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de/startupsci/titanic-data-science-solu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startupsci/titanic-data-science-solu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s.toronto.edu/~delve/data/titanic/titanicDetail.html#:~:text=The%20attributes%20are%20social%20class,relates%20to%20the%20other%20attributes." TargetMode="External"/><Relationship Id="rId2" Type="http://schemas.openxmlformats.org/officeDocument/2006/relationships/hyperlink" Target="https://www.kaggle.com/code/startupsci/titanic-data-science-solu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2225630" y="1871739"/>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a:r>
            <a:br>
              <a:rPr lang="en-US" b="1" dirty="0">
                <a:solidFill>
                  <a:schemeClr val="accent1"/>
                </a:solidFill>
                <a:latin typeface="Arial" panose="020B0604020202020204" pitchFamily="34" charset="0"/>
                <a:cs typeface="Arial" panose="020B0604020202020204" pitchFamily="34" charset="0"/>
              </a:rPr>
            </a:br>
            <a:r>
              <a:rPr lang="en-US" b="1" dirty="0" smtClean="0">
                <a:solidFill>
                  <a:schemeClr val="accent1"/>
                </a:solidFill>
                <a:latin typeface="Arial" panose="020B0604020202020204" pitchFamily="34" charset="0"/>
                <a:cs typeface="Arial" panose="020B0604020202020204" pitchFamily="34" charset="0"/>
              </a:rPr>
              <a:t>TITANIC DATASET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M.ANNAPACKIYAM</a:t>
            </a:r>
          </a:p>
          <a:p>
            <a:pPr marL="457200" indent="-457200">
              <a:buAutoNum type="arabicPeriod"/>
            </a:pPr>
            <a:r>
              <a:rPr lang="en-US" sz="2000" b="1" smtClean="0">
                <a:solidFill>
                  <a:schemeClr val="accent1">
                    <a:lumMod val="75000"/>
                  </a:schemeClr>
                </a:solidFill>
                <a:latin typeface="Arial"/>
                <a:cs typeface="Arial"/>
              </a:rPr>
              <a:t>BHARATH </a:t>
            </a:r>
            <a:r>
              <a:rPr lang="en-US" sz="2000" b="1" dirty="0" smtClean="0">
                <a:solidFill>
                  <a:schemeClr val="accent1">
                    <a:lumMod val="75000"/>
                  </a:schemeClr>
                </a:solidFill>
                <a:latin typeface="Arial"/>
                <a:cs typeface="Arial"/>
              </a:rPr>
              <a:t>NIKETAN ENGINEERING </a:t>
            </a:r>
            <a:r>
              <a:rPr lang="en-US" sz="2000" b="1" smtClean="0">
                <a:solidFill>
                  <a:schemeClr val="accent1">
                    <a:lumMod val="75000"/>
                  </a:schemeClr>
                </a:solidFill>
                <a:latin typeface="Arial"/>
                <a:cs typeface="Arial"/>
              </a:rPr>
              <a:t>COLLAGE</a:t>
            </a:r>
            <a:r>
              <a:rPr lang="en-US" sz="2000" b="1" smtClean="0">
                <a:solidFill>
                  <a:schemeClr val="accent1">
                    <a:lumMod val="75000"/>
                  </a:schemeClr>
                </a:solidFill>
                <a:latin typeface="Arial"/>
                <a:cs typeface="Arial"/>
              </a:rPr>
              <a:t> </a:t>
            </a:r>
          </a:p>
          <a:p>
            <a:pPr marL="457200" indent="-457200">
              <a:buAutoNum type="arabicPeriod"/>
            </a:pPr>
            <a:r>
              <a:rPr lang="en-US" sz="2000" b="1" dirty="0" smtClean="0">
                <a:solidFill>
                  <a:schemeClr val="accent1">
                    <a:lumMod val="75000"/>
                  </a:schemeClr>
                </a:solidFill>
                <a:latin typeface="Arial"/>
                <a:cs typeface="Arial"/>
              </a:rPr>
              <a:t>EEE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dirty="0"/>
              <a:t>The titanic and titanic2 data frames describe the survival status of individual passengers on the Titanic. The titanic data frame does not contain information from the crew, but it does contain actual ages of half of the passengers. The principal source for data about Titanic passengers is the Encyclopedia </a:t>
            </a:r>
            <a:r>
              <a:rPr lang="en-US" sz="2400" dirty="0" err="1"/>
              <a:t>Titanica</a:t>
            </a:r>
            <a:r>
              <a:rPr lang="en-US" sz="2400" dirty="0"/>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dirty="0"/>
              <a:t>The competition is simple: we want you to use the Titanic passenger data (name, age, price of ticket, etc.) to try to predict who will survive and who will die. The requirement is to predict passengers' survive.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60287" rIns="0" bIns="26979"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0DAB"/>
                </a:solidFill>
                <a:effectLst/>
                <a:latin typeface="Arial" pitchFamily="34" charset="0"/>
                <a:cs typeface="Arial" pitchFamily="34" charset="0"/>
                <a:hlinkClick r:id="rId2"/>
              </a:rPr>
              <a:t>Titanic Data Science Solutions</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1A0DAB"/>
                </a:solidFill>
                <a:effectLst/>
                <a:latin typeface="Arial" pitchFamily="34" charset="0"/>
                <a:cs typeface="Arial" pitchFamily="34" charset="0"/>
                <a:hlinkClick r:id="rId2"/>
              </a:rPr>
              <a:t>  </a:t>
            </a:r>
            <a:r>
              <a:rPr kumimoji="0" lang="en-US" sz="1900" b="0" i="0" u="none" strike="noStrike" cap="none" normalizeH="0" baseline="0" smtClean="0">
                <a:ln>
                  <a:noFill/>
                </a:ln>
                <a:solidFill>
                  <a:srgbClr val="1A0DAB"/>
                </a:solidFill>
                <a:effectLst/>
                <a:latin typeface="Arial" pitchFamily="34" charset="0"/>
                <a:cs typeface="Arial" pitchFamily="34" charset="0"/>
              </a:rPr>
              <a:t> </a:t>
            </a:r>
            <a:r>
              <a:rPr kumimoji="0" lang="en-US" sz="900" b="0" i="0" u="none" strike="noStrike" cap="none" normalizeH="0" baseline="0" smtClean="0">
                <a:ln>
                  <a:noFill/>
                </a:ln>
                <a:solidFill>
                  <a:srgbClr val="1A0DAB"/>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Arial" pitchFamily="34" charset="0"/>
                <a:cs typeface="Arial" pitchFamily="34" charset="0"/>
              </a:rPr>
              <a:t>K</a:t>
            </a:r>
            <a:r>
              <a:rPr kumimoji="0" lang="en-US" sz="1000" b="0" i="0" u="none" strike="noStrike" cap="none" normalizeH="0" baseline="0" smtClean="0">
                <a:ln>
                  <a:noFill/>
                </a:ln>
                <a:solidFill>
                  <a:srgbClr val="202124"/>
                </a:solidFill>
                <a:effectLst/>
                <a:latin typeface="Arial" pitchFamily="34" charset="0"/>
                <a:cs typeface="Arial" pitchFamily="34" charset="0"/>
                <a:hlinkClick r:id="rId2"/>
              </a:rPr>
              <a:t>aggle</a:t>
            </a:r>
            <a:endParaRPr kumimoji="0" lang="en-US" sz="900" b="0" i="0" u="none" strike="noStrike" cap="none" normalizeH="0" baseline="0" smtClean="0">
              <a:ln>
                <a:noFill/>
              </a:ln>
              <a:solidFill>
                <a:srgbClr val="1A0DAB"/>
              </a:solidFill>
              <a:effectLst/>
              <a:latin typeface="Arial" pitchFamily="34" charset="0"/>
              <a:cs typeface="Arial" pitchFamily="34" charset="0"/>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4D5156"/>
                </a:solidFill>
                <a:effectLst/>
                <a:latin typeface="Arial" pitchFamily="34" charset="0"/>
                <a:cs typeface="Arial" pitchFamily="34" charset="0"/>
                <a:hlinkClick r:id="rId2"/>
              </a:rPr>
              <a:t>https://www.kaggle.com › code › startupsci › titanic-dat...</a:t>
            </a:r>
            <a:endParaRPr kumimoji="0" lang="en-US" sz="1000" b="0" i="0" u="none" strike="noStrike" cap="none" normalizeH="0" baseline="0" smtClean="0">
              <a:ln>
                <a:noFill/>
              </a:ln>
              <a:solidFill>
                <a:srgbClr val="1F1F1F"/>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4D5156"/>
                </a:solidFill>
                <a:effectLst/>
                <a:latin typeface="Arial" pitchFamily="34" charset="0"/>
                <a:cs typeface="Arial" pitchFamily="34" charset="0"/>
              </a:rPr>
              <a:t>Explore and run machine learning code with </a:t>
            </a:r>
            <a:r>
              <a:rPr kumimoji="0" lang="en-US" sz="1000" b="1" i="0" u="none" strike="noStrike" cap="none" normalizeH="0" baseline="0" smtClean="0">
                <a:ln>
                  <a:noFill/>
                </a:ln>
                <a:solidFill>
                  <a:srgbClr val="5F6368"/>
                </a:solidFill>
                <a:effectLst/>
                <a:latin typeface="Arial" pitchFamily="34" charset="0"/>
                <a:cs typeface="Arial" pitchFamily="34" charset="0"/>
              </a:rPr>
              <a:t>Kaggle</a:t>
            </a:r>
            <a:r>
              <a:rPr kumimoji="0" lang="en-US" sz="1000" b="0" i="0" u="none" strike="noStrike" cap="none" normalizeH="0" baseline="0" smtClean="0">
                <a:ln>
                  <a:noFill/>
                </a:ln>
                <a:solidFill>
                  <a:srgbClr val="4D5156"/>
                </a:solidFill>
                <a:effectLst/>
                <a:latin typeface="Arial" pitchFamily="34" charset="0"/>
                <a:cs typeface="Arial" pitchFamily="34" charset="0"/>
              </a:rPr>
              <a:t> Notebooks | Using </a:t>
            </a:r>
            <a:r>
              <a:rPr kumimoji="0" lang="en-US" sz="1000" b="1" i="0" u="none" strike="noStrike" cap="none" normalizeH="0" baseline="0" smtClean="0">
                <a:ln>
                  <a:noFill/>
                </a:ln>
                <a:solidFill>
                  <a:srgbClr val="5F6368"/>
                </a:solidFill>
                <a:effectLst/>
                <a:latin typeface="Arial" pitchFamily="34" charset="0"/>
                <a:cs typeface="Arial" pitchFamily="34" charset="0"/>
              </a:rPr>
              <a:t>data</a:t>
            </a:r>
            <a:r>
              <a:rPr kumimoji="0" lang="en-US" sz="1000" b="0" i="0" u="none" strike="noStrike" cap="none" normalizeH="0" baseline="0" smtClean="0">
                <a:ln>
                  <a:noFill/>
                </a:ln>
                <a:solidFill>
                  <a:srgbClr val="4D5156"/>
                </a:solidFill>
                <a:effectLst/>
                <a:latin typeface="Arial" pitchFamily="34" charset="0"/>
                <a:cs typeface="Arial" pitchFamily="34" charset="0"/>
              </a:rPr>
              <a:t> from </a:t>
            </a:r>
            <a:r>
              <a:rPr kumimoji="0" lang="en-US" sz="1000" b="1" i="0" u="none" strike="noStrike" cap="none" normalizeH="0" baseline="0" smtClean="0">
                <a:ln>
                  <a:noFill/>
                </a:ln>
                <a:solidFill>
                  <a:srgbClr val="5F6368"/>
                </a:solidFill>
                <a:effectLst/>
                <a:latin typeface="Arial" pitchFamily="34" charset="0"/>
                <a:cs typeface="Arial" pitchFamily="34" charset="0"/>
              </a:rPr>
              <a:t>Titanic</a:t>
            </a:r>
            <a:r>
              <a:rPr kumimoji="0" lang="en-US" sz="1000" b="0" i="0" u="none" strike="noStrike" cap="none" normalizeH="0" baseline="0" smtClean="0">
                <a:ln>
                  <a:noFill/>
                </a:ln>
                <a:solidFill>
                  <a:srgbClr val="4D5156"/>
                </a:solidFill>
                <a:effectLst/>
                <a:latin typeface="Arial" pitchFamily="34" charset="0"/>
                <a:cs typeface="Arial" pitchFamily="34" charset="0"/>
              </a:rPr>
              <a:t> - Machine Learning from Disaster</a:t>
            </a:r>
            <a:endParaRPr kumimoji="0" lang="en-US" sz="900" b="0" i="0" u="none" strike="noStrike" cap="none" normalizeH="0" baseline="0" smtClean="0">
              <a:ln>
                <a:noFill/>
              </a:ln>
              <a:solidFill>
                <a:srgbClr val="1A0DAB"/>
              </a:solidFill>
              <a:effectLst/>
              <a:latin typeface="Arial" pitchFamily="34" charset="0"/>
              <a:cs typeface="Arial" pitchFamily="34" charset="0"/>
            </a:endParaRPr>
          </a:p>
        </p:txBody>
      </p:sp>
      <p:sp>
        <p:nvSpPr>
          <p:cNvPr id="4" name="AutoShape 2" descr="data:image/png;base64,iVBORw0KGgoAAAANSUhEUgAAABwAAAAcBAMAAACAI8KnAAAAJFBMVEVHcEwPjL0Xjb4AirwAirwGi7wYjr4CirwAirwAirwAirwAirxnHWWiAAAADHRSTlMALRnw/3MKPbDYkcSWjrcvAAAAhUlEQVR4AWPABIyCCshcZpcAZC4LydwEECRSMZt6uQASl71z8gIkrrSLZwGCy7TFZTuSXm0X7wIEN3CLy0Ykk7tdPASQuC4QSQS3DUizIbimyLKeJp4BSNzGJS7Tkd2c4eItgMRlmuLShMRlK3ZxTUDyQqqJcwASl2mxyzTkYFcUFMOMEACjByP3ENHmNAAAAABJRU5ErkJggg==">
            <a:hlinkClick r:id="rId2"/>
          </p:cNvPr>
          <p:cNvSpPr>
            <a:spLocks noChangeAspect="1" noChangeArrowheads="1"/>
          </p:cNvSpPr>
          <p:nvPr/>
        </p:nvSpPr>
        <p:spPr bwMode="auto">
          <a:xfrm>
            <a:off x="31750" y="-18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3"/>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60287" rIns="0" bIns="26979"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1A0DAB"/>
                </a:solidFill>
                <a:effectLst/>
                <a:latin typeface="Arial" pitchFamily="34" charset="0"/>
                <a:cs typeface="Arial" pitchFamily="34" charset="0"/>
                <a:hlinkClick r:id="rId2"/>
              </a:rPr>
              <a:t>Titanic Data Science Solutions</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1A0DAB"/>
                </a:solidFill>
                <a:effectLst/>
                <a:latin typeface="Arial" pitchFamily="34" charset="0"/>
                <a:cs typeface="Arial" pitchFamily="34" charset="0"/>
                <a:hlinkClick r:id="rId2"/>
              </a:rPr>
              <a:t>  </a:t>
            </a:r>
            <a:r>
              <a:rPr kumimoji="0" lang="en-US" sz="1900" b="0" i="0" u="none" strike="noStrike" cap="none" normalizeH="0" baseline="0" dirty="0" smtClean="0">
                <a:ln>
                  <a:noFill/>
                </a:ln>
                <a:solidFill>
                  <a:srgbClr val="1A0DAB"/>
                </a:solidFill>
                <a:effectLst/>
                <a:latin typeface="Arial" pitchFamily="34" charset="0"/>
                <a:cs typeface="Arial" pitchFamily="34" charset="0"/>
              </a:rPr>
              <a:t> </a:t>
            </a:r>
            <a:r>
              <a:rPr kumimoji="0" lang="en-US" sz="900" b="0" i="0" u="none" strike="noStrike" cap="none" normalizeH="0" baseline="0" dirty="0" smtClean="0">
                <a:ln>
                  <a:noFill/>
                </a:ln>
                <a:solidFill>
                  <a:srgbClr val="1A0DAB"/>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202124"/>
                </a:solidFill>
                <a:effectLst/>
                <a:latin typeface="Arial" pitchFamily="34" charset="0"/>
                <a:cs typeface="Arial" pitchFamily="34" charset="0"/>
              </a:rPr>
              <a:t>K</a:t>
            </a:r>
            <a:r>
              <a:rPr kumimoji="0" lang="en-US" sz="1000" b="0" i="0" u="none" strike="noStrike" cap="none" normalizeH="0" baseline="0" dirty="0" err="1" smtClean="0">
                <a:ln>
                  <a:noFill/>
                </a:ln>
                <a:solidFill>
                  <a:srgbClr val="202124"/>
                </a:solidFill>
                <a:effectLst/>
                <a:latin typeface="Arial" pitchFamily="34" charset="0"/>
                <a:cs typeface="Arial" pitchFamily="34" charset="0"/>
                <a:hlinkClick r:id="rId2"/>
              </a:rPr>
              <a:t>aggle</a:t>
            </a:r>
            <a:endParaRPr kumimoji="0" lang="en-US" sz="900" b="0" i="0" u="none" strike="noStrike" cap="none" normalizeH="0" baseline="0" dirty="0" smtClean="0">
              <a:ln>
                <a:noFill/>
              </a:ln>
              <a:solidFill>
                <a:srgbClr val="1A0DAB"/>
              </a:solidFill>
              <a:effectLst/>
              <a:latin typeface="Arial" pitchFamily="34" charset="0"/>
              <a:cs typeface="Arial" pitchFamily="34" charset="0"/>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4D5156"/>
                </a:solidFill>
                <a:effectLst/>
                <a:latin typeface="Arial" pitchFamily="34" charset="0"/>
                <a:cs typeface="Arial" pitchFamily="34" charset="0"/>
                <a:hlinkClick r:id="rId2"/>
              </a:rPr>
              <a:t>https://www.kaggle.com › code › </a:t>
            </a:r>
            <a:r>
              <a:rPr kumimoji="0" lang="en-US" sz="900" b="0" i="0" u="none" strike="noStrike" cap="none" normalizeH="0" baseline="0" dirty="0" err="1" smtClean="0">
                <a:ln>
                  <a:noFill/>
                </a:ln>
                <a:solidFill>
                  <a:srgbClr val="4D5156"/>
                </a:solidFill>
                <a:effectLst/>
                <a:latin typeface="Arial" pitchFamily="34" charset="0"/>
                <a:cs typeface="Arial" pitchFamily="34" charset="0"/>
                <a:hlinkClick r:id="rId2"/>
              </a:rPr>
              <a:t>startupsci</a:t>
            </a:r>
            <a:r>
              <a:rPr kumimoji="0" lang="en-US" sz="900" b="0" i="0" u="none" strike="noStrike" cap="none" normalizeH="0" baseline="0" dirty="0" smtClean="0">
                <a:ln>
                  <a:noFill/>
                </a:ln>
                <a:solidFill>
                  <a:srgbClr val="4D5156"/>
                </a:solidFill>
                <a:effectLst/>
                <a:latin typeface="Arial" pitchFamily="34" charset="0"/>
                <a:cs typeface="Arial" pitchFamily="34" charset="0"/>
                <a:hlinkClick r:id="rId2"/>
              </a:rPr>
              <a:t> › titanic-dat...</a:t>
            </a:r>
            <a:endParaRPr kumimoji="0" lang="en-US" sz="1000" b="0" i="0" u="none" strike="noStrike" cap="none" normalizeH="0" baseline="0" dirty="0" smtClean="0">
              <a:ln>
                <a:noFill/>
              </a:ln>
              <a:solidFill>
                <a:srgbClr val="1F1F1F"/>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4D5156"/>
                </a:solidFill>
                <a:effectLst/>
                <a:latin typeface="Arial" pitchFamily="34" charset="0"/>
                <a:cs typeface="Arial" pitchFamily="34" charset="0"/>
              </a:rPr>
              <a:t>Explore and run machine learning code with </a:t>
            </a:r>
            <a:r>
              <a:rPr kumimoji="0" lang="en-US" sz="1000" b="1" i="0" u="none" strike="noStrike" cap="none" normalizeH="0" baseline="0" dirty="0" err="1" smtClean="0">
                <a:ln>
                  <a:noFill/>
                </a:ln>
                <a:solidFill>
                  <a:srgbClr val="5F6368"/>
                </a:solidFill>
                <a:effectLst/>
                <a:latin typeface="Arial" pitchFamily="34" charset="0"/>
                <a:cs typeface="Arial" pitchFamily="34" charset="0"/>
              </a:rPr>
              <a:t>Kaggle</a:t>
            </a:r>
            <a:r>
              <a:rPr kumimoji="0" lang="en-US" sz="1000" b="0" i="0" u="none" strike="noStrike" cap="none" normalizeH="0" baseline="0" dirty="0" smtClean="0">
                <a:ln>
                  <a:noFill/>
                </a:ln>
                <a:solidFill>
                  <a:srgbClr val="4D5156"/>
                </a:solidFill>
                <a:effectLst/>
                <a:latin typeface="Arial" pitchFamily="34" charset="0"/>
                <a:cs typeface="Arial" pitchFamily="34" charset="0"/>
              </a:rPr>
              <a:t> Notebooks | Using </a:t>
            </a:r>
            <a:r>
              <a:rPr kumimoji="0" lang="en-US" sz="1000" b="1" i="0" u="none" strike="noStrike" cap="none" normalizeH="0" baseline="0" dirty="0" smtClean="0">
                <a:ln>
                  <a:noFill/>
                </a:ln>
                <a:solidFill>
                  <a:srgbClr val="5F6368"/>
                </a:solidFill>
                <a:effectLst/>
                <a:latin typeface="Arial" pitchFamily="34" charset="0"/>
                <a:cs typeface="Arial" pitchFamily="34" charset="0"/>
              </a:rPr>
              <a:t>data</a:t>
            </a:r>
            <a:r>
              <a:rPr kumimoji="0" lang="en-US" sz="1000" b="0" i="0" u="none" strike="noStrike" cap="none" normalizeH="0" baseline="0" dirty="0" smtClean="0">
                <a:ln>
                  <a:noFill/>
                </a:ln>
                <a:solidFill>
                  <a:srgbClr val="4D5156"/>
                </a:solidFill>
                <a:effectLst/>
                <a:latin typeface="Arial" pitchFamily="34" charset="0"/>
                <a:cs typeface="Arial" pitchFamily="34" charset="0"/>
              </a:rPr>
              <a:t> from </a:t>
            </a:r>
            <a:r>
              <a:rPr kumimoji="0" lang="en-US" sz="1000" b="1" i="0" u="none" strike="noStrike" cap="none" normalizeH="0" baseline="0" dirty="0" smtClean="0">
                <a:ln>
                  <a:noFill/>
                </a:ln>
                <a:solidFill>
                  <a:srgbClr val="5F6368"/>
                </a:solidFill>
                <a:effectLst/>
                <a:latin typeface="Arial" pitchFamily="34" charset="0"/>
                <a:cs typeface="Arial" pitchFamily="34" charset="0"/>
              </a:rPr>
              <a:t>Titanic</a:t>
            </a:r>
            <a:r>
              <a:rPr kumimoji="0" lang="en-US" sz="1000" b="0" i="0" u="none" strike="noStrike" cap="none" normalizeH="0" baseline="0" dirty="0" smtClean="0">
                <a:ln>
                  <a:noFill/>
                </a:ln>
                <a:solidFill>
                  <a:srgbClr val="4D5156"/>
                </a:solidFill>
                <a:effectLst/>
                <a:latin typeface="Arial" pitchFamily="34" charset="0"/>
                <a:cs typeface="Arial" pitchFamily="34" charset="0"/>
              </a:rPr>
              <a:t> - Machine Learning from Disaster</a:t>
            </a:r>
            <a:endParaRPr kumimoji="0" lang="en-US" sz="900" b="0" i="0" u="none" strike="noStrike" cap="none" normalizeH="0" baseline="0" dirty="0" smtClean="0">
              <a:ln>
                <a:noFill/>
              </a:ln>
              <a:solidFill>
                <a:srgbClr val="1A0DAB"/>
              </a:solidFill>
              <a:effectLst/>
              <a:latin typeface="Arial" pitchFamily="34" charset="0"/>
              <a:cs typeface="Arial" pitchFamily="34" charset="0"/>
            </a:endParaRPr>
          </a:p>
        </p:txBody>
      </p:sp>
      <p:sp>
        <p:nvSpPr>
          <p:cNvPr id="7" name="AutoShape 4" descr="data:image/png;base64,iVBORw0KGgoAAAANSUhEUgAAABwAAAAcBAMAAACAI8KnAAAAJFBMVEVHcEwPjL0Xjb4AirwAirwGi7wYjr4CirwAirwAirwAirwAirxnHWWiAAAADHRSTlMALRnw/3MKPbDYkcSWjrcvAAAAhUlEQVR4AWPABIyCCshcZpcAZC4LydwEECRSMZt6uQASl71z8gIkrrSLZwGCy7TFZTuSXm0X7wIEN3CLy0Ykk7tdPASQuC4QSQS3DUizIbimyLKeJp4BSNzGJS7Tkd2c4eItgMRlmuLShMRlK3ZxTUDyQqqJcwASl2mxyzTkYFcUFMOMEACjByP3ENHmNAAAAABJRU5ErkJggg==">
            <a:hlinkClick r:id="rId2"/>
          </p:cNvPr>
          <p:cNvSpPr>
            <a:spLocks noChangeAspect="1" noChangeArrowheads="1"/>
          </p:cNvSpPr>
          <p:nvPr/>
        </p:nvSpPr>
        <p:spPr bwMode="auto">
          <a:xfrm>
            <a:off x="184150" y="-3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3048000" y="2690336"/>
            <a:ext cx="6096000" cy="1477328"/>
          </a:xfrm>
          <a:prstGeom prst="rect">
            <a:avLst/>
          </a:prstGeom>
        </p:spPr>
        <p:txBody>
          <a:bodyPr>
            <a:spAutoFit/>
          </a:bodyPr>
          <a:lstStyle/>
          <a:p>
            <a:r>
              <a:rPr lang="en-US" dirty="0"/>
              <a:t>This report represents my analysis for the titanic dataset. The main objective was to determine if there were any factors that would've increased a passengers chance of survival. During this analysis we looked at gender, and class status with hopes of discovering their correlation with survival.</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smtClean="0">
                <a:solidFill>
                  <a:schemeClr val="accent1"/>
                </a:solidFill>
                <a:latin typeface="Arial"/>
                <a:ea typeface="+mj-lt"/>
                <a:cs typeface="Arial"/>
              </a:rPr>
              <a:t>SYSTEM </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sz="1800" dirty="0">
                <a:hlinkClick r:id="rId2"/>
              </a:rPr>
              <a:t>Titanic Data Science Solutions</a:t>
            </a:r>
          </a:p>
          <a:p>
            <a:r>
              <a:rPr lang="en-US" sz="1800" dirty="0" err="1">
                <a:hlinkClick r:id="rId2"/>
              </a:rPr>
              <a:t>Kaggle</a:t>
            </a:r>
            <a:endParaRPr lang="en-US" sz="1800" dirty="0">
              <a:hlinkClick r:id="rId2"/>
            </a:endParaRPr>
          </a:p>
          <a:p>
            <a:r>
              <a:rPr lang="en-US" sz="1800" dirty="0">
                <a:hlinkClick r:id="rId2"/>
              </a:rPr>
              <a:t>https://www.kaggle.com › code › </a:t>
            </a:r>
            <a:r>
              <a:rPr lang="en-US" sz="1800" dirty="0" err="1">
                <a:hlinkClick r:id="rId2"/>
              </a:rPr>
              <a:t>startupsci</a:t>
            </a:r>
            <a:r>
              <a:rPr lang="en-US" sz="1800" dirty="0">
                <a:hlinkClick r:id="rId2"/>
              </a:rPr>
              <a:t> › titanic-dat...</a:t>
            </a:r>
          </a:p>
          <a:p>
            <a:r>
              <a:rPr lang="en-US" sz="1800" dirty="0"/>
              <a:t>Explore and run machine learning code with </a:t>
            </a:r>
            <a:r>
              <a:rPr lang="en-US" sz="1800" b="1" dirty="0" err="1"/>
              <a:t>Kaggle</a:t>
            </a:r>
            <a:r>
              <a:rPr lang="en-US" sz="1800" dirty="0"/>
              <a:t> Notebooks | Using data from </a:t>
            </a:r>
            <a:r>
              <a:rPr lang="en-US" sz="1800" b="1" dirty="0"/>
              <a:t>Titanic</a:t>
            </a:r>
            <a:r>
              <a:rPr lang="en-US" sz="1800" dirty="0"/>
              <a:t> - Machine Learning from Disaster.</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r>
              <a:rPr lang="en-US" dirty="0"/>
              <a:t>Which algorithm is best for Titanic dataset?</a:t>
            </a:r>
          </a:p>
          <a:p>
            <a:r>
              <a:rPr lang="en-US" dirty="0"/>
              <a:t>So, the logistic regression model still seems to be the best model. It is a simple and easy to use model and the accuracy of 81.5 is a pretty good score for the Titanic dataset.16 Oct 2018</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dirty="0">
                <a:hlinkClick r:id="rId2"/>
              </a:rPr>
              <a:t>Titanic Data Science Solutions</a:t>
            </a:r>
          </a:p>
          <a:p>
            <a:r>
              <a:rPr lang="en-US" sz="2400" dirty="0" err="1">
                <a:hlinkClick r:id="rId2"/>
              </a:rPr>
              <a:t>Kaggle</a:t>
            </a:r>
            <a:endParaRPr lang="en-US" sz="2400" dirty="0">
              <a:hlinkClick r:id="rId2"/>
            </a:endParaRPr>
          </a:p>
          <a:p>
            <a:r>
              <a:rPr lang="en-US" sz="2400" dirty="0">
                <a:hlinkClick r:id="rId2"/>
              </a:rPr>
              <a:t>https://www.kaggle.com › code › </a:t>
            </a:r>
            <a:r>
              <a:rPr lang="en-US" sz="2400" dirty="0" err="1">
                <a:hlinkClick r:id="rId2"/>
              </a:rPr>
              <a:t>startupsci</a:t>
            </a:r>
            <a:r>
              <a:rPr lang="en-US" sz="2400" dirty="0">
                <a:hlinkClick r:id="rId2"/>
              </a:rPr>
              <a:t> › titanic-dat...</a:t>
            </a:r>
          </a:p>
          <a:p>
            <a:r>
              <a:rPr lang="en-US" sz="2400" dirty="0"/>
              <a:t>Analyze by describing data¶ · </a:t>
            </a:r>
            <a:r>
              <a:rPr lang="en-US" sz="2400" b="1" dirty="0"/>
              <a:t>Total samples are 891 or 40% of the actual number of passengers on board the Titanic</a:t>
            </a:r>
            <a:r>
              <a:rPr lang="en-US" sz="2400" dirty="0"/>
              <a:t> (2,224). · Survived is a categorical feature ...</a:t>
            </a:r>
          </a:p>
        </p:txBody>
      </p:sp>
      <p:sp>
        <p:nvSpPr>
          <p:cNvPr id="3" name="Rectangle 1"/>
          <p:cNvSpPr>
            <a:spLocks noChangeArrowheads="1"/>
          </p:cNvSpPr>
          <p:nvPr/>
        </p:nvSpPr>
        <p:spPr bwMode="auto">
          <a:xfrm>
            <a:off x="0" y="0"/>
            <a:ext cx="58197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60287" rIns="0" bIns="26979"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1F1F1F"/>
                </a:solidFill>
                <a:effectLst/>
                <a:latin typeface="Google Sans"/>
                <a:cs typeface="Arial" pitchFamily="34" charset="0"/>
              </a:rPr>
              <a:t>What are the attributes of the Titanic dataset?</a:t>
            </a:r>
            <a:endParaRPr kumimoji="0" lang="en-US" sz="1100" b="0" i="0" u="none" strike="noStrike" cap="none" normalizeH="0" baseline="0" smtClean="0">
              <a:ln>
                <a:noFill/>
              </a:ln>
              <a:solidFill>
                <a:srgbClr val="1F1F1F"/>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474747"/>
                </a:solidFill>
                <a:effectLst/>
                <a:latin typeface="Google Sans"/>
                <a:cs typeface="Arial" pitchFamily="34" charset="0"/>
              </a:rPr>
              <a:t>The attributes are </a:t>
            </a:r>
            <a:r>
              <a:rPr kumimoji="0" lang="en-US" sz="1200" b="0" i="0" u="none" strike="noStrike" cap="none" normalizeH="0" baseline="0" smtClean="0">
                <a:ln>
                  <a:noFill/>
                </a:ln>
                <a:solidFill>
                  <a:srgbClr val="040C28"/>
                </a:solidFill>
                <a:effectLst/>
                <a:latin typeface="Google Sans"/>
                <a:cs typeface="Arial" pitchFamily="34" charset="0"/>
              </a:rPr>
              <a:t>social class (first class, second class, third class, crewmember), age (adult or child), sex, and whether or not the person survived</a:t>
            </a:r>
            <a:r>
              <a:rPr kumimoji="0" lang="en-US" sz="1200" b="0" i="0" u="none" strike="noStrike" cap="none" normalizeH="0" baseline="0" smtClean="0">
                <a:ln>
                  <a:noFill/>
                </a:ln>
                <a:solidFill>
                  <a:srgbClr val="474747"/>
                </a:solidFill>
                <a:effectLst/>
                <a:latin typeface="Google Sans"/>
                <a:cs typeface="Arial" pitchFamily="34" charset="0"/>
              </a:rPr>
              <a:t>. The question of interest for this natural dataset is how survival relates to the other attributes.</a:t>
            </a:r>
            <a:endParaRPr kumimoji="0" lang="en-US" sz="1100" b="0" i="0" u="none" strike="noStrike" cap="none" normalizeH="0" baseline="0" smtClean="0">
              <a:ln>
                <a:noFill/>
              </a:ln>
              <a:solidFill>
                <a:srgbClr val="1F1F1F"/>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1A0DAB"/>
                </a:solidFill>
                <a:effectLst/>
                <a:latin typeface="Arial" pitchFamily="34" charset="0"/>
                <a:cs typeface="Arial" pitchFamily="34" charset="0"/>
                <a:hlinkClick r:id="rId3"/>
              </a:rPr>
              <a:t/>
            </a:r>
            <a:br>
              <a:rPr kumimoji="0" lang="en-US" sz="1000" b="0" i="0" u="none" strike="noStrike" cap="none" normalizeH="0" baseline="0" smtClean="0">
                <a:ln>
                  <a:noFill/>
                </a:ln>
                <a:solidFill>
                  <a:srgbClr val="1A0DAB"/>
                </a:solidFill>
                <a:effectLst/>
                <a:latin typeface="Arial" pitchFamily="34" charset="0"/>
                <a:cs typeface="Arial" pitchFamily="34" charset="0"/>
                <a:hlinkClick r:id="rId3"/>
              </a:rPr>
            </a:br>
            <a:endParaRPr kumimoji="0" lang="en-US" sz="1500" b="0" i="0" u="none" strike="noStrike" cap="none" normalizeH="0" baseline="0" smtClean="0">
              <a:ln>
                <a:noFill/>
              </a:ln>
              <a:solidFill>
                <a:srgbClr val="1A0DAB"/>
              </a:solidFill>
              <a:effectLst/>
              <a:latin typeface="Arial" pitchFamily="34" charset="0"/>
              <a:cs typeface="Arial" pitchFamily="34"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rgbClr val="1A0DAB"/>
                </a:solidFill>
                <a:effectLst/>
                <a:latin typeface="Arial" pitchFamily="34" charset="0"/>
                <a:cs typeface="Arial" pitchFamily="34" charset="0"/>
                <a:hlinkClick r:id="rId3"/>
              </a:rPr>
              <a:t>titanic dataset</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1A0DAB"/>
                </a:solidFill>
                <a:effectLst/>
                <a:latin typeface="Arial" pitchFamily="34" charset="0"/>
                <a:cs typeface="Arial" pitchFamily="34" charset="0"/>
                <a:hlinkClick r:id="rId3"/>
              </a:rPr>
              <a:t>  </a:t>
            </a:r>
            <a:r>
              <a:rPr kumimoji="0" lang="en-US" sz="1900" b="0" i="0" u="none" strike="noStrike" cap="none" normalizeH="0" baseline="0" smtClean="0">
                <a:ln>
                  <a:noFill/>
                </a:ln>
                <a:solidFill>
                  <a:srgbClr val="1A0DAB"/>
                </a:solidFill>
                <a:effectLst/>
                <a:latin typeface="Arial" pitchFamily="34" charset="0"/>
                <a:cs typeface="Arial" pitchFamily="34" charset="0"/>
              </a:rPr>
              <a:t> </a:t>
            </a:r>
            <a:r>
              <a:rPr kumimoji="0" lang="en-US" sz="900" b="0" i="0" u="none" strike="noStrike" cap="none" normalizeH="0" baseline="0" smtClean="0">
                <a:ln>
                  <a:noFill/>
                </a:ln>
                <a:solidFill>
                  <a:srgbClr val="1A0DAB"/>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Arial" pitchFamily="34" charset="0"/>
                <a:cs typeface="Arial" pitchFamily="34" charset="0"/>
              </a:rPr>
              <a:t>t</a:t>
            </a:r>
            <a:r>
              <a:rPr kumimoji="0" lang="en-US" sz="1000" b="0" i="0" u="none" strike="noStrike" cap="none" normalizeH="0" baseline="0" smtClean="0">
                <a:ln>
                  <a:noFill/>
                </a:ln>
                <a:solidFill>
                  <a:srgbClr val="202124"/>
                </a:solidFill>
                <a:effectLst/>
                <a:latin typeface="Arial" pitchFamily="34" charset="0"/>
                <a:cs typeface="Arial" pitchFamily="34" charset="0"/>
                <a:hlinkClick r:id="rId3"/>
              </a:rPr>
              <a:t>oronto.edu</a:t>
            </a:r>
            <a:endParaRPr kumimoji="0" lang="en-US" sz="900" b="0" i="0" u="none" strike="noStrike" cap="none" normalizeH="0" baseline="0" smtClean="0">
              <a:ln>
                <a:noFill/>
              </a:ln>
              <a:solidFill>
                <a:srgbClr val="1A0DAB"/>
              </a:solidFill>
              <a:effectLst/>
              <a:latin typeface="Arial" pitchFamily="34" charset="0"/>
              <a:cs typeface="Arial" pitchFamily="34" charset="0"/>
            </a:endParaRPr>
          </a:p>
        </p:txBody>
      </p:sp>
      <p:sp>
        <p:nvSpPr>
          <p:cNvPr id="4" name="AutoShape 2" descr="data:image/png;base64,iVBORw0KGgoAAAANSUhEUgAAAB8AAAAfCAMAAAAocOYLAAAAP1BMVEVHcEwAJVQAJVQAJVQAJVQAJVQAJVQAJVQAJVQAJVQAJVQAJVQAJVQAJVQAJVQAJVQAJVQAJVQAJVQAJVQAJVR8lUAzAAAAFXRSTlMAnoE0HHNoD6VNvSiVsT8Gi8xb5f7iISZwAAABo0lEQVR4AXXRVQIoIQhA0YuiomKM4/63+rrj/NgB8AsJETSRI/8kJUS12rrxD97GLMOLGjPxlxXKlO6uCKadP+mGOdKjyDEPHeVXVJ+cRKzl3WAuyQNfVRs1Vbc2EnGkGcEKrM1Xu6zhhxTX0+P7eDuyQyji5+v6AMS7jntd7jV24gynBwVQN+YOr773Vooo52ld4IxcoI7oOVDvs1OYYGD3LU5NuQpIAZN979axc8iHlO+9k1aoGWhVhfm2ikCXpG33Up+k3axDFQti23NAKsynKSy/yQZAEJ2mPZEcpENKvZ/2vvS2E1iEkIJDbTmIjO4taLw3+CIk1ti+671xkcY+8USrVPEhW5kGUVah3SdUC/jOc+RgeUxKk1BAra4gkN+VVj5PPGl0CHknvtrbYHox3XEqKfIoWPyl9kktsnxK/Vq2IeeXdVLfBcgxFuoEVpmLvxlwOv8VD71O/ispPQf+p+8Kkif/VEIuB9R3mH89rCWLRptT+9rp2Or8IpxzPzlfm/q1UX4QmPfeBudTY5A/NZkfqvhu97nu+7nP619GC+AjZGQVUffC7JEAAAAASUVORK5CYII=">
            <a:hlinkClick r:id="rId3"/>
          </p:cNvPr>
          <p:cNvSpPr>
            <a:spLocks noChangeAspect="1" noChangeArrowheads="1"/>
          </p:cNvSpPr>
          <p:nvPr/>
        </p:nvSpPr>
        <p:spPr bwMode="auto">
          <a:xfrm>
            <a:off x="31750" y="333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r>
              <a:rPr lang="en-US" sz="2000" dirty="0"/>
              <a:t>What is the conclusion for Titanic survival prediction?</a:t>
            </a:r>
          </a:p>
          <a:p>
            <a:r>
              <a:rPr lang="en-US" sz="2000" dirty="0"/>
              <a:t>From the table below, we can see that about 74.2% of females survived and about 18.89% of males survived. Fig 7: Survival rate by sex. Look at the survival rate by sex and class. From the pivot table below, we see that females in first class had a survival rate of about 96.8%, meaning the majority of them survived.</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3048000" y="2690336"/>
            <a:ext cx="6096000" cy="1477328"/>
          </a:xfrm>
          <a:prstGeom prst="rect">
            <a:avLst/>
          </a:prstGeom>
        </p:spPr>
        <p:txBody>
          <a:bodyPr>
            <a:spAutoFit/>
          </a:bodyPr>
          <a:lstStyle/>
          <a:p>
            <a:r>
              <a:rPr lang="en-US" dirty="0"/>
              <a:t>Why is the Titanic dataset important?</a:t>
            </a:r>
          </a:p>
          <a:p>
            <a:r>
              <a:rPr lang="en-US" dirty="0"/>
              <a:t>The Titanic dataset is popular for data analysis and machine learning. It contains information about the passengers onboard the Titanic, including features like age, gender, fare, cabin, and survival status.15 Jun 2023</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microsoft.com/office/infopath/2007/PartnerControls"/>
    <ds:schemaRef ds:uri="9162bd5b-4ed9-4da3-b376-05204580ba3f"/>
    <ds:schemaRef ds:uri="http://purl.org/dc/elements/1.1/"/>
    <ds:schemaRef ds:uri="http://www.w3.org/XML/1998/namespace"/>
    <ds:schemaRef ds:uri="http://schemas.microsoft.com/office/2006/documentManagement/types"/>
    <ds:schemaRef ds:uri="c0fa2617-96bd-425d-8578-e93563fe37c5"/>
    <ds:schemaRef ds:uri="http://purl.org/dc/dcmityp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2566</TotalTime>
  <Words>165</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TITANIC DATASET</vt:lpstr>
      <vt:lpstr>OUTLINE</vt:lpstr>
      <vt:lpstr>Problem Statement</vt:lpstr>
      <vt:lpstr>Proposed Solution</vt:lpstr>
      <vt:lpstr>SYSTEM </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28</cp:revision>
  <dcterms:created xsi:type="dcterms:W3CDTF">2021-05-26T16:50:10Z</dcterms:created>
  <dcterms:modified xsi:type="dcterms:W3CDTF">2024-04-05T05:43:38Z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