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-regular.fntdata"/><Relationship Id="rId21" Type="http://schemas.openxmlformats.org/officeDocument/2006/relationships/slide" Target="slides/slide17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gif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934725"/>
            <a:ext cx="8222100" cy="12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Workshop 4: Data Cleaning</a:t>
            </a:r>
            <a:endParaRPr/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100" y="2715967"/>
            <a:ext cx="8222100" cy="19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 23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Anna Parisi &amp; Rahma Ahmed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Outliers</a:t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All values has been assigned to a cluster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This highlights potential outliers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Calculate potential outliers</a:t>
            </a:r>
            <a:endParaRPr/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000" y="3324550"/>
            <a:ext cx="3365850" cy="2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9250" y="0"/>
            <a:ext cx="515148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Cleaning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 a Process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Cleaning as a Process</a:t>
            </a:r>
            <a:endParaRPr/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Discrepancy Detection</a:t>
            </a:r>
            <a:endParaRPr b="1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Use </a:t>
            </a:r>
            <a:r>
              <a:rPr b="1" lang="en-GB" sz="1400"/>
              <a:t>Metadata</a:t>
            </a:r>
            <a:endParaRPr b="1" sz="1400"/>
          </a:p>
          <a:p>
            <a:pPr indent="-317500" lvl="0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sz="1400"/>
              <a:t>E.g. Environment Satisfaction and Job Involvement attributes range [1-4]</a:t>
            </a:r>
            <a:endParaRPr b="1"/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875" y="2207775"/>
            <a:ext cx="2692975" cy="2061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5400" y="2199550"/>
            <a:ext cx="2692975" cy="207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Cleaning as a Process</a:t>
            </a:r>
            <a:endParaRPr/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Discrepancy Detection</a:t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  2. 	</a:t>
            </a:r>
            <a:r>
              <a:rPr lang="en-GB" sz="1400"/>
              <a:t>Identify </a:t>
            </a:r>
            <a:r>
              <a:rPr b="1" lang="en-GB" sz="1400"/>
              <a:t>Outliers</a:t>
            </a:r>
            <a:endParaRPr b="1" sz="1400"/>
          </a:p>
          <a:p>
            <a:pPr indent="-317500" lvl="0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sz="1400"/>
              <a:t>E.g. Years Since Last Promotion and Monthly Salary attributes.</a:t>
            </a:r>
            <a:endParaRPr b="1"/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3225" y="2233525"/>
            <a:ext cx="2663925" cy="205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7400" y="2233525"/>
            <a:ext cx="2708188" cy="20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Cleaning as a Process</a:t>
            </a:r>
            <a:endParaRPr/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Discrepancy Detection</a:t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  3. 	</a:t>
            </a:r>
            <a:r>
              <a:rPr lang="en-GB" sz="1400"/>
              <a:t>Identify </a:t>
            </a:r>
            <a:r>
              <a:rPr b="1" lang="en-GB" sz="1400"/>
              <a:t>Inconsistent Data</a:t>
            </a:r>
            <a:endParaRPr b="1"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  4. 	</a:t>
            </a:r>
            <a:r>
              <a:rPr lang="en-GB" sz="1400"/>
              <a:t>Identify </a:t>
            </a:r>
            <a:r>
              <a:rPr b="1" lang="en-GB" sz="1400"/>
              <a:t>Field Overloading</a:t>
            </a:r>
            <a:endParaRPr b="1"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  5. 	</a:t>
            </a:r>
            <a:r>
              <a:rPr lang="en-GB" sz="1400"/>
              <a:t>Identify </a:t>
            </a:r>
            <a:r>
              <a:rPr b="1" lang="en-GB" sz="1400"/>
              <a:t>Rules</a:t>
            </a:r>
            <a:r>
              <a:rPr lang="en-GB" sz="1400"/>
              <a:t>: Unique, Consecutive and Null</a:t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Data Transformation</a:t>
            </a:r>
            <a:endParaRPr b="1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Changing the Data Format</a:t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Cleaning as a Process</a:t>
            </a:r>
            <a:endParaRPr/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64075" y="1229875"/>
            <a:ext cx="81681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Discrepancy Detection and Data Transformation Tools</a:t>
            </a:r>
            <a:endParaRPr b="1"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sz="1400"/>
              <a:t>Data Scrubbing tools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sz="1400"/>
              <a:t>Data Auditing tools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sz="1400"/>
              <a:t>Data Migration tools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sz="1400"/>
              <a:t>ETL tools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Data Cleaning Tool Examples</a:t>
            </a:r>
            <a:endParaRPr b="1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sz="1400"/>
              <a:t>Drake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sz="1400"/>
              <a:t>OpenRefine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sz="1400"/>
              <a:t>Data Wrangler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sz="1400"/>
              <a:t>Winpure Data Cleaning Tool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sz="1400"/>
              <a:t>Potter’s Wheel</a:t>
            </a:r>
            <a:endParaRPr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Unexpected Findings</a:t>
            </a:r>
            <a:endParaRPr b="1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Our dataset was very clean to begin with: no missing values, very few outliers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The outliers highlighted by clustering were not extreme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The impact big differences in attribute scale can have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How intrusive data cleaning techniques are; can introduce a lot of bias</a:t>
            </a:r>
            <a:endParaRPr/>
          </a:p>
          <a:p>
            <a:pPr indent="-342900" lvl="0" marL="457200" rtl="0">
              <a:spcBef>
                <a:spcPts val="1000"/>
              </a:spcBef>
              <a:spcAft>
                <a:spcPts val="1600"/>
              </a:spcAft>
              <a:buSzPts val="1800"/>
              <a:buChar char="●"/>
            </a:pPr>
            <a:r>
              <a:rPr lang="en-GB"/>
              <a:t>Cleaning the dataset gave us a </a:t>
            </a:r>
            <a:r>
              <a:rPr b="1" lang="en-GB"/>
              <a:t>deeper understanding</a:t>
            </a:r>
            <a:r>
              <a:rPr lang="en-GB"/>
              <a:t> of our data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 for listening!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Cleaning</a:t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017800"/>
            <a:ext cx="8520600" cy="35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en-GB" sz="1600">
                <a:solidFill>
                  <a:srgbClr val="000000"/>
                </a:solidFill>
              </a:rPr>
              <a:t>Dataset:</a:t>
            </a:r>
            <a:r>
              <a:rPr lang="en-GB" sz="1600">
                <a:solidFill>
                  <a:srgbClr val="000000"/>
                </a:solidFill>
              </a:rPr>
              <a:t> IBM HR Analytics Employee Attrition &amp; Performance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b="1" lang="en-GB" sz="1600">
                <a:solidFill>
                  <a:srgbClr val="000000"/>
                </a:solidFill>
              </a:rPr>
              <a:t>Attributes:</a:t>
            </a:r>
            <a:r>
              <a:rPr lang="en-GB" sz="1600">
                <a:solidFill>
                  <a:srgbClr val="000000"/>
                </a:solidFill>
              </a:rPr>
              <a:t> Age, Distance from home, Environment satisfaction, Monthly </a:t>
            </a:r>
            <a:endParaRPr sz="1600">
              <a:solidFill>
                <a:srgbClr val="000000"/>
              </a:solidFill>
            </a:endParaRP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0000"/>
                </a:solidFill>
              </a:rPr>
              <a:t>income and Years since last promotion 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b="1" lang="en-GB" sz="1600">
                <a:solidFill>
                  <a:srgbClr val="000000"/>
                </a:solidFill>
              </a:rPr>
              <a:t>Predict:</a:t>
            </a:r>
            <a:r>
              <a:rPr lang="en-GB" sz="1600">
                <a:solidFill>
                  <a:srgbClr val="000000"/>
                </a:solidFill>
              </a:rPr>
              <a:t> Job Involvement</a:t>
            </a:r>
            <a:endParaRPr sz="1600"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en-GB" sz="1600">
                <a:solidFill>
                  <a:srgbClr val="000000"/>
                </a:solidFill>
              </a:rPr>
              <a:t>Why</a:t>
            </a:r>
            <a:r>
              <a:rPr lang="en-GB" sz="1600">
                <a:solidFill>
                  <a:srgbClr val="000000"/>
                </a:solidFill>
              </a:rPr>
              <a:t> we chose this workshop?</a:t>
            </a:r>
            <a:endParaRPr sz="1600"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en-GB" sz="1600">
                <a:solidFill>
                  <a:srgbClr val="000000"/>
                </a:solidFill>
              </a:rPr>
              <a:t>Dataset cleaning</a:t>
            </a:r>
            <a:endParaRPr b="1" sz="1600">
              <a:solidFill>
                <a:srgbClr val="000000"/>
              </a:solidFill>
            </a:endParaRPr>
          </a:p>
          <a:p>
            <a: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-GB" sz="1600">
                <a:solidFill>
                  <a:srgbClr val="000000"/>
                </a:solidFill>
              </a:rPr>
              <a:t>Potential issues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-GB" sz="1600">
                <a:solidFill>
                  <a:srgbClr val="000000"/>
                </a:solidFill>
              </a:rPr>
              <a:t>Cleaning techniques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Cleaning</a:t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808950" y="1429950"/>
            <a:ext cx="3151200" cy="22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solidFill>
                  <a:srgbClr val="000000"/>
                </a:solidFill>
              </a:rPr>
              <a:t>Potential Issues</a:t>
            </a:r>
            <a:endParaRPr b="1" u="sng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Incomplete Values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Noisy Data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00000"/>
                </a:solidFill>
              </a:rPr>
              <a:t>Inconsistent Data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774500" y="1429950"/>
            <a:ext cx="3484200" cy="22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solidFill>
                  <a:srgbClr val="000000"/>
                </a:solidFill>
              </a:rPr>
              <a:t>Cleaning Techniques</a:t>
            </a:r>
            <a:endParaRPr b="1" u="sng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Handling Missing Values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Smoothing Techniques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00000"/>
                </a:solidFill>
              </a:rPr>
              <a:t>Data Cleaning as a Process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Handling Missing Values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Handling Missing Values</a:t>
            </a:r>
            <a:endParaRPr/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815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-GB" sz="1400">
                <a:solidFill>
                  <a:srgbClr val="000000"/>
                </a:solidFill>
              </a:rPr>
              <a:t>Ignore Tuple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-GB" sz="1400">
                <a:solidFill>
                  <a:srgbClr val="000000"/>
                </a:solidFill>
              </a:rPr>
              <a:t>Fill Manually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-GB" sz="1400">
                <a:solidFill>
                  <a:srgbClr val="000000"/>
                </a:solidFill>
              </a:rPr>
              <a:t>Use Global Constant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-GB" sz="1400">
                <a:solidFill>
                  <a:srgbClr val="000000"/>
                </a:solidFill>
              </a:rPr>
              <a:t>Use Attribute Mean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-GB" sz="1400">
                <a:solidFill>
                  <a:srgbClr val="000000"/>
                </a:solidFill>
              </a:rPr>
              <a:t>Use Tuple Class Attribute Mean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●"/>
            </a:pPr>
            <a:r>
              <a:rPr b="1" lang="en-GB" sz="1400">
                <a:solidFill>
                  <a:srgbClr val="000000"/>
                </a:solidFill>
              </a:rPr>
              <a:t>Use Probable Value</a:t>
            </a:r>
            <a:endParaRPr b="1" sz="1400">
              <a:solidFill>
                <a:srgbClr val="000000"/>
              </a:solidFill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3690850" y="2098625"/>
            <a:ext cx="569400" cy="1554600"/>
          </a:xfrm>
          <a:prstGeom prst="rightBrace">
            <a:avLst>
              <a:gd fmla="val 8333" name="adj1"/>
              <a:gd fmla="val 47669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3690850" y="1292075"/>
            <a:ext cx="569400" cy="5748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/>
        </p:nvSpPr>
        <p:spPr>
          <a:xfrm>
            <a:off x="4349375" y="1389775"/>
            <a:ext cx="56538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Unbiased</a:t>
            </a:r>
            <a:endParaRPr/>
          </a:p>
        </p:txBody>
      </p:sp>
      <p:sp>
        <p:nvSpPr>
          <p:cNvPr id="114" name="Shape 114"/>
          <p:cNvSpPr txBox="1"/>
          <p:nvPr/>
        </p:nvSpPr>
        <p:spPr>
          <a:xfrm>
            <a:off x="4525625" y="2049475"/>
            <a:ext cx="56538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VS</a:t>
            </a:r>
            <a:endParaRPr/>
          </a:p>
        </p:txBody>
      </p:sp>
      <p:sp>
        <p:nvSpPr>
          <p:cNvPr id="115" name="Shape 115"/>
          <p:cNvSpPr txBox="1"/>
          <p:nvPr/>
        </p:nvSpPr>
        <p:spPr>
          <a:xfrm>
            <a:off x="4349375" y="2630675"/>
            <a:ext cx="56538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Biased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Smoothing Techniques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Smoothing Techniques</a:t>
            </a:r>
            <a:endParaRPr/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For dealing with  random errors or variance in a measured variable:</a:t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 sz="1400"/>
              <a:t>Binning:</a:t>
            </a:r>
            <a:r>
              <a:rPr lang="en-GB" sz="1400"/>
              <a:t> smooth a sorted data value by consulting the values around it</a:t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 sz="1400"/>
              <a:t>Regression: </a:t>
            </a:r>
            <a:r>
              <a:rPr lang="en-GB" sz="1400"/>
              <a:t>fit the data to a function</a:t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 sz="1400"/>
              <a:t>Clustering:</a:t>
            </a:r>
            <a:r>
              <a:rPr lang="en-GB" sz="1400"/>
              <a:t> organise similar values are into groups to highlight potential outliers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Clustering (1)</a:t>
            </a:r>
            <a:endParaRPr/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Initial attempt: k - means clustering</a:t>
            </a:r>
            <a:endParaRPr sz="1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Clusters divide the data into zones</a:t>
            </a:r>
            <a:endParaRPr sz="1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Very far from what we were expecting</a:t>
            </a:r>
            <a:endParaRPr sz="1600"/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0875" y="0"/>
            <a:ext cx="527312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Clustering (2)</a:t>
            </a:r>
            <a:endParaRPr/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Final attempt: k - means clustering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Conversion to standard units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  <a:p>
            <a:pPr indent="-304800" lvl="0" marL="457200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Result is a lot closer to what was expected and the graph makes sense</a:t>
            </a:r>
            <a:endParaRPr/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9725" y="2588800"/>
            <a:ext cx="929325" cy="41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1925" y="0"/>
            <a:ext cx="54820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