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notesMasterIdLst>
    <p:notesMasterId r:id="rId19"/>
  </p:notesMasterIdLst>
  <p:sldIdLst>
    <p:sldId id="256" r:id="rId3"/>
    <p:sldId id="257" r:id="rId4"/>
    <p:sldId id="259" r:id="rId5"/>
    <p:sldId id="277" r:id="rId6"/>
    <p:sldId id="258" r:id="rId7"/>
    <p:sldId id="261" r:id="rId8"/>
    <p:sldId id="263" r:id="rId9"/>
    <p:sldId id="264" r:id="rId10"/>
    <p:sldId id="279" r:id="rId11"/>
    <p:sldId id="265" r:id="rId12"/>
    <p:sldId id="278" r:id="rId13"/>
    <p:sldId id="266" r:id="rId14"/>
    <p:sldId id="267" r:id="rId15"/>
    <p:sldId id="269" r:id="rId16"/>
    <p:sldId id="280" r:id="rId17"/>
    <p:sldId id="276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13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&#1076;&#1080;&#1087;&#1083;&#1086;&#1084;\&#1056;&#1077;&#1079;&#1091;&#1083;&#1100;&#1090;&#1072;&#1090;&#1099;%20&#1101;&#1082;&#1089;&#1087;&#1077;&#1088;&#1080;&#1084;&#1077;&#1085;&#1090;&#1086;&#1074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&#1076;&#1080;&#1087;&#1083;&#1086;&#1084;\&#1056;&#1077;&#1079;&#1091;&#1083;&#1100;&#1090;&#1072;&#1090;&#1099;%20&#1101;&#1082;&#1089;&#1087;&#1077;&#1088;&#1080;&#1084;&#1077;&#1085;&#1090;&#1086;&#1074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&#1076;&#1080;&#1087;&#1083;&#1086;&#1084;\&#1082;&#1086;&#1085;&#1092;&#1077;&#1088;&#1077;&#1085;&#1094;&#1080;&#1103;\ready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&#1076;&#1080;&#1087;&#1083;&#1086;&#1084;\&#1082;&#1086;&#1085;&#1092;&#1077;&#1088;&#1077;&#1085;&#1094;&#1080;&#1103;\ready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ru-RU" sz="1400" b="1" dirty="0"/>
              <a:t>Время работы реализаций </a:t>
            </a:r>
            <a:r>
              <a:rPr lang="ru-RU" sz="1400" b="1" dirty="0" smtClean="0"/>
              <a:t>на</a:t>
            </a:r>
            <a:r>
              <a:rPr lang="ru-RU" sz="1400" b="1" baseline="0" dirty="0" smtClean="0"/>
              <a:t> </a:t>
            </a:r>
            <a:r>
              <a:rPr lang="en-US" sz="1400" b="1" baseline="0" dirty="0" smtClean="0"/>
              <a:t>OpenMP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JP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Лист1!$A$2:$A$6</c:f>
              <c:numCache>
                <c:formatCode>General</c:formatCode>
                <c:ptCount val="5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</c:numCache>
            </c:num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0.46</c:v>
                </c:pt>
                <c:pt idx="1">
                  <c:v>0.83</c:v>
                </c:pt>
                <c:pt idx="2">
                  <c:v>1.57</c:v>
                </c:pt>
                <c:pt idx="3">
                  <c:v>1.76</c:v>
                </c:pt>
                <c:pt idx="4">
                  <c:v>2.59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96-4EA4-BEBC-190D3EE35F7B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ModJP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Лист1!$A$2:$A$6</c:f>
              <c:numCache>
                <c:formatCode>General</c:formatCode>
                <c:ptCount val="5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</c:numCache>
            </c:numRef>
          </c:cat>
          <c:val>
            <c:numRef>
              <c:f>Лист1!$C$2:$C$6</c:f>
              <c:numCache>
                <c:formatCode>General</c:formatCode>
                <c:ptCount val="5"/>
                <c:pt idx="0">
                  <c:v>0.37</c:v>
                </c:pt>
                <c:pt idx="1">
                  <c:v>0.81</c:v>
                </c:pt>
                <c:pt idx="2">
                  <c:v>1.39</c:v>
                </c:pt>
                <c:pt idx="3">
                  <c:v>1.67</c:v>
                </c:pt>
                <c:pt idx="4">
                  <c:v>2.5499999999999998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196-4EA4-BEBC-190D3EE35F7B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Catalyurek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 w="19050">
              <a:solidFill>
                <a:srgbClr val="FF0000"/>
              </a:solidFill>
            </a:ln>
            <a:effectLst/>
          </c:spPr>
          <c:invertIfNegative val="0"/>
          <c:cat>
            <c:numRef>
              <c:f>Лист1!$A$2:$A$6</c:f>
              <c:numCache>
                <c:formatCode>General</c:formatCode>
                <c:ptCount val="5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</c:numCache>
            </c:numRef>
          </c:cat>
          <c:val>
            <c:numRef>
              <c:f>Лист1!$D$2:$D$6</c:f>
              <c:numCache>
                <c:formatCode>General</c:formatCode>
                <c:ptCount val="5"/>
                <c:pt idx="0">
                  <c:v>0.19</c:v>
                </c:pt>
                <c:pt idx="1">
                  <c:v>0.66</c:v>
                </c:pt>
                <c:pt idx="2">
                  <c:v>0.83</c:v>
                </c:pt>
                <c:pt idx="3">
                  <c:v>0.87</c:v>
                </c:pt>
                <c:pt idx="4">
                  <c:v>1.1100000000000001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196-4EA4-BEBC-190D3EE35F7B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ParColPack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Лист1!$A$2:$A$6</c:f>
              <c:numCache>
                <c:formatCode>General</c:formatCode>
                <c:ptCount val="5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</c:numCache>
            </c:numRef>
          </c:cat>
          <c:val>
            <c:numRef>
              <c:f>Лист1!$E$2:$E$6</c:f>
              <c:numCache>
                <c:formatCode>General</c:formatCode>
                <c:ptCount val="5"/>
                <c:pt idx="0">
                  <c:v>0.42</c:v>
                </c:pt>
                <c:pt idx="1">
                  <c:v>0.91</c:v>
                </c:pt>
                <c:pt idx="2">
                  <c:v>1.01</c:v>
                </c:pt>
                <c:pt idx="3">
                  <c:v>1.1200000000000001</c:v>
                </c:pt>
                <c:pt idx="4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196-4EA4-BEBC-190D3EE35F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6125944"/>
        <c:axId val="376130864"/>
      </c:barChart>
      <c:catAx>
        <c:axId val="3761259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900" dirty="0" smtClean="0"/>
                  <a:t>Номер графа</a:t>
                </a:r>
                <a:endParaRPr lang="ru-RU" sz="9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6130864"/>
        <c:crosses val="autoZero"/>
        <c:auto val="1"/>
        <c:lblAlgn val="ctr"/>
        <c:lblOffset val="100"/>
        <c:noMultiLvlLbl val="0"/>
      </c:catAx>
      <c:valAx>
        <c:axId val="376130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900" dirty="0" smtClean="0"/>
                  <a:t>Время,</a:t>
                </a:r>
                <a:r>
                  <a:rPr lang="ru-RU" sz="900" baseline="0" dirty="0" smtClean="0"/>
                  <a:t> с</a:t>
                </a:r>
                <a:endParaRPr lang="ru-RU" sz="9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6125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ru-RU" sz="1400" b="1"/>
              <a:t>Количество цветов раскраски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JP</c:v>
                </c:pt>
              </c:strCache>
            </c:strRef>
          </c:tx>
          <c:spPr>
            <a:ln w="19050" cap="rnd">
              <a:solidFill>
                <a:schemeClr val="accent6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Лист1!$A$2:$A$6</c:f>
              <c:numCache>
                <c:formatCode>General</c:formatCode>
                <c:ptCount val="5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</c:numCache>
            </c:numRef>
          </c:xVal>
          <c:yVal>
            <c:numRef>
              <c:f>Лист1!$B$2:$B$6</c:f>
              <c:numCache>
                <c:formatCode>General</c:formatCode>
                <c:ptCount val="5"/>
                <c:pt idx="0">
                  <c:v>107</c:v>
                </c:pt>
                <c:pt idx="1">
                  <c:v>155</c:v>
                </c:pt>
                <c:pt idx="2">
                  <c:v>401</c:v>
                </c:pt>
                <c:pt idx="3">
                  <c:v>424</c:v>
                </c:pt>
                <c:pt idx="4">
                  <c:v>430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B4C-4EA7-AED4-4AED31AF7042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ModJP</c:v>
                </c:pt>
              </c:strCache>
            </c:strRef>
          </c:tx>
          <c:spPr>
            <a:ln w="19050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Лист1!$A$2:$A$6</c:f>
              <c:numCache>
                <c:formatCode>General</c:formatCode>
                <c:ptCount val="5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</c:numCache>
            </c:numRef>
          </c:xVal>
          <c:yVal>
            <c:numRef>
              <c:f>Лист1!$C$2:$C$6</c:f>
              <c:numCache>
                <c:formatCode>General</c:formatCode>
                <c:ptCount val="5"/>
                <c:pt idx="0">
                  <c:v>106</c:v>
                </c:pt>
                <c:pt idx="1">
                  <c:v>154</c:v>
                </c:pt>
                <c:pt idx="2">
                  <c:v>399</c:v>
                </c:pt>
                <c:pt idx="3">
                  <c:v>424</c:v>
                </c:pt>
                <c:pt idx="4">
                  <c:v>428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B4C-4EA7-AED4-4AED31AF7042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Catalyurek</c:v>
                </c:pt>
              </c:strCache>
            </c:strRef>
          </c:tx>
          <c:spPr>
            <a:ln w="19050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Лист1!$A$2:$A$6</c:f>
              <c:numCache>
                <c:formatCode>General</c:formatCode>
                <c:ptCount val="5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</c:numCache>
            </c:numRef>
          </c:xVal>
          <c:yVal>
            <c:numRef>
              <c:f>Лист1!$D$2:$D$6</c:f>
              <c:numCache>
                <c:formatCode>General</c:formatCode>
                <c:ptCount val="5"/>
                <c:pt idx="0">
                  <c:v>107</c:v>
                </c:pt>
                <c:pt idx="1">
                  <c:v>155</c:v>
                </c:pt>
                <c:pt idx="2">
                  <c:v>401</c:v>
                </c:pt>
                <c:pt idx="3">
                  <c:v>424</c:v>
                </c:pt>
                <c:pt idx="4">
                  <c:v>428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CB4C-4EA7-AED4-4AED31AF7042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ParColPack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Лист1!$A$2:$A$6</c:f>
              <c:numCache>
                <c:formatCode>General</c:formatCode>
                <c:ptCount val="5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</c:numCache>
            </c:numRef>
          </c:xVal>
          <c:yVal>
            <c:numRef>
              <c:f>Лист1!$E$2:$E$6</c:f>
              <c:numCache>
                <c:formatCode>General</c:formatCode>
                <c:ptCount val="5"/>
                <c:pt idx="0">
                  <c:v>106</c:v>
                </c:pt>
                <c:pt idx="1">
                  <c:v>156</c:v>
                </c:pt>
                <c:pt idx="2">
                  <c:v>400</c:v>
                </c:pt>
                <c:pt idx="3">
                  <c:v>424</c:v>
                </c:pt>
                <c:pt idx="4">
                  <c:v>430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CB4C-4EA7-AED4-4AED31AF70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1855840"/>
        <c:axId val="401853872"/>
      </c:scatterChart>
      <c:valAx>
        <c:axId val="401855840"/>
        <c:scaling>
          <c:orientation val="minMax"/>
          <c:max val="8"/>
          <c:min val="4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Номер графа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01853872"/>
        <c:crosses val="autoZero"/>
        <c:crossBetween val="midCat"/>
        <c:majorUnit val="1"/>
      </c:valAx>
      <c:valAx>
        <c:axId val="401853872"/>
        <c:scaling>
          <c:orientation val="minMax"/>
          <c:max val="450"/>
          <c:min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цветов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018558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900">
          <a:solidFill>
            <a:schemeClr val="tx1"/>
          </a:solidFill>
        </a:defRPr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ru-RU" sz="1400" b="1" i="0" u="none" strike="noStrike" baseline="0" dirty="0" smtClean="0">
                <a:effectLst/>
              </a:rPr>
              <a:t>Время работы реализаций алгоритма Джонса-Плассмана</a:t>
            </a:r>
            <a:endParaRPr lang="ru-RU" sz="14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'2year'!$H$14</c:f>
              <c:strCache>
                <c:ptCount val="1"/>
                <c:pt idx="0">
                  <c:v>OpenMP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  <a:effectLst/>
          </c:spPr>
          <c:invertIfNegative val="0"/>
          <c:cat>
            <c:numRef>
              <c:f>'2year'!$G$15:$G$19</c:f>
              <c:numCache>
                <c:formatCode>#,##0</c:formatCode>
                <c:ptCount val="5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</c:numCache>
            </c:numRef>
          </c:cat>
          <c:val>
            <c:numRef>
              <c:f>'2year'!$H$15:$H$19</c:f>
              <c:numCache>
                <c:formatCode>General</c:formatCode>
                <c:ptCount val="5"/>
                <c:pt idx="0">
                  <c:v>0.47</c:v>
                </c:pt>
                <c:pt idx="1">
                  <c:v>0.84</c:v>
                </c:pt>
                <c:pt idx="2">
                  <c:v>1.55</c:v>
                </c:pt>
                <c:pt idx="3">
                  <c:v>1.76</c:v>
                </c:pt>
                <c:pt idx="4">
                  <c:v>2.58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D6-46FF-80A3-3CA57D1E4BD1}"/>
            </c:ext>
          </c:extLst>
        </c:ser>
        <c:ser>
          <c:idx val="2"/>
          <c:order val="1"/>
          <c:tx>
            <c:strRef>
              <c:f>'2year'!$I$14</c:f>
              <c:strCache>
                <c:ptCount val="1"/>
                <c:pt idx="0">
                  <c:v>Kokkos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  <a:effectLst/>
          </c:spPr>
          <c:invertIfNegative val="0"/>
          <c:cat>
            <c:numRef>
              <c:f>'2year'!$G$15:$G$19</c:f>
              <c:numCache>
                <c:formatCode>#,##0</c:formatCode>
                <c:ptCount val="5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</c:numCache>
            </c:numRef>
          </c:cat>
          <c:val>
            <c:numRef>
              <c:f>'2year'!$I$15:$I$19</c:f>
              <c:numCache>
                <c:formatCode>General</c:formatCode>
                <c:ptCount val="5"/>
                <c:pt idx="0">
                  <c:v>0.46</c:v>
                </c:pt>
                <c:pt idx="1">
                  <c:v>0.83</c:v>
                </c:pt>
                <c:pt idx="2">
                  <c:v>1.57</c:v>
                </c:pt>
                <c:pt idx="3">
                  <c:v>1.76</c:v>
                </c:pt>
                <c:pt idx="4">
                  <c:v>2.59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7D6-46FF-80A3-3CA57D1E4BD1}"/>
            </c:ext>
          </c:extLst>
        </c:ser>
        <c:ser>
          <c:idx val="3"/>
          <c:order val="2"/>
          <c:tx>
            <c:strRef>
              <c:f>'2year'!$J$14</c:f>
              <c:strCache>
                <c:ptCount val="1"/>
                <c:pt idx="0">
                  <c:v>DPC++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  <a:effectLst/>
          </c:spPr>
          <c:invertIfNegative val="0"/>
          <c:cat>
            <c:numRef>
              <c:f>'2year'!$G$15:$G$19</c:f>
              <c:numCache>
                <c:formatCode>#,##0</c:formatCode>
                <c:ptCount val="5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</c:numCache>
            </c:numRef>
          </c:cat>
          <c:val>
            <c:numRef>
              <c:f>'2year'!$J$15:$J$19</c:f>
              <c:numCache>
                <c:formatCode>General</c:formatCode>
                <c:ptCount val="5"/>
                <c:pt idx="0">
                  <c:v>0.47</c:v>
                </c:pt>
                <c:pt idx="1">
                  <c:v>0.84</c:v>
                </c:pt>
                <c:pt idx="2">
                  <c:v>1.55</c:v>
                </c:pt>
                <c:pt idx="3">
                  <c:v>1.76</c:v>
                </c:pt>
                <c:pt idx="4">
                  <c:v>2.58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7D6-46FF-80A3-3CA57D1E4B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20807904"/>
        <c:axId val="420807248"/>
      </c:barChart>
      <c:catAx>
        <c:axId val="4208079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900" dirty="0"/>
                  <a:t>Номер графа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20807248"/>
        <c:crosses val="autoZero"/>
        <c:auto val="1"/>
        <c:lblAlgn val="ctr"/>
        <c:lblOffset val="100"/>
        <c:noMultiLvlLbl val="0"/>
      </c:catAx>
      <c:valAx>
        <c:axId val="42080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900" dirty="0" smtClean="0"/>
                  <a:t>Время, с</a:t>
                </a:r>
                <a:endParaRPr lang="ru-RU" sz="9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20807904"/>
        <c:crosses val="autoZero"/>
        <c:crossBetween val="between"/>
      </c:valAx>
      <c:spPr>
        <a:noFill/>
        <a:ln>
          <a:solidFill>
            <a:sysClr val="windowText" lastClr="000000"/>
          </a:solidFill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0">
          <a:solidFill>
            <a:schemeClr val="tx1"/>
          </a:solidFill>
        </a:defRPr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ru-RU" sz="1400" b="1" i="0" u="none" strike="noStrike" baseline="0" dirty="0" smtClean="0">
                <a:effectLst/>
              </a:rPr>
              <a:t>Время работы реализаций модифицированного</a:t>
            </a:r>
          </a:p>
          <a:p>
            <a:pPr>
              <a:defRPr b="1"/>
            </a:pPr>
            <a:r>
              <a:rPr lang="ru-RU" sz="1400" b="1" i="0" u="none" strike="noStrike" baseline="0" dirty="0" smtClean="0">
                <a:effectLst/>
              </a:rPr>
              <a:t>алгоритма Джонса-Плассмана</a:t>
            </a:r>
            <a:endParaRPr lang="ru-RU" sz="14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'2year'!$H$20</c:f>
              <c:strCache>
                <c:ptCount val="1"/>
                <c:pt idx="0">
                  <c:v>OpenMP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  <a:effectLst/>
          </c:spPr>
          <c:invertIfNegative val="0"/>
          <c:cat>
            <c:numRef>
              <c:f>'2year'!$G$21:$G$25</c:f>
              <c:numCache>
                <c:formatCode>#,##0</c:formatCode>
                <c:ptCount val="5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</c:numCache>
            </c:numRef>
          </c:cat>
          <c:val>
            <c:numRef>
              <c:f>'2year'!$H$21:$H$25</c:f>
              <c:numCache>
                <c:formatCode>General</c:formatCode>
                <c:ptCount val="5"/>
                <c:pt idx="0">
                  <c:v>0.38</c:v>
                </c:pt>
                <c:pt idx="1">
                  <c:v>0.81</c:v>
                </c:pt>
                <c:pt idx="2">
                  <c:v>1.38</c:v>
                </c:pt>
                <c:pt idx="3">
                  <c:v>1.67</c:v>
                </c:pt>
                <c:pt idx="4">
                  <c:v>2.54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3E-48AD-AAAE-8FF40EB0524B}"/>
            </c:ext>
          </c:extLst>
        </c:ser>
        <c:ser>
          <c:idx val="3"/>
          <c:order val="1"/>
          <c:tx>
            <c:strRef>
              <c:f>'2year'!$I$20</c:f>
              <c:strCache>
                <c:ptCount val="1"/>
                <c:pt idx="0">
                  <c:v>Kokkos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  <a:effectLst/>
          </c:spPr>
          <c:invertIfNegative val="0"/>
          <c:cat>
            <c:numRef>
              <c:f>'2year'!$G$21:$G$25</c:f>
              <c:numCache>
                <c:formatCode>#,##0</c:formatCode>
                <c:ptCount val="5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</c:numCache>
            </c:numRef>
          </c:cat>
          <c:val>
            <c:numRef>
              <c:f>'2year'!$I$21:$I$25</c:f>
              <c:numCache>
                <c:formatCode>General</c:formatCode>
                <c:ptCount val="5"/>
                <c:pt idx="0">
                  <c:v>0.37</c:v>
                </c:pt>
                <c:pt idx="1">
                  <c:v>0.81</c:v>
                </c:pt>
                <c:pt idx="2">
                  <c:v>1.39</c:v>
                </c:pt>
                <c:pt idx="3">
                  <c:v>1.67</c:v>
                </c:pt>
                <c:pt idx="4">
                  <c:v>2.5499999999999998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A3E-48AD-AAAE-8FF40EB0524B}"/>
            </c:ext>
          </c:extLst>
        </c:ser>
        <c:ser>
          <c:idx val="0"/>
          <c:order val="2"/>
          <c:tx>
            <c:strRef>
              <c:f>'2year'!$J$20</c:f>
              <c:strCache>
                <c:ptCount val="1"/>
                <c:pt idx="0">
                  <c:v>DPC++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  <a:effectLst/>
          </c:spPr>
          <c:invertIfNegative val="0"/>
          <c:cat>
            <c:numRef>
              <c:f>'2year'!$G$21:$G$25</c:f>
              <c:numCache>
                <c:formatCode>#,##0</c:formatCode>
                <c:ptCount val="5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</c:numCache>
            </c:numRef>
          </c:cat>
          <c:val>
            <c:numRef>
              <c:f>'2year'!$J$21:$J$25</c:f>
              <c:numCache>
                <c:formatCode>General</c:formatCode>
                <c:ptCount val="5"/>
                <c:pt idx="0">
                  <c:v>0.38</c:v>
                </c:pt>
                <c:pt idx="1">
                  <c:v>0.81</c:v>
                </c:pt>
                <c:pt idx="2">
                  <c:v>1.38</c:v>
                </c:pt>
                <c:pt idx="3">
                  <c:v>1.67</c:v>
                </c:pt>
                <c:pt idx="4">
                  <c:v>2.54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A3E-48AD-AAAE-8FF40EB052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20807904"/>
        <c:axId val="420807248"/>
      </c:barChart>
      <c:catAx>
        <c:axId val="4208079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900" dirty="0"/>
                  <a:t>Номер графа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20807248"/>
        <c:crosses val="autoZero"/>
        <c:auto val="1"/>
        <c:lblAlgn val="ctr"/>
        <c:lblOffset val="100"/>
        <c:noMultiLvlLbl val="0"/>
      </c:catAx>
      <c:valAx>
        <c:axId val="42080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900" dirty="0" smtClean="0"/>
                  <a:t>Время, с</a:t>
                </a:r>
                <a:endParaRPr lang="ru-RU" sz="9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20807904"/>
        <c:crosses val="autoZero"/>
        <c:crossBetween val="between"/>
      </c:valAx>
      <c:spPr>
        <a:noFill/>
        <a:ln>
          <a:solidFill>
            <a:sysClr val="windowText" lastClr="000000"/>
          </a:solidFill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0">
          <a:solidFill>
            <a:schemeClr val="tx1"/>
          </a:solidFill>
        </a:defRPr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r>
              <a:rPr lang="ru-RU" sz="1400" b="1" i="0" u="none" strike="noStrike" baseline="0" dirty="0" smtClean="0">
                <a:effectLst/>
              </a:rPr>
              <a:t>Время работы всех реализаций алгоритма Чаталюрека</a:t>
            </a:r>
          </a:p>
          <a:p>
            <a:pPr>
              <a:defRPr b="1"/>
            </a:pPr>
            <a:r>
              <a:rPr lang="ru-RU" sz="1400" b="1" i="0" u="none" strike="noStrike" baseline="0" dirty="0" smtClean="0">
                <a:effectLst/>
              </a:rPr>
              <a:t>на центральном процессоре</a:t>
            </a:r>
            <a:endParaRPr lang="ru-RU" sz="14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Лист1!$C$23</c:f>
              <c:strCache>
                <c:ptCount val="1"/>
                <c:pt idx="0">
                  <c:v>default omp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numRef>
              <c:f>Лист1!$B$24:$B$26</c:f>
              <c:numCache>
                <c:formatCode>#,##0</c:formatCode>
                <c:ptCount val="3"/>
                <c:pt idx="0">
                  <c:v>8</c:v>
                </c:pt>
                <c:pt idx="1">
                  <c:v>9</c:v>
                </c:pt>
                <c:pt idx="2" formatCode="0">
                  <c:v>10</c:v>
                </c:pt>
              </c:numCache>
            </c:numRef>
          </c:cat>
          <c:val>
            <c:numRef>
              <c:f>Лист1!$C$24:$C$26</c:f>
              <c:numCache>
                <c:formatCode>0.00</c:formatCode>
                <c:ptCount val="3"/>
                <c:pt idx="0">
                  <c:v>1.08</c:v>
                </c:pt>
                <c:pt idx="1">
                  <c:v>1.95</c:v>
                </c:pt>
                <c:pt idx="2">
                  <c:v>2.0699999999999998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F9-47FC-978B-817A382E0430}"/>
            </c:ext>
          </c:extLst>
        </c:ser>
        <c:ser>
          <c:idx val="1"/>
          <c:order val="1"/>
          <c:tx>
            <c:strRef>
              <c:f>Лист1!$D$23</c:f>
              <c:strCache>
                <c:ptCount val="1"/>
                <c:pt idx="0">
                  <c:v>default kokkos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Лист1!$B$24:$B$26</c:f>
              <c:numCache>
                <c:formatCode>#,##0</c:formatCode>
                <c:ptCount val="3"/>
                <c:pt idx="0">
                  <c:v>8</c:v>
                </c:pt>
                <c:pt idx="1">
                  <c:v>9</c:v>
                </c:pt>
                <c:pt idx="2" formatCode="0">
                  <c:v>10</c:v>
                </c:pt>
              </c:numCache>
            </c:numRef>
          </c:cat>
          <c:val>
            <c:numRef>
              <c:f>Лист1!$D$24:$D$26</c:f>
              <c:numCache>
                <c:formatCode>0.00</c:formatCode>
                <c:ptCount val="3"/>
                <c:pt idx="0">
                  <c:v>1.07</c:v>
                </c:pt>
                <c:pt idx="1">
                  <c:v>1.95</c:v>
                </c:pt>
                <c:pt idx="2">
                  <c:v>2.0699999999999998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F9-47FC-978B-817A382E0430}"/>
            </c:ext>
          </c:extLst>
        </c:ser>
        <c:ser>
          <c:idx val="2"/>
          <c:order val="2"/>
          <c:tx>
            <c:strRef>
              <c:f>Лист1!$E$23</c:f>
              <c:strCache>
                <c:ptCount val="1"/>
                <c:pt idx="0">
                  <c:v>default dpc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Лист1!$B$24:$B$26</c:f>
              <c:numCache>
                <c:formatCode>#,##0</c:formatCode>
                <c:ptCount val="3"/>
                <c:pt idx="0">
                  <c:v>8</c:v>
                </c:pt>
                <c:pt idx="1">
                  <c:v>9</c:v>
                </c:pt>
                <c:pt idx="2" formatCode="0">
                  <c:v>10</c:v>
                </c:pt>
              </c:numCache>
            </c:numRef>
          </c:cat>
          <c:val>
            <c:numRef>
              <c:f>Лист1!$E$24:$E$26</c:f>
              <c:numCache>
                <c:formatCode>0.00</c:formatCode>
                <c:ptCount val="3"/>
                <c:pt idx="0">
                  <c:v>1.07</c:v>
                </c:pt>
                <c:pt idx="1">
                  <c:v>1.95</c:v>
                </c:pt>
                <c:pt idx="2">
                  <c:v>2.0699999999999998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F9-47FC-978B-817A382E0430}"/>
            </c:ext>
          </c:extLst>
        </c:ser>
        <c:ser>
          <c:idx val="3"/>
          <c:order val="3"/>
          <c:tx>
            <c:strRef>
              <c:f>Лист1!$F$23</c:f>
              <c:strCache>
                <c:ptCount val="1"/>
                <c:pt idx="0">
                  <c:v>bit omp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numRef>
              <c:f>Лист1!$B$24:$B$26</c:f>
              <c:numCache>
                <c:formatCode>#,##0</c:formatCode>
                <c:ptCount val="3"/>
                <c:pt idx="0">
                  <c:v>8</c:v>
                </c:pt>
                <c:pt idx="1">
                  <c:v>9</c:v>
                </c:pt>
                <c:pt idx="2" formatCode="0">
                  <c:v>10</c:v>
                </c:pt>
              </c:numCache>
            </c:numRef>
          </c:cat>
          <c:val>
            <c:numRef>
              <c:f>Лист1!$F$24:$F$26</c:f>
              <c:numCache>
                <c:formatCode>0.00</c:formatCode>
                <c:ptCount val="3"/>
                <c:pt idx="0">
                  <c:v>0.73</c:v>
                </c:pt>
                <c:pt idx="1">
                  <c:v>1.32</c:v>
                </c:pt>
                <c:pt idx="2">
                  <c:v>1.39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9F9-47FC-978B-817A382E0430}"/>
            </c:ext>
          </c:extLst>
        </c:ser>
        <c:ser>
          <c:idx val="4"/>
          <c:order val="4"/>
          <c:tx>
            <c:strRef>
              <c:f>Лист1!$G$23</c:f>
              <c:strCache>
                <c:ptCount val="1"/>
                <c:pt idx="0">
                  <c:v>bit kokkos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  <a:effectLst/>
          </c:spPr>
          <c:invertIfNegative val="0"/>
          <c:cat>
            <c:numRef>
              <c:f>Лист1!$B$24:$B$26</c:f>
              <c:numCache>
                <c:formatCode>#,##0</c:formatCode>
                <c:ptCount val="3"/>
                <c:pt idx="0">
                  <c:v>8</c:v>
                </c:pt>
                <c:pt idx="1">
                  <c:v>9</c:v>
                </c:pt>
                <c:pt idx="2" formatCode="0">
                  <c:v>10</c:v>
                </c:pt>
              </c:numCache>
            </c:numRef>
          </c:cat>
          <c:val>
            <c:numRef>
              <c:f>Лист1!$G$24:$G$26</c:f>
              <c:numCache>
                <c:formatCode>0.00</c:formatCode>
                <c:ptCount val="3"/>
                <c:pt idx="0">
                  <c:v>0.72</c:v>
                </c:pt>
                <c:pt idx="1">
                  <c:v>1.32</c:v>
                </c:pt>
                <c:pt idx="2">
                  <c:v>1.39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9F9-47FC-978B-817A382E0430}"/>
            </c:ext>
          </c:extLst>
        </c:ser>
        <c:ser>
          <c:idx val="5"/>
          <c:order val="5"/>
          <c:tx>
            <c:strRef>
              <c:f>Лист1!$H$23</c:f>
              <c:strCache>
                <c:ptCount val="1"/>
                <c:pt idx="0">
                  <c:v>bit dpc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  <a:effectLst/>
          </c:spPr>
          <c:invertIfNegative val="0"/>
          <c:cat>
            <c:numRef>
              <c:f>Лист1!$B$24:$B$26</c:f>
              <c:numCache>
                <c:formatCode>#,##0</c:formatCode>
                <c:ptCount val="3"/>
                <c:pt idx="0">
                  <c:v>8</c:v>
                </c:pt>
                <c:pt idx="1">
                  <c:v>9</c:v>
                </c:pt>
                <c:pt idx="2" formatCode="0">
                  <c:v>10</c:v>
                </c:pt>
              </c:numCache>
            </c:numRef>
          </c:cat>
          <c:val>
            <c:numRef>
              <c:f>Лист1!$H$24:$H$26</c:f>
              <c:numCache>
                <c:formatCode>0.00</c:formatCode>
                <c:ptCount val="3"/>
                <c:pt idx="0">
                  <c:v>0.72</c:v>
                </c:pt>
                <c:pt idx="1">
                  <c:v>1.32</c:v>
                </c:pt>
                <c:pt idx="2">
                  <c:v>1.39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9F9-47FC-978B-817A382E0430}"/>
            </c:ext>
          </c:extLst>
        </c:ser>
        <c:ser>
          <c:idx val="6"/>
          <c:order val="6"/>
          <c:tx>
            <c:strRef>
              <c:f>Лист1!$I$23</c:f>
              <c:strCache>
                <c:ptCount val="1"/>
                <c:pt idx="0">
                  <c:v>bitcache kokkos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numRef>
              <c:f>Лист1!$B$24:$B$26</c:f>
              <c:numCache>
                <c:formatCode>#,##0</c:formatCode>
                <c:ptCount val="3"/>
                <c:pt idx="0">
                  <c:v>8</c:v>
                </c:pt>
                <c:pt idx="1">
                  <c:v>9</c:v>
                </c:pt>
                <c:pt idx="2" formatCode="0">
                  <c:v>10</c:v>
                </c:pt>
              </c:numCache>
            </c:numRef>
          </c:cat>
          <c:val>
            <c:numRef>
              <c:f>Лист1!$I$24:$I$26</c:f>
              <c:numCache>
                <c:formatCode>0.00</c:formatCode>
                <c:ptCount val="3"/>
                <c:pt idx="0">
                  <c:v>0.67</c:v>
                </c:pt>
                <c:pt idx="1">
                  <c:v>1.22</c:v>
                </c:pt>
                <c:pt idx="2">
                  <c:v>1.29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9F9-47FC-978B-817A382E0430}"/>
            </c:ext>
          </c:extLst>
        </c:ser>
        <c:ser>
          <c:idx val="7"/>
          <c:order val="7"/>
          <c:tx>
            <c:strRef>
              <c:f>Лист1!$J$23</c:f>
              <c:strCache>
                <c:ptCount val="1"/>
                <c:pt idx="0">
                  <c:v>bitcache dpc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  <a:effectLst/>
          </c:spPr>
          <c:invertIfNegative val="0"/>
          <c:cat>
            <c:numRef>
              <c:f>Лист1!$B$24:$B$26</c:f>
              <c:numCache>
                <c:formatCode>#,##0</c:formatCode>
                <c:ptCount val="3"/>
                <c:pt idx="0">
                  <c:v>8</c:v>
                </c:pt>
                <c:pt idx="1">
                  <c:v>9</c:v>
                </c:pt>
                <c:pt idx="2" formatCode="0">
                  <c:v>10</c:v>
                </c:pt>
              </c:numCache>
            </c:numRef>
          </c:cat>
          <c:val>
            <c:numRef>
              <c:f>Лист1!$J$24:$J$26</c:f>
              <c:numCache>
                <c:formatCode>0.00</c:formatCode>
                <c:ptCount val="3"/>
                <c:pt idx="0">
                  <c:v>0.67</c:v>
                </c:pt>
                <c:pt idx="1">
                  <c:v>1.22</c:v>
                </c:pt>
                <c:pt idx="2">
                  <c:v>1.29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9F9-47FC-978B-817A382E0430}"/>
            </c:ext>
          </c:extLst>
        </c:ser>
        <c:ser>
          <c:idx val="8"/>
          <c:order val="8"/>
          <c:tx>
            <c:strRef>
              <c:f>Лист1!$K$23</c:f>
              <c:strCache>
                <c:ptCount val="1"/>
                <c:pt idx="0">
                  <c:v>kokkos lib</c:v>
                </c:pt>
              </c:strCache>
            </c:strRef>
          </c:tx>
          <c:spPr>
            <a:solidFill>
              <a:srgbClr val="92D050"/>
            </a:solidFill>
            <a:ln>
              <a:solidFill>
                <a:srgbClr val="92D050"/>
              </a:solidFill>
            </a:ln>
            <a:effectLst/>
          </c:spPr>
          <c:invertIfNegative val="0"/>
          <c:cat>
            <c:numRef>
              <c:f>Лист1!$B$24:$B$26</c:f>
              <c:numCache>
                <c:formatCode>#,##0</c:formatCode>
                <c:ptCount val="3"/>
                <c:pt idx="0">
                  <c:v>8</c:v>
                </c:pt>
                <c:pt idx="1">
                  <c:v>9</c:v>
                </c:pt>
                <c:pt idx="2" formatCode="0">
                  <c:v>10</c:v>
                </c:pt>
              </c:numCache>
            </c:numRef>
          </c:cat>
          <c:val>
            <c:numRef>
              <c:f>Лист1!$K$24:$K$26</c:f>
              <c:numCache>
                <c:formatCode>0.00</c:formatCode>
                <c:ptCount val="3"/>
                <c:pt idx="0">
                  <c:v>0.66</c:v>
                </c:pt>
                <c:pt idx="1">
                  <c:v>1.2</c:v>
                </c:pt>
                <c:pt idx="2">
                  <c:v>1.27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9F9-47FC-978B-817A382E04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51296968"/>
        <c:axId val="451299592"/>
      </c:barChart>
      <c:catAx>
        <c:axId val="4512969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Times New Roman" panose="02020603050405020304" pitchFamily="18" charset="0"/>
                  </a:defRPr>
                </a:pPr>
                <a:r>
                  <a:rPr lang="ru-RU" sz="900" dirty="0"/>
                  <a:t>Номер графа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Times New Roman" panose="02020603050405020304" pitchFamily="18" charset="0"/>
                </a:defRPr>
              </a:pPr>
              <a:endParaRPr lang="ru-RU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451299592"/>
        <c:crosses val="autoZero"/>
        <c:auto val="1"/>
        <c:lblAlgn val="ctr"/>
        <c:lblOffset val="100"/>
        <c:noMultiLvlLbl val="0"/>
      </c:catAx>
      <c:valAx>
        <c:axId val="451299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Times New Roman" panose="02020603050405020304" pitchFamily="18" charset="0"/>
                  </a:defRPr>
                </a:pPr>
                <a:r>
                  <a:rPr lang="ru-RU" sz="900" dirty="0"/>
                  <a:t>Время, с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Times New Roman" panose="02020603050405020304" pitchFamily="18" charset="0"/>
                </a:defRPr>
              </a:pPr>
              <a:endParaRPr lang="ru-RU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451296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0">
          <a:solidFill>
            <a:schemeClr val="tx1"/>
          </a:solidFill>
          <a:latin typeface="+mn-lt"/>
          <a:cs typeface="Times New Roman" panose="02020603050405020304" pitchFamily="18" charset="0"/>
        </a:defRPr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r>
              <a:rPr lang="ru-RU" sz="1400" b="1" i="0" u="none" strike="noStrike" baseline="0" dirty="0" smtClean="0">
                <a:effectLst/>
              </a:rPr>
              <a:t>Время работы реализаций на </a:t>
            </a:r>
            <a:r>
              <a:rPr lang="en-US" sz="1400" b="1" i="0" u="none" strike="noStrike" baseline="0" dirty="0" smtClean="0">
                <a:effectLst/>
              </a:rPr>
              <a:t>KOKKOS</a:t>
            </a:r>
            <a:r>
              <a:rPr lang="ru-RU" sz="1400" b="1" i="0" u="none" strike="noStrike" baseline="0" dirty="0" smtClean="0">
                <a:effectLst/>
              </a:rPr>
              <a:t> и </a:t>
            </a:r>
            <a:r>
              <a:rPr lang="en-US" sz="1400" b="1" i="0" u="none" strike="noStrike" baseline="0" dirty="0" smtClean="0">
                <a:effectLst/>
              </a:rPr>
              <a:t>Data Parallel C</a:t>
            </a:r>
            <a:r>
              <a:rPr lang="ru-RU" sz="1400" b="1" i="0" u="none" strike="noStrike" baseline="0" dirty="0" smtClean="0">
                <a:effectLst/>
              </a:rPr>
              <a:t>++</a:t>
            </a:r>
          </a:p>
          <a:p>
            <a:pPr>
              <a:defRPr b="1"/>
            </a:pPr>
            <a:r>
              <a:rPr lang="ru-RU" sz="1400" b="1" i="0" u="none" strike="noStrike" baseline="0" dirty="0" smtClean="0">
                <a:effectLst/>
              </a:rPr>
              <a:t>алгоритма Чаталюрека на графическом процессоре</a:t>
            </a:r>
            <a:endParaRPr lang="ru-RU" sz="14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Лист1!$C$40</c:f>
              <c:strCache>
                <c:ptCount val="1"/>
                <c:pt idx="0">
                  <c:v>default kokkos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  <a:effectLst/>
          </c:spPr>
          <c:invertIfNegative val="0"/>
          <c:cat>
            <c:numRef>
              <c:f>Лист1!$B$41:$B$43</c:f>
              <c:numCache>
                <c:formatCode>#,##0</c:formatCode>
                <c:ptCount val="3"/>
                <c:pt idx="0">
                  <c:v>8</c:v>
                </c:pt>
                <c:pt idx="1">
                  <c:v>9</c:v>
                </c:pt>
                <c:pt idx="2">
                  <c:v>10</c:v>
                </c:pt>
              </c:numCache>
            </c:numRef>
          </c:cat>
          <c:val>
            <c:numRef>
              <c:f>Лист1!$C$41:$C$43</c:f>
              <c:numCache>
                <c:formatCode>@</c:formatCode>
                <c:ptCount val="3"/>
                <c:pt idx="0" formatCode="0.00">
                  <c:v>1.1299999999999999</c:v>
                </c:pt>
                <c:pt idx="1">
                  <c:v>2.0499999999999998</c:v>
                </c:pt>
                <c:pt idx="2" formatCode="0.00">
                  <c:v>2.2000000000000002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C7-479E-B758-BA51C817A31B}"/>
            </c:ext>
          </c:extLst>
        </c:ser>
        <c:ser>
          <c:idx val="1"/>
          <c:order val="1"/>
          <c:tx>
            <c:strRef>
              <c:f>Лист1!$D$40</c:f>
              <c:strCache>
                <c:ptCount val="1"/>
                <c:pt idx="0">
                  <c:v>default dpc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  <a:effectLst/>
          </c:spPr>
          <c:invertIfNegative val="0"/>
          <c:cat>
            <c:numRef>
              <c:f>Лист1!$B$41:$B$43</c:f>
              <c:numCache>
                <c:formatCode>#,##0</c:formatCode>
                <c:ptCount val="3"/>
                <c:pt idx="0">
                  <c:v>8</c:v>
                </c:pt>
                <c:pt idx="1">
                  <c:v>9</c:v>
                </c:pt>
                <c:pt idx="2">
                  <c:v>10</c:v>
                </c:pt>
              </c:numCache>
            </c:numRef>
          </c:cat>
          <c:val>
            <c:numRef>
              <c:f>Лист1!$D$41:$D$43</c:f>
              <c:numCache>
                <c:formatCode>@</c:formatCode>
                <c:ptCount val="3"/>
                <c:pt idx="0" formatCode="0.00">
                  <c:v>1.1299999999999999</c:v>
                </c:pt>
                <c:pt idx="1">
                  <c:v>2.0499999999999998</c:v>
                </c:pt>
                <c:pt idx="2" formatCode="0.00">
                  <c:v>2.2000000000000002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C7-479E-B758-BA51C817A31B}"/>
            </c:ext>
          </c:extLst>
        </c:ser>
        <c:ser>
          <c:idx val="2"/>
          <c:order val="2"/>
          <c:tx>
            <c:strRef>
              <c:f>Лист1!$E$40</c:f>
              <c:strCache>
                <c:ptCount val="1"/>
                <c:pt idx="0">
                  <c:v>bit kokkos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  <a:effectLst/>
          </c:spPr>
          <c:invertIfNegative val="0"/>
          <c:cat>
            <c:numRef>
              <c:f>Лист1!$B$41:$B$43</c:f>
              <c:numCache>
                <c:formatCode>#,##0</c:formatCode>
                <c:ptCount val="3"/>
                <c:pt idx="0">
                  <c:v>8</c:v>
                </c:pt>
                <c:pt idx="1">
                  <c:v>9</c:v>
                </c:pt>
                <c:pt idx="2">
                  <c:v>10</c:v>
                </c:pt>
              </c:numCache>
            </c:numRef>
          </c:cat>
          <c:val>
            <c:numRef>
              <c:f>Лист1!$E$41:$E$43</c:f>
              <c:numCache>
                <c:formatCode>@</c:formatCode>
                <c:ptCount val="3"/>
                <c:pt idx="0" formatCode="0.00">
                  <c:v>0.76</c:v>
                </c:pt>
                <c:pt idx="1">
                  <c:v>1.39</c:v>
                </c:pt>
                <c:pt idx="2">
                  <c:v>1.46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6C7-479E-B758-BA51C817A31B}"/>
            </c:ext>
          </c:extLst>
        </c:ser>
        <c:ser>
          <c:idx val="3"/>
          <c:order val="3"/>
          <c:tx>
            <c:strRef>
              <c:f>Лист1!$F$40</c:f>
              <c:strCache>
                <c:ptCount val="1"/>
                <c:pt idx="0">
                  <c:v>bit dpc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/>
          </c:spPr>
          <c:invertIfNegative val="0"/>
          <c:cat>
            <c:numRef>
              <c:f>Лист1!$B$41:$B$43</c:f>
              <c:numCache>
                <c:formatCode>#,##0</c:formatCode>
                <c:ptCount val="3"/>
                <c:pt idx="0">
                  <c:v>8</c:v>
                </c:pt>
                <c:pt idx="1">
                  <c:v>9</c:v>
                </c:pt>
                <c:pt idx="2">
                  <c:v>10</c:v>
                </c:pt>
              </c:numCache>
            </c:numRef>
          </c:cat>
          <c:val>
            <c:numRef>
              <c:f>Лист1!$F$41:$F$43</c:f>
              <c:numCache>
                <c:formatCode>@</c:formatCode>
                <c:ptCount val="3"/>
                <c:pt idx="0" formatCode="0.00">
                  <c:v>0.76</c:v>
                </c:pt>
                <c:pt idx="1">
                  <c:v>1.39</c:v>
                </c:pt>
                <c:pt idx="2">
                  <c:v>1.46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6C7-479E-B758-BA51C817A31B}"/>
            </c:ext>
          </c:extLst>
        </c:ser>
        <c:ser>
          <c:idx val="4"/>
          <c:order val="4"/>
          <c:tx>
            <c:strRef>
              <c:f>Лист1!$G$40</c:f>
              <c:strCache>
                <c:ptCount val="1"/>
                <c:pt idx="0">
                  <c:v>bitcache kokkos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numRef>
              <c:f>Лист1!$B$41:$B$43</c:f>
              <c:numCache>
                <c:formatCode>#,##0</c:formatCode>
                <c:ptCount val="3"/>
                <c:pt idx="0">
                  <c:v>8</c:v>
                </c:pt>
                <c:pt idx="1">
                  <c:v>9</c:v>
                </c:pt>
                <c:pt idx="2">
                  <c:v>10</c:v>
                </c:pt>
              </c:numCache>
            </c:numRef>
          </c:cat>
          <c:val>
            <c:numRef>
              <c:f>Лист1!$G$41:$G$43</c:f>
              <c:numCache>
                <c:formatCode>@</c:formatCode>
                <c:ptCount val="3"/>
                <c:pt idx="0" formatCode="0.00">
                  <c:v>0.59</c:v>
                </c:pt>
                <c:pt idx="1">
                  <c:v>1.07</c:v>
                </c:pt>
                <c:pt idx="2">
                  <c:v>1.1200000000000001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6C7-479E-B758-BA51C817A31B}"/>
            </c:ext>
          </c:extLst>
        </c:ser>
        <c:ser>
          <c:idx val="5"/>
          <c:order val="5"/>
          <c:tx>
            <c:strRef>
              <c:f>Лист1!$H$40</c:f>
              <c:strCache>
                <c:ptCount val="1"/>
                <c:pt idx="0">
                  <c:v>bitcache dpc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  <a:effectLst/>
          </c:spPr>
          <c:invertIfNegative val="0"/>
          <c:cat>
            <c:numRef>
              <c:f>Лист1!$B$41:$B$43</c:f>
              <c:numCache>
                <c:formatCode>#,##0</c:formatCode>
                <c:ptCount val="3"/>
                <c:pt idx="0">
                  <c:v>8</c:v>
                </c:pt>
                <c:pt idx="1">
                  <c:v>9</c:v>
                </c:pt>
                <c:pt idx="2">
                  <c:v>10</c:v>
                </c:pt>
              </c:numCache>
            </c:numRef>
          </c:cat>
          <c:val>
            <c:numRef>
              <c:f>Лист1!$H$41:$H$43</c:f>
              <c:numCache>
                <c:formatCode>@</c:formatCode>
                <c:ptCount val="3"/>
                <c:pt idx="0" formatCode="0.00">
                  <c:v>0.59</c:v>
                </c:pt>
                <c:pt idx="1">
                  <c:v>1.07</c:v>
                </c:pt>
                <c:pt idx="2">
                  <c:v>1.1200000000000001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6C7-479E-B758-BA51C817A31B}"/>
            </c:ext>
          </c:extLst>
        </c:ser>
        <c:ser>
          <c:idx val="6"/>
          <c:order val="6"/>
          <c:tx>
            <c:strRef>
              <c:f>Лист1!$I$40</c:f>
              <c:strCache>
                <c:ptCount val="1"/>
                <c:pt idx="0">
                  <c:v>kokkos lib</c:v>
                </c:pt>
              </c:strCache>
            </c:strRef>
          </c:tx>
          <c:spPr>
            <a:solidFill>
              <a:srgbClr val="92D050"/>
            </a:solidFill>
            <a:ln>
              <a:solidFill>
                <a:srgbClr val="92D050"/>
              </a:solidFill>
            </a:ln>
            <a:effectLst/>
          </c:spPr>
          <c:invertIfNegative val="0"/>
          <c:cat>
            <c:numRef>
              <c:f>Лист1!$B$41:$B$43</c:f>
              <c:numCache>
                <c:formatCode>#,##0</c:formatCode>
                <c:ptCount val="3"/>
                <c:pt idx="0">
                  <c:v>8</c:v>
                </c:pt>
                <c:pt idx="1">
                  <c:v>9</c:v>
                </c:pt>
                <c:pt idx="2">
                  <c:v>10</c:v>
                </c:pt>
              </c:numCache>
            </c:numRef>
          </c:cat>
          <c:val>
            <c:numRef>
              <c:f>Лист1!$I$41:$I$43</c:f>
              <c:numCache>
                <c:formatCode>0.00</c:formatCode>
                <c:ptCount val="3"/>
                <c:pt idx="0">
                  <c:v>0.7</c:v>
                </c:pt>
                <c:pt idx="1">
                  <c:v>1.27</c:v>
                </c:pt>
                <c:pt idx="2" formatCode="@">
                  <c:v>1.34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6C7-479E-B758-BA51C817A3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57205968"/>
        <c:axId val="457206296"/>
      </c:barChart>
      <c:catAx>
        <c:axId val="4572059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Times New Roman" panose="02020603050405020304" pitchFamily="18" charset="0"/>
                  </a:defRPr>
                </a:pPr>
                <a:r>
                  <a:rPr lang="ru-RU" sz="900" dirty="0"/>
                  <a:t>Номер графа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Times New Roman" panose="02020603050405020304" pitchFamily="18" charset="0"/>
                </a:defRPr>
              </a:pPr>
              <a:endParaRPr lang="ru-RU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457206296"/>
        <c:crosses val="autoZero"/>
        <c:auto val="1"/>
        <c:lblAlgn val="ctr"/>
        <c:lblOffset val="100"/>
        <c:noMultiLvlLbl val="0"/>
      </c:catAx>
      <c:valAx>
        <c:axId val="457206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Times New Roman" panose="02020603050405020304" pitchFamily="18" charset="0"/>
                  </a:defRPr>
                </a:pPr>
                <a:r>
                  <a:rPr lang="ru-RU" sz="900" dirty="0"/>
                  <a:t>Время, с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Times New Roman" panose="02020603050405020304" pitchFamily="18" charset="0"/>
                </a:defRPr>
              </a:pPr>
              <a:endParaRPr lang="ru-RU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457205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0">
          <a:solidFill>
            <a:schemeClr val="tx1"/>
          </a:solidFill>
          <a:latin typeface="+mn-lt"/>
          <a:cs typeface="Times New Roman" panose="02020603050405020304" pitchFamily="18" charset="0"/>
        </a:defRPr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51EE8-A98E-4136-AB12-3061B325BB29}" type="datetimeFigureOut">
              <a:rPr lang="ru-RU" smtClean="0"/>
              <a:t>11.06.2022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12E13-F882-4AD6-9904-CBA90A3BA8A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422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/>
          </a:p>
        </p:txBody>
      </p:sp>
      <p:sp>
        <p:nvSpPr>
          <p:cNvPr id="64516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869DA2-C9D0-4A74-8EBA-0DA3825FE0F9}" type="slidenum">
              <a:rPr lang="ru-RU" smtClean="0"/>
              <a:pPr/>
              <a:t>16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95817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33"/>
          <p:cNvSpPr txBox="1">
            <a:spLocks noChangeArrowheads="1"/>
          </p:cNvSpPr>
          <p:nvPr/>
        </p:nvSpPr>
        <p:spPr bwMode="auto">
          <a:xfrm>
            <a:off x="1128348" y="115888"/>
            <a:ext cx="8052289" cy="1030026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lnSpc>
                <a:spcPct val="120000"/>
              </a:lnSpc>
              <a:spcAft>
                <a:spcPct val="20000"/>
              </a:spcAft>
              <a:defRPr/>
            </a:pPr>
            <a:endParaRPr lang="ru-RU" sz="1108" b="1" dirty="0" smtClean="0">
              <a:solidFill>
                <a:srgbClr val="000000"/>
              </a:solidFill>
            </a:endParaRPr>
          </a:p>
          <a:p>
            <a:pPr algn="ctr" eaLnBrk="1" hangingPunct="1">
              <a:lnSpc>
                <a:spcPct val="120000"/>
              </a:lnSpc>
              <a:spcAft>
                <a:spcPct val="20000"/>
              </a:spcAft>
              <a:defRPr/>
            </a:pPr>
            <a:r>
              <a:rPr lang="en-US" sz="1662" b="1" dirty="0" smtClean="0">
                <a:solidFill>
                  <a:srgbClr val="000000"/>
                </a:solidFill>
              </a:rPr>
              <a:t> </a:t>
            </a:r>
            <a:r>
              <a:rPr lang="ru-RU" sz="1662" b="1" dirty="0" smtClean="0">
                <a:solidFill>
                  <a:srgbClr val="000000"/>
                </a:solidFill>
              </a:rPr>
              <a:t>Нижегородский государственный университет</a:t>
            </a:r>
            <a:r>
              <a:rPr lang="en-US" sz="1662" b="1" dirty="0" smtClean="0">
                <a:solidFill>
                  <a:srgbClr val="000000"/>
                </a:solidFill>
              </a:rPr>
              <a:t> </a:t>
            </a:r>
            <a:r>
              <a:rPr lang="ru-RU" sz="1662" b="1" dirty="0" smtClean="0">
                <a:solidFill>
                  <a:srgbClr val="000000"/>
                </a:solidFill>
              </a:rPr>
              <a:t>им.</a:t>
            </a:r>
            <a:r>
              <a:rPr lang="en-US" sz="1662" b="1" dirty="0" smtClean="0">
                <a:solidFill>
                  <a:srgbClr val="000000"/>
                </a:solidFill>
              </a:rPr>
              <a:t> </a:t>
            </a:r>
            <a:r>
              <a:rPr lang="ru-RU" sz="1662" b="1" dirty="0" smtClean="0">
                <a:solidFill>
                  <a:srgbClr val="000000"/>
                </a:solidFill>
              </a:rPr>
              <a:t>Н.И.</a:t>
            </a:r>
            <a:r>
              <a:rPr lang="en-US" sz="1662" b="1" dirty="0" smtClean="0">
                <a:solidFill>
                  <a:srgbClr val="000000"/>
                </a:solidFill>
              </a:rPr>
              <a:t> </a:t>
            </a:r>
            <a:r>
              <a:rPr lang="ru-RU" sz="1662" b="1" dirty="0" smtClean="0">
                <a:solidFill>
                  <a:srgbClr val="000000"/>
                </a:solidFill>
              </a:rPr>
              <a:t>Лобачевского</a:t>
            </a:r>
          </a:p>
          <a:p>
            <a:pPr algn="ctr" eaLnBrk="1" hangingPunct="1">
              <a:lnSpc>
                <a:spcPct val="120000"/>
              </a:lnSpc>
              <a:spcAft>
                <a:spcPct val="20000"/>
              </a:spcAft>
              <a:defRPr/>
            </a:pPr>
            <a:endParaRPr lang="en-US" sz="1846" b="1" i="1" dirty="0" smtClean="0">
              <a:solidFill>
                <a:srgbClr val="000000"/>
              </a:solidFill>
            </a:endParaRPr>
          </a:p>
        </p:txBody>
      </p:sp>
      <p:pic>
        <p:nvPicPr>
          <p:cNvPr id="5" name="Рисунок 1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697" y="103191"/>
            <a:ext cx="1009650" cy="109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09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898282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</p:spPr>
        <p:txBody>
          <a:bodyPr/>
          <a:lstStyle/>
          <a:p>
            <a:endParaRPr lang="ru-RU" sz="1662" dirty="0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21627" y="960438"/>
            <a:ext cx="87146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</p:spPr>
        <p:txBody>
          <a:bodyPr/>
          <a:lstStyle/>
          <a:p>
            <a:endParaRPr lang="ru-RU" sz="1662" dirty="0"/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21627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</p:spPr>
        <p:txBody>
          <a:bodyPr/>
          <a:lstStyle/>
          <a:p>
            <a:endParaRPr lang="ru-RU" sz="1662" dirty="0"/>
          </a:p>
        </p:txBody>
      </p:sp>
      <p:sp>
        <p:nvSpPr>
          <p:cNvPr id="7" name="Text Box 1033"/>
          <p:cNvSpPr txBox="1">
            <a:spLocks noChangeArrowheads="1"/>
          </p:cNvSpPr>
          <p:nvPr/>
        </p:nvSpPr>
        <p:spPr bwMode="auto">
          <a:xfrm>
            <a:off x="8571036" y="6454778"/>
            <a:ext cx="461596" cy="26282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fld id="{62299D8C-6CD1-46B7-87C2-8B04D6B0596E}" type="slidenum">
              <a:rPr lang="ru-RU" sz="1108" smtClean="0">
                <a:solidFill>
                  <a:srgbClr val="000000"/>
                </a:solidFill>
              </a:rPr>
              <a:pPr eaLnBrk="1" hangingPunct="1">
                <a:defRPr/>
              </a:pPr>
              <a:t>‹#›</a:t>
            </a:fld>
            <a:endParaRPr lang="ru-RU" sz="1108" dirty="0" smtClean="0">
              <a:solidFill>
                <a:srgbClr val="000000"/>
              </a:solidFill>
            </a:endParaRPr>
          </a:p>
        </p:txBody>
      </p:sp>
      <p:pic>
        <p:nvPicPr>
          <p:cNvPr id="10" name="Рисунок 17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447" y="6161091"/>
            <a:ext cx="631581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046" y="207963"/>
            <a:ext cx="8711712" cy="5619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1" y="1196976"/>
            <a:ext cx="8712239" cy="49688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847A5-155D-4735-B01A-21723549FB1E}" type="datetimeFigureOut">
              <a:rPr lang="ru-RU" smtClean="0"/>
              <a:t>11.06.2022</a:t>
            </a:fld>
            <a:endParaRPr lang="ru-RU" dirty="0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CCE57D-FC44-42E8-A5C4-82B7652952C5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515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130438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pic>
        <p:nvPicPr>
          <p:cNvPr id="6" name="Рисунок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97" y="103194"/>
            <a:ext cx="1009650" cy="109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033"/>
          <p:cNvSpPr txBox="1">
            <a:spLocks noChangeArrowheads="1"/>
          </p:cNvSpPr>
          <p:nvPr/>
        </p:nvSpPr>
        <p:spPr bwMode="auto">
          <a:xfrm>
            <a:off x="1128350" y="115889"/>
            <a:ext cx="8052289" cy="1030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rtl="0" eaLnBrk="1" hangingPunct="1">
              <a:lnSpc>
                <a:spcPct val="120000"/>
              </a:lnSpc>
              <a:spcAft>
                <a:spcPct val="20000"/>
              </a:spcAft>
              <a:defRPr/>
            </a:pPr>
            <a:endParaRPr lang="ru-RU" sz="1108" b="1" kern="1200" dirty="0" smtClean="0">
              <a:solidFill>
                <a:srgbClr val="000000"/>
              </a:solidFill>
              <a:ea typeface="+mn-ea"/>
            </a:endParaRPr>
          </a:p>
          <a:p>
            <a:pPr algn="ctr" rtl="0" eaLnBrk="1" hangingPunct="1">
              <a:lnSpc>
                <a:spcPct val="120000"/>
              </a:lnSpc>
              <a:spcAft>
                <a:spcPct val="20000"/>
              </a:spcAft>
              <a:defRPr/>
            </a:pPr>
            <a:r>
              <a:rPr lang="en-US" sz="1662" b="1" kern="1200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ru-RU" sz="1662" b="1" kern="1200" dirty="0" smtClean="0">
                <a:solidFill>
                  <a:srgbClr val="000000"/>
                </a:solidFill>
                <a:ea typeface="+mn-ea"/>
              </a:rPr>
              <a:t>Нижегородский государственный университет</a:t>
            </a:r>
            <a:r>
              <a:rPr lang="en-US" sz="1662" b="1" kern="1200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ru-RU" sz="1662" b="1" kern="1200" dirty="0" smtClean="0">
                <a:solidFill>
                  <a:srgbClr val="000000"/>
                </a:solidFill>
                <a:ea typeface="+mn-ea"/>
              </a:rPr>
              <a:t>им.</a:t>
            </a:r>
            <a:r>
              <a:rPr lang="en-US" sz="1662" b="1" kern="1200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ru-RU" sz="1662" b="1" kern="1200" dirty="0" smtClean="0">
                <a:solidFill>
                  <a:srgbClr val="000000"/>
                </a:solidFill>
                <a:ea typeface="+mn-ea"/>
              </a:rPr>
              <a:t>Н.И.</a:t>
            </a:r>
            <a:r>
              <a:rPr lang="en-US" sz="1662" b="1" kern="1200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ru-RU" sz="1662" b="1" kern="1200" dirty="0" smtClean="0">
                <a:solidFill>
                  <a:srgbClr val="000000"/>
                </a:solidFill>
                <a:ea typeface="+mn-ea"/>
              </a:rPr>
              <a:t>Лобачевского</a:t>
            </a:r>
          </a:p>
          <a:p>
            <a:pPr algn="ctr" rtl="0" eaLnBrk="1" hangingPunct="1">
              <a:lnSpc>
                <a:spcPct val="120000"/>
              </a:lnSpc>
              <a:spcAft>
                <a:spcPct val="20000"/>
              </a:spcAft>
              <a:defRPr/>
            </a:pPr>
            <a:endParaRPr lang="en-US" sz="1846" b="1" i="1" kern="1200" dirty="0" smtClean="0">
              <a:solidFill>
                <a:srgbClr val="000000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9402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898525" y="6381750"/>
            <a:ext cx="8064500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rtl="0">
              <a:defRPr/>
            </a:pPr>
            <a:endParaRPr lang="ru-RU" sz="1662" kern="1200" dirty="0">
              <a:solidFill>
                <a:srgbClr val="000000"/>
              </a:solidFill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22240" y="960438"/>
            <a:ext cx="871378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rtl="0">
              <a:defRPr/>
            </a:pPr>
            <a:endParaRPr lang="ru-RU" sz="1662" kern="1200" dirty="0">
              <a:solidFill>
                <a:srgbClr val="000000"/>
              </a:solidFill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22238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rtl="0">
              <a:defRPr/>
            </a:pPr>
            <a:endParaRPr lang="ru-RU" sz="1662" kern="1200" dirty="0">
              <a:solidFill>
                <a:srgbClr val="000000"/>
              </a:solidFill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8" name="Text Box 1033"/>
          <p:cNvSpPr txBox="1">
            <a:spLocks noChangeArrowheads="1"/>
          </p:cNvSpPr>
          <p:nvPr/>
        </p:nvSpPr>
        <p:spPr bwMode="auto">
          <a:xfrm>
            <a:off x="8570918" y="6454778"/>
            <a:ext cx="461962" cy="262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rtl="0">
              <a:defRPr/>
            </a:pPr>
            <a:fld id="{EA80D848-2B1E-47B9-981C-1D0CF759AAAF}" type="slidenum">
              <a:rPr lang="ru-RU" sz="1108" kern="1200">
                <a:solidFill>
                  <a:srgbClr val="000000"/>
                </a:solidFill>
                <a:latin typeface="Arial"/>
                <a:ea typeface="+mn-ea"/>
                <a:cs typeface="Arial" pitchFamily="34" charset="0"/>
              </a:rPr>
              <a:pPr algn="r" rtl="0">
                <a:defRPr/>
              </a:pPr>
              <a:t>‹#›</a:t>
            </a:fld>
            <a:endParaRPr lang="ru-RU" sz="1108" kern="1200" dirty="0">
              <a:solidFill>
                <a:srgbClr val="000000"/>
              </a:solidFill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pic>
        <p:nvPicPr>
          <p:cNvPr id="11" name="Рисунок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0" y="6161095"/>
            <a:ext cx="631581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4393" y="6408738"/>
            <a:ext cx="189388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923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ru-RU" smtClean="0">
                <a:solidFill>
                  <a:srgbClr val="000000"/>
                </a:solidFill>
              </a:rPr>
              <a:t>Н.Новгород, 2013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76543" y="6408738"/>
            <a:ext cx="5318125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923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ru-RU" smtClean="0"/>
              <a:t>Алгоритмы для переупорядочения разреженных матриц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0660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898525" y="6381750"/>
            <a:ext cx="8064500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rtl="0">
              <a:defRPr/>
            </a:pPr>
            <a:endParaRPr lang="ru-RU" sz="1662" kern="1200" dirty="0">
              <a:solidFill>
                <a:srgbClr val="000000"/>
              </a:solidFill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22240" y="960438"/>
            <a:ext cx="871378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rtl="0">
              <a:defRPr/>
            </a:pPr>
            <a:endParaRPr lang="ru-RU" sz="1662" kern="1200" dirty="0">
              <a:solidFill>
                <a:srgbClr val="000000"/>
              </a:solidFill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22238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rtl="0">
              <a:defRPr/>
            </a:pPr>
            <a:endParaRPr lang="ru-RU" sz="1662" kern="1200" dirty="0">
              <a:solidFill>
                <a:srgbClr val="000000"/>
              </a:solidFill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435" y="4406913"/>
            <a:ext cx="7772400" cy="1362075"/>
          </a:xfr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1846"/>
            </a:lvl1pPr>
            <a:lvl2pPr marL="422041" indent="0">
              <a:buNone/>
              <a:defRPr sz="1662"/>
            </a:lvl2pPr>
            <a:lvl3pPr marL="844083" indent="0">
              <a:buNone/>
              <a:defRPr sz="1477"/>
            </a:lvl3pPr>
            <a:lvl4pPr marL="1266124" indent="0">
              <a:buNone/>
              <a:defRPr sz="1292"/>
            </a:lvl4pPr>
            <a:lvl5pPr marL="1688165" indent="0">
              <a:buNone/>
              <a:defRPr sz="1292"/>
            </a:lvl5pPr>
            <a:lvl6pPr marL="2110207" indent="0">
              <a:buNone/>
              <a:defRPr sz="1292"/>
            </a:lvl6pPr>
            <a:lvl7pPr marL="2532248" indent="0">
              <a:buNone/>
              <a:defRPr sz="1292"/>
            </a:lvl7pPr>
            <a:lvl8pPr marL="2954289" indent="0">
              <a:buNone/>
              <a:defRPr sz="1292"/>
            </a:lvl8pPr>
            <a:lvl9pPr marL="3376331" indent="0">
              <a:buNone/>
              <a:defRPr sz="1292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>
              <a:lnSpc>
                <a:spcPct val="150000"/>
              </a:lnSpc>
              <a:defRPr/>
            </a:pPr>
            <a:fld id="{A184A67C-33BD-4A59-9EAE-678C8C03CEA8}" type="slidenum">
              <a:rPr lang="ru-RU" sz="1108" kern="1200">
                <a:solidFill>
                  <a:srgbClr val="000000"/>
                </a:solidFill>
                <a:latin typeface="Arial"/>
                <a:ea typeface="+mn-ea"/>
                <a:cs typeface="Arial" pitchFamily="34" charset="0"/>
              </a:rPr>
              <a:pPr algn="r" rtl="0">
                <a:lnSpc>
                  <a:spcPct val="150000"/>
                </a:lnSpc>
                <a:defRPr/>
              </a:pPr>
              <a:t>‹#›</a:t>
            </a:fld>
            <a:endParaRPr lang="ru-RU" sz="1108" kern="1200" dirty="0">
              <a:solidFill>
                <a:srgbClr val="000000"/>
              </a:solidFill>
              <a:latin typeface="Arial"/>
              <a:ea typeface="+mn-ea"/>
              <a:cs typeface="Arial" pitchFamily="34" charset="0"/>
            </a:endParaRPr>
          </a:p>
        </p:txBody>
      </p:sp>
      <p:pic>
        <p:nvPicPr>
          <p:cNvPr id="11" name="Picture 13" descr="NNGU_Logo_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647" y="6094413"/>
            <a:ext cx="597877" cy="647700"/>
          </a:xfrm>
          <a:prstGeom prst="rect">
            <a:avLst/>
          </a:prstGeom>
          <a:noFill/>
        </p:spPr>
      </p:pic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4393" y="6408738"/>
            <a:ext cx="189388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923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ru-RU" smtClean="0">
                <a:solidFill>
                  <a:srgbClr val="000000"/>
                </a:solidFill>
              </a:rPr>
              <a:t>Н.Новгород, 2013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76543" y="6408738"/>
            <a:ext cx="5318125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923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ru-RU" smtClean="0"/>
              <a:t>Алгоритмы для переупорядочения разреженных матриц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9041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2047" y="207963"/>
            <a:ext cx="8384931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Введение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976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4755" y="6408738"/>
            <a:ext cx="189327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marR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23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fld id="{A57847A5-155D-4735-B01A-21723549FB1E}" type="datetimeFigureOut">
              <a:rPr lang="ru-RU" smtClean="0"/>
              <a:t>11.06.2022</a:t>
            </a:fld>
            <a:endParaRPr lang="ru-RU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76905" y="6408738"/>
            <a:ext cx="5317880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923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endParaRPr lang="ru-RU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63660" y="6408738"/>
            <a:ext cx="863111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1108">
                <a:solidFill>
                  <a:srgbClr val="000000"/>
                </a:solidFill>
                <a:latin typeface="+mn-lt"/>
                <a:cs typeface="Arial" pitchFamily="34" charset="0"/>
              </a:defRPr>
            </a:lvl1pPr>
          </a:lstStyle>
          <a:p>
            <a:fld id="{18CCE57D-FC44-42E8-A5C4-82B7652952C5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>
            <a:off x="898282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</p:spPr>
        <p:txBody>
          <a:bodyPr/>
          <a:lstStyle/>
          <a:p>
            <a:endParaRPr lang="ru-RU" sz="1662" dirty="0"/>
          </a:p>
        </p:txBody>
      </p:sp>
      <p:sp>
        <p:nvSpPr>
          <p:cNvPr id="1032" name="Line 12"/>
          <p:cNvSpPr>
            <a:spLocks noChangeShapeType="1"/>
          </p:cNvSpPr>
          <p:nvPr/>
        </p:nvSpPr>
        <p:spPr bwMode="auto">
          <a:xfrm>
            <a:off x="121627" y="960438"/>
            <a:ext cx="87146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</p:spPr>
        <p:txBody>
          <a:bodyPr/>
          <a:lstStyle/>
          <a:p>
            <a:endParaRPr lang="ru-RU" sz="1662" dirty="0"/>
          </a:p>
        </p:txBody>
      </p:sp>
      <p:sp>
        <p:nvSpPr>
          <p:cNvPr id="1033" name="Line 13"/>
          <p:cNvSpPr>
            <a:spLocks noChangeShapeType="1"/>
          </p:cNvSpPr>
          <p:nvPr/>
        </p:nvSpPr>
        <p:spPr bwMode="auto">
          <a:xfrm>
            <a:off x="121627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</p:spPr>
        <p:txBody>
          <a:bodyPr/>
          <a:lstStyle/>
          <a:p>
            <a:endParaRPr lang="ru-RU" sz="1662" dirty="0"/>
          </a:p>
        </p:txBody>
      </p:sp>
      <p:pic>
        <p:nvPicPr>
          <p:cNvPr id="1034" name="Рисунок 10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447" y="6161091"/>
            <a:ext cx="631581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22922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69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69" b="1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69" b="1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69" b="1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69" b="1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22041" algn="l" rtl="0" eaLnBrk="1" fontAlgn="base" hangingPunct="1">
        <a:spcBef>
          <a:spcPct val="0"/>
        </a:spcBef>
        <a:spcAft>
          <a:spcPct val="0"/>
        </a:spcAft>
        <a:defRPr sz="2769" b="1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844083" algn="l" rtl="0" eaLnBrk="1" fontAlgn="base" hangingPunct="1">
        <a:spcBef>
          <a:spcPct val="0"/>
        </a:spcBef>
        <a:spcAft>
          <a:spcPct val="0"/>
        </a:spcAft>
        <a:defRPr sz="2769" b="1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266124" algn="l" rtl="0" eaLnBrk="1" fontAlgn="base" hangingPunct="1">
        <a:spcBef>
          <a:spcPct val="0"/>
        </a:spcBef>
        <a:spcAft>
          <a:spcPct val="0"/>
        </a:spcAft>
        <a:defRPr sz="2769" b="1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688165" algn="l" rtl="0" eaLnBrk="1" fontAlgn="base" hangingPunct="1">
        <a:spcBef>
          <a:spcPct val="0"/>
        </a:spcBef>
        <a:spcAft>
          <a:spcPct val="0"/>
        </a:spcAft>
        <a:defRPr sz="2769" b="1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16531" indent="-316531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q"/>
        <a:defRPr sz="2215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rtl="0" eaLnBrk="1" fontAlgn="base" hangingPunct="1">
        <a:spcBef>
          <a:spcPct val="20000"/>
        </a:spcBef>
        <a:spcAft>
          <a:spcPct val="0"/>
        </a:spcAft>
        <a:buChar char="–"/>
        <a:defRPr sz="2215">
          <a:solidFill>
            <a:schemeClr val="tx1"/>
          </a:solidFill>
          <a:latin typeface="+mn-lt"/>
          <a:cs typeface="+mn-cs"/>
        </a:defRPr>
      </a:lvl2pPr>
      <a:lvl3pPr marL="1055103" indent="-211021" algn="l" rtl="0" eaLnBrk="1" fontAlgn="base" hangingPunct="1">
        <a:spcBef>
          <a:spcPct val="20000"/>
        </a:spcBef>
        <a:spcAft>
          <a:spcPct val="0"/>
        </a:spcAft>
        <a:buChar char="•"/>
        <a:defRPr sz="1846">
          <a:solidFill>
            <a:schemeClr val="tx1"/>
          </a:solidFill>
          <a:latin typeface="+mn-lt"/>
          <a:cs typeface="+mn-cs"/>
        </a:defRPr>
      </a:lvl3pPr>
      <a:lvl4pPr marL="1477145" indent="-211021" algn="l" rtl="0" eaLnBrk="1" fontAlgn="base" hangingPunct="1">
        <a:spcBef>
          <a:spcPct val="20000"/>
        </a:spcBef>
        <a:spcAft>
          <a:spcPct val="0"/>
        </a:spcAft>
        <a:buChar char="–"/>
        <a:defRPr sz="1846">
          <a:solidFill>
            <a:schemeClr val="tx1"/>
          </a:solidFill>
          <a:latin typeface="+mn-lt"/>
          <a:cs typeface="+mn-cs"/>
        </a:defRPr>
      </a:lvl4pPr>
      <a:lvl5pPr marL="1899186" indent="-211021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477">
          <a:solidFill>
            <a:schemeClr val="tx1"/>
          </a:solidFill>
          <a:latin typeface="+mn-lt"/>
          <a:cs typeface="+mn-cs"/>
        </a:defRPr>
      </a:lvl5pPr>
      <a:lvl6pPr marL="2321227" indent="-211021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477">
          <a:solidFill>
            <a:schemeClr val="tx1"/>
          </a:solidFill>
          <a:latin typeface="+mn-lt"/>
          <a:cs typeface="+mn-cs"/>
        </a:defRPr>
      </a:lvl6pPr>
      <a:lvl7pPr marL="2743269" indent="-211021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477">
          <a:solidFill>
            <a:schemeClr val="tx1"/>
          </a:solidFill>
          <a:latin typeface="+mn-lt"/>
          <a:cs typeface="+mn-cs"/>
        </a:defRPr>
      </a:lvl7pPr>
      <a:lvl8pPr marL="3165310" indent="-211021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477">
          <a:solidFill>
            <a:schemeClr val="tx1"/>
          </a:solidFill>
          <a:latin typeface="+mn-lt"/>
          <a:cs typeface="+mn-cs"/>
        </a:defRPr>
      </a:lvl8pPr>
      <a:lvl9pPr marL="3587351" indent="-211021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477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2417" y="207963"/>
            <a:ext cx="83851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Введение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976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4392" y="6408738"/>
            <a:ext cx="189388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923">
                <a:latin typeface="Arial" charset="0"/>
                <a:cs typeface="Arial" charset="0"/>
              </a:defRPr>
            </a:lvl1pPr>
          </a:lstStyle>
          <a:p>
            <a:pPr rtl="0">
              <a:defRPr/>
            </a:pPr>
            <a:r>
              <a:rPr lang="ru-RU" kern="1200" smtClean="0">
                <a:solidFill>
                  <a:srgbClr val="000000"/>
                </a:solidFill>
                <a:ea typeface="+mn-ea"/>
              </a:rPr>
              <a:t>Н.Новгород, 2013 г.</a:t>
            </a:r>
            <a:endParaRPr lang="ru-RU" kern="1200" dirty="0">
              <a:solidFill>
                <a:srgbClr val="000000"/>
              </a:solidFill>
              <a:ea typeface="+mn-ea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76542" y="6408738"/>
            <a:ext cx="5318125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923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ru-RU" smtClean="0"/>
              <a:t>Алгоритмы для переупорядочения разреженных матриц</a:t>
            </a:r>
            <a:endParaRPr lang="ru-RU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62929" y="6408738"/>
            <a:ext cx="863600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1108">
                <a:latin typeface="+mn-lt"/>
                <a:cs typeface="Arial" pitchFamily="34" charset="0"/>
              </a:defRPr>
            </a:lvl1pPr>
          </a:lstStyle>
          <a:p>
            <a:pPr rtl="0">
              <a:defRPr/>
            </a:pPr>
            <a:fld id="{4F2367BF-7A57-4F5A-B357-719264272D2E}" type="slidenum">
              <a:rPr lang="ru-RU" kern="1200">
                <a:solidFill>
                  <a:srgbClr val="000000"/>
                </a:solidFill>
                <a:latin typeface="Arial"/>
                <a:ea typeface="+mn-ea"/>
              </a:rPr>
              <a:pPr rtl="0">
                <a:defRPr/>
              </a:pPr>
              <a:t>‹#›</a:t>
            </a:fld>
            <a:endParaRPr lang="ru-RU" kern="1200" dirty="0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898525" y="6381750"/>
            <a:ext cx="8064500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rtl="0">
              <a:defRPr/>
            </a:pPr>
            <a:endParaRPr lang="ru-RU" sz="1662" kern="1200" dirty="0">
              <a:solidFill>
                <a:srgbClr val="000000"/>
              </a:solidFill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122240" y="960438"/>
            <a:ext cx="871378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rtl="0">
              <a:defRPr/>
            </a:pPr>
            <a:endParaRPr lang="ru-RU" sz="1662" kern="1200" dirty="0">
              <a:solidFill>
                <a:srgbClr val="000000"/>
              </a:solidFill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122238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rtl="0">
              <a:defRPr/>
            </a:pPr>
            <a:endParaRPr lang="ru-RU" sz="1662" kern="1200" dirty="0">
              <a:solidFill>
                <a:srgbClr val="000000"/>
              </a:solidFill>
              <a:latin typeface="Arial"/>
              <a:ea typeface="+mn-ea"/>
              <a:cs typeface="Arial" pitchFamily="34" charset="0"/>
            </a:endParaRPr>
          </a:p>
        </p:txBody>
      </p:sp>
      <p:pic>
        <p:nvPicPr>
          <p:cNvPr id="11" name="Рисунок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9" y="6161093"/>
            <a:ext cx="631581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866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769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69" b="1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69" b="1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69" b="1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69" b="1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22041" algn="l" rtl="0" eaLnBrk="1" fontAlgn="base" hangingPunct="1">
        <a:spcBef>
          <a:spcPct val="0"/>
        </a:spcBef>
        <a:spcAft>
          <a:spcPct val="0"/>
        </a:spcAft>
        <a:defRPr sz="2769" b="1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844083" algn="l" rtl="0" eaLnBrk="1" fontAlgn="base" hangingPunct="1">
        <a:spcBef>
          <a:spcPct val="0"/>
        </a:spcBef>
        <a:spcAft>
          <a:spcPct val="0"/>
        </a:spcAft>
        <a:defRPr sz="2769" b="1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266124" algn="l" rtl="0" eaLnBrk="1" fontAlgn="base" hangingPunct="1">
        <a:spcBef>
          <a:spcPct val="0"/>
        </a:spcBef>
        <a:spcAft>
          <a:spcPct val="0"/>
        </a:spcAft>
        <a:defRPr sz="2769" b="1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688165" algn="l" rtl="0" eaLnBrk="1" fontAlgn="base" hangingPunct="1">
        <a:spcBef>
          <a:spcPct val="0"/>
        </a:spcBef>
        <a:spcAft>
          <a:spcPct val="0"/>
        </a:spcAft>
        <a:defRPr sz="2769" b="1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16531" indent="-316531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q"/>
        <a:defRPr sz="2215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rtl="0" eaLnBrk="1" fontAlgn="base" hangingPunct="1">
        <a:spcBef>
          <a:spcPct val="20000"/>
        </a:spcBef>
        <a:spcAft>
          <a:spcPct val="0"/>
        </a:spcAft>
        <a:buChar char="–"/>
        <a:defRPr sz="2215">
          <a:solidFill>
            <a:schemeClr val="tx1"/>
          </a:solidFill>
          <a:latin typeface="+mn-lt"/>
          <a:cs typeface="+mn-cs"/>
        </a:defRPr>
      </a:lvl2pPr>
      <a:lvl3pPr marL="1055103" indent="-211021" algn="l" rtl="0" eaLnBrk="1" fontAlgn="base" hangingPunct="1">
        <a:spcBef>
          <a:spcPct val="20000"/>
        </a:spcBef>
        <a:spcAft>
          <a:spcPct val="0"/>
        </a:spcAft>
        <a:buChar char="•"/>
        <a:defRPr sz="1846">
          <a:solidFill>
            <a:schemeClr val="tx1"/>
          </a:solidFill>
          <a:latin typeface="+mn-lt"/>
          <a:cs typeface="+mn-cs"/>
        </a:defRPr>
      </a:lvl3pPr>
      <a:lvl4pPr marL="1477145" indent="-211021" algn="l" rtl="0" eaLnBrk="1" fontAlgn="base" hangingPunct="1">
        <a:spcBef>
          <a:spcPct val="20000"/>
        </a:spcBef>
        <a:spcAft>
          <a:spcPct val="0"/>
        </a:spcAft>
        <a:buChar char="–"/>
        <a:defRPr sz="1846">
          <a:solidFill>
            <a:schemeClr val="tx1"/>
          </a:solidFill>
          <a:latin typeface="+mn-lt"/>
          <a:cs typeface="+mn-cs"/>
        </a:defRPr>
      </a:lvl4pPr>
      <a:lvl5pPr marL="1899186" indent="-211021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477">
          <a:solidFill>
            <a:schemeClr val="tx1"/>
          </a:solidFill>
          <a:latin typeface="+mn-lt"/>
          <a:cs typeface="+mn-cs"/>
        </a:defRPr>
      </a:lvl5pPr>
      <a:lvl6pPr marL="2321227" indent="-211021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477">
          <a:solidFill>
            <a:schemeClr val="tx1"/>
          </a:solidFill>
          <a:latin typeface="+mn-lt"/>
          <a:cs typeface="+mn-cs"/>
        </a:defRPr>
      </a:lvl6pPr>
      <a:lvl7pPr marL="2743269" indent="-211021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477">
          <a:solidFill>
            <a:schemeClr val="tx1"/>
          </a:solidFill>
          <a:latin typeface="+mn-lt"/>
          <a:cs typeface="+mn-cs"/>
        </a:defRPr>
      </a:lvl7pPr>
      <a:lvl8pPr marL="3165310" indent="-211021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477">
          <a:solidFill>
            <a:schemeClr val="tx1"/>
          </a:solidFill>
          <a:latin typeface="+mn-lt"/>
          <a:cs typeface="+mn-cs"/>
        </a:defRPr>
      </a:lvl8pPr>
      <a:lvl9pPr marL="3587351" indent="-211021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477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parse.tamu.edu/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kkos" TargetMode="External"/><Relationship Id="rId2" Type="http://schemas.openxmlformats.org/officeDocument/2006/relationships/hyperlink" Target="https://cscapes.cs.purdue.edu/coloringpage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Параллельные </a:t>
            </a:r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алгоритмы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раскраски 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графов</a:t>
            </a:r>
          </a:p>
        </p:txBody>
      </p:sp>
      <p:sp>
        <p:nvSpPr>
          <p:cNvPr id="4" name="Прямоугольник 5"/>
          <p:cNvSpPr>
            <a:spLocks noChangeArrowheads="1"/>
          </p:cNvSpPr>
          <p:nvPr/>
        </p:nvSpPr>
        <p:spPr bwMode="auto">
          <a:xfrm>
            <a:off x="1546412" y="785815"/>
            <a:ext cx="728830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solidFill>
                  <a:srgbClr val="000000"/>
                </a:solidFill>
                <a:latin typeface="Arial" charset="0"/>
              </a:rPr>
              <a:t>Институт информационных технологий, математики и механики</a:t>
            </a:r>
          </a:p>
          <a:p>
            <a:pPr algn="ctr"/>
            <a:r>
              <a:rPr lang="ru-RU" sz="1600" dirty="0">
                <a:solidFill>
                  <a:srgbClr val="000000"/>
                </a:solidFill>
                <a:latin typeface="Arial" charset="0"/>
              </a:rPr>
              <a:t>Кафедра Математического обеспечения и суперкомпьютерных технологий</a:t>
            </a:r>
          </a:p>
        </p:txBody>
      </p:sp>
      <p:sp>
        <p:nvSpPr>
          <p:cNvPr id="7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00518" y="3877531"/>
            <a:ext cx="6934200" cy="1752600"/>
          </a:xfrm>
        </p:spPr>
        <p:txBody>
          <a:bodyPr/>
          <a:lstStyle/>
          <a:p>
            <a:pPr algn="r"/>
            <a:r>
              <a:rPr lang="ru-RU" sz="1600" b="1" dirty="0"/>
              <a:t>Выполнила</a:t>
            </a:r>
            <a:r>
              <a:rPr lang="ru-RU" sz="1600" dirty="0"/>
              <a:t>:</a:t>
            </a:r>
            <a:r>
              <a:rPr lang="ru-RU" sz="1600" b="1" dirty="0"/>
              <a:t> </a:t>
            </a:r>
          </a:p>
          <a:p>
            <a:pPr algn="r"/>
            <a:r>
              <a:rPr lang="ru-RU" sz="1600" dirty="0"/>
              <a:t>студентка группы 381803-2</a:t>
            </a:r>
          </a:p>
          <a:p>
            <a:pPr algn="r"/>
            <a:r>
              <a:rPr lang="ru-RU" sz="1600" dirty="0"/>
              <a:t>Курникова А.А</a:t>
            </a:r>
            <a:r>
              <a:rPr lang="ru-RU" sz="1600" dirty="0" smtClean="0"/>
              <a:t>.</a:t>
            </a:r>
          </a:p>
          <a:p>
            <a:pPr algn="r"/>
            <a:endParaRPr lang="ru-RU" sz="1600" dirty="0"/>
          </a:p>
          <a:p>
            <a:pPr algn="r"/>
            <a:r>
              <a:rPr lang="ru-RU" sz="1600" b="1" dirty="0"/>
              <a:t>Научный руководитель</a:t>
            </a:r>
            <a:r>
              <a:rPr lang="ru-RU" sz="1600" dirty="0"/>
              <a:t>:</a:t>
            </a:r>
          </a:p>
          <a:p>
            <a:pPr algn="r"/>
            <a:r>
              <a:rPr lang="ru-RU" sz="1600" dirty="0"/>
              <a:t>доцент кафедры МОСТ, к.т.н. </a:t>
            </a:r>
          </a:p>
          <a:p>
            <a:pPr algn="r"/>
            <a:r>
              <a:rPr lang="ru-RU" sz="1600" dirty="0"/>
              <a:t>Мееров И.Б.</a:t>
            </a:r>
          </a:p>
          <a:p>
            <a:endParaRPr lang="ru-RU" dirty="0" smtClean="0"/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2881313" y="6357940"/>
            <a:ext cx="364331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600" dirty="0">
                <a:solidFill>
                  <a:srgbClr val="000000"/>
                </a:solidFill>
                <a:latin typeface="Arial" charset="0"/>
              </a:rPr>
              <a:t>Нижний Новгород, 2022 г.</a:t>
            </a:r>
          </a:p>
        </p:txBody>
      </p:sp>
    </p:spTree>
    <p:extLst>
      <p:ext uri="{BB962C8B-B14F-4D97-AF65-F5344CB8AC3E}">
        <p14:creationId xmlns:p14="http://schemas.microsoft.com/office/powerpoint/2010/main" val="141596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Методика проведения экспериментов (1)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976"/>
                <a:ext cx="8229600" cy="5211762"/>
              </a:xfrm>
            </p:spPr>
            <p:txBody>
              <a:bodyPr/>
              <a:lstStyle/>
              <a:p>
                <a:r>
                  <a:rPr lang="ru-RU" sz="2000" dirty="0" smtClean="0"/>
                  <a:t>Тестовые матрицы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ru-RU" sz="2000" dirty="0"/>
                          <m:t>(коллекция </m:t>
                        </m:r>
                        <m:r>
                          <m:rPr>
                            <m:nor/>
                          </m:rPr>
                          <a:rPr lang="en-US" sz="2000" dirty="0"/>
                          <m:t>Suite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m:rPr>
                            <m:nor/>
                          </m:rPr>
                          <a:rPr lang="en-US" sz="2000" dirty="0"/>
                          <m:t>Sparse</m:t>
                        </m:r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ru-RU" sz="2000" dirty="0" smtClean="0"/>
                  <a:t>:</a:t>
                </a:r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ru-RU" sz="2000" dirty="0"/>
              </a:p>
              <a:p>
                <a:pPr marL="0" indent="0">
                  <a:buNone/>
                </a:pPr>
                <a:endParaRPr lang="ru-RU" sz="2000" dirty="0" smtClean="0"/>
              </a:p>
              <a:p>
                <a:r>
                  <a:rPr lang="ru-RU" sz="2000" dirty="0" smtClean="0"/>
                  <a:t>Тестовые системы:</a:t>
                </a:r>
              </a:p>
              <a:p>
                <a:pPr lvl="1"/>
                <a:r>
                  <a:rPr lang="ru-RU" sz="2000" dirty="0" smtClean="0"/>
                  <a:t>узел </a:t>
                </a:r>
                <a:r>
                  <a:rPr lang="ru-RU" sz="2000" dirty="0"/>
                  <a:t>кластера </a:t>
                </a:r>
                <a:r>
                  <a:rPr lang="en-US" sz="2000" dirty="0"/>
                  <a:t>Intel DevCloud </a:t>
                </a:r>
                <a:r>
                  <a:rPr lang="ru-RU" sz="2000" dirty="0"/>
                  <a:t>с центральным процессором Intel </a:t>
                </a:r>
                <a:r>
                  <a:rPr lang="ru-RU" sz="2000" dirty="0" smtClean="0"/>
                  <a:t>Xeon</a:t>
                </a:r>
                <a:r>
                  <a:rPr lang="en-US" sz="2000" dirty="0" smtClean="0"/>
                  <a:t>;</a:t>
                </a:r>
              </a:p>
              <a:p>
                <a:pPr lvl="1"/>
                <a:r>
                  <a:rPr lang="ru-RU" sz="2000" dirty="0"/>
                  <a:t>узел кластера </a:t>
                </a:r>
                <a:r>
                  <a:rPr lang="en-US" sz="2000" dirty="0"/>
                  <a:t>Intel DevCloud </a:t>
                </a:r>
                <a:r>
                  <a:rPr lang="ru-RU" sz="2000" dirty="0" smtClean="0"/>
                  <a:t>с </a:t>
                </a:r>
                <a:r>
                  <a:rPr lang="ru-RU" sz="2000" dirty="0"/>
                  <a:t>дискретным графическим процессором Intel Iris XE Max</a:t>
                </a:r>
                <a:r>
                  <a:rPr lang="ru-RU" sz="2000" dirty="0" smtClean="0"/>
                  <a:t>.</a:t>
                </a:r>
              </a:p>
              <a:p>
                <a:pPr marL="422041" lvl="1" indent="0">
                  <a:buNone/>
                </a:pPr>
                <a:r>
                  <a:rPr lang="ru-RU" sz="1000" dirty="0" smtClean="0"/>
                  <a:t> </a:t>
                </a:r>
              </a:p>
              <a:p>
                <a:pPr marL="422041" lvl="1" indent="0">
                  <a:buNone/>
                </a:pPr>
                <a:endParaRPr lang="ru-RU" sz="1000" dirty="0"/>
              </a:p>
              <a:p>
                <a:pPr marL="422041" lvl="1" indent="0">
                  <a:buNone/>
                </a:pPr>
                <a:endParaRPr lang="ru-RU" sz="1000" dirty="0" smtClean="0"/>
              </a:p>
              <a:p>
                <a:pPr marL="52755" indent="0" algn="just">
                  <a:buNone/>
                </a:pPr>
                <a:r>
                  <a:rPr lang="ru-RU" sz="1800" dirty="0" smtClean="0"/>
                  <a:t>  </a:t>
                </a:r>
                <a:r>
                  <a:rPr lang="en-US" sz="1800" dirty="0" smtClean="0"/>
                  <a:t>[1]</a:t>
                </a:r>
                <a:r>
                  <a:rPr lang="ru-RU" sz="1800" dirty="0" smtClean="0"/>
                  <a:t> </a:t>
                </a:r>
                <a:r>
                  <a:rPr lang="en-US" sz="1800" dirty="0">
                    <a:hlinkClick r:id="rId2"/>
                  </a:rPr>
                  <a:t>https://sparse.tamu.edu</a:t>
                </a:r>
                <a:r>
                  <a:rPr lang="en-US" sz="1800" dirty="0" smtClean="0">
                    <a:hlinkClick r:id="rId2"/>
                  </a:rPr>
                  <a:t>/</a:t>
                </a:r>
                <a:r>
                  <a:rPr lang="ru-RU" sz="1800" dirty="0" smtClean="0"/>
                  <a:t> </a:t>
                </a:r>
                <a:endParaRPr lang="ru-RU" sz="18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976"/>
                <a:ext cx="8229600" cy="5211762"/>
              </a:xfrm>
              <a:blipFill>
                <a:blip r:embed="rId3"/>
                <a:stretch>
                  <a:fillRect l="-296" t="-234" b="-15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82257" y="6408738"/>
            <a:ext cx="2051711" cy="449262"/>
          </a:xfrm>
        </p:spPr>
        <p:txBody>
          <a:bodyPr/>
          <a:lstStyle/>
          <a:p>
            <a:r>
              <a:rPr lang="ru-RU" smtClean="0"/>
              <a:t>Н.Новгород, 2022 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07920" y="6408738"/>
            <a:ext cx="5761302" cy="449262"/>
          </a:xfrm>
        </p:spPr>
        <p:txBody>
          <a:bodyPr/>
          <a:lstStyle/>
          <a:p>
            <a:r>
              <a:rPr lang="ru-RU" dirty="0" smtClean="0"/>
              <a:t>Параллельные алгоритмы раскраски графов</a:t>
            </a:r>
            <a:endParaRPr lang="ru-RU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588537"/>
              </p:ext>
            </p:extLst>
          </p:nvPr>
        </p:nvGraphicFramePr>
        <p:xfrm>
          <a:off x="882257" y="1663733"/>
          <a:ext cx="7755334" cy="20786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6351">
                  <a:extLst>
                    <a:ext uri="{9D8B030D-6E8A-4147-A177-3AD203B41FA5}">
                      <a16:colId xmlns:a16="http://schemas.microsoft.com/office/drawing/2014/main" val="3103426051"/>
                    </a:ext>
                  </a:extLst>
                </a:gridCol>
                <a:gridCol w="1530658">
                  <a:extLst>
                    <a:ext uri="{9D8B030D-6E8A-4147-A177-3AD203B41FA5}">
                      <a16:colId xmlns:a16="http://schemas.microsoft.com/office/drawing/2014/main" val="2488541731"/>
                    </a:ext>
                  </a:extLst>
                </a:gridCol>
                <a:gridCol w="1530658">
                  <a:extLst>
                    <a:ext uri="{9D8B030D-6E8A-4147-A177-3AD203B41FA5}">
                      <a16:colId xmlns:a16="http://schemas.microsoft.com/office/drawing/2014/main" val="2447844475"/>
                    </a:ext>
                  </a:extLst>
                </a:gridCol>
                <a:gridCol w="816351">
                  <a:extLst>
                    <a:ext uri="{9D8B030D-6E8A-4147-A177-3AD203B41FA5}">
                      <a16:colId xmlns:a16="http://schemas.microsoft.com/office/drawing/2014/main" val="3141355296"/>
                    </a:ext>
                  </a:extLst>
                </a:gridCol>
                <a:gridCol w="1530658">
                  <a:extLst>
                    <a:ext uri="{9D8B030D-6E8A-4147-A177-3AD203B41FA5}">
                      <a16:colId xmlns:a16="http://schemas.microsoft.com/office/drawing/2014/main" val="2122145696"/>
                    </a:ext>
                  </a:extLst>
                </a:gridCol>
                <a:gridCol w="1530658">
                  <a:extLst>
                    <a:ext uri="{9D8B030D-6E8A-4147-A177-3AD203B41FA5}">
                      <a16:colId xmlns:a16="http://schemas.microsoft.com/office/drawing/2014/main" val="491589239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+mn-lt"/>
                        </a:rPr>
                        <a:t>Номер</a:t>
                      </a:r>
                      <a:endParaRPr lang="ru-RU" sz="1800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+mn-lt"/>
                        </a:rPr>
                        <a:t>Название</a:t>
                      </a:r>
                      <a:endParaRPr lang="ru-RU" sz="1800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+mn-lt"/>
                        </a:rPr>
                        <a:t>Количество вершин</a:t>
                      </a:r>
                      <a:endParaRPr lang="ru-RU" sz="1800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+mn-lt"/>
                        </a:rPr>
                        <a:t>Номер</a:t>
                      </a:r>
                      <a:endParaRPr lang="ru-RU" sz="1800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+mn-lt"/>
                        </a:rPr>
                        <a:t>Название</a:t>
                      </a:r>
                      <a:endParaRPr lang="ru-RU" sz="1800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+mn-lt"/>
                        </a:rPr>
                        <a:t>Количество вершин</a:t>
                      </a:r>
                      <a:endParaRPr lang="ru-RU" sz="1800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076855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+mn-lt"/>
                        </a:rPr>
                        <a:t>1</a:t>
                      </a:r>
                      <a:endParaRPr lang="ru-RU" sz="1800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one34by</a:t>
                      </a:r>
                      <a:endParaRPr lang="ru-RU" sz="1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259 789</a:t>
                      </a:r>
                      <a:endParaRPr lang="ru-RU" sz="1800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+mn-lt"/>
                        </a:rPr>
                        <a:t>6</a:t>
                      </a:r>
                      <a:endParaRPr lang="ru-RU" sz="1800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pre36</a:t>
                      </a:r>
                      <a:endParaRPr lang="ru-RU" sz="1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5 012 457</a:t>
                      </a:r>
                      <a:endParaRPr lang="ru-RU" sz="1800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1420429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+mn-lt"/>
                        </a:rPr>
                        <a:t>2</a:t>
                      </a:r>
                      <a:endParaRPr lang="ru-RU" sz="1800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bcsstk12</a:t>
                      </a:r>
                      <a:endParaRPr lang="ru-RU" sz="1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715 176</a:t>
                      </a:r>
                      <a:endParaRPr lang="ru-RU" sz="1800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+mn-lt"/>
                        </a:rPr>
                        <a:t>7</a:t>
                      </a:r>
                      <a:endParaRPr lang="ru-RU" sz="1800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raw34</a:t>
                      </a:r>
                      <a:endParaRPr lang="ru-RU" sz="1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6 456 202</a:t>
                      </a:r>
                      <a:endParaRPr lang="ru-RU" sz="1800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928471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+mn-lt"/>
                        </a:rPr>
                        <a:t>3</a:t>
                      </a:r>
                      <a:endParaRPr lang="ru-RU" sz="1800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bcsstk3</a:t>
                      </a:r>
                      <a:endParaRPr lang="ru-RU" sz="1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952 203</a:t>
                      </a:r>
                      <a:endParaRPr lang="ru-RU" sz="1800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+mn-lt"/>
                        </a:rPr>
                        <a:t>8</a:t>
                      </a:r>
                      <a:endParaRPr lang="ru-RU" sz="1800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dersame</a:t>
                      </a:r>
                      <a:endParaRPr lang="ru-RU" sz="1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8 222 012</a:t>
                      </a:r>
                      <a:endParaRPr lang="ru-RU" sz="1800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736812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+mn-lt"/>
                        </a:rPr>
                        <a:t>4</a:t>
                      </a:r>
                      <a:endParaRPr lang="ru-RU" sz="1800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compronb</a:t>
                      </a:r>
                      <a:endParaRPr lang="ru-RU" sz="1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1 391 349</a:t>
                      </a:r>
                      <a:endParaRPr lang="ru-RU" sz="1800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+mn-lt"/>
                        </a:rPr>
                        <a:t>9</a:t>
                      </a:r>
                      <a:endParaRPr lang="ru-RU" sz="1800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mianse2</a:t>
                      </a:r>
                      <a:endParaRPr lang="ru-RU" sz="1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11 054 532</a:t>
                      </a:r>
                      <a:endParaRPr lang="ru-RU" sz="1800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71634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+mn-lt"/>
                        </a:rPr>
                        <a:t>5</a:t>
                      </a:r>
                      <a:endParaRPr lang="ru-RU" sz="1800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will12</a:t>
                      </a:r>
                      <a:endParaRPr lang="ru-RU" sz="1800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1 564 794</a:t>
                      </a:r>
                      <a:endParaRPr lang="ru-RU" sz="1800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+mn-lt"/>
                        </a:rPr>
                        <a:t>10</a:t>
                      </a:r>
                      <a:endParaRPr lang="ru-RU" sz="1800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nu16ddk</a:t>
                      </a:r>
                      <a:endParaRPr lang="ru-RU" sz="1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14 758 344</a:t>
                      </a:r>
                      <a:endParaRPr lang="ru-RU" sz="1800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307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07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Методика проведения экспериментов (2)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976"/>
                <a:ext cx="8229600" cy="5211762"/>
              </a:xfrm>
            </p:spPr>
            <p:txBody>
              <a:bodyPr/>
              <a:lstStyle/>
              <a:p>
                <a:r>
                  <a:rPr lang="ru-RU" sz="2252" dirty="0" smtClean="0"/>
                  <a:t>Для анализа эффективности проведено сравнение со встроенными функциями библиотек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52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252" dirty="0"/>
                          <m:t>ColPack</m:t>
                        </m:r>
                      </m:e>
                      <m:sup>
                        <m:r>
                          <a:rPr lang="en-US" sz="2252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sz="2252" dirty="0" smtClean="0"/>
                  <a:t> </a:t>
                </a:r>
                <a:r>
                  <a:rPr lang="ru-RU" sz="2252" dirty="0" smtClean="0"/>
                  <a:t>и</a:t>
                </a:r>
                <a:r>
                  <a:rPr lang="en-US" sz="2252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52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252" dirty="0"/>
                          <m:t>KOKKOS</m:t>
                        </m:r>
                      </m:e>
                      <m:sup>
                        <m:r>
                          <a:rPr lang="en-US" sz="2252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ru-RU" sz="2252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2252" b="0" dirty="0" smtClean="0"/>
              </a:p>
              <a:p>
                <a:r>
                  <a:rPr lang="ru-RU" sz="2252" dirty="0" smtClean="0"/>
                  <a:t>Проведено сравнение эффективности и качества раскраски для полученных алгоритмов друг с другом в различных реализациях (</a:t>
                </a:r>
                <a:r>
                  <a:rPr lang="en-US" sz="2252" dirty="0" smtClean="0"/>
                  <a:t>OpenMP, KOKKOS, Data Parallel C++)</a:t>
                </a:r>
                <a:r>
                  <a:rPr lang="ru-RU" sz="2252" dirty="0" smtClean="0"/>
                  <a:t>.</a:t>
                </a:r>
              </a:p>
              <a:p>
                <a:r>
                  <a:rPr lang="ru-RU" sz="2252" dirty="0" smtClean="0"/>
                  <a:t>Для алгоритма Чаталюрека проведено сравнение эффективности реализаций в запусках на центральном и графическом процессорах.</a:t>
                </a:r>
              </a:p>
              <a:p>
                <a:pPr marL="422041" lvl="1" indent="0">
                  <a:buNone/>
                </a:pPr>
                <a:r>
                  <a:rPr lang="ru-RU" sz="1000" dirty="0"/>
                  <a:t> </a:t>
                </a:r>
              </a:p>
              <a:p>
                <a:pPr marL="422041" lvl="1" indent="0">
                  <a:buNone/>
                </a:pPr>
                <a:endParaRPr lang="ru-RU" sz="1000" dirty="0"/>
              </a:p>
              <a:p>
                <a:pPr marL="422041" lvl="1" indent="0">
                  <a:buNone/>
                </a:pPr>
                <a:endParaRPr lang="en-US" sz="1000" dirty="0" smtClean="0"/>
              </a:p>
              <a:p>
                <a:pPr marL="422041" lvl="1" indent="0">
                  <a:buNone/>
                </a:pPr>
                <a:endParaRPr lang="en-US" sz="1000" dirty="0" smtClean="0"/>
              </a:p>
              <a:p>
                <a:pPr marL="422041" lvl="1" indent="0">
                  <a:buNone/>
                </a:pPr>
                <a:endParaRPr lang="ru-RU" sz="700" dirty="0"/>
              </a:p>
              <a:p>
                <a:pPr marL="52755" indent="0" algn="just">
                  <a:buNone/>
                </a:pPr>
                <a:r>
                  <a:rPr lang="ru-RU" sz="1800" dirty="0"/>
                  <a:t>  </a:t>
                </a:r>
                <a:r>
                  <a:rPr lang="en-US" sz="1800" dirty="0"/>
                  <a:t>[1] </a:t>
                </a:r>
                <a:r>
                  <a:rPr lang="en-US" sz="1800" dirty="0">
                    <a:hlinkClick r:id="rId2"/>
                  </a:rPr>
                  <a:t>https://cscapes.cs.purdue.edu/coloringpage</a:t>
                </a:r>
                <a:r>
                  <a:rPr lang="en-US" sz="1800" dirty="0" smtClean="0">
                    <a:hlinkClick r:id="rId2"/>
                  </a:rPr>
                  <a:t>/</a:t>
                </a:r>
                <a:r>
                  <a:rPr lang="en-US" sz="1800" dirty="0" smtClean="0"/>
                  <a:t> </a:t>
                </a:r>
                <a:endParaRPr lang="ru-RU" sz="1800" dirty="0" smtClean="0"/>
              </a:p>
              <a:p>
                <a:pPr marL="52755" indent="0" algn="just">
                  <a:buNone/>
                </a:pPr>
                <a:r>
                  <a:rPr lang="ru-RU" sz="1800" dirty="0"/>
                  <a:t> </a:t>
                </a:r>
                <a:r>
                  <a:rPr lang="ru-RU" sz="1800" dirty="0" smtClean="0"/>
                  <a:t> </a:t>
                </a:r>
                <a:r>
                  <a:rPr lang="en-US" sz="1800" dirty="0" smtClean="0"/>
                  <a:t>[2</a:t>
                </a:r>
                <a:r>
                  <a:rPr lang="en-US" sz="1800" dirty="0"/>
                  <a:t>] </a:t>
                </a:r>
                <a:r>
                  <a:rPr lang="en-US" sz="1800" dirty="0">
                    <a:hlinkClick r:id="rId3"/>
                  </a:rPr>
                  <a:t>https://</a:t>
                </a:r>
                <a:r>
                  <a:rPr lang="en-US" sz="1800" dirty="0" smtClean="0">
                    <a:hlinkClick r:id="rId3"/>
                  </a:rPr>
                  <a:t>github.com/kokkos</a:t>
                </a:r>
                <a:r>
                  <a:rPr lang="en-US" sz="1800" dirty="0" smtClean="0"/>
                  <a:t> </a:t>
                </a:r>
                <a:endParaRPr lang="ru-RU" sz="18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976"/>
                <a:ext cx="8229600" cy="5211762"/>
              </a:xfrm>
              <a:blipFill>
                <a:blip r:embed="rId4"/>
                <a:stretch>
                  <a:fillRect l="-444" t="-702" r="-1481" b="-18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82257" y="6408738"/>
            <a:ext cx="2051711" cy="449262"/>
          </a:xfrm>
        </p:spPr>
        <p:txBody>
          <a:bodyPr/>
          <a:lstStyle/>
          <a:p>
            <a:r>
              <a:rPr lang="ru-RU" smtClean="0"/>
              <a:t>Н.Новгород, 2022 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07920" y="6408738"/>
            <a:ext cx="5761302" cy="449262"/>
          </a:xfrm>
        </p:spPr>
        <p:txBody>
          <a:bodyPr/>
          <a:lstStyle/>
          <a:p>
            <a:r>
              <a:rPr lang="ru-RU" dirty="0" smtClean="0"/>
              <a:t>Параллельные алгоритмы раскраски графов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581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экспериментов (1)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82257" y="6408738"/>
            <a:ext cx="2051711" cy="449262"/>
          </a:xfrm>
        </p:spPr>
        <p:txBody>
          <a:bodyPr/>
          <a:lstStyle/>
          <a:p>
            <a:r>
              <a:rPr lang="ru-RU" smtClean="0"/>
              <a:t>Н.Новгород, 2022 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07920" y="6408738"/>
            <a:ext cx="5761302" cy="449262"/>
          </a:xfrm>
        </p:spPr>
        <p:txBody>
          <a:bodyPr/>
          <a:lstStyle/>
          <a:p>
            <a:r>
              <a:rPr lang="ru-RU" dirty="0" smtClean="0"/>
              <a:t>Параллельные алгоритмы раскраски графов</a:t>
            </a:r>
            <a:endParaRPr lang="ru-RU" dirty="0"/>
          </a:p>
        </p:txBody>
      </p:sp>
      <p:graphicFrame>
        <p:nvGraphicFramePr>
          <p:cNvPr id="16" name="Диаграмма 15"/>
          <p:cNvGraphicFramePr/>
          <p:nvPr>
            <p:extLst>
              <p:ext uri="{D42A27DB-BD31-4B8C-83A1-F6EECF244321}">
                <p14:modId xmlns:p14="http://schemas.microsoft.com/office/powerpoint/2010/main" val="2814787337"/>
              </p:ext>
            </p:extLst>
          </p:nvPr>
        </p:nvGraphicFramePr>
        <p:xfrm>
          <a:off x="433800" y="1068915"/>
          <a:ext cx="8276400" cy="26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6" name="Диаграмма 25"/>
          <p:cNvGraphicFramePr/>
          <p:nvPr>
            <p:extLst>
              <p:ext uri="{D42A27DB-BD31-4B8C-83A1-F6EECF244321}">
                <p14:modId xmlns:p14="http://schemas.microsoft.com/office/powerpoint/2010/main" val="1228857375"/>
              </p:ext>
            </p:extLst>
          </p:nvPr>
        </p:nvGraphicFramePr>
        <p:xfrm>
          <a:off x="433800" y="3696915"/>
          <a:ext cx="8276400" cy="26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58" name="Прямая соединительная линия 57"/>
          <p:cNvCxnSpPr/>
          <p:nvPr/>
        </p:nvCxnSpPr>
        <p:spPr bwMode="auto">
          <a:xfrm>
            <a:off x="1310185" y="2920621"/>
            <a:ext cx="491319" cy="1364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Прямая соединительная линия 59"/>
          <p:cNvCxnSpPr/>
          <p:nvPr/>
        </p:nvCxnSpPr>
        <p:spPr bwMode="auto">
          <a:xfrm>
            <a:off x="2647666" y="2715904"/>
            <a:ext cx="504967" cy="9553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Прямая соединительная линия 61"/>
          <p:cNvCxnSpPr/>
          <p:nvPr/>
        </p:nvCxnSpPr>
        <p:spPr bwMode="auto">
          <a:xfrm>
            <a:off x="3998794" y="2306472"/>
            <a:ext cx="477672" cy="4094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Прямая соединительная линия 65"/>
          <p:cNvCxnSpPr/>
          <p:nvPr/>
        </p:nvCxnSpPr>
        <p:spPr bwMode="auto">
          <a:xfrm>
            <a:off x="5336275" y="2197290"/>
            <a:ext cx="464024" cy="5049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Прямая соединительная линия 69"/>
          <p:cNvCxnSpPr/>
          <p:nvPr/>
        </p:nvCxnSpPr>
        <p:spPr bwMode="auto">
          <a:xfrm>
            <a:off x="6660107" y="1746913"/>
            <a:ext cx="491320" cy="7642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108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экспериментов (2)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82257" y="6408738"/>
            <a:ext cx="2051711" cy="449262"/>
          </a:xfrm>
        </p:spPr>
        <p:txBody>
          <a:bodyPr/>
          <a:lstStyle/>
          <a:p>
            <a:r>
              <a:rPr lang="ru-RU" smtClean="0"/>
              <a:t>Н.Новгород, 2022 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07920" y="6408738"/>
            <a:ext cx="5761302" cy="449262"/>
          </a:xfrm>
        </p:spPr>
        <p:txBody>
          <a:bodyPr/>
          <a:lstStyle/>
          <a:p>
            <a:r>
              <a:rPr lang="ru-RU" dirty="0" smtClean="0"/>
              <a:t>Параллельные алгоритмы раскраски графов</a:t>
            </a:r>
            <a:endParaRPr lang="ru-RU" dirty="0"/>
          </a:p>
        </p:txBody>
      </p:sp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322690017"/>
              </p:ext>
            </p:extLst>
          </p:nvPr>
        </p:nvGraphicFramePr>
        <p:xfrm>
          <a:off x="433800" y="1074738"/>
          <a:ext cx="8276400" cy="26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3619050057"/>
              </p:ext>
            </p:extLst>
          </p:nvPr>
        </p:nvGraphicFramePr>
        <p:xfrm>
          <a:off x="433800" y="3702738"/>
          <a:ext cx="8276400" cy="26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6736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Прямая соединительная линия 37"/>
          <p:cNvCxnSpPr/>
          <p:nvPr/>
        </p:nvCxnSpPr>
        <p:spPr bwMode="auto">
          <a:xfrm>
            <a:off x="5979941" y="1973945"/>
            <a:ext cx="558529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Прямая соединительная линия 31"/>
          <p:cNvCxnSpPr/>
          <p:nvPr/>
        </p:nvCxnSpPr>
        <p:spPr bwMode="auto">
          <a:xfrm>
            <a:off x="3769057" y="2032543"/>
            <a:ext cx="493907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Прямая соединительная линия 17"/>
          <p:cNvCxnSpPr/>
          <p:nvPr/>
        </p:nvCxnSpPr>
        <p:spPr bwMode="auto">
          <a:xfrm>
            <a:off x="1651380" y="5131558"/>
            <a:ext cx="28660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Прямая соединительная линия 7"/>
          <p:cNvCxnSpPr/>
          <p:nvPr/>
        </p:nvCxnSpPr>
        <p:spPr bwMode="auto">
          <a:xfrm>
            <a:off x="1651380" y="2538484"/>
            <a:ext cx="30025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экспериментов (3)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82257" y="6408738"/>
            <a:ext cx="2051711" cy="449262"/>
          </a:xfrm>
        </p:spPr>
        <p:txBody>
          <a:bodyPr/>
          <a:lstStyle/>
          <a:p>
            <a:r>
              <a:rPr lang="ru-RU" smtClean="0"/>
              <a:t>Н.Новгород, 2022 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07920" y="6408738"/>
            <a:ext cx="5761302" cy="449262"/>
          </a:xfrm>
        </p:spPr>
        <p:txBody>
          <a:bodyPr/>
          <a:lstStyle/>
          <a:p>
            <a:r>
              <a:rPr lang="ru-RU" dirty="0" smtClean="0"/>
              <a:t>Параллельные алгоритмы раскраски графов</a:t>
            </a:r>
            <a:endParaRPr lang="ru-RU" dirty="0"/>
          </a:p>
        </p:txBody>
      </p:sp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805755958"/>
              </p:ext>
            </p:extLst>
          </p:nvPr>
        </p:nvGraphicFramePr>
        <p:xfrm>
          <a:off x="433800" y="1054539"/>
          <a:ext cx="8276400" cy="26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1927639515"/>
              </p:ext>
            </p:extLst>
          </p:nvPr>
        </p:nvGraphicFramePr>
        <p:xfrm>
          <a:off x="433800" y="3682539"/>
          <a:ext cx="8276400" cy="26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2" name="Прямая со стрелкой 11"/>
          <p:cNvCxnSpPr/>
          <p:nvPr/>
        </p:nvCxnSpPr>
        <p:spPr bwMode="auto">
          <a:xfrm>
            <a:off x="1924334" y="2538484"/>
            <a:ext cx="0" cy="218364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1908112" y="2532251"/>
            <a:ext cx="4828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~</a:t>
            </a:r>
            <a:r>
              <a:rPr lang="ru-RU" sz="900" b="1" dirty="0"/>
              <a:t>4</a:t>
            </a:r>
            <a:r>
              <a:rPr lang="ru-RU" sz="900" b="1" dirty="0" smtClean="0"/>
              <a:t>0%</a:t>
            </a:r>
            <a:endParaRPr lang="ru-RU" sz="900" b="1" dirty="0"/>
          </a:p>
        </p:txBody>
      </p:sp>
      <p:cxnSp>
        <p:nvCxnSpPr>
          <p:cNvPr id="21" name="Прямая со стрелкой 20"/>
          <p:cNvCxnSpPr/>
          <p:nvPr/>
        </p:nvCxnSpPr>
        <p:spPr bwMode="auto">
          <a:xfrm>
            <a:off x="1880817" y="5131558"/>
            <a:ext cx="0" cy="2183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1873995" y="5125324"/>
            <a:ext cx="4828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~</a:t>
            </a:r>
            <a:r>
              <a:rPr lang="ru-RU" sz="900" b="1" dirty="0"/>
              <a:t>4</a:t>
            </a:r>
            <a:r>
              <a:rPr lang="ru-RU" sz="900" b="1" dirty="0" smtClean="0"/>
              <a:t>0%</a:t>
            </a:r>
            <a:endParaRPr lang="ru-RU" sz="900" b="1" dirty="0"/>
          </a:p>
        </p:txBody>
      </p:sp>
      <p:cxnSp>
        <p:nvCxnSpPr>
          <p:cNvPr id="33" name="Прямая со стрелкой 32"/>
          <p:cNvCxnSpPr/>
          <p:nvPr/>
        </p:nvCxnSpPr>
        <p:spPr bwMode="auto">
          <a:xfrm>
            <a:off x="4218062" y="2032543"/>
            <a:ext cx="0" cy="359205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4218062" y="2077767"/>
            <a:ext cx="4828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~</a:t>
            </a:r>
            <a:r>
              <a:rPr lang="ru-RU" sz="900" b="1" dirty="0"/>
              <a:t>4</a:t>
            </a:r>
            <a:r>
              <a:rPr lang="ru-RU" sz="900" b="1" dirty="0" smtClean="0"/>
              <a:t>0%</a:t>
            </a:r>
            <a:endParaRPr lang="ru-RU" sz="900" b="1" dirty="0"/>
          </a:p>
        </p:txBody>
      </p:sp>
      <p:cxnSp>
        <p:nvCxnSpPr>
          <p:cNvPr id="39" name="Прямая со стрелкой 38"/>
          <p:cNvCxnSpPr/>
          <p:nvPr/>
        </p:nvCxnSpPr>
        <p:spPr bwMode="auto">
          <a:xfrm>
            <a:off x="6487694" y="1973945"/>
            <a:ext cx="0" cy="394594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6487694" y="2072145"/>
            <a:ext cx="4828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~</a:t>
            </a:r>
            <a:r>
              <a:rPr lang="ru-RU" sz="900" b="1" dirty="0"/>
              <a:t>4</a:t>
            </a:r>
            <a:r>
              <a:rPr lang="ru-RU" sz="900" b="1" dirty="0" smtClean="0"/>
              <a:t>0%</a:t>
            </a:r>
            <a:endParaRPr lang="ru-RU" sz="900" b="1" dirty="0"/>
          </a:p>
        </p:txBody>
      </p:sp>
      <p:cxnSp>
        <p:nvCxnSpPr>
          <p:cNvPr id="44" name="Прямая соединительная линия 43"/>
          <p:cNvCxnSpPr/>
          <p:nvPr/>
        </p:nvCxnSpPr>
        <p:spPr bwMode="auto">
          <a:xfrm>
            <a:off x="3769057" y="4606583"/>
            <a:ext cx="52130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Прямая со стрелкой 44"/>
          <p:cNvCxnSpPr/>
          <p:nvPr/>
        </p:nvCxnSpPr>
        <p:spPr bwMode="auto">
          <a:xfrm>
            <a:off x="4242967" y="4606583"/>
            <a:ext cx="0" cy="37913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4218062" y="4704783"/>
            <a:ext cx="4828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~</a:t>
            </a:r>
            <a:r>
              <a:rPr lang="ru-RU" sz="900" b="1" dirty="0"/>
              <a:t>4</a:t>
            </a:r>
            <a:r>
              <a:rPr lang="ru-RU" sz="900" b="1" dirty="0" smtClean="0"/>
              <a:t>0%</a:t>
            </a:r>
            <a:endParaRPr lang="ru-RU" sz="900" b="1" dirty="0"/>
          </a:p>
        </p:txBody>
      </p:sp>
      <p:cxnSp>
        <p:nvCxnSpPr>
          <p:cNvPr id="48" name="Прямая соединительная линия 47"/>
          <p:cNvCxnSpPr/>
          <p:nvPr/>
        </p:nvCxnSpPr>
        <p:spPr bwMode="auto">
          <a:xfrm>
            <a:off x="5888570" y="4526249"/>
            <a:ext cx="597668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Прямая со стрелкой 48"/>
          <p:cNvCxnSpPr/>
          <p:nvPr/>
        </p:nvCxnSpPr>
        <p:spPr bwMode="auto">
          <a:xfrm>
            <a:off x="6486238" y="4517916"/>
            <a:ext cx="0" cy="467797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6456225" y="4635251"/>
            <a:ext cx="4828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~</a:t>
            </a:r>
            <a:r>
              <a:rPr lang="ru-RU" sz="900" b="1" dirty="0"/>
              <a:t>4</a:t>
            </a:r>
            <a:r>
              <a:rPr lang="ru-RU" sz="900" b="1" dirty="0" smtClean="0"/>
              <a:t>0%</a:t>
            </a:r>
            <a:endParaRPr lang="ru-RU" sz="900" b="1" dirty="0"/>
          </a:p>
        </p:txBody>
      </p:sp>
    </p:spTree>
    <p:extLst>
      <p:ext uri="{BB962C8B-B14F-4D97-AF65-F5344CB8AC3E}">
        <p14:creationId xmlns:p14="http://schemas.microsoft.com/office/powerpoint/2010/main" val="977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Алгоритмы раскраски были реализованы с использованием трех различных моделей программирования – </a:t>
            </a:r>
            <a:r>
              <a:rPr lang="en-US" dirty="0" smtClean="0"/>
              <a:t>OpenMP, KOKKOS </a:t>
            </a:r>
            <a:r>
              <a:rPr lang="ru-RU" dirty="0" smtClean="0"/>
              <a:t>и </a:t>
            </a:r>
            <a:r>
              <a:rPr lang="en-US" dirty="0" smtClean="0"/>
              <a:t>Data Parallel C++</a:t>
            </a:r>
            <a:r>
              <a:rPr lang="ru-RU" dirty="0" smtClean="0"/>
              <a:t>, </a:t>
            </a:r>
            <a:r>
              <a:rPr lang="ru-RU" dirty="0" smtClean="0"/>
              <a:t>две последних позволили создать переносимые параллельные реализации </a:t>
            </a:r>
            <a:r>
              <a:rPr lang="ru-RU" dirty="0"/>
              <a:t>для расчетов </a:t>
            </a:r>
            <a:r>
              <a:rPr lang="ru-RU" dirty="0" smtClean="0"/>
              <a:t>на центральном и графическом </a:t>
            </a:r>
            <a:r>
              <a:rPr lang="ru-RU" dirty="0"/>
              <a:t>процессорах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Все три м</a:t>
            </a:r>
            <a:r>
              <a:rPr lang="ru-RU" dirty="0" smtClean="0"/>
              <a:t>одели программирования позволили создать </a:t>
            </a:r>
            <a:r>
              <a:rPr lang="ru-RU" dirty="0"/>
              <a:t>очень близкие по производительности версии параллельных </a:t>
            </a:r>
            <a:r>
              <a:rPr lang="ru-RU" dirty="0" smtClean="0"/>
              <a:t>алгоритмов раскраски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Битовые операции </a:t>
            </a:r>
            <a:r>
              <a:rPr lang="ru-RU" dirty="0"/>
              <a:t>и </a:t>
            </a:r>
            <a:r>
              <a:rPr lang="ru-RU" dirty="0" smtClean="0"/>
              <a:t>кэширование позволили оптимизировать </a:t>
            </a:r>
            <a:r>
              <a:rPr lang="ru-RU" dirty="0"/>
              <a:t>исходную </a:t>
            </a:r>
            <a:r>
              <a:rPr lang="ru-RU" dirty="0" smtClean="0"/>
              <a:t>реализацию </a:t>
            </a:r>
            <a:r>
              <a:rPr lang="ru-RU" dirty="0" smtClean="0"/>
              <a:t>алгоритма Чаталюрека и </a:t>
            </a:r>
            <a:r>
              <a:rPr lang="ru-RU" dirty="0"/>
              <a:t>получить ускорение </a:t>
            </a:r>
            <a:r>
              <a:rPr lang="ru-RU" dirty="0" smtClean="0"/>
              <a:t>для графического </a:t>
            </a:r>
            <a:r>
              <a:rPr lang="ru-RU" dirty="0" smtClean="0"/>
              <a:t>процессора, на </a:t>
            </a:r>
            <a:r>
              <a:rPr lang="ru-RU" dirty="0"/>
              <a:t>центральном процессоре </a:t>
            </a:r>
            <a:r>
              <a:rPr lang="ru-RU" dirty="0" smtClean="0"/>
              <a:t>результаты работы модифицированной </a:t>
            </a:r>
            <a:r>
              <a:rPr lang="ru-RU" dirty="0" smtClean="0"/>
              <a:t>версии </a:t>
            </a:r>
            <a:r>
              <a:rPr lang="ru-RU" dirty="0"/>
              <a:t>также </a:t>
            </a:r>
            <a:r>
              <a:rPr lang="ru-RU" dirty="0" smtClean="0"/>
              <a:t>улучшились.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82257" y="6408738"/>
            <a:ext cx="2051711" cy="449262"/>
          </a:xfrm>
        </p:spPr>
        <p:txBody>
          <a:bodyPr/>
          <a:lstStyle/>
          <a:p>
            <a:r>
              <a:rPr lang="ru-RU" smtClean="0"/>
              <a:t>Н.Новгород, 2022 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07920" y="6408738"/>
            <a:ext cx="5761302" cy="449262"/>
          </a:xfrm>
        </p:spPr>
        <p:txBody>
          <a:bodyPr/>
          <a:lstStyle/>
          <a:p>
            <a:r>
              <a:rPr lang="ru-RU" dirty="0" smtClean="0"/>
              <a:t>Параллельные алгоритмы раскраски графов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090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 bwMode="auto">
          <a:xfrm>
            <a:off x="219808" y="3494943"/>
            <a:ext cx="8711712" cy="518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ru-RU" sz="2769" b="1" i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Спасибо за внимание!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2"/>
          </p:nvPr>
        </p:nvSpPr>
        <p:spPr>
          <a:xfrm>
            <a:off x="882257" y="6408738"/>
            <a:ext cx="2051711" cy="449262"/>
          </a:xfrm>
        </p:spPr>
        <p:txBody>
          <a:bodyPr/>
          <a:lstStyle/>
          <a:p>
            <a:r>
              <a:rPr lang="ru-RU" smtClean="0"/>
              <a:t>Н.Новгород, 2022 г.</a:t>
            </a:r>
            <a:endParaRPr lang="ru-RU" dirty="0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07920" y="6408738"/>
            <a:ext cx="5761302" cy="449262"/>
          </a:xfrm>
        </p:spPr>
        <p:txBody>
          <a:bodyPr/>
          <a:lstStyle/>
          <a:p>
            <a:r>
              <a:rPr lang="ru-RU" dirty="0" smtClean="0"/>
              <a:t>Параллельные алгоритмы раскраски графов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938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en-US" dirty="0" smtClean="0"/>
          </a:p>
          <a:p>
            <a:r>
              <a:rPr lang="ru-RU" dirty="0" smtClean="0"/>
              <a:t>Цель работы</a:t>
            </a:r>
            <a:endParaRPr lang="ru-RU" dirty="0"/>
          </a:p>
          <a:p>
            <a:r>
              <a:rPr lang="ru-RU" dirty="0" smtClean="0"/>
              <a:t>Методы раскраски вершин графа</a:t>
            </a:r>
            <a:endParaRPr lang="en-US" dirty="0" smtClean="0"/>
          </a:p>
          <a:p>
            <a:r>
              <a:rPr lang="ru-RU" dirty="0" smtClean="0"/>
              <a:t>Параллельные алгоритмы</a:t>
            </a:r>
            <a:endParaRPr lang="ru-RU" dirty="0"/>
          </a:p>
          <a:p>
            <a:r>
              <a:rPr lang="ru-RU" dirty="0" smtClean="0"/>
              <a:t>Программная </a:t>
            </a:r>
            <a:r>
              <a:rPr lang="ru-RU" dirty="0"/>
              <a:t>реализация</a:t>
            </a:r>
          </a:p>
          <a:p>
            <a:r>
              <a:rPr lang="ru-RU" dirty="0"/>
              <a:t>Результаты экспериментов</a:t>
            </a:r>
          </a:p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82257" y="6408738"/>
            <a:ext cx="2051711" cy="449262"/>
          </a:xfrm>
        </p:spPr>
        <p:txBody>
          <a:bodyPr/>
          <a:lstStyle/>
          <a:p>
            <a:r>
              <a:rPr lang="ru-RU" smtClean="0"/>
              <a:t>Н.Новгород, 2022 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07920" y="6408738"/>
            <a:ext cx="5761302" cy="449262"/>
          </a:xfrm>
        </p:spPr>
        <p:txBody>
          <a:bodyPr/>
          <a:lstStyle/>
          <a:p>
            <a:r>
              <a:rPr lang="ru-RU" dirty="0" smtClean="0"/>
              <a:t>Параллельные алгоритмы раскраски графов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610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 (1)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sz="2250" dirty="0" smtClean="0"/>
                  <a:t>Пусть дан граф: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25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ru-RU" sz="2250" i="1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sz="225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sz="225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25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ru-RU" sz="22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250" dirty="0"/>
                  <a:t>,</a:t>
                </a:r>
                <a:endParaRPr lang="ru-RU" sz="2250" dirty="0" smtClean="0"/>
              </a:p>
              <a:p>
                <a:pPr marL="369286" lvl="1" indent="0">
                  <a:buNone/>
                </a:pPr>
                <a14:m>
                  <m:oMath xmlns:m="http://schemas.openxmlformats.org/officeDocument/2006/math">
                    <m:r>
                      <a:rPr lang="ru-RU" sz="2250" i="1">
                        <a:latin typeface="Cambria Math" panose="02040503050406030204" pitchFamily="18" charset="0"/>
                      </a:rPr>
                      <m:t>Х</m:t>
                    </m:r>
                  </m:oMath>
                </a14:m>
                <a:r>
                  <a:rPr lang="ru-RU" sz="2250" dirty="0"/>
                  <a:t> – множество вершин данного графа, </a:t>
                </a:r>
                <a14:m>
                  <m:oMath xmlns:m="http://schemas.openxmlformats.org/officeDocument/2006/math">
                    <m:r>
                      <a:rPr lang="en-US" sz="225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250" dirty="0"/>
                  <a:t> </a:t>
                </a:r>
                <a:r>
                  <a:rPr lang="ru-RU" sz="2250" dirty="0"/>
                  <a:t>– множество его </a:t>
                </a:r>
                <a:r>
                  <a:rPr lang="ru-RU" sz="2250" dirty="0" smtClean="0"/>
                  <a:t>ребер</a:t>
                </a:r>
                <a:r>
                  <a:rPr lang="ru-RU" sz="2250" dirty="0"/>
                  <a:t>.</a:t>
                </a:r>
                <a:endParaRPr lang="ru-RU" sz="2250" dirty="0" smtClean="0"/>
              </a:p>
              <a:p>
                <a:r>
                  <a:rPr lang="ru-RU" sz="2250" dirty="0" smtClean="0"/>
                  <a:t>Требуется </a:t>
                </a:r>
                <a:r>
                  <a:rPr lang="ru-RU" sz="2250" dirty="0"/>
                  <a:t>найти разбиение множества вершин </a:t>
                </a:r>
                <a14:m>
                  <m:oMath xmlns:m="http://schemas.openxmlformats.org/officeDocument/2006/math">
                    <m:r>
                      <a:rPr lang="ru-RU" sz="2250" i="1">
                        <a:latin typeface="Cambria Math" panose="02040503050406030204" pitchFamily="18" charset="0"/>
                      </a:rPr>
                      <m:t>Х</m:t>
                    </m:r>
                  </m:oMath>
                </a14:m>
                <a:r>
                  <a:rPr lang="ru-RU" sz="2250" dirty="0" smtClean="0"/>
                  <a:t> </a:t>
                </a:r>
                <a:r>
                  <a:rPr lang="ru-RU" sz="2250" dirty="0"/>
                  <a:t>на</a:t>
                </a:r>
                <a:r>
                  <a:rPr lang="en-US" sz="2250" dirty="0"/>
                  <a:t> </a:t>
                </a:r>
                <a14:m>
                  <m:oMath xmlns:m="http://schemas.openxmlformats.org/officeDocument/2006/math">
                    <m:r>
                      <a:rPr lang="en-US" sz="225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25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250" dirty="0"/>
                  <a:t>непересекающихся </a:t>
                </a:r>
                <a:r>
                  <a:rPr lang="ru-RU" sz="2250" dirty="0" smtClean="0"/>
                  <a:t>подмножеств</a:t>
                </a:r>
                <a:r>
                  <a:rPr lang="ru-RU" sz="2250" dirty="0"/>
                  <a:t>:</a:t>
                </a:r>
                <a:endParaRPr lang="en-US" sz="2250" i="1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2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5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u-RU" sz="22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25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sz="22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5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2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250" i="1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ru-RU" sz="22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5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25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ru-RU" sz="2250" i="1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250" i="1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25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ru-RU" sz="225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⋃"/>
                          <m:limLoc m:val="undOvr"/>
                          <m:ctrlPr>
                            <a:rPr lang="ru-RU" sz="225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25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225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2250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ru-RU" sz="22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5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2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2250" i="1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ru-RU" sz="225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2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5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sz="22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nary>
                      <m:naryPr>
                        <m:chr m:val="⋂"/>
                        <m:limLoc m:val="undOvr"/>
                        <m:subHide m:val="on"/>
                        <m:supHide m:val="on"/>
                        <m:ctrlPr>
                          <a:rPr lang="ru-RU" sz="225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ru-RU" sz="22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25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ru-RU" sz="225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ru-RU" sz="2250" i="1">
                            <a:latin typeface="Cambria Math" panose="02040503050406030204" pitchFamily="18" charset="0"/>
                          </a:rPr>
                          <m:t>= ∅</m:t>
                        </m:r>
                      </m:e>
                    </m:nary>
                  </m:oMath>
                </a14:m>
                <a:r>
                  <a:rPr lang="ru-RU" sz="2250" dirty="0"/>
                  <a:t>, </a:t>
                </a:r>
                <a14:m>
                  <m:oMath xmlns:m="http://schemas.openxmlformats.org/officeDocument/2006/math">
                    <m:r>
                      <a:rPr lang="en-US" sz="225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z="225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25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RU" sz="2250" i="1">
                        <a:latin typeface="Cambria Math" panose="02040503050406030204" pitchFamily="18" charset="0"/>
                      </a:rPr>
                      <m:t> = 1, 2, …, </m:t>
                    </m:r>
                    <m:r>
                      <a:rPr lang="en-US" sz="225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sz="2250" dirty="0" smtClean="0"/>
                  <a:t>,</a:t>
                </a:r>
              </a:p>
              <a:p>
                <a:pPr marL="369286" lvl="1" indent="0">
                  <a:buNone/>
                </a:pPr>
                <a:r>
                  <a:rPr lang="ru-RU" sz="2250" dirty="0" smtClean="0"/>
                  <a:t>чтобы </a:t>
                </a:r>
                <a:r>
                  <a:rPr lang="ru-RU" sz="2250" dirty="0"/>
                  <a:t>внутри каждого подмножества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5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50" dirty="0"/>
                  <a:t> </a:t>
                </a:r>
                <a:r>
                  <a:rPr lang="ru-RU" sz="2250" dirty="0"/>
                  <a:t>не содержалось смежных </a:t>
                </a:r>
                <a:r>
                  <a:rPr lang="ru-RU" sz="2250" dirty="0" smtClean="0"/>
                  <a:t>вершин.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736" b="-6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82257" y="6408738"/>
            <a:ext cx="2051711" cy="449262"/>
          </a:xfrm>
        </p:spPr>
        <p:txBody>
          <a:bodyPr/>
          <a:lstStyle/>
          <a:p>
            <a:r>
              <a:rPr lang="ru-RU" smtClean="0"/>
              <a:t>Н.Новгород, 2022 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07920" y="6408738"/>
            <a:ext cx="5761302" cy="449262"/>
          </a:xfrm>
        </p:spPr>
        <p:txBody>
          <a:bodyPr/>
          <a:lstStyle/>
          <a:p>
            <a:r>
              <a:rPr lang="ru-RU" dirty="0" smtClean="0"/>
              <a:t>Параллельные алгоритмы раскраски графов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282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 (2)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976"/>
                <a:ext cx="8229600" cy="1833077"/>
              </a:xfrm>
            </p:spPr>
            <p:txBody>
              <a:bodyPr/>
              <a:lstStyle/>
              <a:p>
                <a:pPr marL="342900" indent="-342900"/>
                <a:r>
                  <a:rPr lang="ru-RU" sz="2250" dirty="0" smtClean="0"/>
                  <a:t>Каждому </a:t>
                </a:r>
                <a:r>
                  <a:rPr lang="ru-RU" sz="2250" dirty="0"/>
                  <a:t>из этих подмножеств ставится в соответствие определенный </a:t>
                </a:r>
                <a:r>
                  <a:rPr lang="ru-RU" sz="2250" dirty="0" smtClean="0"/>
                  <a:t>цвет: вершины </a:t>
                </a:r>
                <a:r>
                  <a:rPr lang="ru-RU" sz="2250" dirty="0"/>
                  <a:t>внутри одного подмножества можно раскрасить в один цвет, вершины внутри другого подмножества</a:t>
                </a:r>
                <a:r>
                  <a:rPr lang="en-US" sz="2250" dirty="0"/>
                  <a:t> </a:t>
                </a:r>
                <a:r>
                  <a:rPr lang="ru-RU" sz="2250" dirty="0"/>
                  <a:t>– в другой цвет, и так далее до раскраски всех </a:t>
                </a:r>
                <a14:m>
                  <m:oMath xmlns:m="http://schemas.openxmlformats.org/officeDocument/2006/math">
                    <m:r>
                      <a:rPr lang="en-US" sz="225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 sz="225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250" dirty="0"/>
                  <a:t>подмножеств</a:t>
                </a:r>
                <a:r>
                  <a:rPr lang="ru-RU" sz="2250" dirty="0" smtClean="0"/>
                  <a:t>.</a:t>
                </a:r>
                <a:endParaRPr lang="ru-RU" sz="225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976"/>
                <a:ext cx="8229600" cy="1833077"/>
              </a:xfrm>
              <a:blipFill>
                <a:blip r:embed="rId2"/>
                <a:stretch>
                  <a:fillRect l="-444" t="-1993" b="-56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82257" y="6408738"/>
            <a:ext cx="2051711" cy="449262"/>
          </a:xfrm>
        </p:spPr>
        <p:txBody>
          <a:bodyPr/>
          <a:lstStyle/>
          <a:p>
            <a:r>
              <a:rPr lang="ru-RU" smtClean="0"/>
              <a:t>Н.Новгород, 2022 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07920" y="6408738"/>
            <a:ext cx="5761302" cy="449262"/>
          </a:xfrm>
        </p:spPr>
        <p:txBody>
          <a:bodyPr/>
          <a:lstStyle/>
          <a:p>
            <a:r>
              <a:rPr lang="ru-RU" dirty="0" smtClean="0"/>
              <a:t>Параллельные алгоритмы раскраски графов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446" y="2921501"/>
            <a:ext cx="3421107" cy="27790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0506" y="5605472"/>
            <a:ext cx="85629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500" dirty="0"/>
              <a:t>Порядок раскраски вершин: 2, 1, 7, 0, 5, 4, 6, 10, 3, 9, </a:t>
            </a:r>
            <a:r>
              <a:rPr lang="ru-RU" sz="1500" dirty="0" smtClean="0"/>
              <a:t>8</a:t>
            </a:r>
          </a:p>
          <a:p>
            <a:pPr algn="ctr"/>
            <a:r>
              <a:rPr lang="ru-RU" sz="1500" dirty="0"/>
              <a:t>Порядок цветов: 1 – голубой, 2 – зеленый, 3 – </a:t>
            </a:r>
            <a:r>
              <a:rPr lang="ru-RU" sz="1500" dirty="0" smtClean="0"/>
              <a:t>красный,4 </a:t>
            </a:r>
            <a:r>
              <a:rPr lang="ru-RU" sz="1500" dirty="0"/>
              <a:t>– желтый, 5 – оранжевый, 6 – серый</a:t>
            </a:r>
          </a:p>
        </p:txBody>
      </p:sp>
    </p:spTree>
    <p:extLst>
      <p:ext uri="{BB962C8B-B14F-4D97-AF65-F5344CB8AC3E}">
        <p14:creationId xmlns:p14="http://schemas.microsoft.com/office/powerpoint/2010/main" val="114851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Цель работы – сравнительный анализ подходов к распараллеливанию вычислений при решении задачи о раскраске графа с использованием современных центральных и графических процессоров Intel</a:t>
            </a:r>
            <a:r>
              <a:rPr lang="ru-RU" dirty="0" smtClean="0"/>
              <a:t>.</a:t>
            </a:r>
          </a:p>
          <a:p>
            <a:pPr lvl="0"/>
            <a:r>
              <a:rPr lang="ru-RU" dirty="0" smtClean="0"/>
              <a:t>Для этого:</a:t>
            </a:r>
          </a:p>
          <a:p>
            <a:pPr lvl="1"/>
            <a:r>
              <a:rPr lang="ru-RU" dirty="0" smtClean="0"/>
              <a:t>Изучить </a:t>
            </a:r>
            <a:r>
              <a:rPr lang="ru-RU" dirty="0"/>
              <a:t>параллельные алгоритмы раскраски </a:t>
            </a:r>
            <a:r>
              <a:rPr lang="ru-RU" dirty="0" smtClean="0"/>
              <a:t>графа и выполнить программную </a:t>
            </a:r>
            <a:r>
              <a:rPr lang="ru-RU" dirty="0"/>
              <a:t>реализацию </a:t>
            </a:r>
            <a:r>
              <a:rPr lang="ru-RU" dirty="0" smtClean="0"/>
              <a:t>наиболее перспективных </a:t>
            </a:r>
            <a:r>
              <a:rPr lang="ru-RU" dirty="0"/>
              <a:t>алгоритмов с использованием языков и библиотек C++/OpenMP, Data Parallel C++, KOKKOS;</a:t>
            </a:r>
          </a:p>
          <a:p>
            <a:pPr lvl="1"/>
            <a:r>
              <a:rPr lang="ru-RU" dirty="0" smtClean="0"/>
              <a:t>Сравнить производительность </a:t>
            </a:r>
            <a:r>
              <a:rPr lang="ru-RU" dirty="0"/>
              <a:t>разработанных кодов программ на доступных CPU и </a:t>
            </a:r>
            <a:r>
              <a:rPr lang="ru-RU" dirty="0" smtClean="0"/>
              <a:t>GPU и выявить </a:t>
            </a:r>
            <a:r>
              <a:rPr lang="ru-RU" dirty="0"/>
              <a:t>основные архитектурные механизмы, которые влияют на </a:t>
            </a:r>
            <a:r>
              <a:rPr lang="ru-RU" dirty="0" smtClean="0"/>
              <a:t>производительность, улучшить </a:t>
            </a:r>
            <a:r>
              <a:rPr lang="ru-RU" dirty="0"/>
              <a:t>код в соответствии с результатами </a:t>
            </a:r>
            <a:r>
              <a:rPr lang="ru-RU" dirty="0" smtClean="0"/>
              <a:t>анализа.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82257" y="6408738"/>
            <a:ext cx="2051711" cy="449262"/>
          </a:xfrm>
        </p:spPr>
        <p:txBody>
          <a:bodyPr/>
          <a:lstStyle/>
          <a:p>
            <a:r>
              <a:rPr lang="ru-RU" smtClean="0"/>
              <a:t>Н.Новгород, 2022 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07920" y="6408738"/>
            <a:ext cx="5761302" cy="449262"/>
          </a:xfrm>
        </p:spPr>
        <p:txBody>
          <a:bodyPr/>
          <a:lstStyle/>
          <a:p>
            <a:r>
              <a:rPr lang="ru-RU" dirty="0" smtClean="0"/>
              <a:t>Параллельные алгоритмы раскраски графов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693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раскраски вершин графа</a:t>
            </a:r>
            <a:endParaRPr lang="ru-RU" dirty="0"/>
          </a:p>
        </p:txBody>
      </p:sp>
      <p:grpSp>
        <p:nvGrpSpPr>
          <p:cNvPr id="20" name="Группа 19"/>
          <p:cNvGrpSpPr/>
          <p:nvPr/>
        </p:nvGrpSpPr>
        <p:grpSpPr>
          <a:xfrm>
            <a:off x="460285" y="1753235"/>
            <a:ext cx="8223430" cy="3351531"/>
            <a:chOff x="252416" y="1156447"/>
            <a:chExt cx="8223430" cy="3351531"/>
          </a:xfrm>
        </p:grpSpPr>
        <p:sp>
          <p:nvSpPr>
            <p:cNvPr id="4" name="Скругленный прямоугольник 3"/>
            <p:cNvSpPr/>
            <p:nvPr/>
          </p:nvSpPr>
          <p:spPr bwMode="auto">
            <a:xfrm>
              <a:off x="2844053" y="1156447"/>
              <a:ext cx="3455894" cy="470648"/>
            </a:xfrm>
            <a:prstGeom prst="roundRect">
              <a:avLst/>
            </a:prstGeom>
            <a:solidFill>
              <a:schemeClr val="accent2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Bernard MT Condensed" pitchFamily="18" charset="0"/>
                  <a:cs typeface="Arial" pitchFamily="34" charset="0"/>
                </a:rPr>
                <a:t>Алгоритмы раскраски графов</a:t>
              </a:r>
            </a:p>
          </p:txBody>
        </p:sp>
        <p:sp>
          <p:nvSpPr>
            <p:cNvPr id="6" name="Стрелка вправо 5"/>
            <p:cNvSpPr/>
            <p:nvPr/>
          </p:nvSpPr>
          <p:spPr bwMode="auto">
            <a:xfrm rot="8478659">
              <a:off x="2352003" y="1645551"/>
              <a:ext cx="553622" cy="400898"/>
            </a:xfrm>
            <a:prstGeom prst="rightArrow">
              <a:avLst/>
            </a:prstGeom>
            <a:solidFill>
              <a:schemeClr val="accent2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rnard MT Condensed" pitchFamily="18" charset="0"/>
                <a:cs typeface="Arial" pitchFamily="34" charset="0"/>
              </a:endParaRPr>
            </a:p>
          </p:txBody>
        </p:sp>
        <p:sp>
          <p:nvSpPr>
            <p:cNvPr id="9" name="Скругленный прямоугольник 8"/>
            <p:cNvSpPr/>
            <p:nvPr/>
          </p:nvSpPr>
          <p:spPr bwMode="auto">
            <a:xfrm>
              <a:off x="650380" y="2095885"/>
              <a:ext cx="3455894" cy="470648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dirty="0">
                  <a:latin typeface="Bernard MT Condensed" pitchFamily="18" charset="0"/>
                  <a:cs typeface="Arial" pitchFamily="34" charset="0"/>
                </a:rPr>
                <a:t>Последовательные алгоритмы</a:t>
              </a:r>
            </a:p>
          </p:txBody>
        </p:sp>
        <p:sp>
          <p:nvSpPr>
            <p:cNvPr id="10" name="Скругленный прямоугольник 9"/>
            <p:cNvSpPr/>
            <p:nvPr/>
          </p:nvSpPr>
          <p:spPr bwMode="auto">
            <a:xfrm>
              <a:off x="5019952" y="2095885"/>
              <a:ext cx="3455894" cy="470648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dirty="0" smtClean="0">
                  <a:latin typeface="Bernard MT Condensed" pitchFamily="18" charset="0"/>
                  <a:cs typeface="Arial" pitchFamily="34" charset="0"/>
                </a:rPr>
                <a:t>Параллельные </a:t>
              </a:r>
              <a:r>
                <a:rPr lang="ru-RU" dirty="0">
                  <a:latin typeface="Bernard MT Condensed" pitchFamily="18" charset="0"/>
                  <a:cs typeface="Arial" pitchFamily="34" charset="0"/>
                </a:rPr>
                <a:t>алгоритмы</a:t>
              </a:r>
            </a:p>
          </p:txBody>
        </p:sp>
        <p:sp>
          <p:nvSpPr>
            <p:cNvPr id="11" name="Скругленный прямоугольник 10"/>
            <p:cNvSpPr/>
            <p:nvPr/>
          </p:nvSpPr>
          <p:spPr bwMode="auto">
            <a:xfrm>
              <a:off x="252416" y="2673916"/>
              <a:ext cx="2035033" cy="47064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dirty="0">
                  <a:latin typeface="Bernard MT Condensed" pitchFamily="18" charset="0"/>
                  <a:cs typeface="Arial" pitchFamily="34" charset="0"/>
                </a:rPr>
                <a:t>ж</a:t>
              </a:r>
              <a:r>
                <a:rPr lang="ru-RU" dirty="0" smtClean="0">
                  <a:latin typeface="Bernard MT Condensed" pitchFamily="18" charset="0"/>
                  <a:cs typeface="Arial" pitchFamily="34" charset="0"/>
                </a:rPr>
                <a:t>адный алгоритм</a:t>
              </a:r>
              <a:endParaRPr lang="ru-RU" dirty="0">
                <a:latin typeface="Bernard MT Condensed" pitchFamily="18" charset="0"/>
                <a:cs typeface="Arial" pitchFamily="34" charset="0"/>
              </a:endParaRPr>
            </a:p>
          </p:txBody>
        </p:sp>
        <p:sp>
          <p:nvSpPr>
            <p:cNvPr id="12" name="Скругленный прямоугольник 11"/>
            <p:cNvSpPr/>
            <p:nvPr/>
          </p:nvSpPr>
          <p:spPr bwMode="auto">
            <a:xfrm>
              <a:off x="2378327" y="2675643"/>
              <a:ext cx="2035033" cy="47064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dirty="0">
                  <a:latin typeface="Bernard MT Condensed" pitchFamily="18" charset="0"/>
                  <a:cs typeface="Arial" pitchFamily="34" charset="0"/>
                </a:rPr>
                <a:t>с</a:t>
              </a:r>
              <a:r>
                <a:rPr lang="ru-RU" dirty="0" smtClean="0">
                  <a:latin typeface="Bernard MT Condensed" pitchFamily="18" charset="0"/>
                  <a:cs typeface="Arial" pitchFamily="34" charset="0"/>
                </a:rPr>
                <a:t>тягивание</a:t>
              </a:r>
              <a:endParaRPr lang="ru-RU" dirty="0">
                <a:latin typeface="Bernard MT Condensed" pitchFamily="18" charset="0"/>
                <a:cs typeface="Arial" pitchFamily="34" charset="0"/>
              </a:endParaRPr>
            </a:p>
          </p:txBody>
        </p:sp>
        <p:sp>
          <p:nvSpPr>
            <p:cNvPr id="13" name="Скругленный прямоугольник 12"/>
            <p:cNvSpPr/>
            <p:nvPr/>
          </p:nvSpPr>
          <p:spPr bwMode="auto">
            <a:xfrm>
              <a:off x="1360810" y="3251947"/>
              <a:ext cx="2035033" cy="73203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dirty="0">
                  <a:latin typeface="Bernard MT Condensed" pitchFamily="18" charset="0"/>
                  <a:cs typeface="Arial" pitchFamily="34" charset="0"/>
                </a:rPr>
                <a:t>п</a:t>
              </a:r>
              <a:r>
                <a:rPr lang="ru-RU" dirty="0" smtClean="0">
                  <a:latin typeface="Bernard MT Condensed" pitchFamily="18" charset="0"/>
                  <a:cs typeface="Arial" pitchFamily="34" charset="0"/>
                </a:rPr>
                <a:t>олиномиальный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dirty="0" smtClean="0">
                  <a:latin typeface="Bernard MT Condensed" pitchFamily="18" charset="0"/>
                  <a:cs typeface="Arial" pitchFamily="34" charset="0"/>
                </a:rPr>
                <a:t>алгоритм</a:t>
              </a:r>
              <a:endParaRPr lang="ru-RU" dirty="0">
                <a:latin typeface="Bernard MT Condensed" pitchFamily="18" charset="0"/>
                <a:cs typeface="Arial" pitchFamily="34" charset="0"/>
              </a:endParaRPr>
            </a:p>
          </p:txBody>
        </p:sp>
        <p:sp>
          <p:nvSpPr>
            <p:cNvPr id="15" name="Скругленный прямоугольник 14"/>
            <p:cNvSpPr/>
            <p:nvPr/>
          </p:nvSpPr>
          <p:spPr bwMode="auto">
            <a:xfrm>
              <a:off x="5741469" y="4037330"/>
              <a:ext cx="2012860" cy="47064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dirty="0" smtClean="0">
                  <a:latin typeface="Bernard MT Condensed" pitchFamily="18" charset="0"/>
                  <a:cs typeface="Arial" pitchFamily="34" charset="0"/>
                </a:rPr>
                <a:t>алгоритм Боумана</a:t>
              </a:r>
              <a:endParaRPr lang="ru-RU" dirty="0">
                <a:latin typeface="Bernard MT Condensed" pitchFamily="18" charset="0"/>
                <a:cs typeface="Arial" pitchFamily="34" charset="0"/>
              </a:endParaRPr>
            </a:p>
          </p:txBody>
        </p:sp>
        <p:sp>
          <p:nvSpPr>
            <p:cNvPr id="16" name="Скругленный прямоугольник 15"/>
            <p:cNvSpPr/>
            <p:nvPr/>
          </p:nvSpPr>
          <p:spPr bwMode="auto">
            <a:xfrm>
              <a:off x="5669991" y="2675585"/>
              <a:ext cx="2155816" cy="67299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dirty="0" smtClean="0">
                  <a:latin typeface="Bernard MT Condensed" pitchFamily="18" charset="0"/>
                  <a:cs typeface="Arial" pitchFamily="34" charset="0"/>
                </a:rPr>
                <a:t>алгоритм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dirty="0" smtClean="0">
                  <a:latin typeface="Bernard MT Condensed" pitchFamily="18" charset="0"/>
                  <a:cs typeface="Arial" pitchFamily="34" charset="0"/>
                </a:rPr>
                <a:t>Джонса-Плассмана </a:t>
              </a:r>
              <a:endParaRPr lang="ru-RU" dirty="0">
                <a:latin typeface="Bernard MT Condensed" pitchFamily="18" charset="0"/>
                <a:cs typeface="Arial" pitchFamily="34" charset="0"/>
              </a:endParaRPr>
            </a:p>
          </p:txBody>
        </p:sp>
        <p:sp>
          <p:nvSpPr>
            <p:cNvPr id="17" name="Скругленный прямоугольник 16"/>
            <p:cNvSpPr/>
            <p:nvPr/>
          </p:nvSpPr>
          <p:spPr bwMode="auto">
            <a:xfrm>
              <a:off x="5537664" y="3457630"/>
              <a:ext cx="2420470" cy="47064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dirty="0">
                  <a:latin typeface="Bernard MT Condensed" pitchFamily="18" charset="0"/>
                  <a:cs typeface="Arial" pitchFamily="34" charset="0"/>
                </a:rPr>
                <a:t>а</a:t>
              </a:r>
              <a:r>
                <a:rPr lang="ru-RU" dirty="0" smtClean="0">
                  <a:latin typeface="Bernard MT Condensed" pitchFamily="18" charset="0"/>
                  <a:cs typeface="Arial" pitchFamily="34" charset="0"/>
                </a:rPr>
                <a:t>лгоритм Чаталюрека</a:t>
              </a:r>
              <a:endParaRPr lang="ru-RU" dirty="0">
                <a:latin typeface="Bernard MT Condensed" pitchFamily="18" charset="0"/>
                <a:cs typeface="Arial" pitchFamily="34" charset="0"/>
              </a:endParaRPr>
            </a:p>
          </p:txBody>
        </p:sp>
        <p:sp>
          <p:nvSpPr>
            <p:cNvPr id="19" name="Стрелка вправо 18"/>
            <p:cNvSpPr/>
            <p:nvPr/>
          </p:nvSpPr>
          <p:spPr bwMode="auto">
            <a:xfrm rot="13121341" flipH="1">
              <a:off x="6227216" y="1645552"/>
              <a:ext cx="553622" cy="400898"/>
            </a:xfrm>
            <a:prstGeom prst="rightArrow">
              <a:avLst/>
            </a:prstGeom>
            <a:solidFill>
              <a:schemeClr val="accent2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rnard MT Condensed" pitchFamily="18" charset="0"/>
                <a:cs typeface="Arial" pitchFamily="34" charset="0"/>
              </a:endParaRPr>
            </a:p>
          </p:txBody>
        </p:sp>
      </p:grpSp>
      <p:sp>
        <p:nvSpPr>
          <p:cNvPr id="21" name="Дата 3"/>
          <p:cNvSpPr>
            <a:spLocks noGrp="1"/>
          </p:cNvSpPr>
          <p:nvPr>
            <p:ph type="dt" sz="half" idx="2"/>
          </p:nvPr>
        </p:nvSpPr>
        <p:spPr>
          <a:xfrm>
            <a:off x="882257" y="6408738"/>
            <a:ext cx="2051711" cy="449262"/>
          </a:xfrm>
        </p:spPr>
        <p:txBody>
          <a:bodyPr/>
          <a:lstStyle/>
          <a:p>
            <a:r>
              <a:rPr lang="ru-RU" smtClean="0"/>
              <a:t>Н.Новгород, 2022 г.</a:t>
            </a:r>
            <a:endParaRPr lang="ru-RU" dirty="0"/>
          </a:p>
        </p:txBody>
      </p:sp>
      <p:sp>
        <p:nvSpPr>
          <p:cNvPr id="22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07920" y="6408738"/>
            <a:ext cx="5761302" cy="449262"/>
          </a:xfrm>
        </p:spPr>
        <p:txBody>
          <a:bodyPr/>
          <a:lstStyle/>
          <a:p>
            <a:r>
              <a:rPr lang="ru-RU" dirty="0" smtClean="0"/>
              <a:t>Параллельные алгоритмы раскраски графов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356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Параллельные алгоритмы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75" y="1092436"/>
            <a:ext cx="8915401" cy="520358"/>
          </a:xfrm>
        </p:spPr>
        <p:txBody>
          <a:bodyPr numCol="2" spcCol="324000"/>
          <a:lstStyle/>
          <a:p>
            <a:r>
              <a:rPr lang="ru-RU" dirty="0" smtClean="0"/>
              <a:t>Алгоритм Джонса-Плассмана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Алгоритм Чаталюрека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82257" y="6408738"/>
            <a:ext cx="2051711" cy="449262"/>
          </a:xfrm>
        </p:spPr>
        <p:txBody>
          <a:bodyPr/>
          <a:lstStyle/>
          <a:p>
            <a:r>
              <a:rPr lang="ru-RU" smtClean="0"/>
              <a:t>Н.Новгород, 2022 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07920" y="6408738"/>
            <a:ext cx="5761302" cy="449262"/>
          </a:xfrm>
        </p:spPr>
        <p:txBody>
          <a:bodyPr/>
          <a:lstStyle/>
          <a:p>
            <a:r>
              <a:rPr lang="ru-RU" dirty="0" smtClean="0"/>
              <a:t>Параллельные алгоритмы раскраски графов</a:t>
            </a:r>
            <a:endParaRPr lang="ru-RU" dirty="0"/>
          </a:p>
        </p:txBody>
      </p:sp>
      <p:grpSp>
        <p:nvGrpSpPr>
          <p:cNvPr id="105" name="Группа 104"/>
          <p:cNvGrpSpPr/>
          <p:nvPr/>
        </p:nvGrpSpPr>
        <p:grpSpPr>
          <a:xfrm>
            <a:off x="61585" y="1717957"/>
            <a:ext cx="4667475" cy="4368284"/>
            <a:chOff x="252417" y="1717957"/>
            <a:chExt cx="4667475" cy="4368284"/>
          </a:xfrm>
        </p:grpSpPr>
        <p:sp>
          <p:nvSpPr>
            <p:cNvPr id="6" name="Овал 5"/>
            <p:cNvSpPr/>
            <p:nvPr/>
          </p:nvSpPr>
          <p:spPr bwMode="auto">
            <a:xfrm>
              <a:off x="1180270" y="1717957"/>
              <a:ext cx="2312894" cy="33617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nard MT Condensed" pitchFamily="18" charset="0"/>
                  <a:cs typeface="Arial" pitchFamily="34" charset="0"/>
                </a:rPr>
                <a:t>Граф 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nard MT Condensed" pitchFamily="18" charset="0"/>
                  <a:cs typeface="Arial" pitchFamily="34" charset="0"/>
                </a:rPr>
                <a:t>G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rnard MT Condensed" pitchFamily="18" charset="0"/>
                <a:cs typeface="Arial" pitchFamily="34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 bwMode="auto">
            <a:xfrm>
              <a:off x="440676" y="2295247"/>
              <a:ext cx="3792071" cy="564076"/>
            </a:xfrm>
            <a:prstGeom prst="rect">
              <a:avLst/>
            </a:prstGeom>
            <a:solidFill>
              <a:schemeClr val="accent5"/>
            </a:solidFill>
            <a:ln w="38100" cap="flat" cmpd="sng" algn="ctr">
              <a:solidFill>
                <a:schemeClr val="accent1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b="1" dirty="0" smtClean="0">
                  <a:latin typeface="Bernard MT Condensed" pitchFamily="18" charset="0"/>
                  <a:cs typeface="Arial" pitchFamily="34" charset="0"/>
                </a:rPr>
                <a:t>Для</a:t>
              </a:r>
              <a:r>
                <a:rPr lang="ru-RU" dirty="0" smtClean="0">
                  <a:latin typeface="Bernard MT Condensed" pitchFamily="18" charset="0"/>
                  <a:cs typeface="Arial" pitchFamily="34" charset="0"/>
                </a:rPr>
                <a:t> </a:t>
              </a:r>
              <a:r>
                <a:rPr lang="en-US" dirty="0" smtClean="0">
                  <a:latin typeface="Bernard MT Condensed" pitchFamily="18" charset="0"/>
                  <a:cs typeface="Arial" pitchFamily="34" charset="0"/>
                </a:rPr>
                <a:t>i = 1..N</a:t>
              </a:r>
              <a:r>
                <a:rPr lang="ru-RU" dirty="0" smtClean="0">
                  <a:latin typeface="Bernard MT Condensed" pitchFamily="18" charset="0"/>
                  <a:cs typeface="Arial" pitchFamily="34" charset="0"/>
                </a:rPr>
                <a:t>: назначить приоритет,</a:t>
              </a:r>
              <a:br>
                <a:rPr lang="ru-RU" dirty="0" smtClean="0">
                  <a:latin typeface="Bernard MT Condensed" pitchFamily="18" charset="0"/>
                  <a:cs typeface="Arial" pitchFamily="34" charset="0"/>
                </a:rPr>
              </a:br>
              <a:r>
                <a:rPr lang="ru-RU" dirty="0" smtClean="0">
                  <a:latin typeface="Bernard MT Condensed" pitchFamily="18" charset="0"/>
                  <a:cs typeface="Arial" pitchFamily="34" charset="0"/>
                </a:rPr>
                <a:t>пометить как «бесцветную»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rnard MT Condensed" pitchFamily="18" charset="0"/>
                <a:cs typeface="Arial" pitchFamily="34" charset="0"/>
              </a:endParaRPr>
            </a:p>
          </p:txBody>
        </p:sp>
        <p:sp>
          <p:nvSpPr>
            <p:cNvPr id="9" name="Прямоугольник 8"/>
            <p:cNvSpPr/>
            <p:nvPr/>
          </p:nvSpPr>
          <p:spPr bwMode="auto">
            <a:xfrm>
              <a:off x="252417" y="3100435"/>
              <a:ext cx="4168588" cy="336178"/>
            </a:xfrm>
            <a:prstGeom prst="rect">
              <a:avLst/>
            </a:prstGeom>
            <a:solidFill>
              <a:schemeClr val="accent5"/>
            </a:solidFill>
            <a:ln w="38100" cap="flat" cmpd="sng" algn="ctr">
              <a:solidFill>
                <a:schemeClr val="accent1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nard MT Condensed" pitchFamily="18" charset="0"/>
                  <a:cs typeface="Arial" pitchFamily="34" charset="0"/>
                </a:rPr>
                <a:t>Пока</a:t>
              </a:r>
              <a:r>
                <a:rPr kumimoji="0" lang="ru-RU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nard MT Condensed" pitchFamily="18" charset="0"/>
                  <a:cs typeface="Arial" pitchFamily="34" charset="0"/>
                </a:rPr>
                <a:t> остались «бесцветные» вершины</a:t>
              </a:r>
            </a:p>
          </p:txBody>
        </p:sp>
        <p:sp>
          <p:nvSpPr>
            <p:cNvPr id="10" name="Прямоугольник 9"/>
            <p:cNvSpPr/>
            <p:nvPr/>
          </p:nvSpPr>
          <p:spPr bwMode="auto">
            <a:xfrm>
              <a:off x="496703" y="3673896"/>
              <a:ext cx="3680013" cy="336178"/>
            </a:xfrm>
            <a:prstGeom prst="rect">
              <a:avLst/>
            </a:prstGeom>
            <a:solidFill>
              <a:schemeClr val="accent5"/>
            </a:solidFill>
            <a:ln w="38100" cap="flat" cmpd="sng" algn="ctr">
              <a:solidFill>
                <a:schemeClr val="accent1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dirty="0" smtClean="0">
                  <a:latin typeface="Bernard MT Condensed" pitchFamily="18" charset="0"/>
                  <a:cs typeface="Arial" pitchFamily="34" charset="0"/>
                </a:rPr>
                <a:t>Выбрать независимое множество</a:t>
              </a:r>
              <a:endParaRPr kumimoji="0" lang="ru-RU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rnard MT Condensed" pitchFamily="18" charset="0"/>
                <a:cs typeface="Arial" pitchFamily="34" charset="0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 bwMode="auto">
            <a:xfrm>
              <a:off x="496703" y="4248620"/>
              <a:ext cx="3680013" cy="517903"/>
            </a:xfrm>
            <a:prstGeom prst="rect">
              <a:avLst/>
            </a:prstGeom>
            <a:solidFill>
              <a:schemeClr val="accent5"/>
            </a:solidFill>
            <a:ln w="38100" cap="flat" cmpd="sng" algn="ctr">
              <a:solidFill>
                <a:schemeClr val="accent1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b="1" dirty="0" smtClean="0">
                  <a:latin typeface="Bernard MT Condensed" pitchFamily="18" charset="0"/>
                  <a:cs typeface="Arial" pitchFamily="34" charset="0"/>
                </a:rPr>
                <a:t>Параллельно</a:t>
              </a:r>
              <a:r>
                <a:rPr lang="ru-RU" dirty="0" smtClean="0">
                  <a:latin typeface="Bernard MT Condensed" pitchFamily="18" charset="0"/>
                  <a:cs typeface="Arial" pitchFamily="34" charset="0"/>
                </a:rPr>
                <a:t> назначить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dirty="0" smtClean="0">
                  <a:latin typeface="Bernard MT Condensed" pitchFamily="18" charset="0"/>
                  <a:cs typeface="Arial" pitchFamily="34" charset="0"/>
                </a:rPr>
                <a:t>минимальный доступный цвет</a:t>
              </a:r>
              <a:endParaRPr kumimoji="0" lang="ru-RU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rnard MT Condensed" pitchFamily="18" charset="0"/>
                <a:cs typeface="Arial" pitchFamily="34" charset="0"/>
              </a:endParaRPr>
            </a:p>
          </p:txBody>
        </p:sp>
        <p:sp>
          <p:nvSpPr>
            <p:cNvPr id="12" name="Прямоугольник 11"/>
            <p:cNvSpPr/>
            <p:nvPr/>
          </p:nvSpPr>
          <p:spPr bwMode="auto">
            <a:xfrm>
              <a:off x="972946" y="5005069"/>
              <a:ext cx="2727525" cy="336178"/>
            </a:xfrm>
            <a:prstGeom prst="rect">
              <a:avLst/>
            </a:prstGeom>
            <a:solidFill>
              <a:schemeClr val="accent5"/>
            </a:solidFill>
            <a:ln w="38100" cap="flat" cmpd="sng" algn="ctr">
              <a:solidFill>
                <a:schemeClr val="accent1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dirty="0" smtClean="0">
                  <a:latin typeface="Bernard MT Condensed" pitchFamily="18" charset="0"/>
                  <a:cs typeface="Arial" pitchFamily="34" charset="0"/>
                </a:rPr>
                <a:t>Удалить из «бесцветных»</a:t>
              </a:r>
              <a:endParaRPr kumimoji="0" lang="ru-RU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rnard MT Condensed" pitchFamily="18" charset="0"/>
                <a:cs typeface="Arial" pitchFamily="34" charset="0"/>
              </a:endParaRPr>
            </a:p>
          </p:txBody>
        </p:sp>
        <p:sp>
          <p:nvSpPr>
            <p:cNvPr id="13" name="Овал 12"/>
            <p:cNvSpPr/>
            <p:nvPr/>
          </p:nvSpPr>
          <p:spPr bwMode="auto">
            <a:xfrm>
              <a:off x="1254215" y="5579793"/>
              <a:ext cx="2164986" cy="50644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dirty="0" smtClean="0">
                  <a:latin typeface="Bernard MT Condensed" pitchFamily="18" charset="0"/>
                  <a:cs typeface="Arial" pitchFamily="34" charset="0"/>
                </a:rPr>
                <a:t>Раскраска г</a:t>
              </a:r>
              <a:r>
                <a:rPr kumimoji="0" lang="ru-RU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nard MT Condensed" pitchFamily="18" charset="0"/>
                  <a:cs typeface="Arial" pitchFamily="34" charset="0"/>
                </a:rPr>
                <a:t>рафа 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nard MT Condensed" pitchFamily="18" charset="0"/>
                  <a:cs typeface="Arial" pitchFamily="34" charset="0"/>
                </a:rPr>
                <a:t>G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rnard MT Condensed" pitchFamily="18" charset="0"/>
                <a:cs typeface="Arial" pitchFamily="34" charset="0"/>
              </a:endParaRPr>
            </a:p>
          </p:txBody>
        </p:sp>
        <p:cxnSp>
          <p:nvCxnSpPr>
            <p:cNvPr id="15" name="Прямая со стрелкой 14"/>
            <p:cNvCxnSpPr>
              <a:stCxn id="6" idx="4"/>
              <a:endCxn id="7" idx="0"/>
            </p:cNvCxnSpPr>
            <p:nvPr/>
          </p:nvCxnSpPr>
          <p:spPr bwMode="auto">
            <a:xfrm flipH="1">
              <a:off x="2336712" y="2054133"/>
              <a:ext cx="5" cy="24111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Прямая со стрелкой 16"/>
            <p:cNvCxnSpPr>
              <a:stCxn id="7" idx="2"/>
              <a:endCxn id="9" idx="0"/>
            </p:cNvCxnSpPr>
            <p:nvPr/>
          </p:nvCxnSpPr>
          <p:spPr bwMode="auto">
            <a:xfrm flipH="1">
              <a:off x="2336711" y="2859323"/>
              <a:ext cx="1" cy="24111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9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Прямая со стрелкой 21"/>
            <p:cNvCxnSpPr>
              <a:stCxn id="9" idx="2"/>
              <a:endCxn id="10" idx="0"/>
            </p:cNvCxnSpPr>
            <p:nvPr/>
          </p:nvCxnSpPr>
          <p:spPr bwMode="auto">
            <a:xfrm flipH="1">
              <a:off x="2336710" y="3436613"/>
              <a:ext cx="1" cy="23728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9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Прямая со стрелкой 24"/>
            <p:cNvCxnSpPr>
              <a:stCxn id="10" idx="2"/>
              <a:endCxn id="11" idx="0"/>
            </p:cNvCxnSpPr>
            <p:nvPr/>
          </p:nvCxnSpPr>
          <p:spPr bwMode="auto">
            <a:xfrm>
              <a:off x="2336710" y="4010074"/>
              <a:ext cx="0" cy="23854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9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Прямая со стрелкой 26"/>
            <p:cNvCxnSpPr>
              <a:stCxn id="11" idx="2"/>
              <a:endCxn id="12" idx="0"/>
            </p:cNvCxnSpPr>
            <p:nvPr/>
          </p:nvCxnSpPr>
          <p:spPr bwMode="auto">
            <a:xfrm flipH="1">
              <a:off x="2336709" y="4766523"/>
              <a:ext cx="1" cy="23854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9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Прямая со стрелкой 28"/>
            <p:cNvCxnSpPr>
              <a:stCxn id="12" idx="2"/>
              <a:endCxn id="13" idx="0"/>
            </p:cNvCxnSpPr>
            <p:nvPr/>
          </p:nvCxnSpPr>
          <p:spPr bwMode="auto">
            <a:xfrm flipH="1">
              <a:off x="2336708" y="5341247"/>
              <a:ext cx="1" cy="23854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9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Соединительная линия уступом 30"/>
            <p:cNvCxnSpPr>
              <a:stCxn id="9" idx="3"/>
            </p:cNvCxnSpPr>
            <p:nvPr/>
          </p:nvCxnSpPr>
          <p:spPr bwMode="auto">
            <a:xfrm flipH="1">
              <a:off x="2336708" y="3268524"/>
              <a:ext cx="2084297" cy="2191996"/>
            </a:xfrm>
            <a:prstGeom prst="bentConnector4">
              <a:avLst>
                <a:gd name="adj1" fmla="val -3871"/>
                <a:gd name="adj2" fmla="val 100457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9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Соединительная линия уступом 47"/>
            <p:cNvCxnSpPr>
              <a:stCxn id="12" idx="1"/>
            </p:cNvCxnSpPr>
            <p:nvPr/>
          </p:nvCxnSpPr>
          <p:spPr bwMode="auto">
            <a:xfrm rot="10800000">
              <a:off x="316582" y="3434048"/>
              <a:ext cx="656365" cy="1739111"/>
            </a:xfrm>
            <a:prstGeom prst="bentConnector2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9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5" name="TextBox 54"/>
            <p:cNvSpPr txBox="1"/>
            <p:nvPr/>
          </p:nvSpPr>
          <p:spPr>
            <a:xfrm>
              <a:off x="2336707" y="3382970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i="1" dirty="0" smtClean="0"/>
                <a:t>да</a:t>
              </a:r>
              <a:endParaRPr lang="ru-RU" sz="1600" i="1" dirty="0"/>
            </a:p>
          </p:txBody>
        </p:sp>
        <p:sp>
          <p:nvSpPr>
            <p:cNvPr id="57" name="TextBox 56"/>
            <p:cNvSpPr txBox="1"/>
            <p:nvPr/>
          </p:nvSpPr>
          <p:spPr>
            <a:xfrm flipH="1">
              <a:off x="4258216" y="3388564"/>
              <a:ext cx="6616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i="1" dirty="0" smtClean="0"/>
                <a:t>нет</a:t>
              </a:r>
              <a:endParaRPr lang="ru-RU" sz="1600" i="1" dirty="0"/>
            </a:p>
          </p:txBody>
        </p:sp>
      </p:grpSp>
      <p:grpSp>
        <p:nvGrpSpPr>
          <p:cNvPr id="106" name="Группа 105"/>
          <p:cNvGrpSpPr/>
          <p:nvPr/>
        </p:nvGrpSpPr>
        <p:grpSpPr>
          <a:xfrm>
            <a:off x="4410295" y="1673697"/>
            <a:ext cx="4848627" cy="4346582"/>
            <a:chOff x="4445004" y="1702094"/>
            <a:chExt cx="4848627" cy="4346582"/>
          </a:xfrm>
        </p:grpSpPr>
        <p:sp>
          <p:nvSpPr>
            <p:cNvPr id="60" name="Овал 59"/>
            <p:cNvSpPr/>
            <p:nvPr/>
          </p:nvSpPr>
          <p:spPr bwMode="auto">
            <a:xfrm>
              <a:off x="5466566" y="1702094"/>
              <a:ext cx="2312894" cy="33617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nard MT Condensed" pitchFamily="18" charset="0"/>
                  <a:cs typeface="Arial" pitchFamily="34" charset="0"/>
                </a:rPr>
                <a:t>Граф 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nard MT Condensed" pitchFamily="18" charset="0"/>
                  <a:cs typeface="Arial" pitchFamily="34" charset="0"/>
                </a:rPr>
                <a:t>G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rnard MT Condensed" pitchFamily="18" charset="0"/>
                <a:cs typeface="Arial" pitchFamily="34" charset="0"/>
              </a:endParaRPr>
            </a:p>
          </p:txBody>
        </p:sp>
        <p:sp>
          <p:nvSpPr>
            <p:cNvPr id="61" name="Прямоугольник 60"/>
            <p:cNvSpPr/>
            <p:nvPr/>
          </p:nvSpPr>
          <p:spPr bwMode="auto">
            <a:xfrm>
              <a:off x="4511823" y="2222192"/>
              <a:ext cx="4222375" cy="340190"/>
            </a:xfrm>
            <a:prstGeom prst="rect">
              <a:avLst/>
            </a:prstGeom>
            <a:solidFill>
              <a:schemeClr val="accent5"/>
            </a:solidFill>
            <a:ln w="38100" cap="flat" cmpd="sng" algn="ctr">
              <a:solidFill>
                <a:schemeClr val="accent1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dirty="0" smtClean="0">
                  <a:latin typeface="Bernard MT Condensed" pitchFamily="18" charset="0"/>
                  <a:cs typeface="Arial" pitchFamily="34" charset="0"/>
                </a:rPr>
                <a:t>Поделить вершины на </a:t>
              </a:r>
              <a:r>
                <a:rPr lang="en-US" dirty="0" smtClean="0">
                  <a:latin typeface="Bernard MT Condensed" pitchFamily="18" charset="0"/>
                  <a:cs typeface="Arial" pitchFamily="34" charset="0"/>
                </a:rPr>
                <a:t>N</a:t>
              </a:r>
              <a:r>
                <a:rPr lang="ru-RU" dirty="0" smtClean="0">
                  <a:latin typeface="Bernard MT Condensed" pitchFamily="18" charset="0"/>
                  <a:cs typeface="Arial" pitchFamily="34" charset="0"/>
                </a:rPr>
                <a:t> равных блоков</a:t>
              </a:r>
              <a:endParaRPr kumimoji="0" lang="ru-RU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rnard MT Condensed" pitchFamily="18" charset="0"/>
                <a:cs typeface="Arial" pitchFamily="34" charset="0"/>
              </a:endParaRPr>
            </a:p>
          </p:txBody>
        </p:sp>
        <p:sp>
          <p:nvSpPr>
            <p:cNvPr id="63" name="Прямоугольник 62"/>
            <p:cNvSpPr/>
            <p:nvPr/>
          </p:nvSpPr>
          <p:spPr bwMode="auto">
            <a:xfrm>
              <a:off x="4538715" y="2749812"/>
              <a:ext cx="4168588" cy="336178"/>
            </a:xfrm>
            <a:prstGeom prst="rect">
              <a:avLst/>
            </a:prstGeom>
            <a:solidFill>
              <a:schemeClr val="accent5"/>
            </a:solidFill>
            <a:ln w="38100" cap="flat" cmpd="sng" algn="ctr">
              <a:solidFill>
                <a:schemeClr val="accent1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nard MT Condensed" pitchFamily="18" charset="0"/>
                  <a:cs typeface="Arial" pitchFamily="34" charset="0"/>
                </a:rPr>
                <a:t>Пока</a:t>
              </a:r>
              <a:r>
                <a:rPr kumimoji="0" lang="ru-RU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nard MT Condensed" pitchFamily="18" charset="0"/>
                  <a:cs typeface="Arial" pitchFamily="34" charset="0"/>
                </a:rPr>
                <a:t> остались «бесцветные» вершины</a:t>
              </a:r>
            </a:p>
          </p:txBody>
        </p:sp>
        <p:sp>
          <p:nvSpPr>
            <p:cNvPr id="64" name="Прямоугольник 63"/>
            <p:cNvSpPr/>
            <p:nvPr/>
          </p:nvSpPr>
          <p:spPr bwMode="auto">
            <a:xfrm>
              <a:off x="4783002" y="3267316"/>
              <a:ext cx="3680013" cy="517903"/>
            </a:xfrm>
            <a:prstGeom prst="rect">
              <a:avLst/>
            </a:prstGeom>
            <a:solidFill>
              <a:schemeClr val="accent5"/>
            </a:solidFill>
            <a:ln w="38100" cap="flat" cmpd="sng" algn="ctr">
              <a:solidFill>
                <a:schemeClr val="accent1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b="1" dirty="0" smtClean="0">
                  <a:latin typeface="Bernard MT Condensed" pitchFamily="18" charset="0"/>
                  <a:cs typeface="Arial" pitchFamily="34" charset="0"/>
                </a:rPr>
                <a:t>Параллельно</a:t>
              </a:r>
              <a:r>
                <a:rPr lang="ru-RU" dirty="0" smtClean="0">
                  <a:latin typeface="Bernard MT Condensed" pitchFamily="18" charset="0"/>
                  <a:cs typeface="Arial" pitchFamily="34" charset="0"/>
                </a:rPr>
                <a:t> назначить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dirty="0" smtClean="0">
                  <a:latin typeface="Bernard MT Condensed" pitchFamily="18" charset="0"/>
                  <a:cs typeface="Arial" pitchFamily="34" charset="0"/>
                </a:rPr>
                <a:t>минимальный доступный цвет</a:t>
              </a:r>
              <a:endParaRPr kumimoji="0" lang="ru-RU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rnard MT Condensed" pitchFamily="18" charset="0"/>
                <a:cs typeface="Arial" pitchFamily="34" charset="0"/>
              </a:endParaRPr>
            </a:p>
          </p:txBody>
        </p:sp>
        <p:sp>
          <p:nvSpPr>
            <p:cNvPr id="65" name="Прямоугольник 64"/>
            <p:cNvSpPr/>
            <p:nvPr/>
          </p:nvSpPr>
          <p:spPr bwMode="auto">
            <a:xfrm>
              <a:off x="4445004" y="3966545"/>
              <a:ext cx="4356008" cy="340190"/>
            </a:xfrm>
            <a:prstGeom prst="rect">
              <a:avLst/>
            </a:prstGeom>
            <a:solidFill>
              <a:schemeClr val="accent5"/>
            </a:solidFill>
            <a:ln w="38100" cap="flat" cmpd="sng" algn="ctr">
              <a:solidFill>
                <a:schemeClr val="accent1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dirty="0" smtClean="0">
                  <a:latin typeface="Bernard MT Condensed" pitchFamily="18" charset="0"/>
                  <a:cs typeface="Arial" pitchFamily="34" charset="0"/>
                </a:rPr>
                <a:t>Найти множество конфликтных вершин</a:t>
              </a:r>
              <a:endParaRPr kumimoji="0" lang="ru-RU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rnard MT Condensed" pitchFamily="18" charset="0"/>
                <a:cs typeface="Arial" pitchFamily="34" charset="0"/>
              </a:endParaRPr>
            </a:p>
          </p:txBody>
        </p:sp>
        <p:sp>
          <p:nvSpPr>
            <p:cNvPr id="66" name="Прямоугольник 65"/>
            <p:cNvSpPr/>
            <p:nvPr/>
          </p:nvSpPr>
          <p:spPr bwMode="auto">
            <a:xfrm>
              <a:off x="5155731" y="4492162"/>
              <a:ext cx="2934554" cy="340190"/>
            </a:xfrm>
            <a:prstGeom prst="rect">
              <a:avLst/>
            </a:prstGeom>
            <a:solidFill>
              <a:schemeClr val="accent5"/>
            </a:solidFill>
            <a:ln w="38100" cap="flat" cmpd="sng" algn="ctr">
              <a:solidFill>
                <a:schemeClr val="accent1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dirty="0" smtClean="0">
                  <a:latin typeface="Bernard MT Condensed" pitchFamily="18" charset="0"/>
                  <a:cs typeface="Arial" pitchFamily="34" charset="0"/>
                </a:rPr>
                <a:t>Синхронизировать потоки</a:t>
              </a:r>
              <a:endParaRPr kumimoji="0" lang="ru-RU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rnard MT Condensed" pitchFamily="18" charset="0"/>
                <a:cs typeface="Arial" pitchFamily="34" charset="0"/>
              </a:endParaRPr>
            </a:p>
          </p:txBody>
        </p:sp>
        <p:sp>
          <p:nvSpPr>
            <p:cNvPr id="67" name="Прямоугольник 66"/>
            <p:cNvSpPr/>
            <p:nvPr/>
          </p:nvSpPr>
          <p:spPr bwMode="auto">
            <a:xfrm>
              <a:off x="5107901" y="5017195"/>
              <a:ext cx="3030214" cy="340190"/>
            </a:xfrm>
            <a:prstGeom prst="rect">
              <a:avLst/>
            </a:prstGeom>
            <a:solidFill>
              <a:schemeClr val="accent5"/>
            </a:solidFill>
            <a:ln w="38100" cap="flat" cmpd="sng" algn="ctr">
              <a:solidFill>
                <a:schemeClr val="accent1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dirty="0" smtClean="0">
                  <a:latin typeface="Bernard MT Condensed" pitchFamily="18" charset="0"/>
                  <a:cs typeface="Arial" pitchFamily="34" charset="0"/>
                </a:rPr>
                <a:t>Бесцветные = конфликтные</a:t>
              </a:r>
              <a:endParaRPr kumimoji="0" lang="ru-RU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rnard MT Condensed" pitchFamily="18" charset="0"/>
                <a:cs typeface="Arial" pitchFamily="34" charset="0"/>
              </a:endParaRPr>
            </a:p>
          </p:txBody>
        </p:sp>
        <p:sp>
          <p:nvSpPr>
            <p:cNvPr id="68" name="Овал 67"/>
            <p:cNvSpPr/>
            <p:nvPr/>
          </p:nvSpPr>
          <p:spPr bwMode="auto">
            <a:xfrm>
              <a:off x="5540515" y="5542228"/>
              <a:ext cx="2164986" cy="50644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dirty="0" smtClean="0">
                  <a:latin typeface="Bernard MT Condensed" pitchFamily="18" charset="0"/>
                  <a:cs typeface="Arial" pitchFamily="34" charset="0"/>
                </a:rPr>
                <a:t>Раскраска г</a:t>
              </a:r>
              <a:r>
                <a:rPr kumimoji="0" lang="ru-RU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nard MT Condensed" pitchFamily="18" charset="0"/>
                  <a:cs typeface="Arial" pitchFamily="34" charset="0"/>
                </a:rPr>
                <a:t>рафа 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nard MT Condensed" pitchFamily="18" charset="0"/>
                  <a:cs typeface="Arial" pitchFamily="34" charset="0"/>
                </a:rPr>
                <a:t>G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rnard MT Condensed" pitchFamily="18" charset="0"/>
                <a:cs typeface="Arial" pitchFamily="34" charset="0"/>
              </a:endParaRPr>
            </a:p>
          </p:txBody>
        </p:sp>
        <p:cxnSp>
          <p:nvCxnSpPr>
            <p:cNvPr id="69" name="Прямая со стрелкой 68"/>
            <p:cNvCxnSpPr>
              <a:stCxn id="60" idx="4"/>
              <a:endCxn id="61" idx="0"/>
            </p:cNvCxnSpPr>
            <p:nvPr/>
          </p:nvCxnSpPr>
          <p:spPr bwMode="auto">
            <a:xfrm flipH="1">
              <a:off x="6623011" y="2038270"/>
              <a:ext cx="2" cy="18392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3" name="Прямая со стрелкой 72"/>
            <p:cNvCxnSpPr>
              <a:stCxn id="61" idx="2"/>
              <a:endCxn id="63" idx="0"/>
            </p:cNvCxnSpPr>
            <p:nvPr/>
          </p:nvCxnSpPr>
          <p:spPr bwMode="auto">
            <a:xfrm flipH="1">
              <a:off x="6623009" y="2562382"/>
              <a:ext cx="2" cy="18743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9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6" name="Прямая со стрелкой 75"/>
            <p:cNvCxnSpPr>
              <a:stCxn id="63" idx="2"/>
              <a:endCxn id="64" idx="0"/>
            </p:cNvCxnSpPr>
            <p:nvPr/>
          </p:nvCxnSpPr>
          <p:spPr bwMode="auto">
            <a:xfrm>
              <a:off x="6623009" y="3085990"/>
              <a:ext cx="0" cy="18132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9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9" name="Прямая со стрелкой 78"/>
            <p:cNvCxnSpPr>
              <a:stCxn id="64" idx="2"/>
              <a:endCxn id="65" idx="0"/>
            </p:cNvCxnSpPr>
            <p:nvPr/>
          </p:nvCxnSpPr>
          <p:spPr bwMode="auto">
            <a:xfrm flipH="1">
              <a:off x="6623008" y="3785219"/>
              <a:ext cx="1" cy="18132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9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4" name="Прямая со стрелкой 83"/>
            <p:cNvCxnSpPr>
              <a:stCxn id="65" idx="2"/>
              <a:endCxn id="66" idx="0"/>
            </p:cNvCxnSpPr>
            <p:nvPr/>
          </p:nvCxnSpPr>
          <p:spPr bwMode="auto">
            <a:xfrm>
              <a:off x="6623008" y="4306735"/>
              <a:ext cx="0" cy="18542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9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7" name="Прямая со стрелкой 86"/>
            <p:cNvCxnSpPr>
              <a:stCxn id="66" idx="2"/>
              <a:endCxn id="67" idx="0"/>
            </p:cNvCxnSpPr>
            <p:nvPr/>
          </p:nvCxnSpPr>
          <p:spPr bwMode="auto">
            <a:xfrm>
              <a:off x="6623008" y="4832352"/>
              <a:ext cx="0" cy="18484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9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0" name="Прямая со стрелкой 89"/>
            <p:cNvCxnSpPr>
              <a:stCxn id="67" idx="2"/>
              <a:endCxn id="68" idx="0"/>
            </p:cNvCxnSpPr>
            <p:nvPr/>
          </p:nvCxnSpPr>
          <p:spPr bwMode="auto">
            <a:xfrm>
              <a:off x="6623008" y="5357385"/>
              <a:ext cx="0" cy="18484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9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3" name="TextBox 92"/>
            <p:cNvSpPr txBox="1"/>
            <p:nvPr/>
          </p:nvSpPr>
          <p:spPr>
            <a:xfrm>
              <a:off x="6623008" y="3005326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i="1" dirty="0" smtClean="0"/>
                <a:t>да</a:t>
              </a:r>
              <a:endParaRPr lang="ru-RU" sz="1600" i="1" dirty="0"/>
            </a:p>
          </p:txBody>
        </p:sp>
        <p:cxnSp>
          <p:nvCxnSpPr>
            <p:cNvPr id="94" name="Соединительная линия уступом 93"/>
            <p:cNvCxnSpPr>
              <a:stCxn id="63" idx="3"/>
            </p:cNvCxnSpPr>
            <p:nvPr/>
          </p:nvCxnSpPr>
          <p:spPr bwMode="auto">
            <a:xfrm flipH="1">
              <a:off x="6669863" y="2917901"/>
              <a:ext cx="2037440" cy="2531905"/>
            </a:xfrm>
            <a:prstGeom prst="bentConnector4">
              <a:avLst>
                <a:gd name="adj1" fmla="val -9240"/>
                <a:gd name="adj2" fmla="val 100056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9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3" name="TextBox 102"/>
            <p:cNvSpPr txBox="1"/>
            <p:nvPr/>
          </p:nvSpPr>
          <p:spPr>
            <a:xfrm flipH="1">
              <a:off x="8631955" y="3013133"/>
              <a:ext cx="6616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i="1" dirty="0" smtClean="0"/>
                <a:t>нет</a:t>
              </a:r>
              <a:endParaRPr lang="ru-RU" sz="16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4522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Программная реализация</a:t>
            </a:r>
            <a:r>
              <a:rPr lang="en-US" dirty="0" smtClean="0"/>
              <a:t> (1)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977"/>
            <a:ext cx="8229600" cy="4934882"/>
          </a:xfrm>
        </p:spPr>
        <p:txBody>
          <a:bodyPr/>
          <a:lstStyle/>
          <a:p>
            <a:r>
              <a:rPr lang="ru-RU" sz="2200" dirty="0" smtClean="0"/>
              <a:t>Выполнена на языке </a:t>
            </a:r>
            <a:r>
              <a:rPr lang="en-US" sz="2200" dirty="0" smtClean="0"/>
              <a:t>C++</a:t>
            </a:r>
            <a:r>
              <a:rPr lang="ru-RU" sz="2200" dirty="0" smtClean="0"/>
              <a:t>, в среде </a:t>
            </a:r>
            <a:r>
              <a:rPr lang="en-US" sz="2200" dirty="0" smtClean="0"/>
              <a:t>MS Visual Studio 2019</a:t>
            </a:r>
          </a:p>
          <a:p>
            <a:r>
              <a:rPr lang="ru-RU" sz="2200" dirty="0" smtClean="0"/>
              <a:t>Общее число строк кода:</a:t>
            </a:r>
            <a:r>
              <a:rPr lang="en-US" sz="2200" dirty="0" smtClean="0"/>
              <a:t> 1614</a:t>
            </a:r>
            <a:endParaRPr lang="ru-RU" sz="2200" dirty="0" smtClean="0"/>
          </a:p>
          <a:p>
            <a:r>
              <a:rPr lang="ru-RU" sz="2200" dirty="0" smtClean="0"/>
              <a:t>Параллельные версии алгоритмов Джонса-Плассмана и Чаталюрека реализованы с использованием технологий </a:t>
            </a:r>
            <a:r>
              <a:rPr lang="en-US" sz="2200" dirty="0" smtClean="0"/>
              <a:t>OpenMP, KOKKOS </a:t>
            </a:r>
            <a:r>
              <a:rPr lang="ru-RU" sz="2200" dirty="0" smtClean="0"/>
              <a:t>и </a:t>
            </a:r>
            <a:r>
              <a:rPr lang="en-US" sz="2200" dirty="0" smtClean="0"/>
              <a:t>Data Parallel C++</a:t>
            </a:r>
            <a:r>
              <a:rPr lang="ru-RU" sz="2200" dirty="0" smtClean="0"/>
              <a:t>.</a:t>
            </a:r>
          </a:p>
          <a:p>
            <a:r>
              <a:rPr lang="en-US" sz="2200" dirty="0" smtClean="0"/>
              <a:t>OpenMP</a:t>
            </a:r>
            <a:r>
              <a:rPr lang="ru-RU" sz="2200" dirty="0" smtClean="0"/>
              <a:t> – открытый стандарт </a:t>
            </a:r>
            <a:r>
              <a:rPr lang="ru-RU" sz="2200" dirty="0"/>
              <a:t>для распараллеливания программ на языках С, С++ и </a:t>
            </a:r>
            <a:r>
              <a:rPr lang="en-US" sz="2200" dirty="0" smtClean="0"/>
              <a:t>Fortran</a:t>
            </a:r>
            <a:r>
              <a:rPr lang="ru-RU" sz="2200" dirty="0" smtClean="0"/>
              <a:t>.</a:t>
            </a:r>
          </a:p>
          <a:p>
            <a:r>
              <a:rPr lang="en-US" sz="2200" dirty="0" smtClean="0"/>
              <a:t>KOKKOS</a:t>
            </a:r>
            <a:r>
              <a:rPr lang="ru-RU" sz="2200" dirty="0" smtClean="0"/>
              <a:t> </a:t>
            </a:r>
            <a:r>
              <a:rPr lang="ru-RU" sz="2200" dirty="0"/>
              <a:t>– </a:t>
            </a:r>
            <a:r>
              <a:rPr lang="ru-RU" sz="2200" dirty="0" smtClean="0"/>
              <a:t>модель </a:t>
            </a:r>
            <a:r>
              <a:rPr lang="ru-RU" sz="2200" dirty="0"/>
              <a:t>программирования на C++ для написания высокопроизводительных переносимых приложений, ориентированных на все основные </a:t>
            </a:r>
            <a:r>
              <a:rPr lang="ru-RU" sz="2200" dirty="0" smtClean="0"/>
              <a:t>платформы.</a:t>
            </a:r>
          </a:p>
          <a:p>
            <a:r>
              <a:rPr lang="en-US" sz="2200" dirty="0" smtClean="0"/>
              <a:t>Data Parallel C++</a:t>
            </a:r>
            <a:r>
              <a:rPr lang="ru-RU" sz="2200" dirty="0"/>
              <a:t> </a:t>
            </a:r>
            <a:r>
              <a:rPr lang="ru-RU" sz="2200" dirty="0" smtClean="0"/>
              <a:t>– модель </a:t>
            </a:r>
            <a:r>
              <a:rPr lang="ru-RU" sz="2200" dirty="0"/>
              <a:t>параллельного программирования с использованием новейших стандартов </a:t>
            </a:r>
            <a:r>
              <a:rPr lang="en-US" sz="2200" dirty="0"/>
              <a:t>C</a:t>
            </a:r>
            <a:r>
              <a:rPr lang="ru-RU" sz="2200" dirty="0" smtClean="0"/>
              <a:t>++.</a:t>
            </a:r>
          </a:p>
          <a:p>
            <a:endParaRPr lang="ru-RU" sz="2200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82257" y="6408738"/>
            <a:ext cx="2051711" cy="449262"/>
          </a:xfrm>
        </p:spPr>
        <p:txBody>
          <a:bodyPr/>
          <a:lstStyle/>
          <a:p>
            <a:r>
              <a:rPr lang="ru-RU" smtClean="0"/>
              <a:t>Н.Новгород, 2022 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07920" y="6408738"/>
            <a:ext cx="5761302" cy="449262"/>
          </a:xfrm>
        </p:spPr>
        <p:txBody>
          <a:bodyPr/>
          <a:lstStyle/>
          <a:p>
            <a:r>
              <a:rPr lang="ru-RU" dirty="0" smtClean="0"/>
              <a:t>Параллельные алгоритмы раскраски графов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596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Программная реализация</a:t>
            </a:r>
            <a:r>
              <a:rPr lang="en-US" dirty="0" smtClean="0"/>
              <a:t> (2)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977"/>
            <a:ext cx="8229600" cy="4934882"/>
          </a:xfrm>
        </p:spPr>
        <p:txBody>
          <a:bodyPr/>
          <a:lstStyle/>
          <a:p>
            <a:r>
              <a:rPr lang="ru-RU" sz="2200" dirty="0" smtClean="0"/>
              <a:t>Для алгоритма Чаталюрека </a:t>
            </a:r>
            <a:r>
              <a:rPr lang="ru-RU" dirty="0" smtClean="0"/>
              <a:t>во </a:t>
            </a:r>
            <a:r>
              <a:rPr lang="ru-RU" dirty="0"/>
              <a:t>всех трех </a:t>
            </a:r>
            <a:r>
              <a:rPr lang="ru-RU" dirty="0" smtClean="0"/>
              <a:t>реализациях была </a:t>
            </a:r>
            <a:r>
              <a:rPr lang="ru-RU" dirty="0"/>
              <a:t>произведена оптимизация </a:t>
            </a:r>
            <a:r>
              <a:rPr lang="ru-RU" dirty="0" smtClean="0"/>
              <a:t>производительности для </a:t>
            </a:r>
            <a:r>
              <a:rPr lang="en-US" dirty="0" smtClean="0"/>
              <a:t>GPU</a:t>
            </a:r>
            <a:r>
              <a:rPr lang="ru-RU" dirty="0" smtClean="0"/>
              <a:t> за </a:t>
            </a:r>
            <a:r>
              <a:rPr lang="ru-RU" dirty="0"/>
              <a:t>счет изменения </a:t>
            </a:r>
            <a:r>
              <a:rPr lang="ru-RU" dirty="0" smtClean="0"/>
              <a:t>структур</a:t>
            </a:r>
            <a:r>
              <a:rPr lang="ru-RU" dirty="0"/>
              <a:t>ы</a:t>
            </a:r>
            <a:r>
              <a:rPr lang="ru-RU" dirty="0" smtClean="0"/>
              <a:t> данных:</a:t>
            </a:r>
          </a:p>
          <a:p>
            <a:pPr lvl="1"/>
            <a:r>
              <a:rPr lang="ru-RU" dirty="0" smtClean="0"/>
              <a:t>массив </a:t>
            </a:r>
            <a:r>
              <a:rPr lang="ru-RU" dirty="0"/>
              <a:t>конфликтных цветов, получаемых для шага разрешения конфликтов, был заменен на битовые </a:t>
            </a:r>
            <a:r>
              <a:rPr lang="ru-RU" dirty="0" smtClean="0"/>
              <a:t>сдвиги: каждое </a:t>
            </a:r>
            <a:r>
              <a:rPr lang="ru-RU" dirty="0"/>
              <a:t>добавление конфликтного цвета в массив было заменено на битовый сдвиг по номеру данного </a:t>
            </a:r>
            <a:r>
              <a:rPr lang="ru-RU" dirty="0" smtClean="0"/>
              <a:t>цвета</a:t>
            </a:r>
            <a:r>
              <a:rPr lang="ru-RU" dirty="0"/>
              <a:t>.</a:t>
            </a:r>
            <a:endParaRPr lang="ru-RU" dirty="0" smtClean="0"/>
          </a:p>
          <a:p>
            <a:r>
              <a:rPr lang="ru-RU" dirty="0"/>
              <a:t>Для алгоритма </a:t>
            </a:r>
            <a:r>
              <a:rPr lang="ru-RU" dirty="0" smtClean="0"/>
              <a:t>Чаталюрека в реализациях с использованием моделей </a:t>
            </a:r>
            <a:r>
              <a:rPr lang="en-US" dirty="0" smtClean="0"/>
              <a:t>KOKKOS </a:t>
            </a:r>
            <a:r>
              <a:rPr lang="ru-RU" dirty="0" smtClean="0"/>
              <a:t>и </a:t>
            </a:r>
            <a:r>
              <a:rPr lang="en-US" dirty="0" smtClean="0"/>
              <a:t>Data Parallel C++</a:t>
            </a:r>
            <a:r>
              <a:rPr lang="ru-RU" dirty="0" smtClean="0"/>
              <a:t> было </a:t>
            </a:r>
            <a:r>
              <a:rPr lang="ru-RU" dirty="0"/>
              <a:t>применено кэширование данных в объемных по рабочему пространству </a:t>
            </a:r>
            <a:r>
              <a:rPr lang="ru-RU" dirty="0" smtClean="0"/>
              <a:t>циклах.</a:t>
            </a:r>
            <a:endParaRPr lang="ru-RU" dirty="0"/>
          </a:p>
          <a:p>
            <a:endParaRPr lang="ru-RU" sz="2200" dirty="0" smtClean="0"/>
          </a:p>
          <a:p>
            <a:endParaRPr lang="ru-RU" sz="2200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82257" y="6408738"/>
            <a:ext cx="2051711" cy="449262"/>
          </a:xfrm>
        </p:spPr>
        <p:txBody>
          <a:bodyPr/>
          <a:lstStyle/>
          <a:p>
            <a:r>
              <a:rPr lang="ru-RU" smtClean="0"/>
              <a:t>Н.Новгород, 2022 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07920" y="6408738"/>
            <a:ext cx="5761302" cy="449262"/>
          </a:xfrm>
        </p:spPr>
        <p:txBody>
          <a:bodyPr/>
          <a:lstStyle/>
          <a:p>
            <a:r>
              <a:rPr lang="ru-RU" dirty="0" smtClean="0"/>
              <a:t>Параллельные алгоритмы раскраски графов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170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1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Тема1" id="{37FD27DA-0859-467C-9309-75D2459827A0}" vid="{2F535750-1B55-447E-8622-B22A9BD10014}"/>
    </a:ext>
  </a:extLst>
</a:theme>
</file>

<file path=ppt/theme/theme2.xml><?xml version="1.0" encoding="utf-8"?>
<a:theme xmlns:a="http://schemas.openxmlformats.org/drawingml/2006/main" name="1_itlab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692</TotalTime>
  <Words>925</Words>
  <Application>Microsoft Office PowerPoint</Application>
  <PresentationFormat>Экран (4:3)</PresentationFormat>
  <Paragraphs>214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16</vt:i4>
      </vt:variant>
    </vt:vector>
  </HeadingPairs>
  <TitlesOfParts>
    <vt:vector size="24" baseType="lpstr">
      <vt:lpstr>Arial</vt:lpstr>
      <vt:lpstr>Bernard MT Condensed</vt:lpstr>
      <vt:lpstr>Calibri</vt:lpstr>
      <vt:lpstr>Cambria Math</vt:lpstr>
      <vt:lpstr>Times New Roman</vt:lpstr>
      <vt:lpstr>Wingdings</vt:lpstr>
      <vt:lpstr>Тема1</vt:lpstr>
      <vt:lpstr>1_itlab</vt:lpstr>
      <vt:lpstr>Параллельные алгоритмы раскраски графов</vt:lpstr>
      <vt:lpstr>Содержание</vt:lpstr>
      <vt:lpstr>Постановка задачи (1)</vt:lpstr>
      <vt:lpstr>Постановка задачи (2)</vt:lpstr>
      <vt:lpstr>Цель работы</vt:lpstr>
      <vt:lpstr>Методы раскраски вершин графа</vt:lpstr>
      <vt:lpstr>Параллельные алгоритмы</vt:lpstr>
      <vt:lpstr>Программная реализация (1)</vt:lpstr>
      <vt:lpstr>Программная реализация (2)</vt:lpstr>
      <vt:lpstr>Методика проведения экспериментов (1)</vt:lpstr>
      <vt:lpstr>Методика проведения экспериментов (2)</vt:lpstr>
      <vt:lpstr>Результаты экспериментов (1)</vt:lpstr>
      <vt:lpstr>Результаты экспериментов (2)</vt:lpstr>
      <vt:lpstr>Результаты экспериментов (3)</vt:lpstr>
      <vt:lpstr>Заключение</vt:lpstr>
      <vt:lpstr>Вопросы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73</cp:revision>
  <dcterms:created xsi:type="dcterms:W3CDTF">2022-05-24T09:36:00Z</dcterms:created>
  <dcterms:modified xsi:type="dcterms:W3CDTF">2022-06-11T08:17:50Z</dcterms:modified>
</cp:coreProperties>
</file>