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EC5CE9-CA5E-4107-8469-EAE603EAEB46}" type="datetimeFigureOut">
              <a:rPr lang="en-US" smtClean="0"/>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CD60C6-A6C5-4CE0-9933-F5030EA7E50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5983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EC5CE9-CA5E-4107-8469-EAE603EAEB46}" type="datetimeFigureOut">
              <a:rPr lang="en-US" smtClean="0"/>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CD60C6-A6C5-4CE0-9933-F5030EA7E503}" type="slidenum">
              <a:rPr lang="en-US" smtClean="0"/>
              <a:t>‹#›</a:t>
            </a:fld>
            <a:endParaRPr lang="en-US"/>
          </a:p>
        </p:txBody>
      </p:sp>
    </p:spTree>
    <p:extLst>
      <p:ext uri="{BB962C8B-B14F-4D97-AF65-F5344CB8AC3E}">
        <p14:creationId xmlns:p14="http://schemas.microsoft.com/office/powerpoint/2010/main" val="3956606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EC5CE9-CA5E-4107-8469-EAE603EAEB46}" type="datetimeFigureOut">
              <a:rPr lang="en-US" smtClean="0"/>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CD60C6-A6C5-4CE0-9933-F5030EA7E503}" type="slidenum">
              <a:rPr lang="en-US" smtClean="0"/>
              <a:t>‹#›</a:t>
            </a:fld>
            <a:endParaRPr lang="en-US"/>
          </a:p>
        </p:txBody>
      </p:sp>
    </p:spTree>
    <p:extLst>
      <p:ext uri="{BB962C8B-B14F-4D97-AF65-F5344CB8AC3E}">
        <p14:creationId xmlns:p14="http://schemas.microsoft.com/office/powerpoint/2010/main" val="3959335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EC5CE9-CA5E-4107-8469-EAE603EAEB46}" type="datetimeFigureOut">
              <a:rPr lang="en-US" smtClean="0"/>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CD60C6-A6C5-4CE0-9933-F5030EA7E503}" type="slidenum">
              <a:rPr lang="en-US" smtClean="0"/>
              <a:t>‹#›</a:t>
            </a:fld>
            <a:endParaRPr lang="en-US"/>
          </a:p>
        </p:txBody>
      </p:sp>
    </p:spTree>
    <p:extLst>
      <p:ext uri="{BB962C8B-B14F-4D97-AF65-F5344CB8AC3E}">
        <p14:creationId xmlns:p14="http://schemas.microsoft.com/office/powerpoint/2010/main" val="2236840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EC5CE9-CA5E-4107-8469-EAE603EAEB46}" type="datetimeFigureOut">
              <a:rPr lang="en-US" smtClean="0"/>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CD60C6-A6C5-4CE0-9933-F5030EA7E50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8533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EC5CE9-CA5E-4107-8469-EAE603EAEB46}" type="datetimeFigureOut">
              <a:rPr lang="en-US" smtClean="0"/>
              <a:t>8/28/2018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CD60C6-A6C5-4CE0-9933-F5030EA7E503}" type="slidenum">
              <a:rPr lang="en-US" smtClean="0"/>
              <a:t>‹#›</a:t>
            </a:fld>
            <a:endParaRPr lang="en-US"/>
          </a:p>
        </p:txBody>
      </p:sp>
    </p:spTree>
    <p:extLst>
      <p:ext uri="{BB962C8B-B14F-4D97-AF65-F5344CB8AC3E}">
        <p14:creationId xmlns:p14="http://schemas.microsoft.com/office/powerpoint/2010/main" val="9602502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EC5CE9-CA5E-4107-8469-EAE603EAEB46}" type="datetimeFigureOut">
              <a:rPr lang="en-US" smtClean="0"/>
              <a:t>8/28/2018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CD60C6-A6C5-4CE0-9933-F5030EA7E503}" type="slidenum">
              <a:rPr lang="en-US" smtClean="0"/>
              <a:t>‹#›</a:t>
            </a:fld>
            <a:endParaRPr lang="en-US"/>
          </a:p>
        </p:txBody>
      </p:sp>
    </p:spTree>
    <p:extLst>
      <p:ext uri="{BB962C8B-B14F-4D97-AF65-F5344CB8AC3E}">
        <p14:creationId xmlns:p14="http://schemas.microsoft.com/office/powerpoint/2010/main" val="106141939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EC5CE9-CA5E-4107-8469-EAE603EAEB46}" type="datetimeFigureOut">
              <a:rPr lang="en-US" smtClean="0"/>
              <a:t>8/28/2018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CD60C6-A6C5-4CE0-9933-F5030EA7E503}" type="slidenum">
              <a:rPr lang="en-US" smtClean="0"/>
              <a:t>‹#›</a:t>
            </a:fld>
            <a:endParaRPr lang="en-US"/>
          </a:p>
        </p:txBody>
      </p:sp>
    </p:spTree>
    <p:extLst>
      <p:ext uri="{BB962C8B-B14F-4D97-AF65-F5344CB8AC3E}">
        <p14:creationId xmlns:p14="http://schemas.microsoft.com/office/powerpoint/2010/main" val="1844907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7EC5CE9-CA5E-4107-8469-EAE603EAEB46}" type="datetimeFigureOut">
              <a:rPr lang="en-US" smtClean="0"/>
              <a:t>8/28/2018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6CD60C6-A6C5-4CE0-9933-F5030EA7E503}" type="slidenum">
              <a:rPr lang="en-US" smtClean="0"/>
              <a:t>‹#›</a:t>
            </a:fld>
            <a:endParaRPr lang="en-US"/>
          </a:p>
        </p:txBody>
      </p:sp>
    </p:spTree>
    <p:extLst>
      <p:ext uri="{BB962C8B-B14F-4D97-AF65-F5344CB8AC3E}">
        <p14:creationId xmlns:p14="http://schemas.microsoft.com/office/powerpoint/2010/main" val="931246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7EC5CE9-CA5E-4107-8469-EAE603EAEB46}" type="datetimeFigureOut">
              <a:rPr lang="en-US" smtClean="0"/>
              <a:t>8/28/2018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6CD60C6-A6C5-4CE0-9933-F5030EA7E503}" type="slidenum">
              <a:rPr lang="en-US" smtClean="0"/>
              <a:t>‹#›</a:t>
            </a:fld>
            <a:endParaRPr lang="en-US"/>
          </a:p>
        </p:txBody>
      </p:sp>
    </p:spTree>
    <p:extLst>
      <p:ext uri="{BB962C8B-B14F-4D97-AF65-F5344CB8AC3E}">
        <p14:creationId xmlns:p14="http://schemas.microsoft.com/office/powerpoint/2010/main" val="196537257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7EC5CE9-CA5E-4107-8469-EAE603EAEB46}" type="datetimeFigureOut">
              <a:rPr lang="en-US" smtClean="0"/>
              <a:t>8/28/2018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CD60C6-A6C5-4CE0-9933-F5030EA7E503}" type="slidenum">
              <a:rPr lang="en-US" smtClean="0"/>
              <a:t>‹#›</a:t>
            </a:fld>
            <a:endParaRPr lang="en-US"/>
          </a:p>
        </p:txBody>
      </p:sp>
    </p:spTree>
    <p:extLst>
      <p:ext uri="{BB962C8B-B14F-4D97-AF65-F5344CB8AC3E}">
        <p14:creationId xmlns:p14="http://schemas.microsoft.com/office/powerpoint/2010/main" val="1578007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7EC5CE9-CA5E-4107-8469-EAE603EAEB46}" type="datetimeFigureOut">
              <a:rPr lang="en-US" smtClean="0"/>
              <a:t>8/28/2018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6CD60C6-A6C5-4CE0-9933-F5030EA7E503}"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5156582"/>
      </p:ext>
    </p:extLst>
  </p:cSld>
  <p:clrMap bg1="lt1" tx1="dk1" bg2="lt2" tx2="dk2" accent1="accent1" accent2="accent2" accent3="accent3" accent4="accent4" accent5="accent5" accent6="accent6" hlink="hlink" folHlink="folHlink"/>
  <p:sldLayoutIdLst>
    <p:sldLayoutId id="2147484064" r:id="rId1"/>
    <p:sldLayoutId id="2147484065" r:id="rId2"/>
    <p:sldLayoutId id="2147484066" r:id="rId3"/>
    <p:sldLayoutId id="2147484067" r:id="rId4"/>
    <p:sldLayoutId id="2147484068" r:id="rId5"/>
    <p:sldLayoutId id="2147484069" r:id="rId6"/>
    <p:sldLayoutId id="2147484070" r:id="rId7"/>
    <p:sldLayoutId id="2147484071" r:id="rId8"/>
    <p:sldLayoutId id="2147484072" r:id="rId9"/>
    <p:sldLayoutId id="2147484073" r:id="rId10"/>
    <p:sldLayoutId id="214748407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rounakbanik/ted-talk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239EB-92AC-407B-BC05-9B5A9018E163}"/>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6783BF4D-0317-4392-87A5-28ED731E69E8}"/>
              </a:ext>
            </a:extLst>
          </p:cNvPr>
          <p:cNvSpPr>
            <a:spLocks noGrp="1"/>
          </p:cNvSpPr>
          <p:nvPr>
            <p:ph type="subTitle" idx="1"/>
          </p:nvPr>
        </p:nvSpPr>
        <p:spPr/>
        <p:txBody>
          <a:bodyPr>
            <a:normAutofit/>
          </a:bodyPr>
          <a:lstStyle/>
          <a:p>
            <a:r>
              <a:rPr lang="en-US" dirty="0"/>
              <a:t>			</a:t>
            </a:r>
          </a:p>
          <a:p>
            <a:r>
              <a:rPr lang="en-US" sz="3600" dirty="0">
                <a:solidFill>
                  <a:schemeClr val="tx1"/>
                </a:solidFill>
                <a:latin typeface="Arial Black" panose="020B0A04020102020204" pitchFamily="34" charset="0"/>
              </a:rPr>
              <a:t>   TEXT analytics of TED Talks</a:t>
            </a:r>
          </a:p>
        </p:txBody>
      </p:sp>
      <p:pic>
        <p:nvPicPr>
          <p:cNvPr id="4" name="Picture 3" descr="Image result for TED talks">
            <a:extLst>
              <a:ext uri="{FF2B5EF4-FFF2-40B4-BE49-F238E27FC236}">
                <a16:creationId xmlns:a16="http://schemas.microsoft.com/office/drawing/2014/main" id="{49F63E0F-ABFF-41CE-ADB8-8F9CC903603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7280" y="728154"/>
            <a:ext cx="10058399" cy="3627755"/>
          </a:xfrm>
          <a:prstGeom prst="rect">
            <a:avLst/>
          </a:prstGeom>
          <a:noFill/>
          <a:ln>
            <a:noFill/>
          </a:ln>
        </p:spPr>
      </p:pic>
    </p:spTree>
    <p:extLst>
      <p:ext uri="{BB962C8B-B14F-4D97-AF65-F5344CB8AC3E}">
        <p14:creationId xmlns:p14="http://schemas.microsoft.com/office/powerpoint/2010/main" val="3884303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CAB2-AA21-4449-834E-23EE941ECB9C}"/>
              </a:ext>
            </a:extLst>
          </p:cNvPr>
          <p:cNvSpPr>
            <a:spLocks noGrp="1"/>
          </p:cNvSpPr>
          <p:nvPr>
            <p:ph type="title"/>
          </p:nvPr>
        </p:nvSpPr>
        <p:spPr/>
        <p:txBody>
          <a:bodyPr/>
          <a:lstStyle/>
          <a:p>
            <a:r>
              <a:rPr lang="en-US" dirty="0"/>
              <a:t>Impact of TED Talk</a:t>
            </a:r>
          </a:p>
        </p:txBody>
      </p:sp>
      <p:pic>
        <p:nvPicPr>
          <p:cNvPr id="5" name="Content Placeholder 4">
            <a:extLst>
              <a:ext uri="{FF2B5EF4-FFF2-40B4-BE49-F238E27FC236}">
                <a16:creationId xmlns:a16="http://schemas.microsoft.com/office/drawing/2014/main" id="{F144AC37-E8FA-4075-ACC8-4CD073ECF88B}"/>
              </a:ext>
            </a:extLst>
          </p:cNvPr>
          <p:cNvPicPr>
            <a:picLocks noGrp="1"/>
          </p:cNvPicPr>
          <p:nvPr>
            <p:ph idx="1"/>
          </p:nvPr>
        </p:nvPicPr>
        <p:blipFill>
          <a:blip r:embed="rId2"/>
          <a:stretch>
            <a:fillRect/>
          </a:stretch>
        </p:blipFill>
        <p:spPr>
          <a:xfrm>
            <a:off x="2968487" y="2358887"/>
            <a:ext cx="5777948" cy="3074504"/>
          </a:xfrm>
          <a:prstGeom prst="rect">
            <a:avLst/>
          </a:prstGeom>
        </p:spPr>
      </p:pic>
    </p:spTree>
    <p:extLst>
      <p:ext uri="{BB962C8B-B14F-4D97-AF65-F5344CB8AC3E}">
        <p14:creationId xmlns:p14="http://schemas.microsoft.com/office/powerpoint/2010/main" val="3925453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79D18-0B56-47AD-AAFB-A895F1886B38}"/>
              </a:ext>
            </a:extLst>
          </p:cNvPr>
          <p:cNvSpPr>
            <a:spLocks noGrp="1"/>
          </p:cNvSpPr>
          <p:nvPr>
            <p:ph type="title"/>
          </p:nvPr>
        </p:nvSpPr>
        <p:spPr/>
        <p:txBody>
          <a:bodyPr/>
          <a:lstStyle/>
          <a:p>
            <a:r>
              <a:rPr lang="en-US" dirty="0"/>
              <a:t>Exploring Categories</a:t>
            </a:r>
          </a:p>
        </p:txBody>
      </p:sp>
      <p:pic>
        <p:nvPicPr>
          <p:cNvPr id="4" name="Content Placeholder 3">
            <a:extLst>
              <a:ext uri="{FF2B5EF4-FFF2-40B4-BE49-F238E27FC236}">
                <a16:creationId xmlns:a16="http://schemas.microsoft.com/office/drawing/2014/main" id="{E3BA5267-D3B4-4A91-9568-B135FD0C9995}"/>
              </a:ext>
            </a:extLst>
          </p:cNvPr>
          <p:cNvPicPr>
            <a:picLocks noGrp="1"/>
          </p:cNvPicPr>
          <p:nvPr>
            <p:ph idx="1"/>
          </p:nvPr>
        </p:nvPicPr>
        <p:blipFill>
          <a:blip r:embed="rId2"/>
          <a:stretch>
            <a:fillRect/>
          </a:stretch>
        </p:blipFill>
        <p:spPr>
          <a:xfrm>
            <a:off x="3049587" y="2152650"/>
            <a:ext cx="6293195" cy="3625298"/>
          </a:xfrm>
          <a:prstGeom prst="rect">
            <a:avLst/>
          </a:prstGeom>
        </p:spPr>
      </p:pic>
    </p:spTree>
    <p:extLst>
      <p:ext uri="{BB962C8B-B14F-4D97-AF65-F5344CB8AC3E}">
        <p14:creationId xmlns:p14="http://schemas.microsoft.com/office/powerpoint/2010/main" val="316815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49474-03A1-40A1-A628-063F30BC7D25}"/>
              </a:ext>
            </a:extLst>
          </p:cNvPr>
          <p:cNvSpPr>
            <a:spLocks noGrp="1"/>
          </p:cNvSpPr>
          <p:nvPr>
            <p:ph type="title"/>
          </p:nvPr>
        </p:nvSpPr>
        <p:spPr/>
        <p:txBody>
          <a:bodyPr/>
          <a:lstStyle/>
          <a:p>
            <a:r>
              <a:rPr lang="en-US" dirty="0"/>
              <a:t>Diverse Occupations of speakers</a:t>
            </a:r>
          </a:p>
        </p:txBody>
      </p:sp>
      <p:pic>
        <p:nvPicPr>
          <p:cNvPr id="4" name="Content Placeholder 3">
            <a:extLst>
              <a:ext uri="{FF2B5EF4-FFF2-40B4-BE49-F238E27FC236}">
                <a16:creationId xmlns:a16="http://schemas.microsoft.com/office/drawing/2014/main" id="{FF47F9B1-D783-4416-A35E-8385ECA60960}"/>
              </a:ext>
            </a:extLst>
          </p:cNvPr>
          <p:cNvPicPr>
            <a:picLocks noGrp="1"/>
          </p:cNvPicPr>
          <p:nvPr>
            <p:ph idx="1"/>
          </p:nvPr>
        </p:nvPicPr>
        <p:blipFill>
          <a:blip r:embed="rId2"/>
          <a:stretch>
            <a:fillRect/>
          </a:stretch>
        </p:blipFill>
        <p:spPr>
          <a:xfrm>
            <a:off x="2703443" y="2186610"/>
            <a:ext cx="5724939" cy="3061252"/>
          </a:xfrm>
          <a:prstGeom prst="rect">
            <a:avLst/>
          </a:prstGeom>
        </p:spPr>
      </p:pic>
    </p:spTree>
    <p:extLst>
      <p:ext uri="{BB962C8B-B14F-4D97-AF65-F5344CB8AC3E}">
        <p14:creationId xmlns:p14="http://schemas.microsoft.com/office/powerpoint/2010/main" val="600531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CF342-2864-4128-ABCE-81DB2E9423F7}"/>
              </a:ext>
            </a:extLst>
          </p:cNvPr>
          <p:cNvSpPr>
            <a:spLocks noGrp="1"/>
          </p:cNvSpPr>
          <p:nvPr>
            <p:ph type="title"/>
          </p:nvPr>
        </p:nvSpPr>
        <p:spPr/>
        <p:txBody>
          <a:bodyPr/>
          <a:lstStyle/>
          <a:p>
            <a:r>
              <a:rPr lang="en-US" dirty="0"/>
              <a:t>Viewers willingness to comment</a:t>
            </a:r>
          </a:p>
        </p:txBody>
      </p:sp>
      <p:pic>
        <p:nvPicPr>
          <p:cNvPr id="4" name="Content Placeholder 3">
            <a:extLst>
              <a:ext uri="{FF2B5EF4-FFF2-40B4-BE49-F238E27FC236}">
                <a16:creationId xmlns:a16="http://schemas.microsoft.com/office/drawing/2014/main" id="{14EB3764-93E7-41FD-817B-DE005F2D217D}"/>
              </a:ext>
            </a:extLst>
          </p:cNvPr>
          <p:cNvPicPr>
            <a:picLocks noGrp="1"/>
          </p:cNvPicPr>
          <p:nvPr>
            <p:ph idx="1"/>
          </p:nvPr>
        </p:nvPicPr>
        <p:blipFill>
          <a:blip r:embed="rId2"/>
          <a:stretch>
            <a:fillRect/>
          </a:stretch>
        </p:blipFill>
        <p:spPr>
          <a:xfrm>
            <a:off x="1901825" y="2471738"/>
            <a:ext cx="8448675" cy="2771775"/>
          </a:xfrm>
          <a:prstGeom prst="rect">
            <a:avLst/>
          </a:prstGeom>
        </p:spPr>
      </p:pic>
    </p:spTree>
    <p:extLst>
      <p:ext uri="{BB962C8B-B14F-4D97-AF65-F5344CB8AC3E}">
        <p14:creationId xmlns:p14="http://schemas.microsoft.com/office/powerpoint/2010/main" val="2675184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F862E-E657-4B3D-AC03-F3FEEC8A9C2F}"/>
              </a:ext>
            </a:extLst>
          </p:cNvPr>
          <p:cNvSpPr>
            <a:spLocks noGrp="1"/>
          </p:cNvSpPr>
          <p:nvPr>
            <p:ph type="title"/>
          </p:nvPr>
        </p:nvSpPr>
        <p:spPr/>
        <p:txBody>
          <a:bodyPr/>
          <a:lstStyle/>
          <a:p>
            <a:r>
              <a:rPr lang="en-US" dirty="0"/>
              <a:t>TED Talk growth over years</a:t>
            </a:r>
          </a:p>
        </p:txBody>
      </p:sp>
      <p:pic>
        <p:nvPicPr>
          <p:cNvPr id="4" name="Content Placeholder 3">
            <a:extLst>
              <a:ext uri="{FF2B5EF4-FFF2-40B4-BE49-F238E27FC236}">
                <a16:creationId xmlns:a16="http://schemas.microsoft.com/office/drawing/2014/main" id="{37940AD6-D053-4CD5-8022-D26AC6FF1C3F}"/>
              </a:ext>
            </a:extLst>
          </p:cNvPr>
          <p:cNvPicPr>
            <a:picLocks noGrp="1"/>
          </p:cNvPicPr>
          <p:nvPr>
            <p:ph idx="1"/>
          </p:nvPr>
        </p:nvPicPr>
        <p:blipFill>
          <a:blip r:embed="rId2"/>
          <a:stretch>
            <a:fillRect/>
          </a:stretch>
        </p:blipFill>
        <p:spPr>
          <a:xfrm>
            <a:off x="1444074" y="2626208"/>
            <a:ext cx="3829050" cy="2781300"/>
          </a:xfrm>
          <a:prstGeom prst="rect">
            <a:avLst/>
          </a:prstGeom>
        </p:spPr>
      </p:pic>
      <p:pic>
        <p:nvPicPr>
          <p:cNvPr id="5" name="Picture 4">
            <a:extLst>
              <a:ext uri="{FF2B5EF4-FFF2-40B4-BE49-F238E27FC236}">
                <a16:creationId xmlns:a16="http://schemas.microsoft.com/office/drawing/2014/main" id="{84BBFD4E-E272-4F13-9CE7-B0FD534963EB}"/>
              </a:ext>
            </a:extLst>
          </p:cNvPr>
          <p:cNvPicPr/>
          <p:nvPr/>
        </p:nvPicPr>
        <p:blipFill>
          <a:blip r:embed="rId3"/>
          <a:stretch>
            <a:fillRect/>
          </a:stretch>
        </p:blipFill>
        <p:spPr>
          <a:xfrm>
            <a:off x="6271176" y="2626208"/>
            <a:ext cx="4476750" cy="2771775"/>
          </a:xfrm>
          <a:prstGeom prst="rect">
            <a:avLst/>
          </a:prstGeom>
        </p:spPr>
      </p:pic>
    </p:spTree>
    <p:extLst>
      <p:ext uri="{BB962C8B-B14F-4D97-AF65-F5344CB8AC3E}">
        <p14:creationId xmlns:p14="http://schemas.microsoft.com/office/powerpoint/2010/main" val="2323987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CA92A-C257-45BE-B2DC-2F45C2D4BE78}"/>
              </a:ext>
            </a:extLst>
          </p:cNvPr>
          <p:cNvSpPr>
            <a:spLocks noGrp="1"/>
          </p:cNvSpPr>
          <p:nvPr>
            <p:ph type="title"/>
          </p:nvPr>
        </p:nvSpPr>
        <p:spPr/>
        <p:txBody>
          <a:bodyPr/>
          <a:lstStyle/>
          <a:p>
            <a:r>
              <a:rPr lang="en-US" dirty="0"/>
              <a:t>Great Response for TED Women</a:t>
            </a:r>
          </a:p>
        </p:txBody>
      </p:sp>
      <p:pic>
        <p:nvPicPr>
          <p:cNvPr id="4" name="Content Placeholder 3">
            <a:extLst>
              <a:ext uri="{FF2B5EF4-FFF2-40B4-BE49-F238E27FC236}">
                <a16:creationId xmlns:a16="http://schemas.microsoft.com/office/drawing/2014/main" id="{BA518B0F-9041-405F-970B-727BC3A4244D}"/>
              </a:ext>
            </a:extLst>
          </p:cNvPr>
          <p:cNvPicPr>
            <a:picLocks noGrp="1"/>
          </p:cNvPicPr>
          <p:nvPr>
            <p:ph sz="half" idx="1"/>
          </p:nvPr>
        </p:nvPicPr>
        <p:blipFill>
          <a:blip r:embed="rId2"/>
          <a:stretch>
            <a:fillRect/>
          </a:stretch>
        </p:blipFill>
        <p:spPr>
          <a:xfrm>
            <a:off x="3657600" y="2124075"/>
            <a:ext cx="4010025" cy="2609850"/>
          </a:xfrm>
          <a:prstGeom prst="rect">
            <a:avLst/>
          </a:prstGeom>
        </p:spPr>
      </p:pic>
      <p:sp>
        <p:nvSpPr>
          <p:cNvPr id="6" name="Content Placeholder 5">
            <a:extLst>
              <a:ext uri="{FF2B5EF4-FFF2-40B4-BE49-F238E27FC236}">
                <a16:creationId xmlns:a16="http://schemas.microsoft.com/office/drawing/2014/main" id="{1AC15434-4E5C-41F4-B369-D1577335CC16}"/>
              </a:ext>
            </a:extLst>
          </p:cNvPr>
          <p:cNvSpPr>
            <a:spLocks noGrp="1"/>
          </p:cNvSpPr>
          <p:nvPr>
            <p:ph sz="half" idx="2"/>
          </p:nvPr>
        </p:nvSpPr>
        <p:spPr>
          <a:xfrm>
            <a:off x="914399" y="4837043"/>
            <a:ext cx="10058399" cy="927653"/>
          </a:xfrm>
        </p:spPr>
        <p:txBody>
          <a:bodyPr>
            <a:normAutofit fontScale="25000" lnSpcReduction="20000"/>
          </a:bodyPr>
          <a:lstStyle/>
          <a:p>
            <a:pPr marL="201168" lvl="1" indent="0">
              <a:buNone/>
            </a:pPr>
            <a:endParaRPr lang="en-US" dirty="0"/>
          </a:p>
          <a:p>
            <a:pPr marL="384048" lvl="2" indent="0" algn="just">
              <a:buNone/>
            </a:pPr>
            <a:r>
              <a:rPr lang="en-US" sz="9600" dirty="0"/>
              <a:t>	Most of the TED Women talks have 1 Million to 1.8 Million. </a:t>
            </a:r>
          </a:p>
          <a:p>
            <a:pPr marL="384048" lvl="2" indent="0" algn="just">
              <a:buNone/>
            </a:pPr>
            <a:r>
              <a:rPr lang="en-US" sz="9600" dirty="0"/>
              <a:t>The range is pretty good as the count of views is consistent among all the talks</a:t>
            </a:r>
          </a:p>
          <a:p>
            <a:pPr algn="just"/>
            <a:r>
              <a:rPr lang="en-US" dirty="0"/>
              <a:t> </a:t>
            </a:r>
          </a:p>
          <a:p>
            <a:endParaRPr lang="en-US" dirty="0"/>
          </a:p>
        </p:txBody>
      </p:sp>
    </p:spTree>
    <p:extLst>
      <p:ext uri="{BB962C8B-B14F-4D97-AF65-F5344CB8AC3E}">
        <p14:creationId xmlns:p14="http://schemas.microsoft.com/office/powerpoint/2010/main" val="2527553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E2A35-3842-4405-8CD3-9A3943DABECB}"/>
              </a:ext>
            </a:extLst>
          </p:cNvPr>
          <p:cNvSpPr>
            <a:spLocks noGrp="1"/>
          </p:cNvSpPr>
          <p:nvPr>
            <p:ph type="title"/>
          </p:nvPr>
        </p:nvSpPr>
        <p:spPr/>
        <p:txBody>
          <a:bodyPr/>
          <a:lstStyle/>
          <a:p>
            <a:r>
              <a:rPr lang="en-US" dirty="0"/>
              <a:t>Best Women Speakers</a:t>
            </a:r>
          </a:p>
        </p:txBody>
      </p:sp>
      <p:pic>
        <p:nvPicPr>
          <p:cNvPr id="4" name="Content Placeholder 3">
            <a:extLst>
              <a:ext uri="{FF2B5EF4-FFF2-40B4-BE49-F238E27FC236}">
                <a16:creationId xmlns:a16="http://schemas.microsoft.com/office/drawing/2014/main" id="{7FADB60F-6F8F-4CC1-8D99-FB85E37107D4}"/>
              </a:ext>
            </a:extLst>
          </p:cNvPr>
          <p:cNvPicPr>
            <a:picLocks noGrp="1"/>
          </p:cNvPicPr>
          <p:nvPr>
            <p:ph idx="1"/>
          </p:nvPr>
        </p:nvPicPr>
        <p:blipFill>
          <a:blip r:embed="rId2"/>
          <a:stretch>
            <a:fillRect/>
          </a:stretch>
        </p:blipFill>
        <p:spPr>
          <a:xfrm>
            <a:off x="2491409" y="2239616"/>
            <a:ext cx="5987429" cy="3114261"/>
          </a:xfrm>
          <a:prstGeom prst="rect">
            <a:avLst/>
          </a:prstGeom>
        </p:spPr>
      </p:pic>
    </p:spTree>
    <p:extLst>
      <p:ext uri="{BB962C8B-B14F-4D97-AF65-F5344CB8AC3E}">
        <p14:creationId xmlns:p14="http://schemas.microsoft.com/office/powerpoint/2010/main" val="535920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FACC0-E940-41F9-AA66-5EB970A007A2}"/>
              </a:ext>
            </a:extLst>
          </p:cNvPr>
          <p:cNvSpPr>
            <a:spLocks noGrp="1"/>
          </p:cNvSpPr>
          <p:nvPr>
            <p:ph type="title"/>
          </p:nvPr>
        </p:nvSpPr>
        <p:spPr/>
        <p:txBody>
          <a:bodyPr/>
          <a:lstStyle/>
          <a:p>
            <a:r>
              <a:rPr lang="en-US" dirty="0"/>
              <a:t>Top 3 Categories - Impact</a:t>
            </a:r>
          </a:p>
        </p:txBody>
      </p:sp>
      <p:pic>
        <p:nvPicPr>
          <p:cNvPr id="4" name="Content Placeholder 3">
            <a:extLst>
              <a:ext uri="{FF2B5EF4-FFF2-40B4-BE49-F238E27FC236}">
                <a16:creationId xmlns:a16="http://schemas.microsoft.com/office/drawing/2014/main" id="{38660B26-3668-4E75-BF29-69929AA74ACC}"/>
              </a:ext>
            </a:extLst>
          </p:cNvPr>
          <p:cNvPicPr>
            <a:picLocks noGrp="1"/>
          </p:cNvPicPr>
          <p:nvPr>
            <p:ph idx="1"/>
          </p:nvPr>
        </p:nvPicPr>
        <p:blipFill>
          <a:blip r:embed="rId2"/>
          <a:stretch>
            <a:fillRect/>
          </a:stretch>
        </p:blipFill>
        <p:spPr>
          <a:xfrm>
            <a:off x="1404730" y="2213113"/>
            <a:ext cx="8993395" cy="2944675"/>
          </a:xfrm>
          <a:prstGeom prst="rect">
            <a:avLst/>
          </a:prstGeom>
        </p:spPr>
      </p:pic>
    </p:spTree>
    <p:extLst>
      <p:ext uri="{BB962C8B-B14F-4D97-AF65-F5344CB8AC3E}">
        <p14:creationId xmlns:p14="http://schemas.microsoft.com/office/powerpoint/2010/main" val="31748972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60F0A-F0EF-4A0E-820A-BC2334CCEDCD}"/>
              </a:ext>
            </a:extLst>
          </p:cNvPr>
          <p:cNvSpPr>
            <a:spLocks noGrp="1"/>
          </p:cNvSpPr>
          <p:nvPr>
            <p:ph type="title"/>
          </p:nvPr>
        </p:nvSpPr>
        <p:spPr/>
        <p:txBody>
          <a:bodyPr/>
          <a:lstStyle/>
          <a:p>
            <a:r>
              <a:rPr lang="en-US" dirty="0"/>
              <a:t>Numbers speaks correlation</a:t>
            </a:r>
          </a:p>
        </p:txBody>
      </p:sp>
      <p:pic>
        <p:nvPicPr>
          <p:cNvPr id="4" name="Content Placeholder 3">
            <a:extLst>
              <a:ext uri="{FF2B5EF4-FFF2-40B4-BE49-F238E27FC236}">
                <a16:creationId xmlns:a16="http://schemas.microsoft.com/office/drawing/2014/main" id="{289C47A6-E4AD-4192-9E12-C5A14A7A60D8}"/>
              </a:ext>
            </a:extLst>
          </p:cNvPr>
          <p:cNvPicPr>
            <a:picLocks noGrp="1"/>
          </p:cNvPicPr>
          <p:nvPr>
            <p:ph idx="1"/>
          </p:nvPr>
        </p:nvPicPr>
        <p:blipFill>
          <a:blip r:embed="rId2"/>
          <a:stretch>
            <a:fillRect/>
          </a:stretch>
        </p:blipFill>
        <p:spPr>
          <a:xfrm>
            <a:off x="2531166" y="1846263"/>
            <a:ext cx="7089912" cy="4022725"/>
          </a:xfrm>
          <a:prstGeom prst="rect">
            <a:avLst/>
          </a:prstGeom>
        </p:spPr>
      </p:pic>
    </p:spTree>
    <p:extLst>
      <p:ext uri="{BB962C8B-B14F-4D97-AF65-F5344CB8AC3E}">
        <p14:creationId xmlns:p14="http://schemas.microsoft.com/office/powerpoint/2010/main" val="35420917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39CFC-8944-4555-84FD-AB743637ACE0}"/>
              </a:ext>
            </a:extLst>
          </p:cNvPr>
          <p:cNvSpPr>
            <a:spLocks noGrp="1"/>
          </p:cNvSpPr>
          <p:nvPr>
            <p:ph type="title"/>
          </p:nvPr>
        </p:nvSpPr>
        <p:spPr/>
        <p:txBody>
          <a:bodyPr/>
          <a:lstStyle/>
          <a:p>
            <a:r>
              <a:rPr lang="en-US" dirty="0"/>
              <a:t>TED Scripts – Text Analytics</a:t>
            </a:r>
          </a:p>
        </p:txBody>
      </p:sp>
      <p:sp>
        <p:nvSpPr>
          <p:cNvPr id="3" name="Content Placeholder 2">
            <a:extLst>
              <a:ext uri="{FF2B5EF4-FFF2-40B4-BE49-F238E27FC236}">
                <a16:creationId xmlns:a16="http://schemas.microsoft.com/office/drawing/2014/main" id="{E3B814D5-70C8-43B9-9ED3-91255B47BD3A}"/>
              </a:ext>
            </a:extLst>
          </p:cNvPr>
          <p:cNvSpPr>
            <a:spLocks noGrp="1"/>
          </p:cNvSpPr>
          <p:nvPr>
            <p:ph idx="1"/>
          </p:nvPr>
        </p:nvSpPr>
        <p:spPr/>
        <p:txBody>
          <a:bodyPr/>
          <a:lstStyle/>
          <a:p>
            <a:endParaRPr lang="en-US" dirty="0"/>
          </a:p>
          <a:p>
            <a:pPr marL="201168" lvl="1" indent="0">
              <a:buNone/>
            </a:pPr>
            <a:r>
              <a:rPr lang="en-US" dirty="0"/>
              <a:t>	Kaggle TED Data Set contains the scripts of all Talks. By applying NLP techniques, we can uncover hidden features behind the text that gives us a way for </a:t>
            </a:r>
          </a:p>
          <a:p>
            <a:pPr marL="201168" lvl="1" indent="0">
              <a:buNone/>
            </a:pPr>
            <a:endParaRPr lang="en-US" dirty="0"/>
          </a:p>
          <a:p>
            <a:pPr lvl="6">
              <a:buFont typeface="Wingdings" panose="05000000000000000000" pitchFamily="2" charset="2"/>
              <a:buChar char="Ø"/>
            </a:pPr>
            <a:r>
              <a:rPr lang="en-US" sz="2800" dirty="0"/>
              <a:t>Recommendation systems </a:t>
            </a:r>
          </a:p>
          <a:p>
            <a:pPr lvl="6">
              <a:buFont typeface="Wingdings" panose="05000000000000000000" pitchFamily="2" charset="2"/>
              <a:buChar char="Ø"/>
            </a:pPr>
            <a:r>
              <a:rPr lang="en-US" sz="2800" dirty="0"/>
              <a:t>Topic Modelling</a:t>
            </a:r>
          </a:p>
          <a:p>
            <a:pPr lvl="6">
              <a:buFont typeface="Wingdings" panose="05000000000000000000" pitchFamily="2" charset="2"/>
              <a:buChar char="Ø"/>
            </a:pPr>
            <a:r>
              <a:rPr lang="en-US" sz="2800" dirty="0"/>
              <a:t>Clustering.</a:t>
            </a:r>
          </a:p>
          <a:p>
            <a:endParaRPr lang="en-US" dirty="0"/>
          </a:p>
        </p:txBody>
      </p:sp>
    </p:spTree>
    <p:extLst>
      <p:ext uri="{BB962C8B-B14F-4D97-AF65-F5344CB8AC3E}">
        <p14:creationId xmlns:p14="http://schemas.microsoft.com/office/powerpoint/2010/main" val="3714485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ABB67-8A6F-4F27-8BAC-0436D5E95AB7}"/>
              </a:ext>
            </a:extLst>
          </p:cNvPr>
          <p:cNvSpPr>
            <a:spLocks noGrp="1"/>
          </p:cNvSpPr>
          <p:nvPr>
            <p:ph type="title"/>
          </p:nvPr>
        </p:nvSpPr>
        <p:spPr/>
        <p:txBody>
          <a:bodyPr>
            <a:normAutofit/>
          </a:bodyPr>
          <a:lstStyle/>
          <a:p>
            <a:r>
              <a:rPr lang="en-US" sz="5400" dirty="0"/>
              <a:t>CLIENT</a:t>
            </a:r>
          </a:p>
        </p:txBody>
      </p:sp>
      <p:sp>
        <p:nvSpPr>
          <p:cNvPr id="3" name="Content Placeholder 2">
            <a:extLst>
              <a:ext uri="{FF2B5EF4-FFF2-40B4-BE49-F238E27FC236}">
                <a16:creationId xmlns:a16="http://schemas.microsoft.com/office/drawing/2014/main" id="{C9EA3FEF-7087-4463-AE40-E1145ABDAA0B}"/>
              </a:ext>
            </a:extLst>
          </p:cNvPr>
          <p:cNvSpPr>
            <a:spLocks noGrp="1"/>
          </p:cNvSpPr>
          <p:nvPr>
            <p:ph idx="1"/>
          </p:nvPr>
        </p:nvSpPr>
        <p:spPr/>
        <p:txBody>
          <a:bodyPr/>
          <a:lstStyle/>
          <a:p>
            <a:endParaRPr lang="en-US" dirty="0"/>
          </a:p>
          <a:p>
            <a:pPr>
              <a:buFont typeface="Wingdings" panose="05000000000000000000" pitchFamily="2" charset="2"/>
              <a:buChar char="Ø"/>
            </a:pPr>
            <a:r>
              <a:rPr lang="en-US" sz="2800" dirty="0"/>
              <a:t>  TED talks are very famous in recent years. </a:t>
            </a:r>
          </a:p>
          <a:p>
            <a:pPr>
              <a:buFont typeface="Wingdings" panose="05000000000000000000" pitchFamily="2" charset="2"/>
              <a:buChar char="Ø"/>
            </a:pPr>
            <a:endParaRPr lang="en-US" sz="2800" dirty="0"/>
          </a:p>
          <a:p>
            <a:pPr>
              <a:buFont typeface="Wingdings" panose="05000000000000000000" pitchFamily="2" charset="2"/>
              <a:buChar char="Ø"/>
            </a:pPr>
            <a:r>
              <a:rPr lang="en-US" sz="2800" dirty="0"/>
              <a:t>  The ideas spreads through TED talks are amazing. </a:t>
            </a:r>
          </a:p>
          <a:p>
            <a:pPr>
              <a:buFont typeface="Wingdings" panose="05000000000000000000" pitchFamily="2" charset="2"/>
              <a:buChar char="Ø"/>
            </a:pPr>
            <a:endParaRPr lang="en-US" sz="2800" dirty="0"/>
          </a:p>
          <a:p>
            <a:pPr>
              <a:buFont typeface="Wingdings" panose="05000000000000000000" pitchFamily="2" charset="2"/>
              <a:buChar char="Ø"/>
            </a:pPr>
            <a:r>
              <a:rPr lang="en-US" sz="2800" dirty="0"/>
              <a:t>  TED talks cover most of the people interested topics includes lifestyle, technology, arts and so on.</a:t>
            </a:r>
          </a:p>
        </p:txBody>
      </p:sp>
    </p:spTree>
    <p:extLst>
      <p:ext uri="{BB962C8B-B14F-4D97-AF65-F5344CB8AC3E}">
        <p14:creationId xmlns:p14="http://schemas.microsoft.com/office/powerpoint/2010/main" val="39534064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21B08-EBF9-464A-A911-C8937428C7C8}"/>
              </a:ext>
            </a:extLst>
          </p:cNvPr>
          <p:cNvSpPr>
            <a:spLocks noGrp="1"/>
          </p:cNvSpPr>
          <p:nvPr>
            <p:ph type="title"/>
          </p:nvPr>
        </p:nvSpPr>
        <p:spPr/>
        <p:txBody>
          <a:bodyPr/>
          <a:lstStyle/>
          <a:p>
            <a:r>
              <a:rPr lang="en-US" dirty="0"/>
              <a:t>Text Pre-Processing</a:t>
            </a:r>
          </a:p>
        </p:txBody>
      </p:sp>
      <p:sp>
        <p:nvSpPr>
          <p:cNvPr id="3" name="Content Placeholder 2">
            <a:extLst>
              <a:ext uri="{FF2B5EF4-FFF2-40B4-BE49-F238E27FC236}">
                <a16:creationId xmlns:a16="http://schemas.microsoft.com/office/drawing/2014/main" id="{0DABCB1E-83B5-484B-BB8D-7319227E7466}"/>
              </a:ext>
            </a:extLst>
          </p:cNvPr>
          <p:cNvSpPr>
            <a:spLocks noGrp="1"/>
          </p:cNvSpPr>
          <p:nvPr>
            <p:ph idx="1"/>
          </p:nvPr>
        </p:nvSpPr>
        <p:spPr/>
        <p:txBody>
          <a:bodyPr/>
          <a:lstStyle/>
          <a:p>
            <a:r>
              <a:rPr lang="en-US" dirty="0"/>
              <a:t>As Data Wrangling is an important step in Data Science process, similar way text pre-processing is required for any text analysis. They are as follows</a:t>
            </a:r>
          </a:p>
          <a:p>
            <a:endParaRPr lang="en-US" dirty="0"/>
          </a:p>
          <a:p>
            <a:pPr lvl="7">
              <a:buFont typeface="Wingdings" panose="05000000000000000000" pitchFamily="2" charset="2"/>
              <a:buChar char="Ø"/>
            </a:pPr>
            <a:r>
              <a:rPr lang="en-US" sz="2000" dirty="0"/>
              <a:t>Removing Accented characters</a:t>
            </a:r>
          </a:p>
          <a:p>
            <a:pPr lvl="7">
              <a:buFont typeface="Wingdings" panose="05000000000000000000" pitchFamily="2" charset="2"/>
              <a:buChar char="Ø"/>
            </a:pPr>
            <a:r>
              <a:rPr lang="en-US" sz="2000" dirty="0"/>
              <a:t>Expanding Contractions</a:t>
            </a:r>
          </a:p>
          <a:p>
            <a:pPr lvl="7">
              <a:buFont typeface="Wingdings" panose="05000000000000000000" pitchFamily="2" charset="2"/>
              <a:buChar char="Ø"/>
            </a:pPr>
            <a:r>
              <a:rPr lang="en-US" sz="2000" dirty="0"/>
              <a:t>Removing Special Characters</a:t>
            </a:r>
          </a:p>
          <a:p>
            <a:pPr lvl="7">
              <a:buFont typeface="Wingdings" panose="05000000000000000000" pitchFamily="2" charset="2"/>
              <a:buChar char="Ø"/>
            </a:pPr>
            <a:r>
              <a:rPr lang="en-US" sz="2000" dirty="0"/>
              <a:t>Removing Stop Words</a:t>
            </a:r>
          </a:p>
          <a:p>
            <a:pPr lvl="7">
              <a:buFont typeface="Wingdings" panose="05000000000000000000" pitchFamily="2" charset="2"/>
              <a:buChar char="Ø"/>
            </a:pPr>
            <a:r>
              <a:rPr lang="en-US" sz="2000" dirty="0"/>
              <a:t>Lemmatization</a:t>
            </a:r>
          </a:p>
          <a:p>
            <a:pPr lvl="7">
              <a:buFont typeface="Wingdings" panose="05000000000000000000" pitchFamily="2" charset="2"/>
              <a:buChar char="Ø"/>
            </a:pPr>
            <a:r>
              <a:rPr lang="en-US" sz="2000" dirty="0"/>
              <a:t>Stemming</a:t>
            </a:r>
          </a:p>
          <a:p>
            <a:pPr lvl="7">
              <a:buFont typeface="Wingdings" panose="05000000000000000000" pitchFamily="2" charset="2"/>
              <a:buChar char="Ø"/>
            </a:pPr>
            <a:r>
              <a:rPr lang="en-US" sz="2000" dirty="0"/>
              <a:t>Removing unnecessary White spaces</a:t>
            </a:r>
          </a:p>
          <a:p>
            <a:endParaRPr lang="en-US" dirty="0"/>
          </a:p>
        </p:txBody>
      </p:sp>
    </p:spTree>
    <p:extLst>
      <p:ext uri="{BB962C8B-B14F-4D97-AF65-F5344CB8AC3E}">
        <p14:creationId xmlns:p14="http://schemas.microsoft.com/office/powerpoint/2010/main" val="2335717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13E39-F37B-47AE-B502-722A0FA1DECB}"/>
              </a:ext>
            </a:extLst>
          </p:cNvPr>
          <p:cNvSpPr>
            <a:spLocks noGrp="1"/>
          </p:cNvSpPr>
          <p:nvPr>
            <p:ph type="title"/>
          </p:nvPr>
        </p:nvSpPr>
        <p:spPr/>
        <p:txBody>
          <a:bodyPr/>
          <a:lstStyle/>
          <a:p>
            <a:r>
              <a:rPr lang="en-US" dirty="0"/>
              <a:t>Tokenization  TF - IDF</a:t>
            </a:r>
          </a:p>
        </p:txBody>
      </p:sp>
      <p:sp>
        <p:nvSpPr>
          <p:cNvPr id="3" name="Content Placeholder 2">
            <a:extLst>
              <a:ext uri="{FF2B5EF4-FFF2-40B4-BE49-F238E27FC236}">
                <a16:creationId xmlns:a16="http://schemas.microsoft.com/office/drawing/2014/main" id="{04B78459-F390-4E03-A87E-6F8BB2F8E7B2}"/>
              </a:ext>
            </a:extLst>
          </p:cNvPr>
          <p:cNvSpPr>
            <a:spLocks noGrp="1"/>
          </p:cNvSpPr>
          <p:nvPr>
            <p:ph idx="1"/>
          </p:nvPr>
        </p:nvSpPr>
        <p:spPr/>
        <p:txBody>
          <a:bodyPr/>
          <a:lstStyle/>
          <a:p>
            <a:pPr lvl="2"/>
            <a:endParaRPr lang="en-US" b="1" dirty="0"/>
          </a:p>
          <a:p>
            <a:pPr lvl="2"/>
            <a:endParaRPr lang="en-US" b="1" dirty="0"/>
          </a:p>
          <a:p>
            <a:pPr marL="384048" lvl="2" indent="0">
              <a:buNone/>
            </a:pPr>
            <a:r>
              <a:rPr lang="en-US" sz="2000" b="1" dirty="0"/>
              <a:t>TF-IDF</a:t>
            </a:r>
            <a:r>
              <a:rPr lang="en-US" sz="2000" dirty="0"/>
              <a:t> stands for </a:t>
            </a:r>
            <a:r>
              <a:rPr lang="en-US" sz="2000" b="1" dirty="0"/>
              <a:t>Term Frequency - Inverse Document Frequency</a:t>
            </a:r>
          </a:p>
          <a:p>
            <a:pPr marL="384048" lvl="2" indent="0">
              <a:buNone/>
            </a:pPr>
            <a:endParaRPr lang="en-US" sz="2000" b="1" dirty="0"/>
          </a:p>
          <a:p>
            <a:pPr marL="384048" lvl="2" indent="0">
              <a:buNone/>
            </a:pPr>
            <a:r>
              <a:rPr lang="en-US" sz="2000" dirty="0"/>
              <a:t>TF(t) = (Number of times term t appears in a document) / (Total number of terms in the document).</a:t>
            </a:r>
          </a:p>
          <a:p>
            <a:pPr marL="384048" lvl="2" indent="0">
              <a:buNone/>
            </a:pPr>
            <a:endParaRPr lang="en-US" sz="2000" dirty="0"/>
          </a:p>
          <a:p>
            <a:pPr marL="384048" lvl="2" indent="0">
              <a:buNone/>
            </a:pPr>
            <a:r>
              <a:rPr lang="en-US" sz="2000" dirty="0"/>
              <a:t>IDF(t) = log_e(Total number of documents / Number of documents with term t in it).</a:t>
            </a:r>
          </a:p>
        </p:txBody>
      </p:sp>
    </p:spTree>
    <p:extLst>
      <p:ext uri="{BB962C8B-B14F-4D97-AF65-F5344CB8AC3E}">
        <p14:creationId xmlns:p14="http://schemas.microsoft.com/office/powerpoint/2010/main" val="20812790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6CD0B-0E60-4304-BD8B-22019D710A01}"/>
              </a:ext>
            </a:extLst>
          </p:cNvPr>
          <p:cNvSpPr>
            <a:spLocks noGrp="1"/>
          </p:cNvSpPr>
          <p:nvPr>
            <p:ph type="title"/>
          </p:nvPr>
        </p:nvSpPr>
        <p:spPr/>
        <p:txBody>
          <a:bodyPr/>
          <a:lstStyle/>
          <a:p>
            <a:r>
              <a:rPr lang="en-US" dirty="0"/>
              <a:t>Recommendation System</a:t>
            </a:r>
          </a:p>
        </p:txBody>
      </p:sp>
      <p:sp>
        <p:nvSpPr>
          <p:cNvPr id="3" name="Content Placeholder 2">
            <a:extLst>
              <a:ext uri="{FF2B5EF4-FFF2-40B4-BE49-F238E27FC236}">
                <a16:creationId xmlns:a16="http://schemas.microsoft.com/office/drawing/2014/main" id="{7C1AF836-FD09-4591-A681-BA5884CB8C4E}"/>
              </a:ext>
            </a:extLst>
          </p:cNvPr>
          <p:cNvSpPr>
            <a:spLocks noGrp="1"/>
          </p:cNvSpPr>
          <p:nvPr>
            <p:ph idx="1"/>
          </p:nvPr>
        </p:nvSpPr>
        <p:spPr/>
        <p:txBody>
          <a:bodyPr/>
          <a:lstStyle/>
          <a:p>
            <a:r>
              <a:rPr lang="en-US" dirty="0"/>
              <a:t> 	</a:t>
            </a:r>
          </a:p>
          <a:p>
            <a:pPr lvl="1"/>
            <a:r>
              <a:rPr lang="en-US" sz="2400" dirty="0"/>
              <a:t>Recommendation system will be built based on a similarity measure. There are several similarity measures available most prominent are </a:t>
            </a:r>
            <a:r>
              <a:rPr lang="en-US" sz="2400" b="1" dirty="0"/>
              <a:t>Jaccard, Cosine, Euclidean distance and Manhattan distance.</a:t>
            </a:r>
            <a:endParaRPr lang="en-US" sz="2400" dirty="0"/>
          </a:p>
          <a:p>
            <a:endParaRPr lang="en-US" sz="2400" dirty="0"/>
          </a:p>
          <a:p>
            <a:pPr lvl="1"/>
            <a:r>
              <a:rPr lang="en-US" sz="2400" b="1" dirty="0"/>
              <a:t>Cosine similarity</a:t>
            </a:r>
            <a:r>
              <a:rPr lang="en-US" sz="2400" dirty="0"/>
              <a:t> metric finds the normalized dot product of the two attributes. By determining the cosine similarity, we would effectively try to find the cosine of the angle between the two objects. The cosine of 0° is 1, and it is less than 1 for any other angle.</a:t>
            </a:r>
          </a:p>
          <a:p>
            <a:endParaRPr lang="en-US" dirty="0"/>
          </a:p>
        </p:txBody>
      </p:sp>
    </p:spTree>
    <p:extLst>
      <p:ext uri="{BB962C8B-B14F-4D97-AF65-F5344CB8AC3E}">
        <p14:creationId xmlns:p14="http://schemas.microsoft.com/office/powerpoint/2010/main" val="13498246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8E90D-294D-46EE-A0FD-04218CAEAC3E}"/>
              </a:ext>
            </a:extLst>
          </p:cNvPr>
          <p:cNvSpPr>
            <a:spLocks noGrp="1"/>
          </p:cNvSpPr>
          <p:nvPr>
            <p:ph type="title"/>
          </p:nvPr>
        </p:nvSpPr>
        <p:spPr/>
        <p:txBody>
          <a:bodyPr/>
          <a:lstStyle/>
          <a:p>
            <a:r>
              <a:rPr lang="en-US" dirty="0"/>
              <a:t>Results</a:t>
            </a:r>
          </a:p>
        </p:txBody>
      </p:sp>
      <p:pic>
        <p:nvPicPr>
          <p:cNvPr id="4" name="Content Placeholder 3">
            <a:extLst>
              <a:ext uri="{FF2B5EF4-FFF2-40B4-BE49-F238E27FC236}">
                <a16:creationId xmlns:a16="http://schemas.microsoft.com/office/drawing/2014/main" id="{8F47112D-4BC9-42CA-A54A-64F3B9A45ADE}"/>
              </a:ext>
            </a:extLst>
          </p:cNvPr>
          <p:cNvPicPr>
            <a:picLocks noGrp="1"/>
          </p:cNvPicPr>
          <p:nvPr>
            <p:ph idx="1"/>
          </p:nvPr>
        </p:nvPicPr>
        <p:blipFill>
          <a:blip r:embed="rId2"/>
          <a:stretch>
            <a:fillRect/>
          </a:stretch>
        </p:blipFill>
        <p:spPr>
          <a:xfrm>
            <a:off x="1311966" y="2226365"/>
            <a:ext cx="9086160" cy="2736160"/>
          </a:xfrm>
          <a:prstGeom prst="rect">
            <a:avLst/>
          </a:prstGeom>
        </p:spPr>
      </p:pic>
    </p:spTree>
    <p:extLst>
      <p:ext uri="{BB962C8B-B14F-4D97-AF65-F5344CB8AC3E}">
        <p14:creationId xmlns:p14="http://schemas.microsoft.com/office/powerpoint/2010/main" val="41418537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22629-2504-4ADA-BFC6-52A3A1A94B91}"/>
              </a:ext>
            </a:extLst>
          </p:cNvPr>
          <p:cNvSpPr>
            <a:spLocks noGrp="1"/>
          </p:cNvSpPr>
          <p:nvPr>
            <p:ph type="title"/>
          </p:nvPr>
        </p:nvSpPr>
        <p:spPr/>
        <p:txBody>
          <a:bodyPr/>
          <a:lstStyle/>
          <a:p>
            <a:r>
              <a:rPr lang="en-US" dirty="0"/>
              <a:t>Topic Modelling - LDA</a:t>
            </a:r>
          </a:p>
        </p:txBody>
      </p:sp>
      <p:sp>
        <p:nvSpPr>
          <p:cNvPr id="3" name="Content Placeholder 2">
            <a:extLst>
              <a:ext uri="{FF2B5EF4-FFF2-40B4-BE49-F238E27FC236}">
                <a16:creationId xmlns:a16="http://schemas.microsoft.com/office/drawing/2014/main" id="{5398DF4B-DAA3-40C5-A6BC-279EB1070FBA}"/>
              </a:ext>
            </a:extLst>
          </p:cNvPr>
          <p:cNvSpPr>
            <a:spLocks noGrp="1"/>
          </p:cNvSpPr>
          <p:nvPr>
            <p:ph idx="1"/>
          </p:nvPr>
        </p:nvSpPr>
        <p:spPr>
          <a:xfrm>
            <a:off x="1097280" y="1845734"/>
            <a:ext cx="10058400" cy="4023360"/>
          </a:xfrm>
        </p:spPr>
        <p:txBody>
          <a:bodyPr/>
          <a:lstStyle/>
          <a:p>
            <a:r>
              <a:rPr lang="en-US" dirty="0"/>
              <a:t>  </a:t>
            </a:r>
          </a:p>
          <a:p>
            <a:pPr lvl="2">
              <a:buFont typeface="Wingdings" panose="05000000000000000000" pitchFamily="2" charset="2"/>
              <a:buChar char="Ø"/>
            </a:pPr>
            <a:r>
              <a:rPr lang="en-US" sz="2400" b="1" dirty="0"/>
              <a:t>   Latent Dirichlet Allocation</a:t>
            </a:r>
            <a:r>
              <a:rPr lang="en-US" sz="2400" dirty="0"/>
              <a:t> (LDA) uses two probability values:</a:t>
            </a:r>
          </a:p>
          <a:p>
            <a:pPr marL="384048" lvl="2" indent="0">
              <a:buNone/>
            </a:pPr>
            <a:r>
              <a:rPr lang="en-US" sz="2400" dirty="0"/>
              <a:t>        </a:t>
            </a:r>
            <a:r>
              <a:rPr lang="en-US" sz="2800" dirty="0"/>
              <a:t>P (word | topics) and P (topics | documents).</a:t>
            </a:r>
          </a:p>
          <a:p>
            <a:pPr marL="384048" lvl="2" indent="0">
              <a:buNone/>
            </a:pPr>
            <a:endParaRPr lang="en-US" sz="2000" dirty="0"/>
          </a:p>
          <a:p>
            <a:pPr lvl="2">
              <a:buFont typeface="Wingdings" panose="05000000000000000000" pitchFamily="2" charset="2"/>
              <a:buChar char="Ø"/>
            </a:pPr>
            <a:r>
              <a:rPr lang="en-US" sz="2000" dirty="0"/>
              <a:t>    </a:t>
            </a:r>
            <a:r>
              <a:rPr lang="en-US" sz="2400" dirty="0"/>
              <a:t>NMF is a deterministic algorithm which arrives at a single representation of the corpus. For this reason, NMF is often characterized as a machine learning algorithm. Like LDA, NMF arrives at its representation of a corpus in terms of something resembling “latent topics”.</a:t>
            </a:r>
          </a:p>
          <a:p>
            <a:pPr marL="871400" lvl="5" indent="0">
              <a:buNone/>
            </a:pPr>
            <a:endParaRPr lang="en-US" sz="2800" dirty="0"/>
          </a:p>
          <a:p>
            <a:endParaRPr lang="en-US" dirty="0"/>
          </a:p>
        </p:txBody>
      </p:sp>
    </p:spTree>
    <p:extLst>
      <p:ext uri="{BB962C8B-B14F-4D97-AF65-F5344CB8AC3E}">
        <p14:creationId xmlns:p14="http://schemas.microsoft.com/office/powerpoint/2010/main" val="35175727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84134-DF1A-461C-AB80-E18376617C6F}"/>
              </a:ext>
            </a:extLst>
          </p:cNvPr>
          <p:cNvSpPr>
            <a:spLocks noGrp="1"/>
          </p:cNvSpPr>
          <p:nvPr>
            <p:ph type="title"/>
          </p:nvPr>
        </p:nvSpPr>
        <p:spPr/>
        <p:txBody>
          <a:bodyPr/>
          <a:lstStyle/>
          <a:p>
            <a:r>
              <a:rPr lang="en-US" dirty="0"/>
              <a:t>LDA - NMF</a:t>
            </a:r>
          </a:p>
        </p:txBody>
      </p:sp>
      <p:sp>
        <p:nvSpPr>
          <p:cNvPr id="4" name="Content Placeholder 3">
            <a:extLst>
              <a:ext uri="{FF2B5EF4-FFF2-40B4-BE49-F238E27FC236}">
                <a16:creationId xmlns:a16="http://schemas.microsoft.com/office/drawing/2014/main" id="{EFDE8248-65F9-4A33-936E-0E777ACB383A}"/>
              </a:ext>
            </a:extLst>
          </p:cNvPr>
          <p:cNvSpPr>
            <a:spLocks noGrp="1"/>
          </p:cNvSpPr>
          <p:nvPr>
            <p:ph sz="half" idx="1"/>
          </p:nvPr>
        </p:nvSpPr>
        <p:spPr>
          <a:xfrm>
            <a:off x="1097278" y="1845734"/>
            <a:ext cx="4937760" cy="4023360"/>
          </a:xfrm>
        </p:spPr>
        <p:txBody>
          <a:bodyPr/>
          <a:lstStyle/>
          <a:p>
            <a:r>
              <a:rPr lang="en-US" b="1" dirty="0"/>
              <a:t>LDA</a:t>
            </a:r>
          </a:p>
          <a:p>
            <a:endParaRPr lang="en-US" dirty="0"/>
          </a:p>
        </p:txBody>
      </p:sp>
      <p:sp>
        <p:nvSpPr>
          <p:cNvPr id="5" name="Content Placeholder 4">
            <a:extLst>
              <a:ext uri="{FF2B5EF4-FFF2-40B4-BE49-F238E27FC236}">
                <a16:creationId xmlns:a16="http://schemas.microsoft.com/office/drawing/2014/main" id="{58419993-FFCD-4ADF-915A-66C7B0B248F9}"/>
              </a:ext>
            </a:extLst>
          </p:cNvPr>
          <p:cNvSpPr>
            <a:spLocks noGrp="1"/>
          </p:cNvSpPr>
          <p:nvPr>
            <p:ph sz="half" idx="2"/>
          </p:nvPr>
        </p:nvSpPr>
        <p:spPr/>
        <p:txBody>
          <a:bodyPr/>
          <a:lstStyle/>
          <a:p>
            <a:r>
              <a:rPr lang="en-US" b="1" dirty="0"/>
              <a:t>NMF</a:t>
            </a:r>
          </a:p>
          <a:p>
            <a:endParaRPr lang="en-US" dirty="0"/>
          </a:p>
        </p:txBody>
      </p:sp>
      <p:pic>
        <p:nvPicPr>
          <p:cNvPr id="7" name="Picture 6">
            <a:extLst>
              <a:ext uri="{FF2B5EF4-FFF2-40B4-BE49-F238E27FC236}">
                <a16:creationId xmlns:a16="http://schemas.microsoft.com/office/drawing/2014/main" id="{CE2A459E-4AAE-4526-8B91-54CC857B171B}"/>
              </a:ext>
            </a:extLst>
          </p:cNvPr>
          <p:cNvPicPr/>
          <p:nvPr/>
        </p:nvPicPr>
        <p:blipFill>
          <a:blip r:embed="rId2"/>
          <a:stretch>
            <a:fillRect/>
          </a:stretch>
        </p:blipFill>
        <p:spPr>
          <a:xfrm>
            <a:off x="1302025" y="2438401"/>
            <a:ext cx="4091609" cy="2504660"/>
          </a:xfrm>
          <a:prstGeom prst="rect">
            <a:avLst/>
          </a:prstGeom>
        </p:spPr>
      </p:pic>
      <p:pic>
        <p:nvPicPr>
          <p:cNvPr id="8" name="Picture 7">
            <a:extLst>
              <a:ext uri="{FF2B5EF4-FFF2-40B4-BE49-F238E27FC236}">
                <a16:creationId xmlns:a16="http://schemas.microsoft.com/office/drawing/2014/main" id="{C5FBDD38-70B8-47F8-A383-0AC38C5D346B}"/>
              </a:ext>
            </a:extLst>
          </p:cNvPr>
          <p:cNvPicPr/>
          <p:nvPr/>
        </p:nvPicPr>
        <p:blipFill>
          <a:blip r:embed="rId3"/>
          <a:stretch>
            <a:fillRect/>
          </a:stretch>
        </p:blipFill>
        <p:spPr>
          <a:xfrm>
            <a:off x="6505575" y="2438401"/>
            <a:ext cx="4362450" cy="2504660"/>
          </a:xfrm>
          <a:prstGeom prst="rect">
            <a:avLst/>
          </a:prstGeom>
        </p:spPr>
      </p:pic>
    </p:spTree>
    <p:extLst>
      <p:ext uri="{BB962C8B-B14F-4D97-AF65-F5344CB8AC3E}">
        <p14:creationId xmlns:p14="http://schemas.microsoft.com/office/powerpoint/2010/main" val="40366310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86FB9-7B92-4A39-9EFD-80F02B5F6C12}"/>
              </a:ext>
            </a:extLst>
          </p:cNvPr>
          <p:cNvSpPr>
            <a:spLocks noGrp="1"/>
          </p:cNvSpPr>
          <p:nvPr>
            <p:ph type="title"/>
          </p:nvPr>
        </p:nvSpPr>
        <p:spPr/>
        <p:txBody>
          <a:bodyPr/>
          <a:lstStyle/>
          <a:p>
            <a:r>
              <a:rPr lang="en-US" dirty="0"/>
              <a:t>Comparing Results</a:t>
            </a:r>
          </a:p>
        </p:txBody>
      </p:sp>
      <p:sp>
        <p:nvSpPr>
          <p:cNvPr id="4" name="Content Placeholder 3">
            <a:extLst>
              <a:ext uri="{FF2B5EF4-FFF2-40B4-BE49-F238E27FC236}">
                <a16:creationId xmlns:a16="http://schemas.microsoft.com/office/drawing/2014/main" id="{4AEA380C-38EE-4761-B1E3-2BE719C1DAFB}"/>
              </a:ext>
            </a:extLst>
          </p:cNvPr>
          <p:cNvSpPr>
            <a:spLocks noGrp="1"/>
          </p:cNvSpPr>
          <p:nvPr>
            <p:ph sz="half" idx="1"/>
          </p:nvPr>
        </p:nvSpPr>
        <p:spPr>
          <a:xfrm>
            <a:off x="901149" y="1845734"/>
            <a:ext cx="8136834" cy="2143170"/>
          </a:xfrm>
        </p:spPr>
        <p:txBody>
          <a:bodyPr/>
          <a:lstStyle/>
          <a:p>
            <a:r>
              <a:rPr lang="en-US" dirty="0"/>
              <a:t>LDA</a:t>
            </a:r>
          </a:p>
          <a:p>
            <a:endParaRPr lang="en-US" dirty="0"/>
          </a:p>
        </p:txBody>
      </p:sp>
      <p:sp>
        <p:nvSpPr>
          <p:cNvPr id="5" name="Content Placeholder 4">
            <a:extLst>
              <a:ext uri="{FF2B5EF4-FFF2-40B4-BE49-F238E27FC236}">
                <a16:creationId xmlns:a16="http://schemas.microsoft.com/office/drawing/2014/main" id="{CEF9E606-6E9D-41F1-9699-694680762F9A}"/>
              </a:ext>
            </a:extLst>
          </p:cNvPr>
          <p:cNvSpPr>
            <a:spLocks noGrp="1"/>
          </p:cNvSpPr>
          <p:nvPr>
            <p:ph sz="half" idx="2"/>
          </p:nvPr>
        </p:nvSpPr>
        <p:spPr>
          <a:xfrm>
            <a:off x="901150" y="4456413"/>
            <a:ext cx="9024728" cy="1712180"/>
          </a:xfrm>
        </p:spPr>
        <p:txBody>
          <a:bodyPr/>
          <a:lstStyle/>
          <a:p>
            <a:r>
              <a:rPr lang="en-US" dirty="0"/>
              <a:t>NMF</a:t>
            </a:r>
          </a:p>
          <a:p>
            <a:endParaRPr lang="en-US" dirty="0"/>
          </a:p>
        </p:txBody>
      </p:sp>
      <p:pic>
        <p:nvPicPr>
          <p:cNvPr id="6" name="Picture 5">
            <a:extLst>
              <a:ext uri="{FF2B5EF4-FFF2-40B4-BE49-F238E27FC236}">
                <a16:creationId xmlns:a16="http://schemas.microsoft.com/office/drawing/2014/main" id="{788019E0-977D-4870-809C-AF779936503B}"/>
              </a:ext>
            </a:extLst>
          </p:cNvPr>
          <p:cNvPicPr/>
          <p:nvPr/>
        </p:nvPicPr>
        <p:blipFill>
          <a:blip r:embed="rId2"/>
          <a:stretch>
            <a:fillRect/>
          </a:stretch>
        </p:blipFill>
        <p:spPr>
          <a:xfrm>
            <a:off x="2266123" y="2411334"/>
            <a:ext cx="6493564" cy="1577569"/>
          </a:xfrm>
          <a:prstGeom prst="rect">
            <a:avLst/>
          </a:prstGeom>
        </p:spPr>
      </p:pic>
      <p:pic>
        <p:nvPicPr>
          <p:cNvPr id="7" name="Picture 6">
            <a:extLst>
              <a:ext uri="{FF2B5EF4-FFF2-40B4-BE49-F238E27FC236}">
                <a16:creationId xmlns:a16="http://schemas.microsoft.com/office/drawing/2014/main" id="{713E4053-A17B-48B0-9F8F-F1D7DC869DD5}"/>
              </a:ext>
            </a:extLst>
          </p:cNvPr>
          <p:cNvPicPr/>
          <p:nvPr/>
        </p:nvPicPr>
        <p:blipFill>
          <a:blip r:embed="rId3"/>
          <a:stretch>
            <a:fillRect/>
          </a:stretch>
        </p:blipFill>
        <p:spPr>
          <a:xfrm>
            <a:off x="2266123" y="4691270"/>
            <a:ext cx="6321286" cy="1477323"/>
          </a:xfrm>
          <a:prstGeom prst="rect">
            <a:avLst/>
          </a:prstGeom>
        </p:spPr>
      </p:pic>
    </p:spTree>
    <p:extLst>
      <p:ext uri="{BB962C8B-B14F-4D97-AF65-F5344CB8AC3E}">
        <p14:creationId xmlns:p14="http://schemas.microsoft.com/office/powerpoint/2010/main" val="21592832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ADCFC-1B11-40A5-8471-C5E94D35E1B9}"/>
              </a:ext>
            </a:extLst>
          </p:cNvPr>
          <p:cNvSpPr>
            <a:spLocks noGrp="1"/>
          </p:cNvSpPr>
          <p:nvPr>
            <p:ph type="title"/>
          </p:nvPr>
        </p:nvSpPr>
        <p:spPr/>
        <p:txBody>
          <a:bodyPr/>
          <a:lstStyle/>
          <a:p>
            <a:r>
              <a:rPr lang="en-US" dirty="0"/>
              <a:t>Visualization </a:t>
            </a:r>
          </a:p>
        </p:txBody>
      </p:sp>
      <p:pic>
        <p:nvPicPr>
          <p:cNvPr id="4" name="Content Placeholder 3">
            <a:extLst>
              <a:ext uri="{FF2B5EF4-FFF2-40B4-BE49-F238E27FC236}">
                <a16:creationId xmlns:a16="http://schemas.microsoft.com/office/drawing/2014/main" id="{5441D104-6099-4203-9E78-70857D3A6583}"/>
              </a:ext>
            </a:extLst>
          </p:cNvPr>
          <p:cNvPicPr>
            <a:picLocks noGrp="1"/>
          </p:cNvPicPr>
          <p:nvPr>
            <p:ph idx="1"/>
          </p:nvPr>
        </p:nvPicPr>
        <p:blipFill>
          <a:blip r:embed="rId2"/>
          <a:stretch>
            <a:fillRect/>
          </a:stretch>
        </p:blipFill>
        <p:spPr>
          <a:xfrm>
            <a:off x="1789044" y="1846263"/>
            <a:ext cx="7753422" cy="4022725"/>
          </a:xfrm>
          <a:prstGeom prst="rect">
            <a:avLst/>
          </a:prstGeom>
        </p:spPr>
      </p:pic>
    </p:spTree>
    <p:extLst>
      <p:ext uri="{BB962C8B-B14F-4D97-AF65-F5344CB8AC3E}">
        <p14:creationId xmlns:p14="http://schemas.microsoft.com/office/powerpoint/2010/main" val="37248093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E5CBC-EB01-4236-8FBE-F2AACEA96BB7}"/>
              </a:ext>
            </a:extLst>
          </p:cNvPr>
          <p:cNvSpPr>
            <a:spLocks noGrp="1"/>
          </p:cNvSpPr>
          <p:nvPr>
            <p:ph type="title"/>
          </p:nvPr>
        </p:nvSpPr>
        <p:spPr/>
        <p:txBody>
          <a:bodyPr/>
          <a:lstStyle/>
          <a:p>
            <a:r>
              <a:rPr lang="en-US" dirty="0"/>
              <a:t>Clustering</a:t>
            </a:r>
          </a:p>
        </p:txBody>
      </p:sp>
      <p:sp>
        <p:nvSpPr>
          <p:cNvPr id="3" name="Content Placeholder 2">
            <a:extLst>
              <a:ext uri="{FF2B5EF4-FFF2-40B4-BE49-F238E27FC236}">
                <a16:creationId xmlns:a16="http://schemas.microsoft.com/office/drawing/2014/main" id="{442AD7D7-001B-4D26-9EFD-779D470A38DD}"/>
              </a:ext>
            </a:extLst>
          </p:cNvPr>
          <p:cNvSpPr>
            <a:spLocks noGrp="1"/>
          </p:cNvSpPr>
          <p:nvPr>
            <p:ph idx="1"/>
          </p:nvPr>
        </p:nvSpPr>
        <p:spPr/>
        <p:txBody>
          <a:bodyPr/>
          <a:lstStyle/>
          <a:p>
            <a:r>
              <a:rPr lang="en-US" dirty="0"/>
              <a:t>  Best-known clustering approaches </a:t>
            </a:r>
            <a:r>
              <a:rPr lang="en-US" b="1" dirty="0"/>
              <a:t>K-Means and Hierarchical Clustering</a:t>
            </a:r>
          </a:p>
          <a:p>
            <a:pPr marL="0" indent="0">
              <a:buNone/>
            </a:pPr>
            <a:r>
              <a:rPr lang="en-US" b="1" cap="all" dirty="0"/>
              <a:t>  K-Means</a:t>
            </a:r>
          </a:p>
          <a:p>
            <a:r>
              <a:rPr lang="en-US" dirty="0"/>
              <a:t>By K-Means Clustering a data set can be segregated into K distinct, non-overlapping clusters. K needs to be decided before the algorithm application.</a:t>
            </a:r>
          </a:p>
          <a:p>
            <a:endParaRPr lang="en-US" dirty="0"/>
          </a:p>
          <a:p>
            <a:r>
              <a:rPr lang="en-US" b="1" dirty="0"/>
              <a:t>Hierarchical clustering </a:t>
            </a:r>
          </a:p>
          <a:p>
            <a:r>
              <a:rPr lang="en-US" dirty="0"/>
              <a:t>considers each data point as one cluster. Next data point will be added to the previous cluster if it is close by. Process will be repeated till we get one giant cluster. The history tree thus formed is called a </a:t>
            </a:r>
            <a:r>
              <a:rPr lang="en-US" b="1" dirty="0"/>
              <a:t>Dendrogram.</a:t>
            </a:r>
            <a:endParaRPr lang="en-US" dirty="0"/>
          </a:p>
          <a:p>
            <a:endParaRPr lang="en-US" dirty="0"/>
          </a:p>
          <a:p>
            <a:pPr lvl="1"/>
            <a:endParaRPr lang="en-US" dirty="0"/>
          </a:p>
        </p:txBody>
      </p:sp>
    </p:spTree>
    <p:extLst>
      <p:ext uri="{BB962C8B-B14F-4D97-AF65-F5344CB8AC3E}">
        <p14:creationId xmlns:p14="http://schemas.microsoft.com/office/powerpoint/2010/main" val="29711915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BB413-41CB-406C-87A5-7ECD9C14A80A}"/>
              </a:ext>
            </a:extLst>
          </p:cNvPr>
          <p:cNvSpPr>
            <a:spLocks noGrp="1"/>
          </p:cNvSpPr>
          <p:nvPr>
            <p:ph type="title"/>
          </p:nvPr>
        </p:nvSpPr>
        <p:spPr/>
        <p:txBody>
          <a:bodyPr/>
          <a:lstStyle/>
          <a:p>
            <a:r>
              <a:rPr lang="en-US" dirty="0"/>
              <a:t>Truncated Mode</a:t>
            </a:r>
          </a:p>
        </p:txBody>
      </p:sp>
      <p:pic>
        <p:nvPicPr>
          <p:cNvPr id="4" name="Content Placeholder 3">
            <a:extLst>
              <a:ext uri="{FF2B5EF4-FFF2-40B4-BE49-F238E27FC236}">
                <a16:creationId xmlns:a16="http://schemas.microsoft.com/office/drawing/2014/main" id="{5CAA3D2A-16F1-4FA2-995F-723FA38C7C9C}"/>
              </a:ext>
            </a:extLst>
          </p:cNvPr>
          <p:cNvPicPr>
            <a:picLocks noGrp="1"/>
          </p:cNvPicPr>
          <p:nvPr>
            <p:ph idx="1"/>
          </p:nvPr>
        </p:nvPicPr>
        <p:blipFill>
          <a:blip r:embed="rId2"/>
          <a:stretch>
            <a:fillRect/>
          </a:stretch>
        </p:blipFill>
        <p:spPr>
          <a:xfrm>
            <a:off x="1232453" y="1846263"/>
            <a:ext cx="9382538" cy="4022725"/>
          </a:xfrm>
          <a:prstGeom prst="rect">
            <a:avLst/>
          </a:prstGeom>
        </p:spPr>
      </p:pic>
    </p:spTree>
    <p:extLst>
      <p:ext uri="{BB962C8B-B14F-4D97-AF65-F5344CB8AC3E}">
        <p14:creationId xmlns:p14="http://schemas.microsoft.com/office/powerpoint/2010/main" val="286930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E851D-77FE-4A14-BBAF-5E508595FCC4}"/>
              </a:ext>
            </a:extLst>
          </p:cNvPr>
          <p:cNvSpPr>
            <a:spLocks noGrp="1"/>
          </p:cNvSpPr>
          <p:nvPr>
            <p:ph type="title"/>
          </p:nvPr>
        </p:nvSpPr>
        <p:spPr>
          <a:xfrm>
            <a:off x="1097280" y="286604"/>
            <a:ext cx="10058400" cy="1038614"/>
          </a:xfrm>
        </p:spPr>
        <p:txBody>
          <a:bodyPr/>
          <a:lstStyle/>
          <a:p>
            <a:r>
              <a:rPr lang="en-US" dirty="0"/>
              <a:t>PROBLEM STATEMENT</a:t>
            </a:r>
          </a:p>
        </p:txBody>
      </p:sp>
      <p:sp>
        <p:nvSpPr>
          <p:cNvPr id="3" name="Content Placeholder 2">
            <a:extLst>
              <a:ext uri="{FF2B5EF4-FFF2-40B4-BE49-F238E27FC236}">
                <a16:creationId xmlns:a16="http://schemas.microsoft.com/office/drawing/2014/main" id="{7EEAC61C-6093-4AF4-8D7F-360B56199EE0}"/>
              </a:ext>
            </a:extLst>
          </p:cNvPr>
          <p:cNvSpPr>
            <a:spLocks noGrp="1"/>
          </p:cNvSpPr>
          <p:nvPr>
            <p:ph idx="1"/>
          </p:nvPr>
        </p:nvSpPr>
        <p:spPr/>
        <p:txBody>
          <a:bodyPr/>
          <a:lstStyle/>
          <a:p>
            <a:pPr lvl="0"/>
            <a:endParaRPr lang="en-US" dirty="0"/>
          </a:p>
          <a:p>
            <a:pPr lvl="0">
              <a:buFont typeface="Wingdings" panose="05000000000000000000" pitchFamily="2" charset="2"/>
              <a:buChar char="Ø"/>
            </a:pPr>
            <a:r>
              <a:rPr lang="en-US" dirty="0"/>
              <a:t>  </a:t>
            </a:r>
            <a:r>
              <a:rPr lang="en-US" sz="2800" dirty="0"/>
              <a:t>Creation of Recommendation engine for the viewers based on the                  current selection</a:t>
            </a:r>
          </a:p>
          <a:p>
            <a:pPr lvl="0">
              <a:buFont typeface="Wingdings" panose="05000000000000000000" pitchFamily="2" charset="2"/>
              <a:buChar char="Ø"/>
            </a:pPr>
            <a:r>
              <a:rPr lang="en-US" sz="2800" dirty="0"/>
              <a:t>  Sentiment Analysis of the talk transcripts</a:t>
            </a:r>
          </a:p>
          <a:p>
            <a:pPr lvl="0">
              <a:buFont typeface="Wingdings" panose="05000000000000000000" pitchFamily="2" charset="2"/>
              <a:buChar char="Ø"/>
            </a:pPr>
            <a:r>
              <a:rPr lang="en-US" sz="2800" dirty="0"/>
              <a:t>  Predict the ratings of the talks</a:t>
            </a:r>
          </a:p>
          <a:p>
            <a:pPr>
              <a:buFont typeface="Wingdings" panose="05000000000000000000" pitchFamily="2" charset="2"/>
              <a:buChar char="Ø"/>
            </a:pPr>
            <a:r>
              <a:rPr lang="en-US" sz="2800" dirty="0"/>
              <a:t>  Topic Modelling</a:t>
            </a:r>
          </a:p>
        </p:txBody>
      </p:sp>
    </p:spTree>
    <p:extLst>
      <p:ext uri="{BB962C8B-B14F-4D97-AF65-F5344CB8AC3E}">
        <p14:creationId xmlns:p14="http://schemas.microsoft.com/office/powerpoint/2010/main" val="756503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837B6-320D-4200-B248-5241A4670E12}"/>
              </a:ext>
            </a:extLst>
          </p:cNvPr>
          <p:cNvSpPr>
            <a:spLocks noGrp="1"/>
          </p:cNvSpPr>
          <p:nvPr>
            <p:ph type="title"/>
          </p:nvPr>
        </p:nvSpPr>
        <p:spPr/>
        <p:txBody>
          <a:bodyPr/>
          <a:lstStyle/>
          <a:p>
            <a:r>
              <a:rPr lang="en-US" dirty="0"/>
              <a:t>Cut-off Distance = 19	</a:t>
            </a:r>
          </a:p>
        </p:txBody>
      </p:sp>
      <p:pic>
        <p:nvPicPr>
          <p:cNvPr id="4" name="Content Placeholder 3">
            <a:extLst>
              <a:ext uri="{FF2B5EF4-FFF2-40B4-BE49-F238E27FC236}">
                <a16:creationId xmlns:a16="http://schemas.microsoft.com/office/drawing/2014/main" id="{6EEB7BA4-D4AD-4F07-9848-4881E11DDFDA}"/>
              </a:ext>
            </a:extLst>
          </p:cNvPr>
          <p:cNvPicPr>
            <a:picLocks noGrp="1"/>
          </p:cNvPicPr>
          <p:nvPr>
            <p:ph idx="1"/>
          </p:nvPr>
        </p:nvPicPr>
        <p:blipFill>
          <a:blip r:embed="rId2"/>
          <a:stretch>
            <a:fillRect/>
          </a:stretch>
        </p:blipFill>
        <p:spPr>
          <a:xfrm>
            <a:off x="1431235" y="1846263"/>
            <a:ext cx="9448800" cy="4022725"/>
          </a:xfrm>
          <a:prstGeom prst="rect">
            <a:avLst/>
          </a:prstGeom>
        </p:spPr>
      </p:pic>
    </p:spTree>
    <p:extLst>
      <p:ext uri="{BB962C8B-B14F-4D97-AF65-F5344CB8AC3E}">
        <p14:creationId xmlns:p14="http://schemas.microsoft.com/office/powerpoint/2010/main" val="8873608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CBBAD-0814-46FD-B23F-8B503B9D5B16}"/>
              </a:ext>
            </a:extLst>
          </p:cNvPr>
          <p:cNvSpPr>
            <a:spLocks noGrp="1"/>
          </p:cNvSpPr>
          <p:nvPr>
            <p:ph type="title"/>
          </p:nvPr>
        </p:nvSpPr>
        <p:spPr/>
        <p:txBody>
          <a:bodyPr>
            <a:normAutofit/>
          </a:bodyPr>
          <a:lstStyle/>
          <a:p>
            <a:r>
              <a:rPr lang="en-US" sz="3200" b="1" dirty="0"/>
              <a:t>Cluster - Issues and improvements in different parts of the world (Geography) </a:t>
            </a:r>
            <a:endParaRPr lang="en-US" sz="3200" dirty="0"/>
          </a:p>
        </p:txBody>
      </p:sp>
      <p:pic>
        <p:nvPicPr>
          <p:cNvPr id="4" name="Content Placeholder 3">
            <a:extLst>
              <a:ext uri="{FF2B5EF4-FFF2-40B4-BE49-F238E27FC236}">
                <a16:creationId xmlns:a16="http://schemas.microsoft.com/office/drawing/2014/main" id="{9AD0A6C7-C7C2-4119-ACBD-664D69F329CD}"/>
              </a:ext>
            </a:extLst>
          </p:cNvPr>
          <p:cNvPicPr>
            <a:picLocks noGrp="1"/>
          </p:cNvPicPr>
          <p:nvPr>
            <p:ph idx="1"/>
          </p:nvPr>
        </p:nvPicPr>
        <p:blipFill>
          <a:blip r:embed="rId2"/>
          <a:stretch>
            <a:fillRect/>
          </a:stretch>
        </p:blipFill>
        <p:spPr>
          <a:xfrm>
            <a:off x="2968487" y="1846263"/>
            <a:ext cx="5247607" cy="4022725"/>
          </a:xfrm>
          <a:prstGeom prst="rect">
            <a:avLst/>
          </a:prstGeom>
        </p:spPr>
      </p:pic>
    </p:spTree>
    <p:extLst>
      <p:ext uri="{BB962C8B-B14F-4D97-AF65-F5344CB8AC3E}">
        <p14:creationId xmlns:p14="http://schemas.microsoft.com/office/powerpoint/2010/main" val="36894297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F0153-895A-40E6-B954-44D3135751FE}"/>
              </a:ext>
            </a:extLst>
          </p:cNvPr>
          <p:cNvSpPr>
            <a:spLocks noGrp="1"/>
          </p:cNvSpPr>
          <p:nvPr>
            <p:ph type="title"/>
          </p:nvPr>
        </p:nvSpPr>
        <p:spPr/>
        <p:txBody>
          <a:bodyPr>
            <a:normAutofit/>
          </a:bodyPr>
          <a:lstStyle/>
          <a:p>
            <a:r>
              <a:rPr lang="en-US" sz="2800" b="1" dirty="0"/>
              <a:t>Cluster depicting the Topics related to Women</a:t>
            </a:r>
            <a:br>
              <a:rPr lang="en-US" sz="2800" b="1" dirty="0"/>
            </a:br>
            <a:endParaRPr lang="en-US" sz="2800" dirty="0"/>
          </a:p>
        </p:txBody>
      </p:sp>
      <p:pic>
        <p:nvPicPr>
          <p:cNvPr id="4" name="Content Placeholder 3">
            <a:extLst>
              <a:ext uri="{FF2B5EF4-FFF2-40B4-BE49-F238E27FC236}">
                <a16:creationId xmlns:a16="http://schemas.microsoft.com/office/drawing/2014/main" id="{BECBA058-6E92-445B-81FD-F74B2F21F1CE}"/>
              </a:ext>
            </a:extLst>
          </p:cNvPr>
          <p:cNvPicPr>
            <a:picLocks noGrp="1"/>
          </p:cNvPicPr>
          <p:nvPr>
            <p:ph idx="1"/>
          </p:nvPr>
        </p:nvPicPr>
        <p:blipFill>
          <a:blip r:embed="rId2"/>
          <a:stretch>
            <a:fillRect/>
          </a:stretch>
        </p:blipFill>
        <p:spPr>
          <a:xfrm>
            <a:off x="3849688" y="2071688"/>
            <a:ext cx="4552950" cy="3571875"/>
          </a:xfrm>
          <a:prstGeom prst="rect">
            <a:avLst/>
          </a:prstGeom>
        </p:spPr>
      </p:pic>
    </p:spTree>
    <p:extLst>
      <p:ext uri="{BB962C8B-B14F-4D97-AF65-F5344CB8AC3E}">
        <p14:creationId xmlns:p14="http://schemas.microsoft.com/office/powerpoint/2010/main" val="25369584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9E74C-F08C-4686-8455-A148519D7B1B}"/>
              </a:ext>
            </a:extLst>
          </p:cNvPr>
          <p:cNvSpPr>
            <a:spLocks noGrp="1"/>
          </p:cNvSpPr>
          <p:nvPr>
            <p:ph type="title"/>
          </p:nvPr>
        </p:nvSpPr>
        <p:spPr>
          <a:xfrm>
            <a:off x="1097280" y="821635"/>
            <a:ext cx="10058400" cy="915725"/>
          </a:xfrm>
        </p:spPr>
        <p:txBody>
          <a:bodyPr>
            <a:normAutofit/>
          </a:bodyPr>
          <a:lstStyle/>
          <a:p>
            <a:r>
              <a:rPr lang="en-US" sz="2800" b="1" dirty="0"/>
              <a:t>Cluster depicting the Topics related to Technology and Data </a:t>
            </a:r>
            <a:endParaRPr lang="en-US" sz="2800" dirty="0"/>
          </a:p>
        </p:txBody>
      </p:sp>
      <p:pic>
        <p:nvPicPr>
          <p:cNvPr id="4" name="Content Placeholder 3">
            <a:extLst>
              <a:ext uri="{FF2B5EF4-FFF2-40B4-BE49-F238E27FC236}">
                <a16:creationId xmlns:a16="http://schemas.microsoft.com/office/drawing/2014/main" id="{9CD2E3D2-3CA9-422C-A075-5A4DE8CEB137}"/>
              </a:ext>
            </a:extLst>
          </p:cNvPr>
          <p:cNvPicPr>
            <a:picLocks noGrp="1"/>
          </p:cNvPicPr>
          <p:nvPr>
            <p:ph idx="1"/>
          </p:nvPr>
        </p:nvPicPr>
        <p:blipFill>
          <a:blip r:embed="rId2"/>
          <a:stretch>
            <a:fillRect/>
          </a:stretch>
        </p:blipFill>
        <p:spPr>
          <a:xfrm>
            <a:off x="3702050" y="1847850"/>
            <a:ext cx="4848225" cy="4019550"/>
          </a:xfrm>
          <a:prstGeom prst="rect">
            <a:avLst/>
          </a:prstGeom>
        </p:spPr>
      </p:pic>
    </p:spTree>
    <p:extLst>
      <p:ext uri="{BB962C8B-B14F-4D97-AF65-F5344CB8AC3E}">
        <p14:creationId xmlns:p14="http://schemas.microsoft.com/office/powerpoint/2010/main" val="29136119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0B742-6E11-4594-B8F8-2D7DC089E7E6}"/>
              </a:ext>
            </a:extLst>
          </p:cNvPr>
          <p:cNvSpPr>
            <a:spLocks noGrp="1"/>
          </p:cNvSpPr>
          <p:nvPr>
            <p:ph type="title"/>
          </p:nvPr>
        </p:nvSpPr>
        <p:spPr/>
        <p:txBody>
          <a:bodyPr/>
          <a:lstStyle/>
          <a:p>
            <a:r>
              <a:rPr lang="en-US" dirty="0"/>
              <a:t>Conclusion &amp; Future Work</a:t>
            </a:r>
          </a:p>
        </p:txBody>
      </p:sp>
      <p:sp>
        <p:nvSpPr>
          <p:cNvPr id="3" name="Content Placeholder 2">
            <a:extLst>
              <a:ext uri="{FF2B5EF4-FFF2-40B4-BE49-F238E27FC236}">
                <a16:creationId xmlns:a16="http://schemas.microsoft.com/office/drawing/2014/main" id="{5CB86212-F20C-46FD-B72C-39B18417C723}"/>
              </a:ext>
            </a:extLst>
          </p:cNvPr>
          <p:cNvSpPr>
            <a:spLocks noGrp="1"/>
          </p:cNvSpPr>
          <p:nvPr>
            <p:ph idx="1"/>
          </p:nvPr>
        </p:nvSpPr>
        <p:spPr/>
        <p:txBody>
          <a:bodyPr/>
          <a:lstStyle/>
          <a:p>
            <a:endParaRPr lang="en-US" dirty="0"/>
          </a:p>
          <a:p>
            <a:pPr>
              <a:buFont typeface="Wingdings" panose="05000000000000000000" pitchFamily="2" charset="2"/>
              <a:buChar char="Ø"/>
            </a:pPr>
            <a:r>
              <a:rPr lang="en-US" sz="2400" dirty="0"/>
              <a:t>NLP techniques like topic modelling, similarity findings help in building recommendation systems and customizing search tags. </a:t>
            </a:r>
          </a:p>
          <a:p>
            <a:pPr>
              <a:buFont typeface="Wingdings" panose="05000000000000000000" pitchFamily="2" charset="2"/>
              <a:buChar char="Ø"/>
            </a:pPr>
            <a:r>
              <a:rPr lang="en-US" sz="2400" dirty="0"/>
              <a:t>Clustering helps in placing the talk in right groups based on text analysis.</a:t>
            </a:r>
          </a:p>
          <a:p>
            <a:pPr>
              <a:buFont typeface="Wingdings" panose="05000000000000000000" pitchFamily="2" charset="2"/>
              <a:buChar char="Ø"/>
            </a:pPr>
            <a:r>
              <a:rPr lang="en-US" sz="2400" dirty="0"/>
              <a:t>Future work can be extended in identifying the top rating talks based on text scripts. </a:t>
            </a:r>
          </a:p>
          <a:p>
            <a:pPr>
              <a:buFont typeface="Wingdings" panose="05000000000000000000" pitchFamily="2" charset="2"/>
              <a:buChar char="Ø"/>
            </a:pPr>
            <a:r>
              <a:rPr lang="en-US" sz="2400" dirty="0"/>
              <a:t>Applying word2vec for vectorization and other Deep Learning techniques.</a:t>
            </a:r>
          </a:p>
          <a:p>
            <a:endParaRPr lang="en-US" dirty="0"/>
          </a:p>
        </p:txBody>
      </p:sp>
    </p:spTree>
    <p:extLst>
      <p:ext uri="{BB962C8B-B14F-4D97-AF65-F5344CB8AC3E}">
        <p14:creationId xmlns:p14="http://schemas.microsoft.com/office/powerpoint/2010/main" val="2041718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B43D7-FA7B-42FB-8D07-4AB2345197FA}"/>
              </a:ext>
            </a:extLst>
          </p:cNvPr>
          <p:cNvSpPr>
            <a:spLocks noGrp="1"/>
          </p:cNvSpPr>
          <p:nvPr>
            <p:ph type="title"/>
          </p:nvPr>
        </p:nvSpPr>
        <p:spPr/>
        <p:txBody>
          <a:bodyPr/>
          <a:lstStyle/>
          <a:p>
            <a:r>
              <a:rPr lang="en-US" dirty="0"/>
              <a:t>DATA </a:t>
            </a:r>
          </a:p>
        </p:txBody>
      </p:sp>
      <p:sp>
        <p:nvSpPr>
          <p:cNvPr id="3" name="Content Placeholder 2">
            <a:extLst>
              <a:ext uri="{FF2B5EF4-FFF2-40B4-BE49-F238E27FC236}">
                <a16:creationId xmlns:a16="http://schemas.microsoft.com/office/drawing/2014/main" id="{AD7C4CAF-E5CA-4841-8EB8-D7EE3228D466}"/>
              </a:ext>
            </a:extLst>
          </p:cNvPr>
          <p:cNvSpPr>
            <a:spLocks noGrp="1"/>
          </p:cNvSpPr>
          <p:nvPr>
            <p:ph idx="1"/>
          </p:nvPr>
        </p:nvSpPr>
        <p:spPr/>
        <p:txBody>
          <a:bodyPr/>
          <a:lstStyle/>
          <a:p>
            <a:pPr marL="0" indent="0">
              <a:buNone/>
            </a:pPr>
            <a:endParaRPr lang="en-US" dirty="0"/>
          </a:p>
          <a:p>
            <a:pPr marL="0" indent="0">
              <a:buNone/>
            </a:pPr>
            <a:r>
              <a:rPr lang="en-US" dirty="0"/>
              <a:t>	TED talk data collected from Kaggle.</a:t>
            </a:r>
          </a:p>
          <a:p>
            <a:pPr marL="0" indent="0">
              <a:buNone/>
            </a:pPr>
            <a:endParaRPr lang="en-US" dirty="0"/>
          </a:p>
          <a:p>
            <a:pPr lvl="3">
              <a:buFont typeface="Wingdings" panose="05000000000000000000" pitchFamily="2" charset="2"/>
              <a:buChar char="Ø"/>
            </a:pPr>
            <a:r>
              <a:rPr lang="en-US" sz="2400" u="sng" dirty="0">
                <a:hlinkClick r:id="rId2"/>
              </a:rPr>
              <a:t> https://www.kaggle.com/rounakbanik/ted-talks</a:t>
            </a:r>
            <a:endParaRPr lang="en-US" sz="2400" dirty="0"/>
          </a:p>
          <a:p>
            <a:pPr lvl="3">
              <a:buFont typeface="Wingdings" panose="05000000000000000000" pitchFamily="2" charset="2"/>
              <a:buChar char="Ø"/>
            </a:pPr>
            <a:r>
              <a:rPr lang="en-US" sz="2400" dirty="0"/>
              <a:t> https://www.kaggle.com/goweiting/ted-talks-transcript</a:t>
            </a:r>
          </a:p>
          <a:p>
            <a:endParaRPr lang="en-US" dirty="0"/>
          </a:p>
          <a:p>
            <a:pPr marL="201168" lvl="1" indent="0">
              <a:buNone/>
            </a:pPr>
            <a:r>
              <a:rPr lang="en-US" dirty="0"/>
              <a:t>The first data contains the details about the talk and the next one is the transcripts and the feature</a:t>
            </a:r>
          </a:p>
          <a:p>
            <a:pPr marL="201168" lvl="1" indent="0">
              <a:buNone/>
            </a:pPr>
            <a:r>
              <a:rPr lang="en-US" dirty="0"/>
              <a:t>from the YouTube.</a:t>
            </a:r>
          </a:p>
          <a:p>
            <a:endParaRPr lang="en-US" dirty="0"/>
          </a:p>
        </p:txBody>
      </p:sp>
    </p:spTree>
    <p:extLst>
      <p:ext uri="{BB962C8B-B14F-4D97-AF65-F5344CB8AC3E}">
        <p14:creationId xmlns:p14="http://schemas.microsoft.com/office/powerpoint/2010/main" val="3259782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0CB7A-560F-42F1-98DB-3C343CBF2BFA}"/>
              </a:ext>
            </a:extLst>
          </p:cNvPr>
          <p:cNvSpPr>
            <a:spLocks noGrp="1"/>
          </p:cNvSpPr>
          <p:nvPr>
            <p:ph type="title"/>
          </p:nvPr>
        </p:nvSpPr>
        <p:spPr/>
        <p:txBody>
          <a:bodyPr/>
          <a:lstStyle/>
          <a:p>
            <a:r>
              <a:rPr lang="en-US" dirty="0"/>
              <a:t>Data Wrangling - Challenges</a:t>
            </a:r>
          </a:p>
        </p:txBody>
      </p:sp>
      <p:sp>
        <p:nvSpPr>
          <p:cNvPr id="3" name="Content Placeholder 2">
            <a:extLst>
              <a:ext uri="{FF2B5EF4-FFF2-40B4-BE49-F238E27FC236}">
                <a16:creationId xmlns:a16="http://schemas.microsoft.com/office/drawing/2014/main" id="{CF774269-ED3C-4054-91FF-73D4C2558330}"/>
              </a:ext>
            </a:extLst>
          </p:cNvPr>
          <p:cNvSpPr>
            <a:spLocks noGrp="1"/>
          </p:cNvSpPr>
          <p:nvPr>
            <p:ph idx="1"/>
          </p:nvPr>
        </p:nvSpPr>
        <p:spPr/>
        <p:txBody>
          <a:bodyPr/>
          <a:lstStyle/>
          <a:p>
            <a:r>
              <a:rPr lang="en-US" b="1" cap="all" dirty="0"/>
              <a:t>Main challenges in merging YouTube data and TED DATA:</a:t>
            </a:r>
          </a:p>
          <a:p>
            <a:pPr lvl="0">
              <a:buFont typeface="Wingdings" panose="05000000000000000000" pitchFamily="2" charset="2"/>
              <a:buChar char="Ø"/>
            </a:pPr>
            <a:r>
              <a:rPr lang="en-US" dirty="0"/>
              <a:t> No common field like Video ID.</a:t>
            </a:r>
          </a:p>
          <a:p>
            <a:pPr lvl="0">
              <a:buFont typeface="Wingdings" panose="05000000000000000000" pitchFamily="2" charset="2"/>
              <a:buChar char="Ø"/>
            </a:pPr>
            <a:r>
              <a:rPr lang="en-US" dirty="0"/>
              <a:t> The details are only the title name and speaker names.</a:t>
            </a:r>
          </a:p>
          <a:p>
            <a:pPr lvl="0">
              <a:buFont typeface="Wingdings" panose="05000000000000000000" pitchFamily="2" charset="2"/>
              <a:buChar char="Ø"/>
            </a:pPr>
            <a:r>
              <a:rPr lang="en-US" dirty="0"/>
              <a:t>  Titles are not exactly alike in both dataset.</a:t>
            </a:r>
          </a:p>
          <a:p>
            <a:pPr lvl="0">
              <a:buFont typeface="Wingdings" panose="05000000000000000000" pitchFamily="2" charset="2"/>
              <a:buChar char="Ø"/>
            </a:pPr>
            <a:r>
              <a:rPr lang="en-US" dirty="0"/>
              <a:t>  As there is a chance that one speaker delivered more than one titles, we cannot match only with speaker names, so merging based on titles is the best bet.</a:t>
            </a:r>
          </a:p>
          <a:p>
            <a:pPr lvl="0">
              <a:buFont typeface="Wingdings" panose="05000000000000000000" pitchFamily="2" charset="2"/>
              <a:buChar char="Ø"/>
            </a:pPr>
            <a:r>
              <a:rPr lang="en-US" dirty="0"/>
              <a:t>  The format of the title is completely different, TED data contains title alone, but YouTube data have 'title|speaker' or 'speaker|title' as formats.</a:t>
            </a:r>
          </a:p>
          <a:p>
            <a:endParaRPr lang="en-US" dirty="0"/>
          </a:p>
        </p:txBody>
      </p:sp>
    </p:spTree>
    <p:extLst>
      <p:ext uri="{BB962C8B-B14F-4D97-AF65-F5344CB8AC3E}">
        <p14:creationId xmlns:p14="http://schemas.microsoft.com/office/powerpoint/2010/main" val="1332954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AE020-AC3C-4473-9F56-2BD2761E4425}"/>
              </a:ext>
            </a:extLst>
          </p:cNvPr>
          <p:cNvSpPr>
            <a:spLocks noGrp="1"/>
          </p:cNvSpPr>
          <p:nvPr>
            <p:ph type="title"/>
          </p:nvPr>
        </p:nvSpPr>
        <p:spPr/>
        <p:txBody>
          <a:bodyPr/>
          <a:lstStyle/>
          <a:p>
            <a:r>
              <a:rPr lang="en-US" dirty="0"/>
              <a:t>Data Wrangling - Strategy</a:t>
            </a:r>
          </a:p>
        </p:txBody>
      </p:sp>
      <p:sp>
        <p:nvSpPr>
          <p:cNvPr id="3" name="Content Placeholder 2">
            <a:extLst>
              <a:ext uri="{FF2B5EF4-FFF2-40B4-BE49-F238E27FC236}">
                <a16:creationId xmlns:a16="http://schemas.microsoft.com/office/drawing/2014/main" id="{58D98D33-7192-4CEA-BD6F-4E1AA94395DB}"/>
              </a:ext>
            </a:extLst>
          </p:cNvPr>
          <p:cNvSpPr>
            <a:spLocks noGrp="1"/>
          </p:cNvSpPr>
          <p:nvPr>
            <p:ph idx="1"/>
          </p:nvPr>
        </p:nvSpPr>
        <p:spPr/>
        <p:txBody>
          <a:bodyPr/>
          <a:lstStyle/>
          <a:p>
            <a:pPr lvl="0">
              <a:buFont typeface="Wingdings" panose="05000000000000000000" pitchFamily="2" charset="2"/>
              <a:buChar char="Ø"/>
            </a:pPr>
            <a:r>
              <a:rPr lang="en-US" dirty="0"/>
              <a:t> Using </a:t>
            </a:r>
            <a:r>
              <a:rPr lang="en-US" b="1" dirty="0"/>
              <a:t>pandas. series. String</a:t>
            </a:r>
            <a:r>
              <a:rPr lang="en-US" dirty="0"/>
              <a:t> functions like </a:t>
            </a:r>
            <a:r>
              <a:rPr lang="en-US" b="1" dirty="0"/>
              <a:t>strip, replace and concatenate</a:t>
            </a:r>
            <a:r>
              <a:rPr lang="en-US" dirty="0"/>
              <a:t> the texts in the titles are cleaned.</a:t>
            </a:r>
          </a:p>
          <a:p>
            <a:pPr lvl="0">
              <a:buFont typeface="Wingdings" panose="05000000000000000000" pitchFamily="2" charset="2"/>
              <a:buChar char="Ø"/>
            </a:pPr>
            <a:r>
              <a:rPr lang="en-US" dirty="0"/>
              <a:t> As YouTube have no separate columns for title, speaker and title are separated into new columns using </a:t>
            </a:r>
            <a:r>
              <a:rPr lang="en-US" b="1" dirty="0"/>
              <a:t>merge and split</a:t>
            </a:r>
            <a:r>
              <a:rPr lang="en-US" dirty="0"/>
              <a:t> functions.</a:t>
            </a:r>
          </a:p>
          <a:p>
            <a:pPr lvl="0">
              <a:buFont typeface="Wingdings" panose="05000000000000000000" pitchFamily="2" charset="2"/>
              <a:buChar char="Ø"/>
            </a:pPr>
            <a:r>
              <a:rPr lang="en-US" dirty="0"/>
              <a:t> First titles with exact match of words are matched by merging based on TED and YouTube titles.</a:t>
            </a:r>
          </a:p>
          <a:p>
            <a:pPr lvl="0">
              <a:buFont typeface="Wingdings" panose="05000000000000000000" pitchFamily="2" charset="2"/>
              <a:buChar char="Ø"/>
            </a:pPr>
            <a:r>
              <a:rPr lang="en-US" dirty="0"/>
              <a:t> Second rows of speakers with only one talk are filtered and merged based on speaker names.</a:t>
            </a:r>
          </a:p>
          <a:p>
            <a:pPr lvl="0">
              <a:buFont typeface="Wingdings" panose="05000000000000000000" pitchFamily="2" charset="2"/>
              <a:buChar char="Ø"/>
            </a:pPr>
            <a:r>
              <a:rPr lang="en-US" dirty="0"/>
              <a:t> But the real hurdle was merging the titles of same talks but described with different words, so using </a:t>
            </a:r>
            <a:r>
              <a:rPr lang="en-US" b="1" dirty="0"/>
              <a:t>nltk package the words are tokenized</a:t>
            </a:r>
            <a:r>
              <a:rPr lang="en-US" dirty="0"/>
              <a:t>.</a:t>
            </a:r>
          </a:p>
          <a:p>
            <a:pPr lvl="0">
              <a:buFont typeface="Wingdings" panose="05000000000000000000" pitchFamily="2" charset="2"/>
              <a:buChar char="Ø"/>
            </a:pPr>
            <a:r>
              <a:rPr lang="en-US" dirty="0"/>
              <a:t> To find the similarity between words</a:t>
            </a:r>
            <a:r>
              <a:rPr lang="en-US" b="1" dirty="0"/>
              <a:t>, cosine similarity</a:t>
            </a:r>
            <a:r>
              <a:rPr lang="en-US" dirty="0"/>
              <a:t> which is popular to match similar words with good degree of accuracy is used to merge based on similarity values.</a:t>
            </a:r>
          </a:p>
          <a:p>
            <a:endParaRPr lang="en-US" dirty="0"/>
          </a:p>
        </p:txBody>
      </p:sp>
    </p:spTree>
    <p:extLst>
      <p:ext uri="{BB962C8B-B14F-4D97-AF65-F5344CB8AC3E}">
        <p14:creationId xmlns:p14="http://schemas.microsoft.com/office/powerpoint/2010/main" val="1581262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70B72-421E-4AEF-B062-F0CE34C53654}"/>
              </a:ext>
            </a:extLst>
          </p:cNvPr>
          <p:cNvSpPr>
            <a:spLocks noGrp="1"/>
          </p:cNvSpPr>
          <p:nvPr>
            <p:ph type="title"/>
          </p:nvPr>
        </p:nvSpPr>
        <p:spPr/>
        <p:txBody>
          <a:bodyPr/>
          <a:lstStyle/>
          <a:p>
            <a:r>
              <a:rPr lang="en-US" dirty="0"/>
              <a:t>Exploratory Data Analysis</a:t>
            </a:r>
          </a:p>
        </p:txBody>
      </p:sp>
      <p:sp>
        <p:nvSpPr>
          <p:cNvPr id="3" name="Content Placeholder 2">
            <a:extLst>
              <a:ext uri="{FF2B5EF4-FFF2-40B4-BE49-F238E27FC236}">
                <a16:creationId xmlns:a16="http://schemas.microsoft.com/office/drawing/2014/main" id="{C1E13BE2-906D-4F83-9224-AE373B87A93D}"/>
              </a:ext>
            </a:extLst>
          </p:cNvPr>
          <p:cNvSpPr>
            <a:spLocks noGrp="1"/>
          </p:cNvSpPr>
          <p:nvPr>
            <p:ph idx="1"/>
          </p:nvPr>
        </p:nvSpPr>
        <p:spPr/>
        <p:txBody>
          <a:bodyPr>
            <a:normAutofit lnSpcReduction="10000"/>
          </a:bodyPr>
          <a:lstStyle/>
          <a:p>
            <a:pPr marL="0" indent="0">
              <a:buNone/>
            </a:pPr>
            <a:endParaRPr lang="en-US" sz="2800" dirty="0"/>
          </a:p>
          <a:p>
            <a:pPr marL="0" indent="0">
              <a:buNone/>
            </a:pPr>
            <a:r>
              <a:rPr lang="en-US" sz="2800" dirty="0"/>
              <a:t>Pictures worth Thousand words. EDA helps in visualizing data in different angles.</a:t>
            </a:r>
          </a:p>
          <a:p>
            <a:pPr marL="0" indent="0">
              <a:buNone/>
            </a:pPr>
            <a:endParaRPr lang="en-US" sz="2800" dirty="0"/>
          </a:p>
          <a:p>
            <a:pPr>
              <a:buFont typeface="Wingdings" panose="05000000000000000000" pitchFamily="2" charset="2"/>
              <a:buChar char="Ø"/>
            </a:pPr>
            <a:r>
              <a:rPr lang="en-US" sz="2400" dirty="0"/>
              <a:t>EDA is performed as a comparison between YouTube and TED data</a:t>
            </a:r>
          </a:p>
          <a:p>
            <a:pPr>
              <a:buFont typeface="Wingdings" panose="05000000000000000000" pitchFamily="2" charset="2"/>
              <a:buChar char="Ø"/>
            </a:pPr>
            <a:r>
              <a:rPr lang="en-US" sz="2400" dirty="0"/>
              <a:t>Impact of Talk on viewers</a:t>
            </a:r>
          </a:p>
          <a:p>
            <a:pPr>
              <a:buFont typeface="Wingdings" panose="05000000000000000000" pitchFamily="2" charset="2"/>
              <a:buChar char="Ø"/>
            </a:pPr>
            <a:r>
              <a:rPr lang="en-US" sz="2400" dirty="0"/>
              <a:t>Categories with most views</a:t>
            </a:r>
          </a:p>
          <a:p>
            <a:pPr>
              <a:buFont typeface="Wingdings" panose="05000000000000000000" pitchFamily="2" charset="2"/>
              <a:buChar char="Ø"/>
            </a:pPr>
            <a:r>
              <a:rPr lang="en-US" sz="2400" dirty="0"/>
              <a:t>TED talk familiarity with viewers over years </a:t>
            </a:r>
          </a:p>
          <a:p>
            <a:pPr marL="0" indent="0">
              <a:buNone/>
            </a:pPr>
            <a:endParaRPr lang="en-US" dirty="0"/>
          </a:p>
          <a:p>
            <a:endParaRPr lang="en-US" dirty="0"/>
          </a:p>
          <a:p>
            <a:pPr marL="0" indent="0">
              <a:buNone/>
            </a:pPr>
            <a:endParaRPr lang="en-US" dirty="0"/>
          </a:p>
        </p:txBody>
      </p:sp>
    </p:spTree>
    <p:extLst>
      <p:ext uri="{BB962C8B-B14F-4D97-AF65-F5344CB8AC3E}">
        <p14:creationId xmlns:p14="http://schemas.microsoft.com/office/powerpoint/2010/main" val="2516291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012B8-DED2-4BB3-A428-CE63D5C06AE7}"/>
              </a:ext>
            </a:extLst>
          </p:cNvPr>
          <p:cNvSpPr>
            <a:spLocks noGrp="1"/>
          </p:cNvSpPr>
          <p:nvPr>
            <p:ph type="title"/>
          </p:nvPr>
        </p:nvSpPr>
        <p:spPr/>
        <p:txBody>
          <a:bodyPr/>
          <a:lstStyle/>
          <a:p>
            <a:r>
              <a:rPr lang="en-US" dirty="0"/>
              <a:t> TITLE WINNERS</a:t>
            </a:r>
          </a:p>
        </p:txBody>
      </p:sp>
      <p:pic>
        <p:nvPicPr>
          <p:cNvPr id="4" name="Content Placeholder 3">
            <a:extLst>
              <a:ext uri="{FF2B5EF4-FFF2-40B4-BE49-F238E27FC236}">
                <a16:creationId xmlns:a16="http://schemas.microsoft.com/office/drawing/2014/main" id="{C03782BC-A80A-4C56-BECD-1705306A52F2}"/>
              </a:ext>
            </a:extLst>
          </p:cNvPr>
          <p:cNvPicPr>
            <a:picLocks noGrp="1"/>
          </p:cNvPicPr>
          <p:nvPr>
            <p:ph idx="1"/>
          </p:nvPr>
        </p:nvPicPr>
        <p:blipFill>
          <a:blip r:embed="rId2"/>
          <a:stretch>
            <a:fillRect/>
          </a:stretch>
        </p:blipFill>
        <p:spPr>
          <a:xfrm>
            <a:off x="2416175" y="2062163"/>
            <a:ext cx="7419975" cy="3590925"/>
          </a:xfrm>
          <a:prstGeom prst="rect">
            <a:avLst/>
          </a:prstGeom>
        </p:spPr>
      </p:pic>
    </p:spTree>
    <p:extLst>
      <p:ext uri="{BB962C8B-B14F-4D97-AF65-F5344CB8AC3E}">
        <p14:creationId xmlns:p14="http://schemas.microsoft.com/office/powerpoint/2010/main" val="941514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B64B1-32DB-4E27-A4A1-BB791E0A27C0}"/>
              </a:ext>
            </a:extLst>
          </p:cNvPr>
          <p:cNvSpPr>
            <a:spLocks noGrp="1"/>
          </p:cNvSpPr>
          <p:nvPr>
            <p:ph type="title"/>
          </p:nvPr>
        </p:nvSpPr>
        <p:spPr/>
        <p:txBody>
          <a:bodyPr/>
          <a:lstStyle/>
          <a:p>
            <a:r>
              <a:rPr lang="en-US" dirty="0"/>
              <a:t>Best Speakers</a:t>
            </a:r>
          </a:p>
        </p:txBody>
      </p:sp>
      <p:pic>
        <p:nvPicPr>
          <p:cNvPr id="4" name="Content Placeholder 3">
            <a:extLst>
              <a:ext uri="{FF2B5EF4-FFF2-40B4-BE49-F238E27FC236}">
                <a16:creationId xmlns:a16="http://schemas.microsoft.com/office/drawing/2014/main" id="{1F934FD2-8B00-4DD8-A809-932003D370B4}"/>
              </a:ext>
            </a:extLst>
          </p:cNvPr>
          <p:cNvPicPr>
            <a:picLocks noGrp="1"/>
          </p:cNvPicPr>
          <p:nvPr>
            <p:ph idx="1"/>
          </p:nvPr>
        </p:nvPicPr>
        <p:blipFill>
          <a:blip r:embed="rId2"/>
          <a:stretch>
            <a:fillRect/>
          </a:stretch>
        </p:blipFill>
        <p:spPr>
          <a:xfrm>
            <a:off x="1616765" y="2186609"/>
            <a:ext cx="8878957" cy="3313043"/>
          </a:xfrm>
          <a:prstGeom prst="rect">
            <a:avLst/>
          </a:prstGeom>
        </p:spPr>
      </p:pic>
    </p:spTree>
    <p:extLst>
      <p:ext uri="{BB962C8B-B14F-4D97-AF65-F5344CB8AC3E}">
        <p14:creationId xmlns:p14="http://schemas.microsoft.com/office/powerpoint/2010/main" val="575860008"/>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72</TotalTime>
  <Words>713</Words>
  <Application>Microsoft Office PowerPoint</Application>
  <PresentationFormat>Widescreen</PresentationFormat>
  <Paragraphs>124</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 Black</vt:lpstr>
      <vt:lpstr>Calibri</vt:lpstr>
      <vt:lpstr>Calibri Light</vt:lpstr>
      <vt:lpstr>Wingdings</vt:lpstr>
      <vt:lpstr>Retrospect</vt:lpstr>
      <vt:lpstr>PowerPoint Presentation</vt:lpstr>
      <vt:lpstr>CLIENT</vt:lpstr>
      <vt:lpstr>PROBLEM STATEMENT</vt:lpstr>
      <vt:lpstr>DATA </vt:lpstr>
      <vt:lpstr>Data Wrangling - Challenges</vt:lpstr>
      <vt:lpstr>Data Wrangling - Strategy</vt:lpstr>
      <vt:lpstr>Exploratory Data Analysis</vt:lpstr>
      <vt:lpstr> TITLE WINNERS</vt:lpstr>
      <vt:lpstr>Best Speakers</vt:lpstr>
      <vt:lpstr>Impact of TED Talk</vt:lpstr>
      <vt:lpstr>Exploring Categories</vt:lpstr>
      <vt:lpstr>Diverse Occupations of speakers</vt:lpstr>
      <vt:lpstr>Viewers willingness to comment</vt:lpstr>
      <vt:lpstr>TED Talk growth over years</vt:lpstr>
      <vt:lpstr>Great Response for TED Women</vt:lpstr>
      <vt:lpstr>Best Women Speakers</vt:lpstr>
      <vt:lpstr>Top 3 Categories - Impact</vt:lpstr>
      <vt:lpstr>Numbers speaks correlation</vt:lpstr>
      <vt:lpstr>TED Scripts – Text Analytics</vt:lpstr>
      <vt:lpstr>Text Pre-Processing</vt:lpstr>
      <vt:lpstr>Tokenization  TF - IDF</vt:lpstr>
      <vt:lpstr>Recommendation System</vt:lpstr>
      <vt:lpstr>Results</vt:lpstr>
      <vt:lpstr>Topic Modelling - LDA</vt:lpstr>
      <vt:lpstr>LDA - NMF</vt:lpstr>
      <vt:lpstr>Comparing Results</vt:lpstr>
      <vt:lpstr>Visualization </vt:lpstr>
      <vt:lpstr>Clustering</vt:lpstr>
      <vt:lpstr>Truncated Mode</vt:lpstr>
      <vt:lpstr>Cut-off Distance = 19 </vt:lpstr>
      <vt:lpstr>Cluster - Issues and improvements in different parts of the world (Geography) </vt:lpstr>
      <vt:lpstr>Cluster depicting the Topics related to Women </vt:lpstr>
      <vt:lpstr>Cluster depicting the Topics related to Technology and Data </vt:lpstr>
      <vt:lpstr>Conclusion &amp; 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Sivakumar Natarajan</dc:creator>
  <cp:lastModifiedBy>Sivakumar Natarajan</cp:lastModifiedBy>
  <cp:revision>13</cp:revision>
  <dcterms:created xsi:type="dcterms:W3CDTF">2018-08-28T12:56:26Z</dcterms:created>
  <dcterms:modified xsi:type="dcterms:W3CDTF">2018-08-28T14:08:50Z</dcterms:modified>
</cp:coreProperties>
</file>