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7"/>
  </p:notesMasterIdLst>
  <p:sldIdLst>
    <p:sldId id="272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295" r:id="rId24"/>
    <p:sldId id="294" r:id="rId25"/>
    <p:sldId id="29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4573-58E7-4156-A133-2731F5F8D1A6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Rectangle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1D30-C0A0-4124-A783-34D9F15FA0FE}" type="datetime1">
              <a:rPr lang="en-US" smtClean="0"/>
              <a:t>10/5/2018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5871-AB0F-4B3D-8861-97E78CB7B47E}" type="datetime1">
              <a:rPr lang="en-US" smtClean="0"/>
              <a:t>10/5/2018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18406-4C3F-4F3E-80BD-A22568EA37EB}" type="datetime1">
              <a:rPr lang="en-US" smtClean="0"/>
              <a:t>10/5/2018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8077-7188-48C5-8679-2287FAC952E9}" type="datetime1">
              <a:rPr lang="en-US" smtClean="0"/>
              <a:t>10/5/2018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B740-6776-4EE9-99FD-96D592FA5A23}" type="datetime1">
              <a:rPr lang="en-US" smtClean="0"/>
              <a:t>10/5/2018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BD99-6FFD-46C5-B5E2-43A34BDA2566}" type="datetime1">
              <a:rPr lang="en-US" smtClean="0"/>
              <a:t>10/5/2018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678E-214C-4CF8-97C7-95015FB02960}" type="datetime1">
              <a:rPr lang="en-US" smtClean="0"/>
              <a:t>10/5/2018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60E0-FA77-4473-A859-74127B089143}" type="datetime1">
              <a:rPr lang="en-US" smtClean="0"/>
              <a:t>10/5/2018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8D7B8-9F07-4899-827D-5F3CFDDEB574}" type="datetime1">
              <a:rPr lang="en-US" smtClean="0"/>
              <a:t>10/5/2018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7C5C-1CD1-417D-A89C-14747F5222C7}" type="datetime1">
              <a:rPr lang="en-US" smtClean="0"/>
              <a:t>10/5/2018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EFBB-CFA1-4AA8-9123-F0B52DBD84FE}" type="datetime1">
              <a:rPr lang="en-US" smtClean="0"/>
              <a:t>10/5/2018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</p:grpSp>
        </p:grpSp>
      </p:grp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61146459-E3C3-4969-9224-5ED50B492D17}" type="datetime1">
              <a:rPr lang="en-US" smtClean="0"/>
              <a:pPr/>
              <a:t>10/5/2018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Telco – Customer Churn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Annapoorani </a:t>
            </a:r>
          </a:p>
          <a:p>
            <a:r>
              <a:rPr lang="en-US" dirty="0"/>
              <a:t>Capstone Project 2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F956F-45BD-4624-9DBC-D3B940ECD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Churn – Customer with Multiple Lines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BF78BB6B-9EE0-4563-8EF4-39FA6156239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351601"/>
            <a:ext cx="10972800" cy="3556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1815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E4433-557B-4B1D-A182-E9DD54164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Device Protection – Customer Churn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FB7BE95D-88B3-45BC-8056-B30D647AEE1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351601"/>
            <a:ext cx="10972800" cy="3556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6155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D6700-B856-437D-97A3-1DF061945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Churn based on Internet Service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642B1E37-A87F-45E7-A842-D9253FEEBB9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351601"/>
            <a:ext cx="10972800" cy="3556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9825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289AE-1A55-4C1E-8810-362897902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Churn - Contracts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167335E3-B6CB-443B-B03F-05A7BDDFADB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351601"/>
            <a:ext cx="10972800" cy="3556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3306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84078-BD29-4221-9BB3-72D5DC1FA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Churn – Payment Method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7FA6B78F-5940-426F-879F-2D7E296FB7D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372139"/>
            <a:ext cx="10972800" cy="3299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73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55240-21D3-4313-8F12-73659C95D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Churn due to Tech Support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FEF213A0-607E-47D0-B9AE-9DFA35B7D57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351601"/>
            <a:ext cx="10972800" cy="3556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3010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E838B-66A6-4F9E-8FC5-CC22AEBD3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Churn based on Billing Method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3AFFCB25-12A4-4CCE-B512-333FD4A9C4D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845" y="2054433"/>
            <a:ext cx="9053213" cy="4389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7083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03B80-D0EE-4136-8F04-70F6606F5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Streaming TV Customer Churn</a:t>
            </a: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1C0C9252-BE07-4615-B229-F32156553FF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351601"/>
            <a:ext cx="10972800" cy="3556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7330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CD319-1F3F-4968-9886-96316879F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Streaming Movies Customer Churn</a:t>
            </a: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955D7C1F-E8CB-45BB-8899-CA1C9888420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351601"/>
            <a:ext cx="10972800" cy="3556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6479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01EBC-83F8-4590-8A80-EA5F00A1F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2B6AD-18B9-441F-A951-DB0B8C06559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From EDA - Primary Features</a:t>
            </a:r>
          </a:p>
          <a:p>
            <a:r>
              <a:rPr lang="en-US" dirty="0"/>
              <a:t>Internet Service</a:t>
            </a:r>
          </a:p>
          <a:p>
            <a:r>
              <a:rPr lang="en-US" dirty="0"/>
              <a:t>Contract</a:t>
            </a:r>
          </a:p>
          <a:p>
            <a:r>
              <a:rPr lang="en-US" dirty="0"/>
              <a:t>Payment Method</a:t>
            </a:r>
          </a:p>
          <a:p>
            <a:r>
              <a:rPr lang="en-US" dirty="0"/>
              <a:t>Streaming Tv </a:t>
            </a:r>
          </a:p>
          <a:p>
            <a:r>
              <a:rPr lang="en-US" dirty="0"/>
              <a:t>Streaming Movies</a:t>
            </a:r>
          </a:p>
          <a:p>
            <a:r>
              <a:rPr lang="en-US" dirty="0"/>
              <a:t>Tech Support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2D81C1-82A2-4A48-876D-5C08E3A0002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Secondary Features</a:t>
            </a:r>
          </a:p>
          <a:p>
            <a:r>
              <a:rPr lang="en-US" dirty="0"/>
              <a:t>Senior Citizen</a:t>
            </a:r>
          </a:p>
          <a:p>
            <a:r>
              <a:rPr lang="en-US" dirty="0"/>
              <a:t>Paperless Billing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452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98764" y="2715491"/>
            <a:ext cx="11083636" cy="1454728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sz="3600" dirty="0"/>
              <a:t>Predict behavior to retain customers. To can analyze all relevant customer data and develop focused customer retention programs.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91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29980-F6D9-4668-9F32-62CADD00A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Stats Model - Logit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8F927C1-52DB-4CFE-A9B9-CC15AD36E25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847088"/>
            <a:ext cx="9004024" cy="1143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EFEB274-2B34-4DFC-82A9-3D588FC9F5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50" y="2965175"/>
            <a:ext cx="9004024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483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9E057-538A-466C-B01A-BC22D7F3C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– Confusion Matrix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A94BB56-9AA0-49E8-9F00-84B577BA0EAB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09600" y="3033552"/>
            <a:ext cx="5384800" cy="2208534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372825A-45D6-454D-A2D4-37BAFDA89E4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pPr lvl="0" fontAlgn="base"/>
            <a:r>
              <a:rPr lang="en-US" dirty="0"/>
              <a:t>True Positive - Actual Data point is positive and Predicted as positive </a:t>
            </a:r>
          </a:p>
          <a:p>
            <a:pPr lvl="0" fontAlgn="base"/>
            <a:r>
              <a:rPr lang="en-US" dirty="0"/>
              <a:t>True Negative - Actual Data point is negative and Predicted as negative </a:t>
            </a:r>
          </a:p>
          <a:p>
            <a:pPr lvl="0" fontAlgn="base"/>
            <a:r>
              <a:rPr lang="en-US" dirty="0"/>
              <a:t>False Positive - Actual Data point is negative and Predicted as positive</a:t>
            </a:r>
          </a:p>
          <a:p>
            <a:pPr lvl="0" fontAlgn="base"/>
            <a:r>
              <a:rPr lang="en-US" dirty="0"/>
              <a:t>False Negative - Actual Data point is positive and Predicted as negative.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388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832FF-F540-4DAE-820B-39A1CBB5E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-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8E5C0-E131-4D17-96C5-7D286D2C0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3140765"/>
            <a:ext cx="10972800" cy="1749288"/>
          </a:xfrm>
        </p:spPr>
        <p:txBody>
          <a:bodyPr/>
          <a:lstStyle/>
          <a:p>
            <a:pPr lvl="0" fontAlgn="base"/>
            <a:r>
              <a:rPr lang="en-US" dirty="0"/>
              <a:t>Precision = True Positives/ (True Positives + False Positives) </a:t>
            </a:r>
          </a:p>
          <a:p>
            <a:pPr lvl="0" fontAlgn="base"/>
            <a:r>
              <a:rPr lang="en-US" dirty="0"/>
              <a:t>Recall = True Positives/ (True Positives + False Negatives)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613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D5C0F-CD40-4A4C-B4C2-4A69CFE09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70DE3-2A48-4FD4-A50E-3A05F7400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b="1" dirty="0"/>
              <a:t>S</a:t>
            </a:r>
            <a:r>
              <a:rPr lang="en-US" sz="3600" dirty="0"/>
              <a:t>ynthetic </a:t>
            </a:r>
            <a:r>
              <a:rPr lang="en-US" sz="3600" b="1" dirty="0"/>
              <a:t>M</a:t>
            </a:r>
            <a:r>
              <a:rPr lang="en-US" sz="3600" dirty="0"/>
              <a:t>inority </a:t>
            </a:r>
            <a:r>
              <a:rPr lang="en-US" sz="3600" b="1" dirty="0"/>
              <a:t>O</a:t>
            </a:r>
            <a:r>
              <a:rPr lang="en-US" sz="3600" dirty="0"/>
              <a:t>ver-</a:t>
            </a:r>
            <a:r>
              <a:rPr lang="en-US" sz="3600" b="1" dirty="0"/>
              <a:t>s</a:t>
            </a:r>
            <a:r>
              <a:rPr lang="en-US" sz="3600" dirty="0"/>
              <a:t>ampling </a:t>
            </a:r>
            <a:r>
              <a:rPr lang="en-US" sz="3600" b="1" dirty="0"/>
              <a:t>T</a:t>
            </a:r>
            <a:r>
              <a:rPr lang="en-US" sz="3600" dirty="0"/>
              <a:t>echnique</a:t>
            </a:r>
          </a:p>
          <a:p>
            <a:pPr marL="0" indent="0">
              <a:buNone/>
            </a:pPr>
            <a:endParaRPr lang="en-US" dirty="0"/>
          </a:p>
          <a:p>
            <a:pPr lvl="0" fontAlgn="base"/>
            <a:r>
              <a:rPr lang="en-US" dirty="0"/>
              <a:t>Over-sample the minority class. </a:t>
            </a:r>
          </a:p>
          <a:p>
            <a:pPr lvl="0" fontAlgn="base"/>
            <a:r>
              <a:rPr lang="en-US" dirty="0"/>
              <a:t>Under-sample the majority class.  	</a:t>
            </a:r>
          </a:p>
          <a:p>
            <a:r>
              <a:rPr lang="en-US" dirty="0"/>
              <a:t>Synthesize new minority classes. </a:t>
            </a:r>
          </a:p>
        </p:txBody>
      </p:sp>
    </p:spTree>
    <p:extLst>
      <p:ext uri="{BB962C8B-B14F-4D97-AF65-F5344CB8AC3E}">
        <p14:creationId xmlns:p14="http://schemas.microsoft.com/office/powerpoint/2010/main" val="3139002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625E2-4AE4-4A7F-84D6-1A4BFF77B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Measures – Classification Algorithms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F4E8D2B-DC91-4727-901A-BBACAECA99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8254088"/>
              </p:ext>
            </p:extLst>
          </p:nvPr>
        </p:nvGraphicFramePr>
        <p:xfrm>
          <a:off x="1113184" y="2160104"/>
          <a:ext cx="9369291" cy="3993812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1138547">
                  <a:extLst>
                    <a:ext uri="{9D8B030D-6E8A-4147-A177-3AD203B41FA5}">
                      <a16:colId xmlns:a16="http://schemas.microsoft.com/office/drawing/2014/main" val="1074046"/>
                    </a:ext>
                  </a:extLst>
                </a:gridCol>
                <a:gridCol w="1138547">
                  <a:extLst>
                    <a:ext uri="{9D8B030D-6E8A-4147-A177-3AD203B41FA5}">
                      <a16:colId xmlns:a16="http://schemas.microsoft.com/office/drawing/2014/main" val="2753660040"/>
                    </a:ext>
                  </a:extLst>
                </a:gridCol>
                <a:gridCol w="1138547">
                  <a:extLst>
                    <a:ext uri="{9D8B030D-6E8A-4147-A177-3AD203B41FA5}">
                      <a16:colId xmlns:a16="http://schemas.microsoft.com/office/drawing/2014/main" val="2340164421"/>
                    </a:ext>
                  </a:extLst>
                </a:gridCol>
                <a:gridCol w="1138547">
                  <a:extLst>
                    <a:ext uri="{9D8B030D-6E8A-4147-A177-3AD203B41FA5}">
                      <a16:colId xmlns:a16="http://schemas.microsoft.com/office/drawing/2014/main" val="3091397069"/>
                    </a:ext>
                  </a:extLst>
                </a:gridCol>
                <a:gridCol w="1138547">
                  <a:extLst>
                    <a:ext uri="{9D8B030D-6E8A-4147-A177-3AD203B41FA5}">
                      <a16:colId xmlns:a16="http://schemas.microsoft.com/office/drawing/2014/main" val="2979268776"/>
                    </a:ext>
                  </a:extLst>
                </a:gridCol>
                <a:gridCol w="1138547">
                  <a:extLst>
                    <a:ext uri="{9D8B030D-6E8A-4147-A177-3AD203B41FA5}">
                      <a16:colId xmlns:a16="http://schemas.microsoft.com/office/drawing/2014/main" val="3710187188"/>
                    </a:ext>
                  </a:extLst>
                </a:gridCol>
                <a:gridCol w="1138547">
                  <a:extLst>
                    <a:ext uri="{9D8B030D-6E8A-4147-A177-3AD203B41FA5}">
                      <a16:colId xmlns:a16="http://schemas.microsoft.com/office/drawing/2014/main" val="283612394"/>
                    </a:ext>
                  </a:extLst>
                </a:gridCol>
                <a:gridCol w="1399462">
                  <a:extLst>
                    <a:ext uri="{9D8B030D-6E8A-4147-A177-3AD203B41FA5}">
                      <a16:colId xmlns:a16="http://schemas.microsoft.com/office/drawing/2014/main" val="684292749"/>
                    </a:ext>
                  </a:extLst>
                </a:gridCol>
              </a:tblGrid>
              <a:tr h="7847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Before SMOTE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After SMOTE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SMOTE  less Features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53569606"/>
                  </a:ext>
                </a:extLst>
              </a:tr>
              <a:tr h="29173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Precision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Recall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Precision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Recall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Precision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Recall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21418647"/>
                  </a:ext>
                </a:extLst>
              </a:tr>
              <a:tr h="29173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Logistic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18016270"/>
                  </a:ext>
                </a:extLst>
              </a:tr>
              <a:tr h="29173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46831506"/>
                  </a:ext>
                </a:extLst>
              </a:tr>
              <a:tr h="29173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Decision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NA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NA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10455679"/>
                  </a:ext>
                </a:extLst>
              </a:tr>
              <a:tr h="29173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NA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NA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35392191"/>
                  </a:ext>
                </a:extLst>
              </a:tr>
              <a:tr h="29173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Random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15402410"/>
                  </a:ext>
                </a:extLst>
              </a:tr>
              <a:tr h="29173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0.47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85238263"/>
                  </a:ext>
                </a:extLst>
              </a:tr>
              <a:tr h="29173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svm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12747365"/>
                  </a:ext>
                </a:extLst>
              </a:tr>
              <a:tr h="29173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37054221"/>
                  </a:ext>
                </a:extLst>
              </a:tr>
              <a:tr h="29173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XG Boost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23340395"/>
                  </a:ext>
                </a:extLst>
              </a:tr>
              <a:tr h="29173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0.78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345475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7988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2ED44-1C43-4F0D-81B9-49CC3C80B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7D2C3-E38A-40A4-9C40-8081519B0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Based on business question and problem we try to solve other measures are equally important. </a:t>
            </a:r>
          </a:p>
          <a:p>
            <a:r>
              <a:rPr lang="en-US" dirty="0"/>
              <a:t>As for the problems like Customer Churn, Credit defaulters and Spam emails mainly based on recall value. </a:t>
            </a:r>
          </a:p>
          <a:p>
            <a:r>
              <a:rPr lang="en-US" dirty="0"/>
              <a:t>Each problem is different so gauging against all the algorithms will be a better choice.</a:t>
            </a:r>
          </a:p>
          <a:p>
            <a:r>
              <a:rPr lang="en-US" dirty="0"/>
              <a:t>For future analysis, still improvement on Feature Engineering and fine tuning the parameters will give better results.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665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2425148"/>
            <a:ext cx="10972800" cy="3899452"/>
          </a:xfrm>
        </p:spPr>
        <p:txBody>
          <a:bodyPr/>
          <a:lstStyle/>
          <a:p>
            <a:pPr lvl="0" fontAlgn="base"/>
            <a:r>
              <a:rPr lang="en-US" dirty="0"/>
              <a:t>Data Wrangling using Python Pandas, so that data is cleaned and readily available for analysis </a:t>
            </a:r>
          </a:p>
          <a:p>
            <a:pPr lvl="0" fontAlgn="base"/>
            <a:r>
              <a:rPr lang="en-US" dirty="0"/>
              <a:t>EDA to discover the underlying facts about the data and to study the different features </a:t>
            </a:r>
          </a:p>
          <a:p>
            <a:pPr lvl="0" fontAlgn="base"/>
            <a:r>
              <a:rPr lang="en-US" dirty="0"/>
              <a:t>Applying machine learning algorithms like Logistic regression, Decision Trees and Deep Learning.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55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Wrangling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2637182"/>
            <a:ext cx="10972800" cy="2186609"/>
          </a:xfrm>
        </p:spPr>
        <p:txBody>
          <a:bodyPr/>
          <a:lstStyle/>
          <a:p>
            <a:pPr lvl="0" fontAlgn="base"/>
            <a:r>
              <a:rPr lang="en-US" dirty="0"/>
              <a:t>Converting the Total and Monthly charges to numeric </a:t>
            </a:r>
          </a:p>
          <a:p>
            <a:pPr lvl="0" fontAlgn="base"/>
            <a:r>
              <a:rPr lang="en-US" dirty="0"/>
              <a:t>Checked for any NA values in the columns, identified very few rows with Total Charges as NA and those rows are dropped </a:t>
            </a:r>
          </a:p>
          <a:p>
            <a:pPr marL="0" indent="0">
              <a:buNone/>
            </a:pP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508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1075149"/>
            <a:ext cx="109728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Exploratory Data Analysis                 Churn Based on Gender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2570FAC-7164-44BD-847E-0B9E4605EAC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061" y="2796209"/>
            <a:ext cx="9144000" cy="3515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2008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Churn behavior – Senior Citizen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FC182B7-2442-43F3-A7A8-729E6BCD6ED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067685"/>
            <a:ext cx="9053213" cy="4389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9453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Churn - Partners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00647D1-590C-41F2-ADFA-F122EDE1CE3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147197"/>
            <a:ext cx="9053213" cy="4389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488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Churn based on No of Dependents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4099B35-2BC8-4192-8F09-6A0C4C35804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027928"/>
            <a:ext cx="9053213" cy="4389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606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EBC6D-07A8-46E5-B40C-57D9D785F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Churn – Customer with Phone Service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2754AE36-C578-45DE-81DE-A95B36FE2BD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080937"/>
            <a:ext cx="9053213" cy="4389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6415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brainstorming presentation.potx" id="{DE77CA07-3D7A-4CF2-AF02-587F794CB3CB}" vid="{13C2A94F-C0A1-4622-B71C-29A3B00D5E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brainstorming presentation</Template>
  <TotalTime>58</TotalTime>
  <Words>455</Words>
  <Application>Microsoft Office PowerPoint</Application>
  <PresentationFormat>Widescreen</PresentationFormat>
  <Paragraphs>156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Century Gothic</vt:lpstr>
      <vt:lpstr>Palatino Linotype</vt:lpstr>
      <vt:lpstr>Wingdings 2</vt:lpstr>
      <vt:lpstr>Presentation on brainstorming</vt:lpstr>
      <vt:lpstr>Telco – Customer Churn</vt:lpstr>
      <vt:lpstr>Problem Statement</vt:lpstr>
      <vt:lpstr>Approach</vt:lpstr>
      <vt:lpstr>Data Wrangling</vt:lpstr>
      <vt:lpstr>Exploratory Data Analysis                 Churn Based on Gender</vt:lpstr>
      <vt:lpstr>Churn behavior – Senior Citizen</vt:lpstr>
      <vt:lpstr>Churn - Partners</vt:lpstr>
      <vt:lpstr>Churn based on No of Dependents</vt:lpstr>
      <vt:lpstr>Churn – Customer with Phone Service</vt:lpstr>
      <vt:lpstr>Churn – Customer with Multiple Lines</vt:lpstr>
      <vt:lpstr>Device Protection – Customer Churn</vt:lpstr>
      <vt:lpstr>Churn based on Internet Service</vt:lpstr>
      <vt:lpstr>Customer Churn - Contracts</vt:lpstr>
      <vt:lpstr>Churn – Payment Method</vt:lpstr>
      <vt:lpstr>Churn due to Tech Support</vt:lpstr>
      <vt:lpstr>Churn based on Billing Method</vt:lpstr>
      <vt:lpstr>Streaming TV Customer Churn</vt:lpstr>
      <vt:lpstr>Streaming Movies Customer Churn</vt:lpstr>
      <vt:lpstr>Feature Engineering</vt:lpstr>
      <vt:lpstr>Stats Model - Logit</vt:lpstr>
      <vt:lpstr>Classification – Confusion Matrix</vt:lpstr>
      <vt:lpstr>Classification - Metrics</vt:lpstr>
      <vt:lpstr>SMOTE</vt:lpstr>
      <vt:lpstr>Measures – Classification Algorithms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Telco – Customer Churn</dc:title>
  <dc:creator>Sivakumar Natarajan</dc:creator>
  <cp:lastModifiedBy>Sivakumar Natarajan</cp:lastModifiedBy>
  <cp:revision>6</cp:revision>
  <dcterms:created xsi:type="dcterms:W3CDTF">2018-10-05T16:51:30Z</dcterms:created>
  <dcterms:modified xsi:type="dcterms:W3CDTF">2018-10-05T17:49:35Z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