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4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Telco – Customer Churn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Annapoorani </a:t>
            </a:r>
          </a:p>
          <a:p>
            <a:r>
              <a:rPr lang="en-US" dirty="0"/>
              <a:t>Capstone Project 2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956F-45BD-4624-9DBC-D3B940E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Churn – Customer with Multiple Lines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78BB6B-9EE0-4563-8EF4-39FA615623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4433-557B-4B1D-A182-E9DD541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 Protection – Customer Churn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7BE95D-88B3-45BC-8056-B30D647AEE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6700-B856-437D-97A3-1DF0619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based on Internet Service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2B1E37-A87F-45E7-A842-D9253FEEB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89AE-1A55-4C1E-8810-36289790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- Contracts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7335E3-B6CB-443B-B03F-05A7BDDFA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3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078-BD29-4221-9BB3-72D5DC1F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– Payment Method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FA6B78F-5940-426F-879F-2D7E296FB7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72139"/>
            <a:ext cx="10972800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5240-21D3-4313-8F12-73659C9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due to Tech Support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EF213A0-607E-47D0-B9AE-9DFA35B7D5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838B-66A6-4F9E-8FC5-CC22AEBD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based on Billing Method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AFFCB25-12A4-4CCE-B512-333FD4A9C4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45" y="2054433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0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3B80-D0EE-4136-8F04-70F6606F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TV Customer Churn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C0C9252-BE07-4615-B229-F32156553F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D319-1F3F-4968-9886-96316879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Movies Customer Churn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55D7C1F-E8CB-45BB-8899-CA1C98884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1601"/>
            <a:ext cx="10972800" cy="35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1EBC-83F8-4590-8A80-EA5F00A1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B6AD-18B9-441F-A951-DB0B8C0655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From EDA - Primary Features</a:t>
            </a:r>
          </a:p>
          <a:p>
            <a:r>
              <a:rPr lang="en-US" dirty="0"/>
              <a:t>Internet Service</a:t>
            </a:r>
          </a:p>
          <a:p>
            <a:r>
              <a:rPr lang="en-US" dirty="0"/>
              <a:t>Contract</a:t>
            </a:r>
          </a:p>
          <a:p>
            <a:r>
              <a:rPr lang="en-US" dirty="0"/>
              <a:t>Payment Method</a:t>
            </a:r>
          </a:p>
          <a:p>
            <a:r>
              <a:rPr lang="en-US" dirty="0"/>
              <a:t>Streaming Tv </a:t>
            </a:r>
          </a:p>
          <a:p>
            <a:r>
              <a:rPr lang="en-US" dirty="0"/>
              <a:t>Streaming Movies</a:t>
            </a:r>
          </a:p>
          <a:p>
            <a:r>
              <a:rPr lang="en-US" dirty="0"/>
              <a:t>Tech Support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81C1-82A2-4A48-876D-5C08E3A000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Secondary Features</a:t>
            </a:r>
          </a:p>
          <a:p>
            <a:r>
              <a:rPr lang="en-US" dirty="0"/>
              <a:t>Senior Citizen</a:t>
            </a:r>
          </a:p>
          <a:p>
            <a:r>
              <a:rPr lang="en-US" dirty="0"/>
              <a:t>Paperless Billing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764" y="2715491"/>
            <a:ext cx="11083636" cy="14547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Predict behavior to retain customers. To can analyze all relevant customer data and develop focused customer retention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980-F6D9-4668-9F32-62CADD00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Model - Logit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F927C1-52DB-4CFE-A9B9-CC15AD36E2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47088"/>
            <a:ext cx="9004024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FEB274-2B34-4DFC-82A9-3D588FC9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965175"/>
            <a:ext cx="9004024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E057-538A-466C-B01A-BC22D7F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94BB56-9AA0-49E8-9F00-84B577BA0EA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033552"/>
            <a:ext cx="5384800" cy="220853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72825A-45D6-454D-A2D4-37BAFDA89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 fontAlgn="base"/>
            <a:r>
              <a:rPr lang="en-US" dirty="0"/>
              <a:t>True Positive - Actual Data point is positive and Predicted as positive </a:t>
            </a:r>
          </a:p>
          <a:p>
            <a:pPr lvl="0" fontAlgn="base"/>
            <a:r>
              <a:rPr lang="en-US" dirty="0"/>
              <a:t>True Negative - Actual Data point is negative and Predicted as negative </a:t>
            </a:r>
          </a:p>
          <a:p>
            <a:pPr lvl="0" fontAlgn="base"/>
            <a:r>
              <a:rPr lang="en-US" dirty="0"/>
              <a:t>False Positive - Actual Data point is negative and Predicted as positive</a:t>
            </a:r>
          </a:p>
          <a:p>
            <a:pPr lvl="0" fontAlgn="base"/>
            <a:r>
              <a:rPr lang="en-US" dirty="0"/>
              <a:t>False Negative - Actual Data point is positive and Predicted as negative.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32FF-F540-4DAE-820B-39A1CBB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E5C0-E131-4D17-96C5-7D286D2C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40765"/>
            <a:ext cx="10972800" cy="1749288"/>
          </a:xfrm>
        </p:spPr>
        <p:txBody>
          <a:bodyPr/>
          <a:lstStyle/>
          <a:p>
            <a:pPr lvl="0" fontAlgn="base"/>
            <a:r>
              <a:rPr lang="en-US" dirty="0"/>
              <a:t>Precision = True Positives/ (True Positives + False Positives) </a:t>
            </a:r>
          </a:p>
          <a:p>
            <a:pPr lvl="0" fontAlgn="base"/>
            <a:r>
              <a:rPr lang="en-US" dirty="0"/>
              <a:t>Recall = True Positives/ (True Positives + False Negatives)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5C0F-CD40-4A4C-B4C2-4A69CFE0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0DE3-2A48-4FD4-A50E-3A05F740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S</a:t>
            </a:r>
            <a:r>
              <a:rPr lang="en-US" sz="3600" dirty="0"/>
              <a:t>ynthetic </a:t>
            </a:r>
            <a:r>
              <a:rPr lang="en-US" sz="3600" b="1" dirty="0"/>
              <a:t>M</a:t>
            </a:r>
            <a:r>
              <a:rPr lang="en-US" sz="3600" dirty="0"/>
              <a:t>inority </a:t>
            </a:r>
            <a:r>
              <a:rPr lang="en-US" sz="3600" b="1" dirty="0"/>
              <a:t>O</a:t>
            </a:r>
            <a:r>
              <a:rPr lang="en-US" sz="3600" dirty="0"/>
              <a:t>ver-</a:t>
            </a:r>
            <a:r>
              <a:rPr lang="en-US" sz="3600" b="1" dirty="0"/>
              <a:t>s</a:t>
            </a:r>
            <a:r>
              <a:rPr lang="en-US" sz="3600" dirty="0"/>
              <a:t>ampling </a:t>
            </a:r>
            <a:r>
              <a:rPr lang="en-US" sz="3600" b="1" dirty="0"/>
              <a:t>T</a:t>
            </a:r>
            <a:r>
              <a:rPr lang="en-US" sz="3600" dirty="0"/>
              <a:t>echnique</a:t>
            </a:r>
          </a:p>
          <a:p>
            <a:pPr marL="0" indent="0">
              <a:buNone/>
            </a:pPr>
            <a:endParaRPr lang="en-US" dirty="0"/>
          </a:p>
          <a:p>
            <a:pPr lvl="0" fontAlgn="base"/>
            <a:r>
              <a:rPr lang="en-US" dirty="0"/>
              <a:t>Over-sample the minority class. </a:t>
            </a:r>
          </a:p>
          <a:p>
            <a:pPr lvl="0" fontAlgn="base"/>
            <a:r>
              <a:rPr lang="en-US" dirty="0"/>
              <a:t>Under-sample the majority class.  	</a:t>
            </a:r>
          </a:p>
          <a:p>
            <a:r>
              <a:rPr lang="en-US" dirty="0"/>
              <a:t>Synthesize new minority classes. </a:t>
            </a:r>
          </a:p>
        </p:txBody>
      </p:sp>
    </p:spTree>
    <p:extLst>
      <p:ext uri="{BB962C8B-B14F-4D97-AF65-F5344CB8AC3E}">
        <p14:creationId xmlns:p14="http://schemas.microsoft.com/office/powerpoint/2010/main" val="31390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25E2-4AE4-4A7F-84D6-1A4BFF77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– Classification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4E8D2B-DC91-4727-901A-BBACAECA9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254088"/>
              </p:ext>
            </p:extLst>
          </p:nvPr>
        </p:nvGraphicFramePr>
        <p:xfrm>
          <a:off x="1113184" y="2160104"/>
          <a:ext cx="9369291" cy="39938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38547">
                  <a:extLst>
                    <a:ext uri="{9D8B030D-6E8A-4147-A177-3AD203B41FA5}">
                      <a16:colId xmlns:a16="http://schemas.microsoft.com/office/drawing/2014/main" val="1074046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753660040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340164421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3091397069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979268776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3710187188"/>
                    </a:ext>
                  </a:extLst>
                </a:gridCol>
                <a:gridCol w="1138547">
                  <a:extLst>
                    <a:ext uri="{9D8B030D-6E8A-4147-A177-3AD203B41FA5}">
                      <a16:colId xmlns:a16="http://schemas.microsoft.com/office/drawing/2014/main" val="283612394"/>
                    </a:ext>
                  </a:extLst>
                </a:gridCol>
                <a:gridCol w="1399462">
                  <a:extLst>
                    <a:ext uri="{9D8B030D-6E8A-4147-A177-3AD203B41FA5}">
                      <a16:colId xmlns:a16="http://schemas.microsoft.com/office/drawing/2014/main" val="684292749"/>
                    </a:ext>
                  </a:extLst>
                </a:gridCol>
              </a:tblGrid>
              <a:tr h="784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Before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After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SMOTE  less Features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569606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418647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016270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831506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0455679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392191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402410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238263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747365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054221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XG Boost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3340395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54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8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ED44-1C43-4F0D-81B9-49CC3C80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D2C3-E38A-40A4-9C40-8081519B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Based on business question and problem we try to solve other measures are equally important. </a:t>
            </a:r>
          </a:p>
          <a:p>
            <a:r>
              <a:rPr lang="en-US" dirty="0"/>
              <a:t>As for the problems like Customer Churn, Credit defaulters and Spam emails mainly based on recall value. </a:t>
            </a:r>
          </a:p>
          <a:p>
            <a:r>
              <a:rPr lang="en-US" dirty="0"/>
              <a:t>Each problem is different so gauging against all the algorithms will be a better choice.</a:t>
            </a:r>
          </a:p>
          <a:p>
            <a:r>
              <a:rPr lang="en-US" dirty="0"/>
              <a:t>For future analysis, still improvement on Feature Engineering and fine tuning the parameters will give better results.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425148"/>
            <a:ext cx="10972800" cy="3899452"/>
          </a:xfrm>
        </p:spPr>
        <p:txBody>
          <a:bodyPr/>
          <a:lstStyle/>
          <a:p>
            <a:pPr lvl="0" fontAlgn="base"/>
            <a:r>
              <a:rPr lang="en-US" dirty="0"/>
              <a:t>Data Wrangling using Python Pandas, so that data is cleaned and readily available for analysis </a:t>
            </a:r>
          </a:p>
          <a:p>
            <a:pPr lvl="0" fontAlgn="base"/>
            <a:r>
              <a:rPr lang="en-US" dirty="0"/>
              <a:t>EDA to discover the underlying facts about the data and to study the different features </a:t>
            </a:r>
          </a:p>
          <a:p>
            <a:pPr lvl="0" fontAlgn="base"/>
            <a:r>
              <a:rPr lang="en-US" dirty="0"/>
              <a:t>Applying machine learning algorithms like Logistic regression, Decision Trees and Deep Learning.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637182"/>
            <a:ext cx="10972800" cy="2186609"/>
          </a:xfrm>
        </p:spPr>
        <p:txBody>
          <a:bodyPr/>
          <a:lstStyle/>
          <a:p>
            <a:pPr lvl="0" fontAlgn="base"/>
            <a:r>
              <a:rPr lang="en-US" dirty="0"/>
              <a:t>Converting the Total and Monthly charges to numeric </a:t>
            </a:r>
          </a:p>
          <a:p>
            <a:pPr lvl="0" fontAlgn="base"/>
            <a:r>
              <a:rPr lang="en-US" dirty="0"/>
              <a:t>Checked for any NA values in the columns, identified very few rows with Total Charges as NA and those rows are dropped 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7514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                Churn Based on Gender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570FAC-7164-44BD-847E-0B9E4605EA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1" y="2796209"/>
            <a:ext cx="9144000" cy="35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behavior – Senior Citizen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C182B7-2442-43F3-A7A8-729E6BCD6E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7685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- Partners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0647D1-590C-41F2-ADFA-F122EDE1C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7197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based on No of Dependents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099B35-2BC8-4192-8F09-6A0C4C358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7928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BC6D-07A8-46E5-B40C-57D9D785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Churn – Customer with Phone Service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54AE36-C578-45DE-81DE-A95B36FE2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0937"/>
            <a:ext cx="9053213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53</TotalTime>
  <Words>455</Words>
  <Application>Microsoft Office PowerPoint</Application>
  <PresentationFormat>Widescreen</PresentationFormat>
  <Paragraphs>156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Telco – Customer Churn</vt:lpstr>
      <vt:lpstr>Problem Statement</vt:lpstr>
      <vt:lpstr>Approach</vt:lpstr>
      <vt:lpstr>Data Wrangling</vt:lpstr>
      <vt:lpstr>Exploratory Data Analysis                 Churn Based on Gender</vt:lpstr>
      <vt:lpstr>Churn behavior – Senior Citizen</vt:lpstr>
      <vt:lpstr>Churn - Partners</vt:lpstr>
      <vt:lpstr>Churn based on No of Dependents</vt:lpstr>
      <vt:lpstr>Churn – Customer with Phone Service</vt:lpstr>
      <vt:lpstr>Churn – Customer with Multiple Lines</vt:lpstr>
      <vt:lpstr>Device Protection – Customer Churn</vt:lpstr>
      <vt:lpstr>Churn based on Internet Service</vt:lpstr>
      <vt:lpstr>Customer Churn - Contracts</vt:lpstr>
      <vt:lpstr>Churn – Payment Method</vt:lpstr>
      <vt:lpstr>Churn due to Tech Support</vt:lpstr>
      <vt:lpstr>Churn based on Billing Method</vt:lpstr>
      <vt:lpstr>Streaming TV Customer Churn</vt:lpstr>
      <vt:lpstr>Streaming Movies Customer Churn</vt:lpstr>
      <vt:lpstr>Feature Engineering</vt:lpstr>
      <vt:lpstr>Stats Model - Logit</vt:lpstr>
      <vt:lpstr>Classification – Confusion Matrix</vt:lpstr>
      <vt:lpstr>Classification - Metrics</vt:lpstr>
      <vt:lpstr>SMOTE</vt:lpstr>
      <vt:lpstr>Measures – Classification Algorithms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– Customer Churn</dc:title>
  <dc:creator>Sivakumar Natarajan</dc:creator>
  <cp:lastModifiedBy>Sivakumar Natarajan</cp:lastModifiedBy>
  <cp:revision>6</cp:revision>
  <dcterms:created xsi:type="dcterms:W3CDTF">2018-10-05T16:51:30Z</dcterms:created>
  <dcterms:modified xsi:type="dcterms:W3CDTF">2018-10-05T17:45:05Z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