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2"/>
  </p:sldMasterIdLst>
  <p:notesMasterIdLst>
    <p:notesMasterId r:id="rId25"/>
  </p:notesMasterIdLst>
  <p:handoutMasterIdLst>
    <p:handoutMasterId r:id="rId26"/>
  </p:handoutMasterIdLst>
  <p:sldIdLst>
    <p:sldId id="256" r:id="rId3"/>
    <p:sldId id="257" r:id="rId4"/>
    <p:sldId id="258" r:id="rId5"/>
    <p:sldId id="259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0" r:id="rId14"/>
    <p:sldId id="263" r:id="rId15"/>
    <p:sldId id="261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62" r:id="rId24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135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09DC4D6-251A-4E32-9F58-5EF63A864BC7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8457CA08-D0DF-4B92-803D-2F678DDCE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FE1E7E57-1F10-4268-99D2-CEDBAC6DAB5A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D2386A3-2E31-4C9B-B0BE-45709ADB98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multiple</a:t>
            </a:r>
            <a:r>
              <a:rPr lang="en-US" baseline="0" dirty="0"/>
              <a:t> points, if necessary.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brief bullets and discuss</a:t>
            </a:r>
            <a:r>
              <a:rPr lang="en-US" baseline="0" dirty="0"/>
              <a:t> details verbally.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noProof="1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40A-D04E-4FB0-ACBB-D1FD42651063}" type="datetime1">
              <a:rPr lang="en-US" smtClean="0"/>
              <a:pPr/>
              <a:t>1/23/2018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40A-D04E-4FB0-ACBB-D1FD42651063}" type="datetime1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40A-D04E-4FB0-ACBB-D1FD42651063}" type="datetime1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40A-D04E-4FB0-ACBB-D1FD42651063}" type="datetime1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ADA7-12A5-4168-87FD-0A7BA931419B}" type="datetime1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5A2C-8CF9-418C-929E-59F23F70E5F3}" type="datetime1">
              <a:rPr lang="en-US" smtClean="0"/>
              <a:pPr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9BAF-DF50-49A9-A24B-E772F34D4EE8}" type="datetime1">
              <a:rPr lang="en-US" smtClean="0"/>
              <a:pPr/>
              <a:t>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9F9C-0FE7-4725-BBF1-3A439DEFF6B8}" type="datetime1">
              <a:rPr lang="en-US" smtClean="0"/>
              <a:pPr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2ABE-290F-4556-9BE6-EA283C4356C3}" type="datetime1">
              <a:rPr lang="en-US" smtClean="0"/>
              <a:pPr/>
              <a:t>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7221-B4EC-499E-8F13-52A4FCD99E36}" type="datetime1">
              <a:rPr lang="en-US" smtClean="0"/>
              <a:pPr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042D-FBEA-40C8-ACF1-388DE857BC66}" type="datetime1">
              <a:rPr lang="en-US" smtClean="0"/>
              <a:pPr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1A33440A-D04E-4FB0-ACBB-D1FD42651063}" type="datetime1">
              <a:rPr lang="en-US" smtClean="0"/>
              <a:pPr algn="r"/>
              <a:t>1/23/2018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ext2vec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fpb/us-consumer-finance-complain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219200" y="435936"/>
            <a:ext cx="7623048" cy="1472184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Text mining of US Consumer Financial Complaints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5C4B8CA-B970-40A8-8757-221F57933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2971800"/>
            <a:ext cx="7406640" cy="1752600"/>
          </a:xfrm>
        </p:spPr>
        <p:txBody>
          <a:bodyPr>
            <a:noAutofit/>
          </a:bodyPr>
          <a:lstStyle/>
          <a:p>
            <a:r>
              <a:rPr lang="en-US" sz="3200" dirty="0"/>
              <a:t>Springboard – Foundations of Data Science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			By</a:t>
            </a:r>
          </a:p>
          <a:p>
            <a:r>
              <a:rPr lang="en-US" sz="3200" dirty="0"/>
              <a:t>								</a:t>
            </a:r>
            <a:r>
              <a:rPr lang="en-US" sz="3200" dirty="0" err="1"/>
              <a:t>Annapoorani</a:t>
            </a:r>
            <a:r>
              <a:rPr lang="en-US" sz="3200" dirty="0"/>
              <a:t> </a:t>
            </a:r>
            <a:r>
              <a:rPr lang="en-US" sz="3200" dirty="0" err="1"/>
              <a:t>Chockalingam</a:t>
            </a:r>
            <a:endParaRPr lang="en-US" sz="3200" dirty="0"/>
          </a:p>
          <a:p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E6409-2A30-4A3C-B65D-34DED5A0E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EDA – Geographical 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40ECE3-D975-4629-976C-BE95A6CD9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581150"/>
            <a:ext cx="5953125" cy="3695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E7E409-74B0-485B-A5CB-4F8EE8FF25AB}"/>
              </a:ext>
            </a:extLst>
          </p:cNvPr>
          <p:cNvSpPr txBox="1"/>
          <p:nvPr/>
        </p:nvSpPr>
        <p:spPr>
          <a:xfrm>
            <a:off x="1752600" y="57912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Complaints distribution by companies</a:t>
            </a:r>
          </a:p>
        </p:txBody>
      </p:sp>
    </p:spTree>
    <p:extLst>
      <p:ext uri="{BB962C8B-B14F-4D97-AF65-F5344CB8AC3E}">
        <p14:creationId xmlns:p14="http://schemas.microsoft.com/office/powerpoint/2010/main" val="2008601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E09A-1078-4BC0-A96D-CF7925A1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EDA – Geographical 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2944D8-D2F6-4BAD-9F18-96B7199AC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4260" y="1552575"/>
            <a:ext cx="6200775" cy="3752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4933F7-564D-4751-8BF6-17CE0EEC9494}"/>
              </a:ext>
            </a:extLst>
          </p:cNvPr>
          <p:cNvSpPr txBox="1"/>
          <p:nvPr/>
        </p:nvSpPr>
        <p:spPr>
          <a:xfrm>
            <a:off x="1905000" y="57150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Complaint distribution based on Products.</a:t>
            </a:r>
          </a:p>
        </p:txBody>
      </p:sp>
    </p:spTree>
    <p:extLst>
      <p:ext uri="{BB962C8B-B14F-4D97-AF65-F5344CB8AC3E}">
        <p14:creationId xmlns:p14="http://schemas.microsoft.com/office/powerpoint/2010/main" val="700006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Parameter</a:t>
            </a:r>
          </a:p>
          <a:p>
            <a:pPr lvl="7"/>
            <a:endParaRPr lang="en-US" dirty="0"/>
          </a:p>
          <a:p>
            <a:r>
              <a:rPr lang="en-US" dirty="0"/>
              <a:t>Complaints ratio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		Response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		Dispute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		Positive and Negative sentiments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Text Mining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Tidytext</a:t>
            </a:r>
            <a:r>
              <a:rPr lang="en-US" dirty="0"/>
              <a:t> package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Text2vec package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28AE3-C388-44E7-8977-B3E1E460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74638"/>
            <a:ext cx="763828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Analysis – Based on Parameter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124F41-2C3F-496B-ACEC-388F8B1A2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0958" y="1417638"/>
            <a:ext cx="5457825" cy="2695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4931AB-FEDA-405B-91FC-890DC9325F54}"/>
              </a:ext>
            </a:extLst>
          </p:cNvPr>
          <p:cNvSpPr txBox="1"/>
          <p:nvPr/>
        </p:nvSpPr>
        <p:spPr>
          <a:xfrm>
            <a:off x="2057400" y="4267200"/>
            <a:ext cx="54578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Parameters calculated are 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2CBD8B-2275-4FD5-AA18-4FAE339A4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962" y="4956175"/>
            <a:ext cx="48387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05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Mining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Tidytext</a:t>
            </a:r>
            <a:r>
              <a:rPr lang="en-US" dirty="0"/>
              <a:t> Package</a:t>
            </a:r>
          </a:p>
          <a:p>
            <a:pPr marL="402336" lvl="1" indent="0">
              <a:buNone/>
            </a:pPr>
            <a:r>
              <a:rPr lang="en-US" sz="3200" dirty="0"/>
              <a:t>https://www.tidytextmining.com/</a:t>
            </a:r>
          </a:p>
          <a:p>
            <a:pPr marL="82296" indent="0">
              <a:buNone/>
            </a:pPr>
            <a:endParaRPr lang="en-US" dirty="0"/>
          </a:p>
          <a:p>
            <a:r>
              <a:rPr lang="en-US" dirty="0"/>
              <a:t>Text2vec Package</a:t>
            </a:r>
          </a:p>
          <a:p>
            <a:pPr marL="82296" indent="0">
              <a:buNone/>
            </a:pPr>
            <a:r>
              <a:rPr lang="en-US" dirty="0"/>
              <a:t>    </a:t>
            </a:r>
            <a:r>
              <a:rPr lang="en-US" dirty="0">
                <a:hlinkClick r:id="rId3"/>
              </a:rPr>
              <a:t>http://text2vec.org/</a:t>
            </a:r>
            <a:endParaRPr lang="en-US" dirty="0"/>
          </a:p>
          <a:p>
            <a:pPr marL="82296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Sentiment Analysis, Collocations, Correlations and Topic Modelling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9F7E16-958E-4699-88F2-F7A9438DCA46}"/>
              </a:ext>
            </a:extLst>
          </p:cNvPr>
          <p:cNvSpPr/>
          <p:nvPr/>
        </p:nvSpPr>
        <p:spPr>
          <a:xfrm>
            <a:off x="1905000" y="1981200"/>
            <a:ext cx="502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04AC-6AFA-41D5-8931-1F75B4EA0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Mining – Unigram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39D4BC-24A1-4B4D-9B45-112F4E0B5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337" y="1685925"/>
            <a:ext cx="6238875" cy="3952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0BBFF5-B49D-43D0-B31F-D5146366D51C}"/>
              </a:ext>
            </a:extLst>
          </p:cNvPr>
          <p:cNvSpPr txBox="1"/>
          <p:nvPr/>
        </p:nvSpPr>
        <p:spPr>
          <a:xfrm>
            <a:off x="1752600" y="5943600"/>
            <a:ext cx="623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positive and negative words respective to each issue for Mortgage Product</a:t>
            </a:r>
          </a:p>
        </p:txBody>
      </p:sp>
    </p:spTree>
    <p:extLst>
      <p:ext uri="{BB962C8B-B14F-4D97-AF65-F5344CB8AC3E}">
        <p14:creationId xmlns:p14="http://schemas.microsoft.com/office/powerpoint/2010/main" val="4230000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12D0-EFA0-4BEF-9DD2-F732E2FC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Mining – Bigram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793DB3-E168-4201-949A-5F55743B2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300162"/>
            <a:ext cx="6429375" cy="4257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FE4EB3-F8EA-4634-AEFB-087E7A990E5B}"/>
              </a:ext>
            </a:extLst>
          </p:cNvPr>
          <p:cNvSpPr txBox="1"/>
          <p:nvPr/>
        </p:nvSpPr>
        <p:spPr>
          <a:xfrm>
            <a:off x="1752600" y="57912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bigrams respective to each issue for Mortgage Product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50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C0E6-66FA-4361-8D1B-624D998EA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 Mining – Bigram Connections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97E32D-6000-4CAA-B1C4-88D69C3F8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462" y="1604963"/>
            <a:ext cx="6524625" cy="411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91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2804-0A42-45F9-A878-E478F3853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Mining -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3B572-50C4-40CC-87AC-F24121C77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between Issues based on bigram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EDCBA6-4B5E-4FC4-AB8A-91F7EE253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760" y="2196548"/>
            <a:ext cx="65817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80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A1610-0DBF-4E3F-8A88-DAF54B8D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 Mining – Correlation w.r.t one word – deed lieu foreclosure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5AA983-BB13-427E-AECE-70418F36A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625" y="1609725"/>
            <a:ext cx="62103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8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CFBP is an government agency helps consumers complaints heard by financial companies. </a:t>
            </a:r>
          </a:p>
          <a:p>
            <a:r>
              <a:rPr lang="en-US" dirty="0"/>
              <a:t>To study and identify the inappropriate practices and allowing the government to stop those before it becomes a major issues. </a:t>
            </a:r>
          </a:p>
          <a:p>
            <a:r>
              <a:rPr lang="en-US" dirty="0"/>
              <a:t> Focuses on the analysis of the complaints over different segments, also providing sentiment analysis of the complaints.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DF07-AAEA-4B28-ADFB-17D5C36F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Products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64E5EF-AA30-4EE5-87D7-5634F0891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575" y="1795462"/>
            <a:ext cx="62484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98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FC993-8E15-4956-8CE6-C422DB9CE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4D1FD-B210-4D0E-9B10-27B5DA6E8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LDA defining the terms into 10 topics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E51BF-B247-49CE-A6A3-E332BC4E4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667" y="2286000"/>
            <a:ext cx="7498081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99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Recommendations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Negation words needs to be separated and then analyzed</a:t>
            </a:r>
          </a:p>
          <a:p>
            <a:endParaRPr lang="en-US" dirty="0"/>
          </a:p>
          <a:p>
            <a:r>
              <a:rPr lang="en-US" dirty="0"/>
              <a:t>To Analyze Stop words or </a:t>
            </a:r>
            <a:r>
              <a:rPr lang="en-US" dirty="0" err="1"/>
              <a:t>tfidf</a:t>
            </a:r>
            <a:r>
              <a:rPr lang="en-US" dirty="0"/>
              <a:t> model is best for the particular dataset.</a:t>
            </a:r>
          </a:p>
          <a:p>
            <a:endParaRPr lang="en-US" dirty="0"/>
          </a:p>
          <a:p>
            <a:r>
              <a:rPr lang="en-US" dirty="0"/>
              <a:t>Stemming needs to be performed to reduce the word list.</a:t>
            </a:r>
          </a:p>
          <a:p>
            <a:endParaRPr lang="en-US" dirty="0"/>
          </a:p>
          <a:p>
            <a:r>
              <a:rPr lang="en-US" dirty="0"/>
              <a:t>To Analyze other algorithms for enhanced results.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 -  </a:t>
            </a:r>
            <a:r>
              <a:rPr lang="en-US" dirty="0">
                <a:hlinkClick r:id="rId3"/>
              </a:rPr>
              <a:t>https://www.kaggle.com/cfpb/us-consumer-finance-complaints</a:t>
            </a:r>
            <a:endParaRPr lang="en-US" dirty="0"/>
          </a:p>
          <a:p>
            <a:pPr marL="82296" indent="0">
              <a:buNone/>
            </a:pPr>
            <a:endParaRPr lang="en-US" dirty="0"/>
          </a:p>
          <a:p>
            <a:r>
              <a:rPr lang="en-US" dirty="0"/>
              <a:t>18 Variables</a:t>
            </a:r>
          </a:p>
          <a:p>
            <a:endParaRPr lang="en-US" dirty="0"/>
          </a:p>
          <a:p>
            <a:r>
              <a:rPr lang="en-US" dirty="0"/>
              <a:t> Initial Data Cleanups</a:t>
            </a:r>
          </a:p>
          <a:p>
            <a:pPr marL="82296" indent="0">
              <a:buNone/>
            </a:pPr>
            <a:r>
              <a:rPr lang="en-US" dirty="0"/>
              <a:t>	- Date format conversions</a:t>
            </a:r>
          </a:p>
          <a:p>
            <a:pPr marL="82296" indent="0">
              <a:buNone/>
            </a:pPr>
            <a:r>
              <a:rPr lang="en-US" dirty="0"/>
              <a:t>	- Factor Conversions</a:t>
            </a:r>
          </a:p>
          <a:p>
            <a:pPr marL="82296" indent="0">
              <a:buNone/>
            </a:pPr>
            <a:r>
              <a:rPr lang="en-US" dirty="0"/>
              <a:t>	- </a:t>
            </a:r>
            <a:r>
              <a:rPr lang="en-US" dirty="0" err="1"/>
              <a:t>na.omit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419043" y="1600200"/>
            <a:ext cx="7498080" cy="4800600"/>
          </a:xfrm>
        </p:spPr>
        <p:txBody>
          <a:bodyPr/>
          <a:lstStyle/>
          <a:p>
            <a:r>
              <a:rPr lang="en-US" dirty="0"/>
              <a:t>Helps to unfold several facts</a:t>
            </a:r>
          </a:p>
          <a:p>
            <a:pPr marL="82296" indent="0">
              <a:buNone/>
            </a:pPr>
            <a:endParaRPr lang="en-US" dirty="0"/>
          </a:p>
          <a:p>
            <a:r>
              <a:rPr lang="en-US" dirty="0"/>
              <a:t>No of Complaints – Products, Companies, Issues and Sub Issues</a:t>
            </a:r>
          </a:p>
          <a:p>
            <a:endParaRPr lang="en-US" dirty="0"/>
          </a:p>
          <a:p>
            <a:r>
              <a:rPr lang="en-US" dirty="0"/>
              <a:t>Complaints origination geographically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E1F82-DE13-4199-B0D8-D866CD81C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638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EDA Complaints based on Companies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D5309A-A206-4F4E-A20C-627EF1816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747837"/>
            <a:ext cx="6934200" cy="35861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704DB6-D0F7-4FE1-BB8D-BC986F11BEFB}"/>
              </a:ext>
            </a:extLst>
          </p:cNvPr>
          <p:cNvSpPr txBox="1"/>
          <p:nvPr/>
        </p:nvSpPr>
        <p:spPr>
          <a:xfrm>
            <a:off x="1676400" y="5664199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Companies like Bank of America, Wells Fargo, TU, Equifax and Experian received more no of complaints.</a:t>
            </a:r>
          </a:p>
        </p:txBody>
      </p:sp>
    </p:spTree>
    <p:extLst>
      <p:ext uri="{BB962C8B-B14F-4D97-AF65-F5344CB8AC3E}">
        <p14:creationId xmlns:p14="http://schemas.microsoft.com/office/powerpoint/2010/main" val="279929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DC0AE-1ED3-429D-87E1-B0BEB8CF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4638"/>
            <a:ext cx="771448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EDA Complaints based on Products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D77389-1FB7-4E77-8843-0B0BADC50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037" y="1743075"/>
            <a:ext cx="6467475" cy="3590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1C0847-BC05-463D-8783-B01B3F4377AF}"/>
              </a:ext>
            </a:extLst>
          </p:cNvPr>
          <p:cNvSpPr txBox="1"/>
          <p:nvPr/>
        </p:nvSpPr>
        <p:spPr>
          <a:xfrm>
            <a:off x="2133600" y="5562600"/>
            <a:ext cx="628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Mortgage, Debt Collection and Credit reporting are the top products.</a:t>
            </a:r>
          </a:p>
        </p:txBody>
      </p:sp>
    </p:spTree>
    <p:extLst>
      <p:ext uri="{BB962C8B-B14F-4D97-AF65-F5344CB8AC3E}">
        <p14:creationId xmlns:p14="http://schemas.microsoft.com/office/powerpoint/2010/main" val="192853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1858-A259-4561-9F08-4CBC9F35C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4638"/>
            <a:ext cx="771448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EDA Complaints based on Sub issue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97D661-AB5E-454A-839E-3AE5D652B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8662" y="1733550"/>
            <a:ext cx="6372225" cy="3676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9945D4-CBF3-4502-8CB1-8BE290C38A85}"/>
              </a:ext>
            </a:extLst>
          </p:cNvPr>
          <p:cNvSpPr txBox="1"/>
          <p:nvPr/>
        </p:nvSpPr>
        <p:spPr>
          <a:xfrm>
            <a:off x="1998662" y="5410200"/>
            <a:ext cx="6535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Sub-issues like Account Status and Debt or Information is not mine are top.</a:t>
            </a:r>
          </a:p>
        </p:txBody>
      </p:sp>
    </p:spTree>
    <p:extLst>
      <p:ext uri="{BB962C8B-B14F-4D97-AF65-F5344CB8AC3E}">
        <p14:creationId xmlns:p14="http://schemas.microsoft.com/office/powerpoint/2010/main" val="355324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7814E-4103-4082-8F46-843B6427F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EDA Complaints submission Mode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003FD8-6C68-4916-9B7C-072A56BF3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6263" y="1762124"/>
            <a:ext cx="5392738" cy="33694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EEF5B3-B968-43BB-B5C0-1E12483F233E}"/>
              </a:ext>
            </a:extLst>
          </p:cNvPr>
          <p:cNvSpPr txBox="1"/>
          <p:nvPr/>
        </p:nvSpPr>
        <p:spPr>
          <a:xfrm>
            <a:off x="1435608" y="5334000"/>
            <a:ext cx="763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Consumers mostly submitted their complaints by website.</a:t>
            </a:r>
          </a:p>
        </p:txBody>
      </p:sp>
    </p:spTree>
    <p:extLst>
      <p:ext uri="{BB962C8B-B14F-4D97-AF65-F5344CB8AC3E}">
        <p14:creationId xmlns:p14="http://schemas.microsoft.com/office/powerpoint/2010/main" val="3715482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C11D8-77FD-4676-8BC1-42EAE546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EDA – Geographical 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2C2CDC-DC92-4BDA-8EFC-CF6C8F901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543050"/>
            <a:ext cx="6019800" cy="3638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0CEF8B-9A28-4459-93BF-539071CEE49E}"/>
              </a:ext>
            </a:extLst>
          </p:cNvPr>
          <p:cNvSpPr txBox="1"/>
          <p:nvPr/>
        </p:nvSpPr>
        <p:spPr>
          <a:xfrm>
            <a:off x="1752600" y="51816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Complaints originated from California and Texas.</a:t>
            </a:r>
          </a:p>
        </p:txBody>
      </p:sp>
    </p:spTree>
    <p:extLst>
      <p:ext uri="{BB962C8B-B14F-4D97-AF65-F5344CB8AC3E}">
        <p14:creationId xmlns:p14="http://schemas.microsoft.com/office/powerpoint/2010/main" val="2333429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1DE0C9A-E7EA-4130-A638-8C6570FF0C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for strategy recommendation</Template>
  <TotalTime>0</TotalTime>
  <Words>405</Words>
  <Application>Microsoft Office PowerPoint</Application>
  <PresentationFormat>On-screen Show (4:3)</PresentationFormat>
  <Paragraphs>87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Gill Sans MT</vt:lpstr>
      <vt:lpstr>Verdana</vt:lpstr>
      <vt:lpstr>Wingdings 2</vt:lpstr>
      <vt:lpstr>Solstice</vt:lpstr>
      <vt:lpstr>Text mining of US Consumer Financial Complaints</vt:lpstr>
      <vt:lpstr>Problem Statement</vt:lpstr>
      <vt:lpstr>Data Extraction</vt:lpstr>
      <vt:lpstr>Exploratory Data Analysis</vt:lpstr>
      <vt:lpstr>EDA Complaints based on Companies</vt:lpstr>
      <vt:lpstr>EDA Complaints based on Products</vt:lpstr>
      <vt:lpstr>EDA Complaints based on Sub issue</vt:lpstr>
      <vt:lpstr>EDA Complaints submission Mode</vt:lpstr>
      <vt:lpstr>EDA – Geographical Distribution</vt:lpstr>
      <vt:lpstr>EDA – Geographical Distribution</vt:lpstr>
      <vt:lpstr>EDA – Geographical Distribution</vt:lpstr>
      <vt:lpstr>Data Analysis</vt:lpstr>
      <vt:lpstr>Data Analysis – Based on Parameter</vt:lpstr>
      <vt:lpstr>Text Mining</vt:lpstr>
      <vt:lpstr>Text Mining – Unigram Analysis</vt:lpstr>
      <vt:lpstr>Text Mining – Bigram Analysis</vt:lpstr>
      <vt:lpstr>Text Mining – Bigram Connections</vt:lpstr>
      <vt:lpstr>Text Mining - Correlation</vt:lpstr>
      <vt:lpstr>Text Mining – Correlation w.r.t one word – deed lieu foreclosure</vt:lpstr>
      <vt:lpstr>Correlation between Products</vt:lpstr>
      <vt:lpstr>Topic Modelling</vt:lpstr>
      <vt:lpstr>Future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2018-01-23T21:48:09Z</dcterms:created>
  <dcterms:modified xsi:type="dcterms:W3CDTF">2018-01-23T23:26:34Z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TC101671299990</vt:lpwstr>
  </property>
</Properties>
</file>