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55"/>
  </p:notesMasterIdLst>
  <p:sldIdLst>
    <p:sldId id="256" r:id="rId2"/>
    <p:sldId id="257" r:id="rId3"/>
    <p:sldId id="313" r:id="rId4"/>
    <p:sldId id="314" r:id="rId5"/>
    <p:sldId id="332" r:id="rId6"/>
    <p:sldId id="309" r:id="rId7"/>
    <p:sldId id="310" r:id="rId8"/>
    <p:sldId id="311" r:id="rId9"/>
    <p:sldId id="312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55" r:id="rId51"/>
    <p:sldId id="333" r:id="rId52"/>
    <p:sldId id="330" r:id="rId53"/>
    <p:sldId id="277" r:id="rId5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021" autoAdjust="0"/>
  </p:normalViewPr>
  <p:slideViewPr>
    <p:cSldViewPr snapToGrid="0">
      <p:cViewPr varScale="1">
        <p:scale>
          <a:sx n="52" d="100"/>
          <a:sy n="52" d="100"/>
        </p:scale>
        <p:origin x="16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lebedev.ru/?ysclid=l8srqqd09l499258800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1%82%D0%B5%D0%B2%D0%BE%D0%B9_%D0%BF%D1%80%D0%BE%D1%82%D0%BE%D0%BA%D0%BE%D0%BB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E%D0%BC%D0%BF%D1%8C%D1%8E%D1%82%D0%B5%D1%80%D0%BD%D1%8B%D0%B5_%D1%81%D0%B5%D1%82%D0%B8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E%D0%BF%D1%80%D1%8F%D0%B6%D0%B5%D0%BD%D0%B8%D0%B5" TargetMode="External"/><Relationship Id="rId5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4" Type="http://schemas.openxmlformats.org/officeDocument/2006/relationships/hyperlink" Target="https://ru.wikipedia.org/wiki/%D0%9C%D0%B0%D1%80%D1%88%D1%80%D1%83%D1%82%D0%B8%D0%B7%D0%B0%D1%82%D0%BE%D1%8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u.ru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Именно на примере сайта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info.cern.ch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его создатель, Тим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Бернерс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-Ли, показал, как может работать и как может выглядеть HTML.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31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Вставка картинки через </a:t>
            </a:r>
            <a:r>
              <a:rPr lang="en-US" dirty="0" smtClean="0"/>
              <a:t>background</a:t>
            </a:r>
            <a:r>
              <a:rPr lang="en-US" baseline="0" dirty="0" smtClean="0"/>
              <a:t> image</a:t>
            </a:r>
            <a:endParaRPr lang="ru-RU" baseline="0" dirty="0" smtClean="0"/>
          </a:p>
          <a:p>
            <a:r>
              <a:rPr lang="ru-RU" baseline="0" dirty="0" smtClean="0"/>
              <a:t>Пример видео </a:t>
            </a:r>
            <a:r>
              <a:rPr lang="ru-RU" dirty="0" smtClean="0">
                <a:hlinkClick r:id="rId3"/>
              </a:rPr>
              <a:t>Студия Артемия Лебедева | Долго. Дорого. Охуенно (artlebedev.ru)</a:t>
            </a:r>
            <a:endParaRPr lang="ru-RU" dirty="0" smtClean="0"/>
          </a:p>
          <a:p>
            <a:r>
              <a:rPr lang="ru-RU" dirty="0" smtClean="0"/>
              <a:t>Аудио – это если у вас где-то подгружено аудио</a:t>
            </a:r>
            <a:endParaRPr lang="en-US" dirty="0" smtClean="0"/>
          </a:p>
          <a:p>
            <a:r>
              <a:rPr lang="en-US" dirty="0" smtClean="0"/>
              <a:t>Iframe</a:t>
            </a:r>
            <a:r>
              <a:rPr lang="ru-RU" dirty="0" smtClean="0"/>
              <a:t>,</a:t>
            </a:r>
            <a:r>
              <a:rPr lang="ru-RU" baseline="0" dirty="0" smtClean="0"/>
              <a:t> яркий пример </a:t>
            </a:r>
            <a:r>
              <a:rPr lang="ru-RU" baseline="0" dirty="0" err="1" smtClean="0"/>
              <a:t>ютьюб</a:t>
            </a:r>
            <a:r>
              <a:rPr lang="ru-RU" baseline="0" dirty="0" smtClean="0"/>
              <a:t>, показать с любого другого сайта</a:t>
            </a:r>
          </a:p>
          <a:p>
            <a:r>
              <a:rPr lang="en-US" baseline="0" dirty="0" smtClean="0"/>
              <a:t>Canvas – </a:t>
            </a:r>
            <a:r>
              <a:rPr lang="ru-RU" baseline="0" dirty="0" smtClean="0"/>
              <a:t>целый мир</a:t>
            </a:r>
          </a:p>
          <a:p>
            <a:r>
              <a:rPr lang="en-US" baseline="0" dirty="0" smtClean="0"/>
              <a:t>https://experiments.withgoogle.com/collection/chrome</a:t>
            </a:r>
            <a:endParaRPr lang="ru-RU" baseline="0" dirty="0" smtClean="0"/>
          </a:p>
          <a:p>
            <a:r>
              <a:rPr lang="en-US" baseline="0" dirty="0" smtClean="0"/>
              <a:t>https://musiclab.chromeexperiments.com/Song-Maker</a:t>
            </a:r>
            <a:endParaRPr lang="ru-RU" baseline="0" dirty="0" smtClean="0"/>
          </a:p>
          <a:p>
            <a:r>
              <a:rPr lang="en-US" baseline="0" dirty="0" smtClean="0"/>
              <a:t>https://epok.tech/work/tendrils/</a:t>
            </a:r>
            <a:endParaRPr lang="ru-RU" baseline="0" dirty="0" smtClean="0"/>
          </a:p>
          <a:p>
            <a:endParaRPr lang="ru-RU" dirty="0" smtClean="0"/>
          </a:p>
          <a:p>
            <a:r>
              <a:rPr lang="ru-RU" dirty="0" smtClean="0"/>
              <a:t>Пример реального сайта </a:t>
            </a:r>
            <a:r>
              <a:rPr lang="en-US" dirty="0" smtClean="0"/>
              <a:t>https://notdotteam.github.io/trust/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2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41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«Синтаксический сахар»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97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Уровень приложений</a:t>
            </a:r>
            <a:r>
              <a:rPr lang="ru-RU" baseline="0" dirty="0" smtClean="0"/>
              <a:t> – запросы и ответы между программами</a:t>
            </a:r>
          </a:p>
          <a:p>
            <a:r>
              <a:rPr lang="ru-RU" baseline="0" dirty="0" smtClean="0"/>
              <a:t>Транспортный </a:t>
            </a:r>
            <a:r>
              <a:rPr lang="ru-RU" baseline="0" dirty="0" err="1" smtClean="0"/>
              <a:t>ур</a:t>
            </a:r>
            <a:r>
              <a:rPr lang="ru-RU" baseline="0" dirty="0" smtClean="0"/>
              <a:t> – Правила пакетной передачи блоков без учёта их содержания</a:t>
            </a:r>
          </a:p>
          <a:p>
            <a:r>
              <a:rPr lang="ru-RU" baseline="0" dirty="0" smtClean="0"/>
              <a:t>Сетевой </a:t>
            </a:r>
            <a:r>
              <a:rPr lang="ru-RU" baseline="0" dirty="0" err="1" smtClean="0"/>
              <a:t>ур</a:t>
            </a:r>
            <a:r>
              <a:rPr lang="ru-RU" baseline="0" dirty="0" smtClean="0"/>
              <a:t> (</a:t>
            </a:r>
            <a:r>
              <a:rPr lang="en-US" baseline="0" dirty="0" smtClean="0"/>
              <a:t>IP</a:t>
            </a:r>
            <a:r>
              <a:rPr lang="ru-RU" baseline="0" dirty="0" smtClean="0"/>
              <a:t>) – правила выбора маршрута без гарантии доставки</a:t>
            </a:r>
          </a:p>
          <a:p>
            <a:r>
              <a:rPr lang="ru-RU" baseline="0" dirty="0" smtClean="0"/>
              <a:t>Физический </a:t>
            </a:r>
            <a:r>
              <a:rPr lang="ru-RU" baseline="0" dirty="0" err="1" smtClean="0"/>
              <a:t>ур</a:t>
            </a:r>
            <a:r>
              <a:rPr lang="ru-RU" baseline="0" dirty="0" smtClean="0"/>
              <a:t> – правила передачи отдельных байтов по кабельной, оптоволоконной или другой линии связи</a:t>
            </a:r>
          </a:p>
          <a:p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0176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52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Сетевой шлюз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(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 tooltip="Английский язык"/>
              </a:rPr>
              <a:t>англ.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Gateway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 — аппаратный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4" tooltip="Маршрутизатор"/>
              </a:rPr>
              <a:t>маршрутизатор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или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5" tooltip="Программное обеспечение"/>
              </a:rPr>
              <a:t>программное обеспечение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для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6" tooltip="Сопряжение"/>
              </a:rPr>
              <a:t>сопряжения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7" tooltip="Компьютерные сети"/>
              </a:rPr>
              <a:t>компьютерных сетей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использующих разные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8" tooltip="Сетевой протокол"/>
              </a:rPr>
              <a:t>протоколы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(например, локальной и глобальной).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8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сайт стал </a:t>
            </a:r>
            <a:r>
              <a:rPr lang="ru-RU" dirty="0" err="1" smtClean="0"/>
              <a:t>оступен</a:t>
            </a:r>
            <a:r>
              <a:rPr lang="ru-RU" dirty="0" smtClean="0"/>
              <a:t> другим компьютерам, нужно запустить веб-сервер.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67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элементы, которые вкладываются</a:t>
            </a:r>
            <a:r>
              <a:rPr lang="ru-RU" baseline="0" dirty="0" smtClean="0"/>
              <a:t> в элементы и так далее…</a:t>
            </a:r>
          </a:p>
          <a:p>
            <a:r>
              <a:rPr lang="ru-RU" baseline="0" dirty="0" smtClean="0"/>
              <a:t>Есть теги в которые можно что-то положить, есть те, в которые можно что-то положить</a:t>
            </a:r>
          </a:p>
          <a:p>
            <a:r>
              <a:rPr lang="ru-RU" baseline="0" dirty="0" smtClean="0"/>
              <a:t>Родительский компонент, оборачивающий дочерний компонент</a:t>
            </a:r>
          </a:p>
          <a:p>
            <a:r>
              <a:rPr lang="en-US" baseline="0" dirty="0" smtClean="0"/>
              <a:t>Parent </a:t>
            </a:r>
            <a:r>
              <a:rPr lang="ru-RU" baseline="0" dirty="0" smtClean="0"/>
              <a:t>и </a:t>
            </a:r>
            <a:r>
              <a:rPr lang="en-US" baseline="0" dirty="0" smtClean="0"/>
              <a:t>child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20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Браузер</a:t>
            </a:r>
            <a:r>
              <a:rPr lang="ru-RU" baseline="0" dirty="0" smtClean="0"/>
              <a:t> читает наш документ как текстовый</a:t>
            </a:r>
            <a:endParaRPr lang="en-US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некоторые теги ничего нельзя положить 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&gt; &lt;</a:t>
            </a:r>
            <a:r>
              <a:rPr lang="en-US" baseline="0" dirty="0" err="1" smtClean="0"/>
              <a:t>br</a:t>
            </a:r>
            <a:r>
              <a:rPr lang="en-US" baseline="0" dirty="0" smtClean="0"/>
              <a:t>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7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Объяснить что такое </a:t>
            </a:r>
            <a:r>
              <a:rPr lang="en-US" dirty="0" smtClean="0"/>
              <a:t>DOCTYPE</a:t>
            </a:r>
            <a:endParaRPr lang="ru-RU" dirty="0" smtClean="0"/>
          </a:p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Doctype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не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регистрозависим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 не требует закрывающего тега. Нужен он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для того, чтобы браузер понимал, как обрабатывать текущий документ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Причина в том, что до HTML5 существовало несколько версий HTML, а также более строгий вариант разметки XHTML.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r>
              <a:rPr lang="ru-RU" baseline="0" dirty="0" smtClean="0"/>
              <a:t>, которые используются в 90% случаев</a:t>
            </a:r>
          </a:p>
          <a:p>
            <a:r>
              <a:rPr lang="en-US" baseline="0" dirty="0" err="1" smtClean="0"/>
              <a:t>Div</a:t>
            </a:r>
            <a:r>
              <a:rPr lang="en-US" baseline="0" dirty="0" smtClean="0"/>
              <a:t> – </a:t>
            </a:r>
            <a:r>
              <a:rPr lang="ru-RU" baseline="0" dirty="0" smtClean="0"/>
              <a:t>классический блочный тег</a:t>
            </a:r>
          </a:p>
          <a:p>
            <a:r>
              <a:rPr lang="en-US" baseline="0" dirty="0" smtClean="0"/>
              <a:t>Span – </a:t>
            </a:r>
            <a:r>
              <a:rPr lang="ru-RU" baseline="0" dirty="0" smtClean="0"/>
              <a:t>классический строчный тег</a:t>
            </a:r>
            <a:endParaRPr lang="en-US" baseline="0" dirty="0" smtClean="0"/>
          </a:p>
          <a:p>
            <a:r>
              <a:rPr lang="ru-RU" baseline="0" dirty="0" smtClean="0"/>
              <a:t>Показать в браузере пример любого сайта </a:t>
            </a:r>
            <a:r>
              <a:rPr lang="ru-RU" dirty="0" smtClean="0">
                <a:hlinkClick r:id="rId3"/>
              </a:rPr>
              <a:t>ПГНИУ - Пермский государственный национальный исследовательский университет (psu.ru)</a:t>
            </a:r>
            <a:endParaRPr lang="ru-RU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1)</a:t>
            </a:r>
            <a:r>
              <a:rPr lang="en-US" baseline="0" dirty="0" err="1" smtClean="0"/>
              <a:t>vertical-align:middle</a:t>
            </a:r>
            <a:endParaRPr lang="en-US" baseline="0" dirty="0" smtClean="0"/>
          </a:p>
          <a:p>
            <a:r>
              <a:rPr lang="en-US" baseline="0" dirty="0" smtClean="0"/>
              <a:t>2) </a:t>
            </a:r>
            <a:r>
              <a:rPr lang="en-US" baseline="0" dirty="0" err="1" smtClean="0"/>
              <a:t>display:block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display-inline:block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Посмотреть вставку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72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100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58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831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4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253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5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69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88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84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180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972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0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674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450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66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51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9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4671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6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788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88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581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6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5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F1B3B-9108-457A-9563-B51C91746D4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2ip.ru/domain-list-by-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2ip.ru/looku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ysoev.ru/nginx" TargetMode="External"/><Relationship Id="rId4" Type="http://schemas.openxmlformats.org/officeDocument/2006/relationships/hyperlink" Target="http://www.iis.net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chrome" TargetMode="External"/><Relationship Id="rId3" Type="http://schemas.openxmlformats.org/officeDocument/2006/relationships/image" Target="../media/image19.jpeg"/><Relationship Id="rId7" Type="http://schemas.openxmlformats.org/officeDocument/2006/relationships/hyperlink" Target="http://www.mozilla-russia.org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://www.opera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www.apple.com/afari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info.cern.ch/hypertext/WWW/TheProject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html5-semantic-element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Основы </a:t>
            </a:r>
            <a:br>
              <a:rPr lang="ru-RU" dirty="0" smtClean="0">
                <a:latin typeface="+mn-lt"/>
              </a:rPr>
            </a:b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технологий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8190553" cy="1499616"/>
          </a:xfrm>
        </p:spPr>
        <p:txBody>
          <a:bodyPr/>
          <a:lstStyle/>
          <a:p>
            <a:r>
              <a:rPr lang="ru-RU" altLang="ru-RU" dirty="0" smtClean="0"/>
              <a:t>Протоколы семейства </a:t>
            </a:r>
            <a:r>
              <a:rPr lang="en-US" altLang="ru-RU" dirty="0" smtClean="0"/>
              <a:t>TCP/IP</a:t>
            </a:r>
            <a:endParaRPr lang="ru-RU" altLang="ru-RU" dirty="0" smtClean="0"/>
          </a:p>
        </p:txBody>
      </p:sp>
      <p:sp>
        <p:nvSpPr>
          <p:cNvPr id="36868" name="Прямоугольник 3"/>
          <p:cNvSpPr>
            <a:spLocks noChangeArrowheads="1"/>
          </p:cNvSpPr>
          <p:nvPr/>
        </p:nvSpPr>
        <p:spPr bwMode="auto">
          <a:xfrm>
            <a:off x="773584" y="1667906"/>
            <a:ext cx="8448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chemeClr val="accent1"/>
                </a:solidFill>
              </a:rPr>
              <a:t>TCP</a:t>
            </a:r>
            <a:r>
              <a:rPr lang="ru-RU" altLang="ru-RU" dirty="0"/>
              <a:t> (</a:t>
            </a:r>
            <a:r>
              <a:rPr lang="en-US" altLang="ru-RU" i="1" dirty="0"/>
              <a:t>Transfer Control Protocol</a:t>
            </a:r>
            <a:r>
              <a:rPr lang="ru-RU" altLang="ru-RU" dirty="0"/>
              <a:t>)</a:t>
            </a:r>
            <a:r>
              <a:rPr lang="en-US" altLang="ru-RU" i="1" dirty="0"/>
              <a:t> </a:t>
            </a:r>
            <a:r>
              <a:rPr lang="ru-RU" altLang="ru-RU" dirty="0"/>
              <a:t>– протокол управления передачей данных </a:t>
            </a:r>
          </a:p>
          <a:p>
            <a:pPr eaLnBrk="1" hangingPunct="1"/>
            <a:r>
              <a:rPr lang="en-US" altLang="ru-RU" b="1" dirty="0">
                <a:solidFill>
                  <a:schemeClr val="accent1"/>
                </a:solidFill>
              </a:rPr>
              <a:t>IP</a:t>
            </a:r>
            <a:r>
              <a:rPr lang="ru-RU" altLang="ru-RU" dirty="0"/>
              <a:t> (</a:t>
            </a:r>
            <a:r>
              <a:rPr lang="ru-RU" altLang="ru-RU" i="1" dirty="0"/>
              <a:t>I</a:t>
            </a:r>
            <a:r>
              <a:rPr lang="en-US" altLang="ru-RU" i="1" dirty="0" err="1"/>
              <a:t>nternet</a:t>
            </a:r>
            <a:r>
              <a:rPr lang="en-US" altLang="ru-RU" i="1" dirty="0"/>
              <a:t> Protocol</a:t>
            </a:r>
            <a:r>
              <a:rPr lang="ru-RU" altLang="ru-RU" dirty="0"/>
              <a:t>) </a:t>
            </a:r>
            <a:r>
              <a:rPr lang="en-US" altLang="ru-RU" dirty="0"/>
              <a:t>– </a:t>
            </a:r>
            <a:r>
              <a:rPr lang="ru-RU" altLang="ru-RU" dirty="0"/>
              <a:t>межсетевой протокол</a:t>
            </a:r>
          </a:p>
        </p:txBody>
      </p:sp>
      <p:sp>
        <p:nvSpPr>
          <p:cNvPr id="3686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6870" name="AutoShape 38"/>
          <p:cNvSpPr>
            <a:spLocks noChangeAspect="1" noChangeArrowheads="1" noTextEdit="1"/>
          </p:cNvSpPr>
          <p:nvPr/>
        </p:nvSpPr>
        <p:spPr bwMode="auto">
          <a:xfrm>
            <a:off x="1387475" y="3089622"/>
            <a:ext cx="617696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1239838" y="3219797"/>
            <a:ext cx="2420937" cy="321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 sz="3600">
              <a:latin typeface="Arial" charset="0"/>
            </a:endParaRPr>
          </a:p>
        </p:txBody>
      </p:sp>
      <p:sp>
        <p:nvSpPr>
          <p:cNvPr id="125988" name="Rectangle 36"/>
          <p:cNvSpPr>
            <a:spLocks noChangeArrowheads="1"/>
          </p:cNvSpPr>
          <p:nvPr/>
        </p:nvSpPr>
        <p:spPr bwMode="auto">
          <a:xfrm>
            <a:off x="2474913" y="3386485"/>
            <a:ext cx="863600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HTTP</a:t>
            </a:r>
            <a:endParaRPr lang="en-US" sz="3600" b="1" dirty="0">
              <a:solidFill>
                <a:srgbClr val="333399"/>
              </a:solidFill>
            </a:endParaRPr>
          </a:p>
        </p:txBody>
      </p:sp>
      <p:sp>
        <p:nvSpPr>
          <p:cNvPr id="36877" name="Rectangle 35"/>
          <p:cNvSpPr>
            <a:spLocks noChangeArrowheads="1"/>
          </p:cNvSpPr>
          <p:nvPr/>
        </p:nvSpPr>
        <p:spPr bwMode="auto">
          <a:xfrm>
            <a:off x="1279525" y="3432522"/>
            <a:ext cx="1150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браузер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474913" y="4205635"/>
            <a:ext cx="863600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T</a:t>
            </a:r>
            <a:r>
              <a:rPr lang="ru-RU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С</a:t>
            </a: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P</a:t>
            </a:r>
            <a:endParaRPr lang="en-US" sz="3600" b="1">
              <a:solidFill>
                <a:srgbClr val="333399"/>
              </a:solidFill>
            </a:endParaRPr>
          </a:p>
        </p:txBody>
      </p:sp>
      <p:sp>
        <p:nvSpPr>
          <p:cNvPr id="36879" name="Rectangle 33"/>
          <p:cNvSpPr>
            <a:spLocks noChangeArrowheads="1"/>
          </p:cNvSpPr>
          <p:nvPr/>
        </p:nvSpPr>
        <p:spPr bwMode="auto">
          <a:xfrm>
            <a:off x="1387475" y="4253260"/>
            <a:ext cx="10429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474913" y="5026372"/>
            <a:ext cx="863600" cy="420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IP</a:t>
            </a:r>
            <a:endParaRPr lang="en-US" sz="3600" b="1" dirty="0">
              <a:solidFill>
                <a:srgbClr val="333399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474913" y="5847110"/>
            <a:ext cx="863600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882" name="Rectangle 30"/>
          <p:cNvSpPr>
            <a:spLocks noChangeArrowheads="1"/>
          </p:cNvSpPr>
          <p:nvPr/>
        </p:nvSpPr>
        <p:spPr bwMode="auto">
          <a:xfrm>
            <a:off x="1327150" y="5073997"/>
            <a:ext cx="11033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83" name="Rectangle 29"/>
          <p:cNvSpPr>
            <a:spLocks noChangeArrowheads="1"/>
          </p:cNvSpPr>
          <p:nvPr/>
        </p:nvSpPr>
        <p:spPr bwMode="auto">
          <a:xfrm>
            <a:off x="1352550" y="5894735"/>
            <a:ext cx="10779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84" name="Rectangle 28"/>
          <p:cNvSpPr>
            <a:spLocks noChangeArrowheads="1"/>
          </p:cNvSpPr>
          <p:nvPr/>
        </p:nvSpPr>
        <p:spPr bwMode="auto">
          <a:xfrm>
            <a:off x="1393825" y="6520210"/>
            <a:ext cx="22558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Компьютер A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 flipH="1">
            <a:off x="5434013" y="3219797"/>
            <a:ext cx="2470150" cy="321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ru-RU" sz="3600">
              <a:latin typeface="Arial" charset="0"/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 flipH="1">
            <a:off x="5764213" y="3386485"/>
            <a:ext cx="865187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HTTP</a:t>
            </a:r>
            <a:endParaRPr lang="en-US" sz="3600" b="1">
              <a:solidFill>
                <a:srgbClr val="333399"/>
              </a:solidFill>
            </a:endParaRPr>
          </a:p>
        </p:txBody>
      </p:sp>
      <p:sp>
        <p:nvSpPr>
          <p:cNvPr id="36887" name="Rectangle 25"/>
          <p:cNvSpPr>
            <a:spLocks noChangeArrowheads="1"/>
          </p:cNvSpPr>
          <p:nvPr/>
        </p:nvSpPr>
        <p:spPr bwMode="auto">
          <a:xfrm flipH="1">
            <a:off x="6673850" y="3432522"/>
            <a:ext cx="10366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сервер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 flipH="1">
            <a:off x="5764213" y="4205635"/>
            <a:ext cx="865187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T</a:t>
            </a:r>
            <a:r>
              <a:rPr lang="ru-RU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С</a:t>
            </a: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P</a:t>
            </a:r>
            <a:endParaRPr lang="en-US" sz="3600" b="1">
              <a:solidFill>
                <a:srgbClr val="333399"/>
              </a:solidFill>
            </a:endParaRPr>
          </a:p>
        </p:txBody>
      </p:sp>
      <p:sp>
        <p:nvSpPr>
          <p:cNvPr id="36889" name="Rectangle 23"/>
          <p:cNvSpPr>
            <a:spLocks noChangeArrowheads="1"/>
          </p:cNvSpPr>
          <p:nvPr/>
        </p:nvSpPr>
        <p:spPr bwMode="auto">
          <a:xfrm flipH="1">
            <a:off x="6673850" y="4253260"/>
            <a:ext cx="1182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 flipH="1">
            <a:off x="5764213" y="5026372"/>
            <a:ext cx="865187" cy="420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rgbClr val="333399"/>
                </a:solidFill>
                <a:ea typeface="Calibri" pitchFamily="34" charset="0"/>
                <a:cs typeface="Times New Roman" pitchFamily="18" charset="0"/>
              </a:rPr>
              <a:t>IP</a:t>
            </a:r>
            <a:endParaRPr lang="en-US" sz="3600" b="1">
              <a:solidFill>
                <a:srgbClr val="333399"/>
              </a:solidFill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 flipH="1">
            <a:off x="5764213" y="5847110"/>
            <a:ext cx="865187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892" name="Rectangle 20"/>
          <p:cNvSpPr>
            <a:spLocks noChangeArrowheads="1"/>
          </p:cNvSpPr>
          <p:nvPr/>
        </p:nvSpPr>
        <p:spPr bwMode="auto">
          <a:xfrm flipH="1">
            <a:off x="6673850" y="5073997"/>
            <a:ext cx="10366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93" name="Rectangle 19"/>
          <p:cNvSpPr>
            <a:spLocks noChangeArrowheads="1"/>
          </p:cNvSpPr>
          <p:nvPr/>
        </p:nvSpPr>
        <p:spPr bwMode="auto">
          <a:xfrm flipH="1">
            <a:off x="6673850" y="5894735"/>
            <a:ext cx="10366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драйвер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94" name="Rectangle 18"/>
          <p:cNvSpPr>
            <a:spLocks noChangeArrowheads="1"/>
          </p:cNvSpPr>
          <p:nvPr/>
        </p:nvSpPr>
        <p:spPr bwMode="auto">
          <a:xfrm flipH="1">
            <a:off x="5551488" y="6520210"/>
            <a:ext cx="22669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Компьютер Б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895" name="AutoShape 17"/>
          <p:cNvCxnSpPr>
            <a:cxnSpLocks noChangeShapeType="1"/>
          </p:cNvCxnSpPr>
          <p:nvPr/>
        </p:nvCxnSpPr>
        <p:spPr bwMode="auto">
          <a:xfrm>
            <a:off x="3338513" y="5231160"/>
            <a:ext cx="24130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16"/>
          <p:cNvCxnSpPr>
            <a:cxnSpLocks noChangeShapeType="1"/>
          </p:cNvCxnSpPr>
          <p:nvPr/>
        </p:nvCxnSpPr>
        <p:spPr bwMode="auto">
          <a:xfrm>
            <a:off x="3338513" y="4404072"/>
            <a:ext cx="24130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15"/>
          <p:cNvCxnSpPr>
            <a:cxnSpLocks noChangeShapeType="1"/>
          </p:cNvCxnSpPr>
          <p:nvPr/>
        </p:nvCxnSpPr>
        <p:spPr bwMode="auto">
          <a:xfrm>
            <a:off x="3338513" y="3597622"/>
            <a:ext cx="2413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8" name="Rectangle 14"/>
          <p:cNvSpPr>
            <a:spLocks noChangeArrowheads="1"/>
          </p:cNvSpPr>
          <p:nvPr/>
        </p:nvSpPr>
        <p:spPr bwMode="auto">
          <a:xfrm>
            <a:off x="3795713" y="3281710"/>
            <a:ext cx="15001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уровень</a:t>
            </a:r>
            <a:endParaRPr lang="ru-RU" altLang="ru-R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приложений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899" name="Rectangle 13"/>
          <p:cNvSpPr>
            <a:spLocks noChangeArrowheads="1"/>
          </p:cNvSpPr>
          <p:nvPr/>
        </p:nvSpPr>
        <p:spPr bwMode="auto">
          <a:xfrm>
            <a:off x="3609975" y="4119910"/>
            <a:ext cx="18716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транспортный</a:t>
            </a:r>
            <a:endParaRPr lang="ru-RU" altLang="ru-R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уровень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900" name="Rectangle 12"/>
          <p:cNvSpPr>
            <a:spLocks noChangeArrowheads="1"/>
          </p:cNvSpPr>
          <p:nvPr/>
        </p:nvSpPr>
        <p:spPr bwMode="auto">
          <a:xfrm>
            <a:off x="3756025" y="4937472"/>
            <a:ext cx="15795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сетевой</a:t>
            </a:r>
            <a:endParaRPr lang="ru-RU" altLang="ru-R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уровень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901" name="Rectangle 11"/>
          <p:cNvSpPr>
            <a:spLocks noChangeArrowheads="1"/>
          </p:cNvSpPr>
          <p:nvPr/>
        </p:nvSpPr>
        <p:spPr bwMode="auto">
          <a:xfrm>
            <a:off x="3795713" y="5775672"/>
            <a:ext cx="15001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физический</a:t>
            </a:r>
            <a:endParaRPr lang="ru-RU" altLang="ru-R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2000">
                <a:ea typeface="Calibri" panose="020F0502020204030204" pitchFamily="34" charset="0"/>
                <a:cs typeface="Times New Roman" panose="02020603050405020304" pitchFamily="18" charset="0"/>
              </a:rPr>
              <a:t>уровень</a:t>
            </a:r>
            <a:endParaRPr lang="ru-RU" altLang="ru-RU" sz="36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902" name="AutoShape 10"/>
          <p:cNvCxnSpPr>
            <a:cxnSpLocks noChangeShapeType="1"/>
          </p:cNvCxnSpPr>
          <p:nvPr/>
        </p:nvCxnSpPr>
        <p:spPr bwMode="auto">
          <a:xfrm>
            <a:off x="2906713" y="3807172"/>
            <a:ext cx="1587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9"/>
          <p:cNvCxnSpPr>
            <a:cxnSpLocks noChangeShapeType="1"/>
          </p:cNvCxnSpPr>
          <p:nvPr/>
        </p:nvCxnSpPr>
        <p:spPr bwMode="auto">
          <a:xfrm>
            <a:off x="2906713" y="4626322"/>
            <a:ext cx="1587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4" name="AutoShape 8"/>
          <p:cNvCxnSpPr>
            <a:cxnSpLocks noChangeShapeType="1"/>
          </p:cNvCxnSpPr>
          <p:nvPr/>
        </p:nvCxnSpPr>
        <p:spPr bwMode="auto">
          <a:xfrm>
            <a:off x="2906713" y="5447060"/>
            <a:ext cx="1587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5" name="AutoShape 7"/>
          <p:cNvCxnSpPr>
            <a:cxnSpLocks noChangeShapeType="1"/>
          </p:cNvCxnSpPr>
          <p:nvPr/>
        </p:nvCxnSpPr>
        <p:spPr bwMode="auto">
          <a:xfrm>
            <a:off x="6196013" y="3807172"/>
            <a:ext cx="1587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6"/>
          <p:cNvCxnSpPr>
            <a:cxnSpLocks noChangeShapeType="1"/>
          </p:cNvCxnSpPr>
          <p:nvPr/>
        </p:nvCxnSpPr>
        <p:spPr bwMode="auto">
          <a:xfrm>
            <a:off x="6196013" y="4626322"/>
            <a:ext cx="1587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5"/>
          <p:cNvCxnSpPr>
            <a:cxnSpLocks noChangeShapeType="1"/>
          </p:cNvCxnSpPr>
          <p:nvPr/>
        </p:nvCxnSpPr>
        <p:spPr bwMode="auto">
          <a:xfrm>
            <a:off x="6196013" y="5447060"/>
            <a:ext cx="1587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8" name="Line 4"/>
          <p:cNvSpPr>
            <a:spLocks noChangeShapeType="1"/>
          </p:cNvSpPr>
          <p:nvPr/>
        </p:nvSpPr>
        <p:spPr bwMode="auto">
          <a:xfrm flipH="1">
            <a:off x="3333750" y="6053485"/>
            <a:ext cx="6429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909" name="Line 3"/>
          <p:cNvSpPr>
            <a:spLocks noChangeShapeType="1"/>
          </p:cNvSpPr>
          <p:nvPr/>
        </p:nvSpPr>
        <p:spPr bwMode="auto">
          <a:xfrm>
            <a:off x="5113338" y="6053485"/>
            <a:ext cx="6445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910" name="Line 2"/>
          <p:cNvSpPr>
            <a:spLocks noChangeShapeType="1"/>
          </p:cNvSpPr>
          <p:nvPr/>
        </p:nvSpPr>
        <p:spPr bwMode="auto">
          <a:xfrm>
            <a:off x="3944938" y="6055072"/>
            <a:ext cx="1189037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452563" y="2410172"/>
            <a:ext cx="6238875" cy="663575"/>
            <a:chOff x="464" y="2126"/>
            <a:chExt cx="3929" cy="418"/>
          </a:xfrm>
        </p:grpSpPr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758" y="2193"/>
              <a:ext cx="3635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Протокол </a:t>
              </a:r>
              <a:r>
                <a:rPr lang="en-US" sz="2400" dirty="0">
                  <a:latin typeface="Arial" charset="0"/>
                </a:rPr>
                <a:t>IP </a:t>
              </a:r>
              <a:r>
                <a:rPr lang="ru-RU" sz="2400" dirty="0">
                  <a:latin typeface="Arial" charset="0"/>
                </a:rPr>
                <a:t>не гарантирует доставку!</a:t>
              </a:r>
            </a:p>
          </p:txBody>
        </p:sp>
        <p:sp>
          <p:nvSpPr>
            <p:cNvPr id="3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25989" grpId="0" animBg="1"/>
      <p:bldP spid="125988" grpId="0" animBg="1"/>
      <p:bldP spid="36877" grpId="0"/>
      <p:bldP spid="125986" grpId="0" animBg="1"/>
      <p:bldP spid="36879" grpId="0"/>
      <p:bldP spid="125984" grpId="0" animBg="1"/>
      <p:bldP spid="125983" grpId="0" animBg="1"/>
      <p:bldP spid="36882" grpId="0"/>
      <p:bldP spid="36883" grpId="0"/>
      <p:bldP spid="36884" grpId="0"/>
      <p:bldP spid="125979" grpId="0" animBg="1"/>
      <p:bldP spid="125978" grpId="0" animBg="1"/>
      <p:bldP spid="36887" grpId="0"/>
      <p:bldP spid="125976" grpId="0" animBg="1"/>
      <p:bldP spid="36889" grpId="0"/>
      <p:bldP spid="125974" grpId="0" animBg="1"/>
      <p:bldP spid="125973" grpId="0" animBg="1"/>
      <p:bldP spid="36892" grpId="0"/>
      <p:bldP spid="36893" grpId="0"/>
      <p:bldP spid="36894" grpId="0"/>
      <p:bldP spid="36898" grpId="0"/>
      <p:bldP spid="36899" grpId="0"/>
      <p:bldP spid="36900" grpId="0"/>
      <p:bldP spid="369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Протоколы уровня приложений</a:t>
            </a:r>
          </a:p>
        </p:txBody>
      </p:sp>
      <p:sp>
        <p:nvSpPr>
          <p:cNvPr id="378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78D9A-9063-434F-B394-7C7B915B2C84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37892" name="Прямоугольник 3"/>
          <p:cNvSpPr>
            <a:spLocks noChangeArrowheads="1"/>
          </p:cNvSpPr>
          <p:nvPr/>
        </p:nvSpPr>
        <p:spPr bwMode="auto">
          <a:xfrm>
            <a:off x="390525" y="2298103"/>
            <a:ext cx="8753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ru-RU" sz="2400" b="1" dirty="0">
                <a:solidFill>
                  <a:schemeClr val="accent1"/>
                </a:solidFill>
              </a:rPr>
              <a:t>HTTP</a:t>
            </a:r>
            <a:r>
              <a:rPr lang="ru-RU" altLang="ru-RU" sz="2400" dirty="0"/>
              <a:t> (</a:t>
            </a:r>
            <a:r>
              <a:rPr lang="en-US" altLang="ru-RU" sz="2400" i="1" dirty="0" err="1"/>
              <a:t>HyperText</a:t>
            </a:r>
            <a:r>
              <a:rPr lang="en-US" altLang="ru-RU" sz="2400" i="1" dirty="0"/>
              <a:t> Transfer Protocol</a:t>
            </a:r>
            <a:r>
              <a:rPr lang="ru-RU" altLang="ru-RU" sz="2400" dirty="0"/>
              <a:t>)</a:t>
            </a:r>
            <a:r>
              <a:rPr lang="en-US" altLang="ru-RU" sz="2400" i="1" dirty="0"/>
              <a:t> </a:t>
            </a:r>
            <a:r>
              <a:rPr lang="ru-RU" altLang="ru-RU" sz="2400" dirty="0"/>
              <a:t>– передача гипертекста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ru-RU" sz="2400" b="1" dirty="0">
                <a:solidFill>
                  <a:schemeClr val="accent1"/>
                </a:solidFill>
              </a:rPr>
              <a:t>FTP</a:t>
            </a:r>
            <a:r>
              <a:rPr lang="ru-RU" altLang="ru-RU" sz="2400" dirty="0"/>
              <a:t> (</a:t>
            </a:r>
            <a:r>
              <a:rPr lang="en-US" altLang="ru-RU" sz="2400" i="1" dirty="0"/>
              <a:t>File Transfer Protocol</a:t>
            </a:r>
            <a:r>
              <a:rPr lang="ru-RU" altLang="ru-RU" sz="2400" dirty="0"/>
              <a:t>) </a:t>
            </a:r>
            <a:r>
              <a:rPr lang="en-US" altLang="ru-RU" sz="2400" dirty="0"/>
              <a:t>–</a:t>
            </a:r>
            <a:r>
              <a:rPr lang="ru-RU" altLang="ru-RU" sz="2400" dirty="0"/>
              <a:t> передача файлов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ru-RU" sz="2400" b="1" dirty="0">
                <a:solidFill>
                  <a:schemeClr val="accent1"/>
                </a:solidFill>
              </a:rPr>
              <a:t>SMTP</a:t>
            </a:r>
            <a:r>
              <a:rPr lang="ru-RU" altLang="ru-RU" sz="2400" dirty="0"/>
              <a:t> (</a:t>
            </a:r>
            <a:r>
              <a:rPr lang="en-US" altLang="ru-RU" sz="2400" i="1" dirty="0"/>
              <a:t>Simple Mail Transfer Protocol</a:t>
            </a:r>
            <a:r>
              <a:rPr lang="ru-RU" altLang="ru-RU" sz="2400" dirty="0"/>
              <a:t>) </a:t>
            </a:r>
            <a:r>
              <a:rPr lang="en-US" altLang="ru-RU" sz="2400" dirty="0"/>
              <a:t>–</a:t>
            </a:r>
            <a:r>
              <a:rPr lang="ru-RU" altLang="ru-RU" sz="2400" dirty="0"/>
              <a:t> отправка эл. почты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ru-RU" sz="2400" b="1" dirty="0">
                <a:solidFill>
                  <a:schemeClr val="accent1"/>
                </a:solidFill>
              </a:rPr>
              <a:t>POP3</a:t>
            </a:r>
            <a:r>
              <a:rPr lang="ru-RU" altLang="ru-RU" sz="2400" dirty="0"/>
              <a:t> (</a:t>
            </a:r>
            <a:r>
              <a:rPr lang="en-US" altLang="ru-RU" sz="2400" i="1" dirty="0"/>
              <a:t>Post Office Protocol Version 3</a:t>
            </a:r>
            <a:r>
              <a:rPr lang="ru-RU" altLang="ru-RU" sz="2400" dirty="0"/>
              <a:t>) </a:t>
            </a:r>
            <a:r>
              <a:rPr lang="en-US" altLang="ru-RU" sz="2400" dirty="0"/>
              <a:t>–</a:t>
            </a:r>
            <a:r>
              <a:rPr lang="ru-RU" altLang="ru-RU" sz="2400" dirty="0"/>
              <a:t> приём эл. почты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ru-RU" sz="2400" b="1" dirty="0">
                <a:solidFill>
                  <a:schemeClr val="accent1"/>
                </a:solidFill>
              </a:rPr>
              <a:t>IMAP</a:t>
            </a:r>
            <a:r>
              <a:rPr lang="ru-RU" altLang="ru-RU" sz="2400" dirty="0"/>
              <a:t> (</a:t>
            </a:r>
            <a:r>
              <a:rPr lang="en-US" altLang="ru-RU" sz="2400" i="1" dirty="0"/>
              <a:t>Internet Message Access Protocol</a:t>
            </a:r>
            <a:r>
              <a:rPr lang="ru-RU" altLang="ru-RU" sz="2400" dirty="0"/>
              <a:t>) </a:t>
            </a:r>
            <a:r>
              <a:rPr lang="en-US" altLang="ru-RU" sz="2400" dirty="0"/>
              <a:t>–</a:t>
            </a:r>
            <a:r>
              <a:rPr lang="ru-RU" altLang="ru-RU" sz="2400" dirty="0"/>
              <a:t> приём эл. почты</a:t>
            </a:r>
          </a:p>
        </p:txBody>
      </p:sp>
    </p:spTree>
    <p:extLst>
      <p:ext uri="{BB962C8B-B14F-4D97-AF65-F5344CB8AC3E}">
        <p14:creationId xmlns:p14="http://schemas.microsoft.com/office/powerpoint/2010/main" val="27982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IP-</a:t>
            </a:r>
            <a:r>
              <a:rPr lang="ru-RU" altLang="ru-RU" dirty="0" smtClean="0"/>
              <a:t>адреса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756" y="2616722"/>
            <a:ext cx="278634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latin typeface="Arial" charset="0"/>
              </a:rPr>
              <a:t> 74.125.131.100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45181" y="1900760"/>
            <a:ext cx="804863" cy="388937"/>
          </a:xfrm>
          <a:prstGeom prst="wedgeRoundRectCallout">
            <a:avLst>
              <a:gd name="adj1" fmla="val 28699"/>
              <a:gd name="adj2" fmla="val 139317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0..255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326244" y="1900760"/>
            <a:ext cx="804862" cy="388937"/>
          </a:xfrm>
          <a:prstGeom prst="wedgeRoundRectCallout">
            <a:avLst>
              <a:gd name="adj1" fmla="val 6806"/>
              <a:gd name="adj2" fmla="val 147351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0..255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196194" y="1900760"/>
            <a:ext cx="804862" cy="388937"/>
          </a:xfrm>
          <a:prstGeom prst="wedgeRoundRectCallout">
            <a:avLst>
              <a:gd name="adj1" fmla="val -10944"/>
              <a:gd name="adj2" fmla="val 146046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0..255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077256" y="1900760"/>
            <a:ext cx="804863" cy="388937"/>
          </a:xfrm>
          <a:prstGeom prst="wedgeRoundRectCallout">
            <a:avLst>
              <a:gd name="adj1" fmla="val -30079"/>
              <a:gd name="adj2" fmla="val 140907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0..255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5894" y="261831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 dirty="0"/>
              <a:t>IP-</a:t>
            </a:r>
            <a:r>
              <a:rPr lang="ru-RU" altLang="ru-RU" sz="2800" b="1" dirty="0"/>
              <a:t>адрес: 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205969" y="2459560"/>
            <a:ext cx="2635250" cy="715962"/>
          </a:xfrm>
          <a:prstGeom prst="wedgeRoundRectCallout">
            <a:avLst>
              <a:gd name="adj1" fmla="val -71520"/>
              <a:gd name="adj2" fmla="val 10947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адрес сети + номер компьютера в сети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2" y="3816566"/>
            <a:ext cx="7461936" cy="3971926"/>
          </a:xfrm>
          <a:prstGeom prst="rect">
            <a:avLst/>
          </a:prstGeom>
        </p:spPr>
      </p:pic>
      <p:grpSp>
        <p:nvGrpSpPr>
          <p:cNvPr id="2" name="Группа 66"/>
          <p:cNvGrpSpPr>
            <a:grpSpLocks/>
          </p:cNvGrpSpPr>
          <p:nvPr/>
        </p:nvGrpSpPr>
        <p:grpSpPr bwMode="auto">
          <a:xfrm>
            <a:off x="1711282" y="3450754"/>
            <a:ext cx="3440390" cy="719137"/>
            <a:chOff x="2909888" y="2005013"/>
            <a:chExt cx="3440390" cy="719137"/>
          </a:xfrm>
        </p:grpSpPr>
        <p:sp>
          <p:nvSpPr>
            <p:cNvPr id="39949" name="Полилиния 65"/>
            <p:cNvSpPr>
              <a:spLocks noChangeArrowheads="1"/>
            </p:cNvSpPr>
            <p:nvPr/>
          </p:nvSpPr>
          <p:spPr bwMode="auto">
            <a:xfrm>
              <a:off x="2909888" y="2005013"/>
              <a:ext cx="3143250" cy="719137"/>
            </a:xfrm>
            <a:custGeom>
              <a:avLst/>
              <a:gdLst>
                <a:gd name="T0" fmla="*/ 652462 w 3143250"/>
                <a:gd name="T1" fmla="*/ 0 h 719137"/>
                <a:gd name="T2" fmla="*/ 0 w 3143250"/>
                <a:gd name="T3" fmla="*/ 557212 h 719137"/>
                <a:gd name="T4" fmla="*/ 0 w 3143250"/>
                <a:gd name="T5" fmla="*/ 719137 h 719137"/>
                <a:gd name="T6" fmla="*/ 990600 w 3143250"/>
                <a:gd name="T7" fmla="*/ 719137 h 719137"/>
                <a:gd name="T8" fmla="*/ 3143250 w 3143250"/>
                <a:gd name="T9" fmla="*/ 519112 h 719137"/>
                <a:gd name="T10" fmla="*/ 652462 w 3143250"/>
                <a:gd name="T11" fmla="*/ 0 h 719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43250"/>
                <a:gd name="T19" fmla="*/ 0 h 719137"/>
                <a:gd name="T20" fmla="*/ 3143250 w 3143250"/>
                <a:gd name="T21" fmla="*/ 719137 h 719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43250" h="719137">
                  <a:moveTo>
                    <a:pt x="652462" y="0"/>
                  </a:moveTo>
                  <a:lnTo>
                    <a:pt x="0" y="557212"/>
                  </a:lnTo>
                  <a:lnTo>
                    <a:pt x="0" y="719137"/>
                  </a:lnTo>
                  <a:lnTo>
                    <a:pt x="990600" y="719137"/>
                  </a:lnTo>
                  <a:lnTo>
                    <a:pt x="3143250" y="519112"/>
                  </a:lnTo>
                  <a:lnTo>
                    <a:pt x="65246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3563938" y="2006600"/>
              <a:ext cx="2786340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latin typeface="Arial" charset="0"/>
                </a:rPr>
                <a:t> 74.125.131.100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9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IPv6</a:t>
            </a:r>
            <a:endParaRPr lang="ru-RU" alt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80" name="Прямоугольник 7"/>
          <p:cNvSpPr>
            <a:spLocks noChangeArrowheads="1"/>
          </p:cNvSpPr>
          <p:nvPr/>
        </p:nvSpPr>
        <p:spPr bwMode="auto">
          <a:xfrm>
            <a:off x="423520" y="2278152"/>
            <a:ext cx="87328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dirty="0"/>
              <a:t>4-байтовые </a:t>
            </a:r>
            <a:r>
              <a:rPr lang="en-US" altLang="ru-RU" sz="2800" dirty="0"/>
              <a:t>IP-</a:t>
            </a:r>
            <a:r>
              <a:rPr lang="ru-RU" altLang="ru-RU" sz="2800" dirty="0"/>
              <a:t>адреса заканчиваются…(2</a:t>
            </a:r>
            <a:r>
              <a:rPr lang="ru-RU" altLang="ru-RU" sz="2800" baseline="30000" dirty="0"/>
              <a:t>32</a:t>
            </a:r>
            <a:r>
              <a:rPr lang="ru-RU" altLang="ru-RU" sz="2800" dirty="0"/>
              <a:t>)</a:t>
            </a:r>
          </a:p>
        </p:txBody>
      </p:sp>
      <p:sp>
        <p:nvSpPr>
          <p:cNvPr id="50182" name="Прямоугольник 7"/>
          <p:cNvSpPr>
            <a:spLocks noChangeArrowheads="1"/>
          </p:cNvSpPr>
          <p:nvPr/>
        </p:nvSpPr>
        <p:spPr bwMode="auto">
          <a:xfrm>
            <a:off x="411163" y="2957170"/>
            <a:ext cx="77692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/>
              <a:t>IPv4: </a:t>
            </a:r>
            <a:r>
              <a:rPr lang="ru-RU" altLang="ru-RU" sz="2800"/>
              <a:t>4-байта	</a:t>
            </a:r>
            <a:r>
              <a:rPr lang="en-US" altLang="ru-RU" sz="2800" b="1">
                <a:solidFill>
                  <a:srgbClr val="333399"/>
                </a:solidFill>
              </a:rPr>
              <a:t>IPv6</a:t>
            </a:r>
            <a:r>
              <a:rPr lang="en-US" altLang="ru-RU" sz="2800"/>
              <a:t>: </a:t>
            </a:r>
            <a:r>
              <a:rPr lang="en-US" altLang="ru-RU" sz="2800" b="1"/>
              <a:t>16 </a:t>
            </a:r>
            <a:r>
              <a:rPr lang="ru-RU" altLang="ru-RU" sz="2800" b="1"/>
              <a:t>байтов</a:t>
            </a:r>
            <a:r>
              <a:rPr lang="ru-RU" altLang="ru-RU" sz="2800"/>
              <a:t>	(128 битов)</a:t>
            </a:r>
          </a:p>
        </p:txBody>
      </p:sp>
      <p:sp>
        <p:nvSpPr>
          <p:cNvPr id="50183" name="Rectangle 1"/>
          <p:cNvSpPr>
            <a:spLocks noChangeArrowheads="1"/>
          </p:cNvSpPr>
          <p:nvPr/>
        </p:nvSpPr>
        <p:spPr bwMode="auto">
          <a:xfrm>
            <a:off x="681038" y="4301782"/>
            <a:ext cx="7781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800" b="1">
                <a:solidFill>
                  <a:srgbClr val="FF0000"/>
                </a:solidFill>
                <a:latin typeface="Arial Unicode MS" pitchFamily="34" charset="-128"/>
              </a:rPr>
              <a:t>2001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FF0000"/>
                </a:solidFill>
                <a:latin typeface="Arial Unicode MS" pitchFamily="34" charset="-128"/>
              </a:rPr>
              <a:t>0DB8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FF0000"/>
                </a:solidFill>
                <a:latin typeface="Arial Unicode MS" pitchFamily="34" charset="-128"/>
              </a:rPr>
              <a:t>11A3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008000"/>
                </a:solidFill>
                <a:latin typeface="Arial Unicode MS" pitchFamily="34" charset="-128"/>
              </a:rPr>
              <a:t>09D7</a:t>
            </a:r>
            <a:r>
              <a:rPr lang="ru-RU" altLang="ru-RU" sz="2800" b="1">
                <a:solidFill>
                  <a:srgbClr val="333399"/>
                </a:solidFill>
                <a:latin typeface="Arial Unicode MS" pitchFamily="34" charset="-128"/>
              </a:rPr>
              <a:t>:1F34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333399"/>
                </a:solidFill>
                <a:latin typeface="Arial Unicode MS" pitchFamily="34" charset="-128"/>
              </a:rPr>
              <a:t>8A2E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333399"/>
                </a:solidFill>
                <a:latin typeface="Arial Unicode MS" pitchFamily="34" charset="-128"/>
              </a:rPr>
              <a:t>07A0</a:t>
            </a:r>
            <a:r>
              <a:rPr lang="ru-RU" altLang="ru-RU" sz="2800" b="1">
                <a:latin typeface="Arial Unicode MS" pitchFamily="34" charset="-128"/>
              </a:rPr>
              <a:t>:</a:t>
            </a:r>
            <a:r>
              <a:rPr lang="ru-RU" altLang="ru-RU" sz="2800" b="1">
                <a:solidFill>
                  <a:srgbClr val="333399"/>
                </a:solidFill>
                <a:latin typeface="Arial Unicode MS" pitchFamily="34" charset="-128"/>
              </a:rPr>
              <a:t>765D</a:t>
            </a:r>
            <a:r>
              <a:rPr lang="ru-RU" altLang="ru-RU" sz="2800" b="1">
                <a:solidFill>
                  <a:srgbClr val="333399"/>
                </a:solidFill>
              </a:rPr>
              <a:t> 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54200" y="3533432"/>
            <a:ext cx="4273550" cy="663575"/>
            <a:chOff x="433" y="3902"/>
            <a:chExt cx="2692" cy="418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398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  Сколько всего адресов?</a:t>
              </a:r>
              <a:endParaRPr lang="ru-RU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5019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Скругленная прямоугольная выноска 13"/>
          <p:cNvSpPr/>
          <p:nvPr/>
        </p:nvSpPr>
        <p:spPr bwMode="auto">
          <a:xfrm>
            <a:off x="6635750" y="3496920"/>
            <a:ext cx="1185863" cy="615950"/>
          </a:xfrm>
          <a:prstGeom prst="wedgeRoundRectCallout">
            <a:avLst>
              <a:gd name="adj1" fmla="val -82830"/>
              <a:gd name="adj2" fmla="val 14418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3200" b="1" dirty="0">
                <a:solidFill>
                  <a:srgbClr val="333399"/>
                </a:solidFill>
                <a:latin typeface="+mn-lt"/>
              </a:rPr>
              <a:t>2</a:t>
            </a:r>
            <a:r>
              <a:rPr lang="ru-RU" sz="3200" b="1" baseline="30000" dirty="0">
                <a:solidFill>
                  <a:srgbClr val="333399"/>
                </a:solidFill>
                <a:latin typeface="+mn-lt"/>
              </a:rPr>
              <a:t>128</a:t>
            </a:r>
            <a:endParaRPr lang="ru-RU" sz="3200" b="1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749300" y="4325595"/>
            <a:ext cx="2859088" cy="49053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ru-RU">
              <a:latin typeface="+mn-lt"/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 bwMode="auto">
          <a:xfrm>
            <a:off x="654050" y="5120932"/>
            <a:ext cx="2555875" cy="1009650"/>
          </a:xfrm>
          <a:prstGeom prst="wedgeRoundRectCallout">
            <a:avLst>
              <a:gd name="adj1" fmla="val 23010"/>
              <a:gd name="adj2" fmla="val -80340"/>
              <a:gd name="adj3" fmla="val 16667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+mn-lt"/>
              </a:rPr>
              <a:t>код провайдера (</a:t>
            </a:r>
            <a:r>
              <a:rPr lang="ru-RU" sz="2400" b="1" dirty="0">
                <a:solidFill>
                  <a:srgbClr val="333399"/>
                </a:solidFill>
                <a:latin typeface="+mn-lt"/>
              </a:rPr>
              <a:t>глобальный префикс</a:t>
            </a:r>
            <a:r>
              <a:rPr lang="ru-RU" sz="2400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3668713" y="4325595"/>
            <a:ext cx="903287" cy="490537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ru-RU">
              <a:latin typeface="+mn-lt"/>
            </a:endParaRP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4630738" y="4325595"/>
            <a:ext cx="3754437" cy="490537"/>
          </a:xfrm>
          <a:prstGeom prst="rect">
            <a:avLst/>
          </a:prstGeom>
          <a:noFill/>
          <a:ln w="19050" algn="ctr">
            <a:solidFill>
              <a:srgbClr val="333399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ru-RU">
              <a:latin typeface="+mn-lt"/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 bwMode="auto">
          <a:xfrm>
            <a:off x="3300413" y="5120932"/>
            <a:ext cx="1592262" cy="766763"/>
          </a:xfrm>
          <a:prstGeom prst="wedgeRoundRectCallout">
            <a:avLst>
              <a:gd name="adj1" fmla="val -9313"/>
              <a:gd name="adj2" fmla="val -88141"/>
              <a:gd name="adj3" fmla="val 16667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+mn-lt"/>
              </a:rPr>
              <a:t>адрес подсети</a:t>
            </a:r>
            <a:endParaRPr lang="ru-RU" sz="2800" dirty="0">
              <a:latin typeface="+mn-lt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4953000" y="5120932"/>
            <a:ext cx="3335338" cy="766763"/>
          </a:xfrm>
          <a:prstGeom prst="wedgeRoundRectCallout">
            <a:avLst>
              <a:gd name="adj1" fmla="val -9313"/>
              <a:gd name="adj2" fmla="val -88141"/>
              <a:gd name="adj3" fmla="val 16667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+mn-lt"/>
              </a:rPr>
              <a:t>номер узла в сети</a:t>
            </a:r>
            <a:endParaRPr lang="ru-RU" sz="2800" dirty="0">
              <a:latin typeface="+mn-lt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738188" y="6063739"/>
            <a:ext cx="7669212" cy="663575"/>
            <a:chOff x="433" y="3902"/>
            <a:chExt cx="4831" cy="418"/>
          </a:xfrm>
        </p:grpSpPr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537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  Старое оборудование не поддерживает </a:t>
              </a:r>
              <a:r>
                <a:rPr lang="en-US" sz="2400" dirty="0">
                  <a:solidFill>
                    <a:srgbClr val="000000"/>
                  </a:solidFill>
                  <a:latin typeface="Arial" charset="0"/>
                </a:rPr>
                <a:t>IPv6!</a:t>
              </a:r>
              <a:endParaRPr lang="ru-RU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5019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rgbClr val="FFFFFF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9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2" grpId="0"/>
      <p:bldP spid="50183" grpId="0"/>
      <p:bldP spid="14" grpId="0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768096" y="585215"/>
            <a:ext cx="7290054" cy="1327267"/>
          </a:xfrm>
        </p:spPr>
        <p:txBody>
          <a:bodyPr/>
          <a:lstStyle/>
          <a:p>
            <a:r>
              <a:rPr lang="ru-RU" altLang="ru-RU" dirty="0" smtClean="0"/>
              <a:t>Доменные имена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7513" y="1683144"/>
            <a:ext cx="85074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1984 г.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2400" b="1" kern="0" dirty="0">
                <a:solidFill>
                  <a:schemeClr val="accent1"/>
                </a:solidFill>
                <a:latin typeface="Arial"/>
                <a:ea typeface="+mj-ea"/>
                <a:cs typeface="+mj-cs"/>
              </a:rPr>
              <a:t>DNS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=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Domain Name System</a:t>
            </a:r>
            <a:r>
              <a:rPr lang="en-US" sz="24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, 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система доменных имён</a:t>
            </a:r>
            <a:endParaRPr lang="ru-RU" sz="1400" dirty="0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800" y="2303857"/>
            <a:ext cx="2744788" cy="522287"/>
          </a:xfrm>
          <a:prstGeom prst="rect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Arial" charset="0"/>
              </a:rPr>
              <a:t>www.google.ru</a:t>
            </a:r>
            <a:endParaRPr lang="ru-RU" sz="2800" b="1" dirty="0">
              <a:latin typeface="Arial" charset="0"/>
            </a:endParaRP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709613" y="2328571"/>
            <a:ext cx="241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400" dirty="0">
                <a:latin typeface="Arial" charset="0"/>
              </a:rPr>
              <a:t> 74.125.131.100</a:t>
            </a:r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3211513" y="2426392"/>
            <a:ext cx="417512" cy="26352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120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Группа 55"/>
          <p:cNvGrpSpPr>
            <a:grpSpLocks/>
          </p:cNvGrpSpPr>
          <p:nvPr/>
        </p:nvGrpSpPr>
        <p:grpSpPr bwMode="auto">
          <a:xfrm>
            <a:off x="515938" y="4101119"/>
            <a:ext cx="8281987" cy="982662"/>
            <a:chOff x="515938" y="3321883"/>
            <a:chExt cx="8281987" cy="983813"/>
          </a:xfrm>
        </p:grpSpPr>
        <p:sp>
          <p:nvSpPr>
            <p:cNvPr id="51242" name="Freeform 42"/>
            <p:cNvSpPr>
              <a:spLocks/>
            </p:cNvSpPr>
            <p:nvPr/>
          </p:nvSpPr>
          <p:spPr bwMode="auto">
            <a:xfrm>
              <a:off x="5392511" y="3335327"/>
              <a:ext cx="1222" cy="516960"/>
            </a:xfrm>
            <a:custGeom>
              <a:avLst/>
              <a:gdLst>
                <a:gd name="T0" fmla="*/ 0 w 1"/>
                <a:gd name="T1" fmla="*/ 0 h 438"/>
                <a:gd name="T2" fmla="*/ 0 w 1"/>
                <a:gd name="T3" fmla="*/ 610154410 h 438"/>
                <a:gd name="T4" fmla="*/ 0 60000 65536"/>
                <a:gd name="T5" fmla="*/ 0 60000 65536"/>
                <a:gd name="T6" fmla="*/ 0 w 1"/>
                <a:gd name="T7" fmla="*/ 0 h 438"/>
                <a:gd name="T8" fmla="*/ 1 w 1"/>
                <a:gd name="T9" fmla="*/ 438 h 4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8">
                  <a:moveTo>
                    <a:pt x="0" y="0"/>
                  </a:moveTo>
                  <a:cubicBezTo>
                    <a:pt x="0" y="146"/>
                    <a:pt x="0" y="292"/>
                    <a:pt x="0" y="4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3" name="Freeform 41"/>
            <p:cNvSpPr>
              <a:spLocks/>
            </p:cNvSpPr>
            <p:nvPr/>
          </p:nvSpPr>
          <p:spPr bwMode="auto">
            <a:xfrm>
              <a:off x="4394225" y="3326772"/>
              <a:ext cx="992177" cy="525515"/>
            </a:xfrm>
            <a:custGeom>
              <a:avLst/>
              <a:gdLst>
                <a:gd name="T0" fmla="*/ 1212333930 w 812"/>
                <a:gd name="T1" fmla="*/ 0 h 429"/>
                <a:gd name="T2" fmla="*/ 0 w 812"/>
                <a:gd name="T3" fmla="*/ 643743748 h 429"/>
                <a:gd name="T4" fmla="*/ 0 60000 65536"/>
                <a:gd name="T5" fmla="*/ 0 60000 65536"/>
                <a:gd name="T6" fmla="*/ 0 w 812"/>
                <a:gd name="T7" fmla="*/ 0 h 429"/>
                <a:gd name="T8" fmla="*/ 812 w 812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2" h="429">
                  <a:moveTo>
                    <a:pt x="812" y="0"/>
                  </a:moveTo>
                  <a:cubicBezTo>
                    <a:pt x="812" y="141"/>
                    <a:pt x="0" y="288"/>
                    <a:pt x="0" y="4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4" name="Freeform 40"/>
            <p:cNvSpPr>
              <a:spLocks/>
            </p:cNvSpPr>
            <p:nvPr/>
          </p:nvSpPr>
          <p:spPr bwMode="auto">
            <a:xfrm>
              <a:off x="3402048" y="3326772"/>
              <a:ext cx="1990463" cy="525515"/>
            </a:xfrm>
            <a:custGeom>
              <a:avLst/>
              <a:gdLst>
                <a:gd name="T0" fmla="*/ 2147483647 w 1629"/>
                <a:gd name="T1" fmla="*/ 0 h 429"/>
                <a:gd name="T2" fmla="*/ 0 w 1629"/>
                <a:gd name="T3" fmla="*/ 643743748 h 429"/>
                <a:gd name="T4" fmla="*/ 0 60000 65536"/>
                <a:gd name="T5" fmla="*/ 0 60000 65536"/>
                <a:gd name="T6" fmla="*/ 0 w 1629"/>
                <a:gd name="T7" fmla="*/ 0 h 429"/>
                <a:gd name="T8" fmla="*/ 1629 w 1629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9" h="429">
                  <a:moveTo>
                    <a:pt x="1629" y="0"/>
                  </a:moveTo>
                  <a:cubicBezTo>
                    <a:pt x="1629" y="141"/>
                    <a:pt x="0" y="288"/>
                    <a:pt x="0" y="4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5" name="Freeform 39"/>
            <p:cNvSpPr>
              <a:spLocks/>
            </p:cNvSpPr>
            <p:nvPr/>
          </p:nvSpPr>
          <p:spPr bwMode="auto">
            <a:xfrm>
              <a:off x="2397652" y="3326772"/>
              <a:ext cx="2994858" cy="525515"/>
            </a:xfrm>
            <a:custGeom>
              <a:avLst/>
              <a:gdLst>
                <a:gd name="T0" fmla="*/ 2147483647 w 2451"/>
                <a:gd name="T1" fmla="*/ 0 h 429"/>
                <a:gd name="T2" fmla="*/ 0 w 2451"/>
                <a:gd name="T3" fmla="*/ 643743748 h 429"/>
                <a:gd name="T4" fmla="*/ 0 60000 65536"/>
                <a:gd name="T5" fmla="*/ 0 60000 65536"/>
                <a:gd name="T6" fmla="*/ 0 w 2451"/>
                <a:gd name="T7" fmla="*/ 0 h 429"/>
                <a:gd name="T8" fmla="*/ 2451 w 245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1" h="429">
                  <a:moveTo>
                    <a:pt x="2451" y="0"/>
                  </a:moveTo>
                  <a:cubicBezTo>
                    <a:pt x="2451" y="141"/>
                    <a:pt x="0" y="288"/>
                    <a:pt x="0" y="4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6" name="Freeform 38"/>
            <p:cNvSpPr>
              <a:spLocks/>
            </p:cNvSpPr>
            <p:nvPr/>
          </p:nvSpPr>
          <p:spPr bwMode="auto">
            <a:xfrm>
              <a:off x="5409617" y="3346326"/>
              <a:ext cx="1023946" cy="505961"/>
            </a:xfrm>
            <a:custGeom>
              <a:avLst/>
              <a:gdLst>
                <a:gd name="T0" fmla="*/ 0 w 838"/>
                <a:gd name="T1" fmla="*/ 0 h 414"/>
                <a:gd name="T2" fmla="*/ 1251151983 w 838"/>
                <a:gd name="T3" fmla="*/ 618349085 h 414"/>
                <a:gd name="T4" fmla="*/ 0 60000 65536"/>
                <a:gd name="T5" fmla="*/ 0 60000 65536"/>
                <a:gd name="T6" fmla="*/ 0 w 838"/>
                <a:gd name="T7" fmla="*/ 0 h 414"/>
                <a:gd name="T8" fmla="*/ 838 w 838"/>
                <a:gd name="T9" fmla="*/ 414 h 4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8" h="414">
                  <a:moveTo>
                    <a:pt x="0" y="0"/>
                  </a:moveTo>
                  <a:cubicBezTo>
                    <a:pt x="0" y="141"/>
                    <a:pt x="838" y="273"/>
                    <a:pt x="838" y="41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7" name="Freeform 37"/>
            <p:cNvSpPr>
              <a:spLocks/>
            </p:cNvSpPr>
            <p:nvPr/>
          </p:nvSpPr>
          <p:spPr bwMode="auto">
            <a:xfrm>
              <a:off x="5392511" y="3334105"/>
              <a:ext cx="2051557" cy="518182"/>
            </a:xfrm>
            <a:custGeom>
              <a:avLst/>
              <a:gdLst>
                <a:gd name="T0" fmla="*/ 0 w 1679"/>
                <a:gd name="T1" fmla="*/ 0 h 424"/>
                <a:gd name="T2" fmla="*/ 2147483647 w 1679"/>
                <a:gd name="T3" fmla="*/ 633284369 h 424"/>
                <a:gd name="T4" fmla="*/ 0 60000 65536"/>
                <a:gd name="T5" fmla="*/ 0 60000 65536"/>
                <a:gd name="T6" fmla="*/ 0 w 1679"/>
                <a:gd name="T7" fmla="*/ 0 h 424"/>
                <a:gd name="T8" fmla="*/ 1679 w 1679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9" h="424">
                  <a:moveTo>
                    <a:pt x="0" y="0"/>
                  </a:moveTo>
                  <a:cubicBezTo>
                    <a:pt x="0" y="141"/>
                    <a:pt x="1679" y="283"/>
                    <a:pt x="1679" y="4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48" name="Freeform 36"/>
            <p:cNvSpPr>
              <a:spLocks/>
            </p:cNvSpPr>
            <p:nvPr/>
          </p:nvSpPr>
          <p:spPr bwMode="auto">
            <a:xfrm>
              <a:off x="5398620" y="3321883"/>
              <a:ext cx="3068172" cy="530404"/>
            </a:xfrm>
            <a:custGeom>
              <a:avLst/>
              <a:gdLst>
                <a:gd name="T0" fmla="*/ 0 w 2511"/>
                <a:gd name="T1" fmla="*/ 0 h 433"/>
                <a:gd name="T2" fmla="*/ 2147483647 w 2511"/>
                <a:gd name="T3" fmla="*/ 649719299 h 433"/>
                <a:gd name="T4" fmla="*/ 0 60000 65536"/>
                <a:gd name="T5" fmla="*/ 0 60000 65536"/>
                <a:gd name="T6" fmla="*/ 0 w 2511"/>
                <a:gd name="T7" fmla="*/ 0 h 433"/>
                <a:gd name="T8" fmla="*/ 2511 w 2511"/>
                <a:gd name="T9" fmla="*/ 433 h 4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11" h="433">
                  <a:moveTo>
                    <a:pt x="0" y="0"/>
                  </a:moveTo>
                  <a:cubicBezTo>
                    <a:pt x="0" y="141"/>
                    <a:pt x="2511" y="292"/>
                    <a:pt x="2511" y="43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138268" name="AutoShape 28"/>
            <p:cNvSpPr>
              <a:spLocks noChangeArrowheads="1"/>
            </p:cNvSpPr>
            <p:nvPr/>
          </p:nvSpPr>
          <p:spPr bwMode="auto">
            <a:xfrm>
              <a:off x="6081713" y="3855908"/>
              <a:ext cx="692150" cy="449788"/>
            </a:xfrm>
            <a:prstGeom prst="flowChartAlternate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ru-RU" sz="2000" b="1" dirty="0" err="1">
                  <a:solidFill>
                    <a:schemeClr val="bg1"/>
                  </a:solidFill>
                  <a:ea typeface="Calibri" pitchFamily="34" charset="0"/>
                  <a:cs typeface="Times New Roman" pitchFamily="18" charset="0"/>
                </a:rPr>
                <a:t>ru</a:t>
              </a:r>
              <a:endParaRPr lang="ru-RU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1250" name="Rectangle 15"/>
            <p:cNvSpPr>
              <a:spLocks noChangeArrowheads="1"/>
            </p:cNvSpPr>
            <p:nvPr/>
          </p:nvSpPr>
          <p:spPr bwMode="auto">
            <a:xfrm>
              <a:off x="515938" y="3881618"/>
              <a:ext cx="1275656" cy="36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уровень 1</a:t>
              </a:r>
              <a:endParaRPr lang="ru-RU" altLang="ru-RU" sz="36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252" name="AutoShape 12"/>
            <p:cNvSpPr>
              <a:spLocks noChangeArrowheads="1"/>
            </p:cNvSpPr>
            <p:nvPr/>
          </p:nvSpPr>
          <p:spPr bwMode="auto">
            <a:xfrm>
              <a:off x="2035175" y="3855908"/>
              <a:ext cx="690563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>
                  <a:ea typeface="Calibri" pitchFamily="34" charset="0"/>
                  <a:cs typeface="Times New Roman" pitchFamily="18" charset="0"/>
                </a:rPr>
                <a:t>com</a:t>
              </a:r>
              <a:endParaRPr lang="en-US" sz="3600"/>
            </a:p>
          </p:txBody>
        </p:sp>
        <p:sp>
          <p:nvSpPr>
            <p:cNvPr id="138251" name="AutoShape 11"/>
            <p:cNvSpPr>
              <a:spLocks noChangeArrowheads="1"/>
            </p:cNvSpPr>
            <p:nvPr/>
          </p:nvSpPr>
          <p:spPr bwMode="auto">
            <a:xfrm>
              <a:off x="3044825" y="3855908"/>
              <a:ext cx="693738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ru-RU" sz="2000">
                  <a:ea typeface="Calibri" pitchFamily="34" charset="0"/>
                  <a:cs typeface="Times New Roman" pitchFamily="18" charset="0"/>
                </a:rPr>
                <a:t>edu</a:t>
              </a:r>
              <a:endParaRPr lang="ru-RU" sz="3600"/>
            </a:p>
          </p:txBody>
        </p:sp>
        <p:sp>
          <p:nvSpPr>
            <p:cNvPr id="138250" name="AutoShape 10"/>
            <p:cNvSpPr>
              <a:spLocks noChangeArrowheads="1"/>
            </p:cNvSpPr>
            <p:nvPr/>
          </p:nvSpPr>
          <p:spPr bwMode="auto">
            <a:xfrm>
              <a:off x="4057650" y="3855908"/>
              <a:ext cx="692150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>
                  <a:ea typeface="Calibri" pitchFamily="34" charset="0"/>
                  <a:cs typeface="Times New Roman" pitchFamily="18" charset="0"/>
                </a:rPr>
                <a:t>org</a:t>
              </a:r>
              <a:endParaRPr lang="en-US" sz="3600"/>
            </a:p>
          </p:txBody>
        </p:sp>
        <p:sp>
          <p:nvSpPr>
            <p:cNvPr id="138249" name="AutoShape 9"/>
            <p:cNvSpPr>
              <a:spLocks noChangeArrowheads="1"/>
            </p:cNvSpPr>
            <p:nvPr/>
          </p:nvSpPr>
          <p:spPr bwMode="auto">
            <a:xfrm>
              <a:off x="5068888" y="3855908"/>
              <a:ext cx="693737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ru-RU" sz="2000">
                  <a:ea typeface="Calibri" pitchFamily="34" charset="0"/>
                  <a:cs typeface="Times New Roman" pitchFamily="18" charset="0"/>
                </a:rPr>
                <a:t>net</a:t>
              </a:r>
              <a:endParaRPr lang="ru-RU" sz="3600"/>
            </a:p>
          </p:txBody>
        </p:sp>
        <p:sp>
          <p:nvSpPr>
            <p:cNvPr id="138248" name="AutoShape 8"/>
            <p:cNvSpPr>
              <a:spLocks noChangeArrowheads="1"/>
            </p:cNvSpPr>
            <p:nvPr/>
          </p:nvSpPr>
          <p:spPr bwMode="auto">
            <a:xfrm>
              <a:off x="7092950" y="3855908"/>
              <a:ext cx="692150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 dirty="0" err="1" smtClean="0">
                  <a:cs typeface="Times New Roman" pitchFamily="18" charset="0"/>
                </a:rPr>
                <a:t>uk</a:t>
              </a:r>
              <a:endParaRPr lang="en-US" sz="3600" dirty="0"/>
            </a:p>
          </p:txBody>
        </p:sp>
        <p:sp>
          <p:nvSpPr>
            <p:cNvPr id="138247" name="AutoShape 7"/>
            <p:cNvSpPr>
              <a:spLocks noChangeArrowheads="1"/>
            </p:cNvSpPr>
            <p:nvPr/>
          </p:nvSpPr>
          <p:spPr bwMode="auto">
            <a:xfrm>
              <a:off x="8104188" y="3855908"/>
              <a:ext cx="693737" cy="449788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ru-RU" sz="2000">
                  <a:ea typeface="Calibri" pitchFamily="34" charset="0"/>
                  <a:cs typeface="Times New Roman" pitchFamily="18" charset="0"/>
                </a:rPr>
                <a:t>by</a:t>
              </a:r>
              <a:endParaRPr lang="ru-RU" sz="3600"/>
            </a:p>
          </p:txBody>
        </p:sp>
      </p:grpSp>
      <p:grpSp>
        <p:nvGrpSpPr>
          <p:cNvPr id="3" name="Группа 56"/>
          <p:cNvGrpSpPr>
            <a:grpSpLocks/>
          </p:cNvGrpSpPr>
          <p:nvPr/>
        </p:nvGrpSpPr>
        <p:grpSpPr bwMode="auto">
          <a:xfrm>
            <a:off x="515938" y="5064731"/>
            <a:ext cx="7269162" cy="849313"/>
            <a:chOff x="515938" y="4286142"/>
            <a:chExt cx="7269038" cy="849379"/>
          </a:xfrm>
        </p:grpSpPr>
        <p:sp>
          <p:nvSpPr>
            <p:cNvPr id="51223" name="Freeform 35"/>
            <p:cNvSpPr>
              <a:spLocks/>
            </p:cNvSpPr>
            <p:nvPr/>
          </p:nvSpPr>
          <p:spPr bwMode="auto">
            <a:xfrm>
              <a:off x="6426232" y="4310585"/>
              <a:ext cx="1222" cy="394747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482430912 h 323"/>
                <a:gd name="T4" fmla="*/ 0 60000 65536"/>
                <a:gd name="T5" fmla="*/ 0 60000 65536"/>
                <a:gd name="T6" fmla="*/ 0 w 1"/>
                <a:gd name="T7" fmla="*/ 0 h 323"/>
                <a:gd name="T8" fmla="*/ 1 w 1"/>
                <a:gd name="T9" fmla="*/ 323 h 3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3">
                  <a:moveTo>
                    <a:pt x="0" y="0"/>
                  </a:moveTo>
                  <a:cubicBezTo>
                    <a:pt x="0" y="141"/>
                    <a:pt x="0" y="182"/>
                    <a:pt x="0" y="32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24" name="Freeform 34"/>
            <p:cNvSpPr>
              <a:spLocks/>
            </p:cNvSpPr>
            <p:nvPr/>
          </p:nvSpPr>
          <p:spPr bwMode="auto">
            <a:xfrm>
              <a:off x="6420122" y="4286142"/>
              <a:ext cx="1004396" cy="413079"/>
            </a:xfrm>
            <a:custGeom>
              <a:avLst/>
              <a:gdLst>
                <a:gd name="T0" fmla="*/ 0 w 822"/>
                <a:gd name="T1" fmla="*/ 0 h 338"/>
                <a:gd name="T2" fmla="*/ 1227264326 w 822"/>
                <a:gd name="T3" fmla="*/ 504835060 h 338"/>
                <a:gd name="T4" fmla="*/ 0 60000 65536"/>
                <a:gd name="T5" fmla="*/ 0 60000 65536"/>
                <a:gd name="T6" fmla="*/ 0 w 822"/>
                <a:gd name="T7" fmla="*/ 0 h 338"/>
                <a:gd name="T8" fmla="*/ 822 w 822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2" h="338">
                  <a:moveTo>
                    <a:pt x="0" y="0"/>
                  </a:moveTo>
                  <a:cubicBezTo>
                    <a:pt x="0" y="141"/>
                    <a:pt x="822" y="197"/>
                    <a:pt x="822" y="3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25" name="Freeform 33"/>
            <p:cNvSpPr>
              <a:spLocks/>
            </p:cNvSpPr>
            <p:nvPr/>
          </p:nvSpPr>
          <p:spPr bwMode="auto">
            <a:xfrm>
              <a:off x="5403508" y="4292253"/>
              <a:ext cx="1022724" cy="413079"/>
            </a:xfrm>
            <a:custGeom>
              <a:avLst/>
              <a:gdLst>
                <a:gd name="T0" fmla="*/ 1249658699 w 837"/>
                <a:gd name="T1" fmla="*/ 0 h 338"/>
                <a:gd name="T2" fmla="*/ 0 w 837"/>
                <a:gd name="T3" fmla="*/ 504835060 h 338"/>
                <a:gd name="T4" fmla="*/ 0 60000 65536"/>
                <a:gd name="T5" fmla="*/ 0 60000 65536"/>
                <a:gd name="T6" fmla="*/ 0 w 837"/>
                <a:gd name="T7" fmla="*/ 0 h 338"/>
                <a:gd name="T8" fmla="*/ 837 w 837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7" h="338">
                  <a:moveTo>
                    <a:pt x="837" y="0"/>
                  </a:moveTo>
                  <a:cubicBezTo>
                    <a:pt x="837" y="141"/>
                    <a:pt x="0" y="197"/>
                    <a:pt x="0" y="3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138269" name="AutoShape 29"/>
            <p:cNvSpPr>
              <a:spLocks noChangeArrowheads="1"/>
            </p:cNvSpPr>
            <p:nvPr/>
          </p:nvSpPr>
          <p:spPr bwMode="auto">
            <a:xfrm>
              <a:off x="6081618" y="4687811"/>
              <a:ext cx="692138" cy="447710"/>
            </a:xfrm>
            <a:prstGeom prst="flowChartAlternate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bg1"/>
                  </a:solidFill>
                  <a:ea typeface="Calibri" pitchFamily="34" charset="0"/>
                  <a:cs typeface="Times New Roman" pitchFamily="18" charset="0"/>
                </a:rPr>
                <a:t>mail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227" name="Group 24"/>
            <p:cNvGrpSpPr>
              <a:grpSpLocks/>
            </p:cNvGrpSpPr>
            <p:nvPr/>
          </p:nvGrpSpPr>
          <p:grpSpPr bwMode="auto">
            <a:xfrm>
              <a:off x="2076295" y="4304474"/>
              <a:ext cx="598727" cy="400858"/>
              <a:chOff x="3645" y="4572"/>
              <a:chExt cx="490" cy="328"/>
            </a:xfrm>
          </p:grpSpPr>
          <p:sp>
            <p:nvSpPr>
              <p:cNvPr id="51239" name="Freeform 27"/>
              <p:cNvSpPr>
                <a:spLocks/>
              </p:cNvSpPr>
              <p:nvPr/>
            </p:nvSpPr>
            <p:spPr bwMode="auto">
              <a:xfrm>
                <a:off x="3890" y="4577"/>
                <a:ext cx="1" cy="323"/>
              </a:xfrm>
              <a:custGeom>
                <a:avLst/>
                <a:gdLst>
                  <a:gd name="T0" fmla="*/ 0 w 1"/>
                  <a:gd name="T1" fmla="*/ 0 h 323"/>
                  <a:gd name="T2" fmla="*/ 0 w 1"/>
                  <a:gd name="T3" fmla="*/ 323 h 323"/>
                  <a:gd name="T4" fmla="*/ 0 60000 65536"/>
                  <a:gd name="T5" fmla="*/ 0 60000 65536"/>
                  <a:gd name="T6" fmla="*/ 0 w 1"/>
                  <a:gd name="T7" fmla="*/ 0 h 323"/>
                  <a:gd name="T8" fmla="*/ 1 w 1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23">
                    <a:moveTo>
                      <a:pt x="0" y="0"/>
                    </a:moveTo>
                    <a:cubicBezTo>
                      <a:pt x="0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40" name="Freeform 26"/>
              <p:cNvSpPr>
                <a:spLocks/>
              </p:cNvSpPr>
              <p:nvPr/>
            </p:nvSpPr>
            <p:spPr bwMode="auto">
              <a:xfrm>
                <a:off x="3897" y="4572"/>
                <a:ext cx="238" cy="328"/>
              </a:xfrm>
              <a:custGeom>
                <a:avLst/>
                <a:gdLst>
                  <a:gd name="T0" fmla="*/ 0 w 238"/>
                  <a:gd name="T1" fmla="*/ 0 h 328"/>
                  <a:gd name="T2" fmla="*/ 238 w 238"/>
                  <a:gd name="T3" fmla="*/ 328 h 328"/>
                  <a:gd name="T4" fmla="*/ 0 60000 65536"/>
                  <a:gd name="T5" fmla="*/ 0 60000 65536"/>
                  <a:gd name="T6" fmla="*/ 0 w 238"/>
                  <a:gd name="T7" fmla="*/ 0 h 328"/>
                  <a:gd name="T8" fmla="*/ 238 w 238"/>
                  <a:gd name="T9" fmla="*/ 328 h 3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8">
                    <a:moveTo>
                      <a:pt x="0" y="0"/>
                    </a:moveTo>
                    <a:cubicBezTo>
                      <a:pt x="0" y="141"/>
                      <a:pt x="238" y="187"/>
                      <a:pt x="238" y="32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41" name="Freeform 25"/>
              <p:cNvSpPr>
                <a:spLocks/>
              </p:cNvSpPr>
              <p:nvPr/>
            </p:nvSpPr>
            <p:spPr bwMode="auto">
              <a:xfrm>
                <a:off x="3645" y="4577"/>
                <a:ext cx="238" cy="323"/>
              </a:xfrm>
              <a:custGeom>
                <a:avLst/>
                <a:gdLst>
                  <a:gd name="T0" fmla="*/ 238 w 238"/>
                  <a:gd name="T1" fmla="*/ 0 h 323"/>
                  <a:gd name="T2" fmla="*/ 0 w 238"/>
                  <a:gd name="T3" fmla="*/ 323 h 323"/>
                  <a:gd name="T4" fmla="*/ 0 60000 65536"/>
                  <a:gd name="T5" fmla="*/ 0 60000 65536"/>
                  <a:gd name="T6" fmla="*/ 0 w 238"/>
                  <a:gd name="T7" fmla="*/ 0 h 323"/>
                  <a:gd name="T8" fmla="*/ 238 w 238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3">
                    <a:moveTo>
                      <a:pt x="238" y="0"/>
                    </a:moveTo>
                    <a:cubicBezTo>
                      <a:pt x="238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grpSp>
          <p:nvGrpSpPr>
            <p:cNvPr id="51228" name="Group 20"/>
            <p:cNvGrpSpPr>
              <a:grpSpLocks/>
            </p:cNvGrpSpPr>
            <p:nvPr/>
          </p:nvGrpSpPr>
          <p:grpSpPr bwMode="auto">
            <a:xfrm>
              <a:off x="3080690" y="4304474"/>
              <a:ext cx="598727" cy="400858"/>
              <a:chOff x="3645" y="4572"/>
              <a:chExt cx="490" cy="328"/>
            </a:xfrm>
          </p:grpSpPr>
          <p:sp>
            <p:nvSpPr>
              <p:cNvPr id="51236" name="Freeform 23"/>
              <p:cNvSpPr>
                <a:spLocks/>
              </p:cNvSpPr>
              <p:nvPr/>
            </p:nvSpPr>
            <p:spPr bwMode="auto">
              <a:xfrm>
                <a:off x="3890" y="4577"/>
                <a:ext cx="1" cy="323"/>
              </a:xfrm>
              <a:custGeom>
                <a:avLst/>
                <a:gdLst>
                  <a:gd name="T0" fmla="*/ 0 w 1"/>
                  <a:gd name="T1" fmla="*/ 0 h 323"/>
                  <a:gd name="T2" fmla="*/ 0 w 1"/>
                  <a:gd name="T3" fmla="*/ 323 h 323"/>
                  <a:gd name="T4" fmla="*/ 0 60000 65536"/>
                  <a:gd name="T5" fmla="*/ 0 60000 65536"/>
                  <a:gd name="T6" fmla="*/ 0 w 1"/>
                  <a:gd name="T7" fmla="*/ 0 h 323"/>
                  <a:gd name="T8" fmla="*/ 1 w 1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23">
                    <a:moveTo>
                      <a:pt x="0" y="0"/>
                    </a:moveTo>
                    <a:cubicBezTo>
                      <a:pt x="0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37" name="Freeform 22"/>
              <p:cNvSpPr>
                <a:spLocks/>
              </p:cNvSpPr>
              <p:nvPr/>
            </p:nvSpPr>
            <p:spPr bwMode="auto">
              <a:xfrm>
                <a:off x="3897" y="4572"/>
                <a:ext cx="238" cy="328"/>
              </a:xfrm>
              <a:custGeom>
                <a:avLst/>
                <a:gdLst>
                  <a:gd name="T0" fmla="*/ 0 w 238"/>
                  <a:gd name="T1" fmla="*/ 0 h 328"/>
                  <a:gd name="T2" fmla="*/ 238 w 238"/>
                  <a:gd name="T3" fmla="*/ 328 h 328"/>
                  <a:gd name="T4" fmla="*/ 0 60000 65536"/>
                  <a:gd name="T5" fmla="*/ 0 60000 65536"/>
                  <a:gd name="T6" fmla="*/ 0 w 238"/>
                  <a:gd name="T7" fmla="*/ 0 h 328"/>
                  <a:gd name="T8" fmla="*/ 238 w 238"/>
                  <a:gd name="T9" fmla="*/ 328 h 3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8">
                    <a:moveTo>
                      <a:pt x="0" y="0"/>
                    </a:moveTo>
                    <a:cubicBezTo>
                      <a:pt x="0" y="141"/>
                      <a:pt x="238" y="187"/>
                      <a:pt x="238" y="32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38" name="Freeform 21"/>
              <p:cNvSpPr>
                <a:spLocks/>
              </p:cNvSpPr>
              <p:nvPr/>
            </p:nvSpPr>
            <p:spPr bwMode="auto">
              <a:xfrm>
                <a:off x="3645" y="4577"/>
                <a:ext cx="238" cy="323"/>
              </a:xfrm>
              <a:custGeom>
                <a:avLst/>
                <a:gdLst>
                  <a:gd name="T0" fmla="*/ 238 w 238"/>
                  <a:gd name="T1" fmla="*/ 0 h 323"/>
                  <a:gd name="T2" fmla="*/ 0 w 238"/>
                  <a:gd name="T3" fmla="*/ 323 h 323"/>
                  <a:gd name="T4" fmla="*/ 0 60000 65536"/>
                  <a:gd name="T5" fmla="*/ 0 60000 65536"/>
                  <a:gd name="T6" fmla="*/ 0 w 238"/>
                  <a:gd name="T7" fmla="*/ 0 h 323"/>
                  <a:gd name="T8" fmla="*/ 238 w 238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3">
                    <a:moveTo>
                      <a:pt x="238" y="0"/>
                    </a:moveTo>
                    <a:cubicBezTo>
                      <a:pt x="238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grpSp>
          <p:nvGrpSpPr>
            <p:cNvPr id="51229" name="Group 16"/>
            <p:cNvGrpSpPr>
              <a:grpSpLocks/>
            </p:cNvGrpSpPr>
            <p:nvPr/>
          </p:nvGrpSpPr>
          <p:grpSpPr bwMode="auto">
            <a:xfrm>
              <a:off x="4085086" y="4304474"/>
              <a:ext cx="598727" cy="400858"/>
              <a:chOff x="3645" y="4572"/>
              <a:chExt cx="490" cy="328"/>
            </a:xfrm>
          </p:grpSpPr>
          <p:sp>
            <p:nvSpPr>
              <p:cNvPr id="51233" name="Freeform 19"/>
              <p:cNvSpPr>
                <a:spLocks/>
              </p:cNvSpPr>
              <p:nvPr/>
            </p:nvSpPr>
            <p:spPr bwMode="auto">
              <a:xfrm>
                <a:off x="3890" y="4577"/>
                <a:ext cx="1" cy="323"/>
              </a:xfrm>
              <a:custGeom>
                <a:avLst/>
                <a:gdLst>
                  <a:gd name="T0" fmla="*/ 0 w 1"/>
                  <a:gd name="T1" fmla="*/ 0 h 323"/>
                  <a:gd name="T2" fmla="*/ 0 w 1"/>
                  <a:gd name="T3" fmla="*/ 323 h 323"/>
                  <a:gd name="T4" fmla="*/ 0 60000 65536"/>
                  <a:gd name="T5" fmla="*/ 0 60000 65536"/>
                  <a:gd name="T6" fmla="*/ 0 w 1"/>
                  <a:gd name="T7" fmla="*/ 0 h 323"/>
                  <a:gd name="T8" fmla="*/ 1 w 1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23">
                    <a:moveTo>
                      <a:pt x="0" y="0"/>
                    </a:moveTo>
                    <a:cubicBezTo>
                      <a:pt x="0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34" name="Freeform 18"/>
              <p:cNvSpPr>
                <a:spLocks/>
              </p:cNvSpPr>
              <p:nvPr/>
            </p:nvSpPr>
            <p:spPr bwMode="auto">
              <a:xfrm>
                <a:off x="3897" y="4572"/>
                <a:ext cx="238" cy="328"/>
              </a:xfrm>
              <a:custGeom>
                <a:avLst/>
                <a:gdLst>
                  <a:gd name="T0" fmla="*/ 0 w 238"/>
                  <a:gd name="T1" fmla="*/ 0 h 328"/>
                  <a:gd name="T2" fmla="*/ 238 w 238"/>
                  <a:gd name="T3" fmla="*/ 328 h 328"/>
                  <a:gd name="T4" fmla="*/ 0 60000 65536"/>
                  <a:gd name="T5" fmla="*/ 0 60000 65536"/>
                  <a:gd name="T6" fmla="*/ 0 w 238"/>
                  <a:gd name="T7" fmla="*/ 0 h 328"/>
                  <a:gd name="T8" fmla="*/ 238 w 238"/>
                  <a:gd name="T9" fmla="*/ 328 h 3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8">
                    <a:moveTo>
                      <a:pt x="0" y="0"/>
                    </a:moveTo>
                    <a:cubicBezTo>
                      <a:pt x="0" y="141"/>
                      <a:pt x="238" y="187"/>
                      <a:pt x="238" y="32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  <p:sp>
            <p:nvSpPr>
              <p:cNvPr id="51235" name="Freeform 17"/>
              <p:cNvSpPr>
                <a:spLocks/>
              </p:cNvSpPr>
              <p:nvPr/>
            </p:nvSpPr>
            <p:spPr bwMode="auto">
              <a:xfrm>
                <a:off x="3645" y="4577"/>
                <a:ext cx="238" cy="323"/>
              </a:xfrm>
              <a:custGeom>
                <a:avLst/>
                <a:gdLst>
                  <a:gd name="T0" fmla="*/ 238 w 238"/>
                  <a:gd name="T1" fmla="*/ 0 h 323"/>
                  <a:gd name="T2" fmla="*/ 0 w 238"/>
                  <a:gd name="T3" fmla="*/ 323 h 323"/>
                  <a:gd name="T4" fmla="*/ 0 60000 65536"/>
                  <a:gd name="T5" fmla="*/ 0 60000 65536"/>
                  <a:gd name="T6" fmla="*/ 0 w 238"/>
                  <a:gd name="T7" fmla="*/ 0 h 323"/>
                  <a:gd name="T8" fmla="*/ 238 w 238"/>
                  <a:gd name="T9" fmla="*/ 323 h 3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8" h="323">
                    <a:moveTo>
                      <a:pt x="238" y="0"/>
                    </a:moveTo>
                    <a:cubicBezTo>
                      <a:pt x="238" y="141"/>
                      <a:pt x="0" y="182"/>
                      <a:pt x="0" y="3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3600"/>
              </a:p>
            </p:txBody>
          </p:sp>
        </p:grpSp>
        <p:sp>
          <p:nvSpPr>
            <p:cNvPr id="51230" name="Rectangle 14"/>
            <p:cNvSpPr>
              <a:spLocks noChangeArrowheads="1"/>
            </p:cNvSpPr>
            <p:nvPr/>
          </p:nvSpPr>
          <p:spPr bwMode="auto">
            <a:xfrm>
              <a:off x="515938" y="4699222"/>
              <a:ext cx="1275656" cy="36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уровень </a:t>
              </a:r>
              <a:r>
                <a:rPr lang="en-US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altLang="ru-RU" sz="36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246" name="AutoShape 6"/>
            <p:cNvSpPr>
              <a:spLocks noChangeArrowheads="1"/>
            </p:cNvSpPr>
            <p:nvPr/>
          </p:nvSpPr>
          <p:spPr bwMode="auto">
            <a:xfrm>
              <a:off x="5068810" y="4687811"/>
              <a:ext cx="692138" cy="447710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>
                  <a:ea typeface="Calibri" pitchFamily="34" charset="0"/>
                  <a:cs typeface="Times New Roman" pitchFamily="18" charset="0"/>
                </a:rPr>
                <a:t>spb</a:t>
              </a:r>
              <a:endParaRPr lang="en-US" sz="3600"/>
            </a:p>
          </p:txBody>
        </p:sp>
        <p:sp>
          <p:nvSpPr>
            <p:cNvPr id="138245" name="AutoShape 5"/>
            <p:cNvSpPr>
              <a:spLocks noChangeArrowheads="1"/>
            </p:cNvSpPr>
            <p:nvPr/>
          </p:nvSpPr>
          <p:spPr bwMode="auto">
            <a:xfrm>
              <a:off x="7092838" y="4687811"/>
              <a:ext cx="692138" cy="447710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>
                  <a:ea typeface="Calibri" pitchFamily="34" charset="0"/>
                  <a:cs typeface="Times New Roman" pitchFamily="18" charset="0"/>
                </a:rPr>
                <a:t>msk</a:t>
              </a:r>
              <a:endParaRPr lang="en-US" sz="3600"/>
            </a:p>
          </p:txBody>
        </p:sp>
      </p:grpSp>
      <p:grpSp>
        <p:nvGrpSpPr>
          <p:cNvPr id="10" name="Группа 57"/>
          <p:cNvGrpSpPr>
            <a:grpSpLocks/>
          </p:cNvGrpSpPr>
          <p:nvPr/>
        </p:nvGrpSpPr>
        <p:grpSpPr bwMode="auto">
          <a:xfrm>
            <a:off x="515938" y="5894994"/>
            <a:ext cx="7497762" cy="836612"/>
            <a:chOff x="515938" y="5117189"/>
            <a:chExt cx="7497532" cy="835936"/>
          </a:xfrm>
        </p:grpSpPr>
        <p:sp>
          <p:nvSpPr>
            <p:cNvPr id="138283" name="AutoShape 43"/>
            <p:cNvSpPr>
              <a:spLocks noChangeArrowheads="1"/>
            </p:cNvSpPr>
            <p:nvPr/>
          </p:nvSpPr>
          <p:spPr bwMode="auto">
            <a:xfrm>
              <a:off x="4817931" y="5505812"/>
              <a:ext cx="941358" cy="447313"/>
            </a:xfrm>
            <a:prstGeom prst="flowChartAlternate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chemeClr val="bg1"/>
                  </a:solidFill>
                  <a:ea typeface="Calibri" pitchFamily="34" charset="0"/>
                  <a:cs typeface="Times New Roman" pitchFamily="18" charset="0"/>
                </a:rPr>
                <a:t>www</a:t>
              </a:r>
              <a:endParaRPr 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51217" name="Freeform 32"/>
            <p:cNvSpPr>
              <a:spLocks/>
            </p:cNvSpPr>
            <p:nvPr/>
          </p:nvSpPr>
          <p:spPr bwMode="auto">
            <a:xfrm>
              <a:off x="6426232" y="5141632"/>
              <a:ext cx="1222" cy="394747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482430912 h 323"/>
                <a:gd name="T4" fmla="*/ 0 60000 65536"/>
                <a:gd name="T5" fmla="*/ 0 60000 65536"/>
                <a:gd name="T6" fmla="*/ 0 w 1"/>
                <a:gd name="T7" fmla="*/ 0 h 323"/>
                <a:gd name="T8" fmla="*/ 1 w 1"/>
                <a:gd name="T9" fmla="*/ 323 h 3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3">
                  <a:moveTo>
                    <a:pt x="0" y="0"/>
                  </a:moveTo>
                  <a:cubicBezTo>
                    <a:pt x="0" y="141"/>
                    <a:pt x="0" y="182"/>
                    <a:pt x="0" y="32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18" name="Freeform 31"/>
            <p:cNvSpPr>
              <a:spLocks/>
            </p:cNvSpPr>
            <p:nvPr/>
          </p:nvSpPr>
          <p:spPr bwMode="auto">
            <a:xfrm>
              <a:off x="6420122" y="5117189"/>
              <a:ext cx="1004396" cy="413079"/>
            </a:xfrm>
            <a:custGeom>
              <a:avLst/>
              <a:gdLst>
                <a:gd name="T0" fmla="*/ 0 w 822"/>
                <a:gd name="T1" fmla="*/ 0 h 338"/>
                <a:gd name="T2" fmla="*/ 1227264326 w 822"/>
                <a:gd name="T3" fmla="*/ 504835060 h 338"/>
                <a:gd name="T4" fmla="*/ 0 60000 65536"/>
                <a:gd name="T5" fmla="*/ 0 60000 65536"/>
                <a:gd name="T6" fmla="*/ 0 w 822"/>
                <a:gd name="T7" fmla="*/ 0 h 338"/>
                <a:gd name="T8" fmla="*/ 822 w 822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2" h="338">
                  <a:moveTo>
                    <a:pt x="0" y="0"/>
                  </a:moveTo>
                  <a:cubicBezTo>
                    <a:pt x="0" y="141"/>
                    <a:pt x="822" y="197"/>
                    <a:pt x="822" y="3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19" name="Freeform 30"/>
            <p:cNvSpPr>
              <a:spLocks/>
            </p:cNvSpPr>
            <p:nvPr/>
          </p:nvSpPr>
          <p:spPr bwMode="auto">
            <a:xfrm>
              <a:off x="5403508" y="5123300"/>
              <a:ext cx="1022724" cy="413079"/>
            </a:xfrm>
            <a:custGeom>
              <a:avLst/>
              <a:gdLst>
                <a:gd name="T0" fmla="*/ 1249658699 w 837"/>
                <a:gd name="T1" fmla="*/ 0 h 338"/>
                <a:gd name="T2" fmla="*/ 0 w 837"/>
                <a:gd name="T3" fmla="*/ 504835060 h 338"/>
                <a:gd name="T4" fmla="*/ 0 60000 65536"/>
                <a:gd name="T5" fmla="*/ 0 60000 65536"/>
                <a:gd name="T6" fmla="*/ 0 w 837"/>
                <a:gd name="T7" fmla="*/ 0 h 338"/>
                <a:gd name="T8" fmla="*/ 837 w 837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7" h="338">
                  <a:moveTo>
                    <a:pt x="837" y="0"/>
                  </a:moveTo>
                  <a:cubicBezTo>
                    <a:pt x="837" y="141"/>
                    <a:pt x="0" y="197"/>
                    <a:pt x="0" y="33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3600"/>
            </a:p>
          </p:txBody>
        </p:sp>
        <p:sp>
          <p:nvSpPr>
            <p:cNvPr id="51220" name="Rectangle 13"/>
            <p:cNvSpPr>
              <a:spLocks noChangeArrowheads="1"/>
            </p:cNvSpPr>
            <p:nvPr/>
          </p:nvSpPr>
          <p:spPr bwMode="auto">
            <a:xfrm>
              <a:off x="515938" y="5516825"/>
              <a:ext cx="1275656" cy="36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уровень </a:t>
              </a:r>
              <a:r>
                <a:rPr lang="en-US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altLang="ru-RU" sz="36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244" name="AutoShape 4"/>
            <p:cNvSpPr>
              <a:spLocks noChangeArrowheads="1"/>
            </p:cNvSpPr>
            <p:nvPr/>
          </p:nvSpPr>
          <p:spPr bwMode="auto">
            <a:xfrm>
              <a:off x="5956133" y="5505812"/>
              <a:ext cx="942946" cy="447313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 dirty="0">
                  <a:ea typeface="Calibri" pitchFamily="34" charset="0"/>
                  <a:cs typeface="Times New Roman" pitchFamily="18" charset="0"/>
                </a:rPr>
                <a:t>news</a:t>
              </a:r>
              <a:endParaRPr lang="en-US" sz="3600" dirty="0"/>
            </a:p>
          </p:txBody>
        </p:sp>
        <p:sp>
          <p:nvSpPr>
            <p:cNvPr id="138243" name="AutoShape 3"/>
            <p:cNvSpPr>
              <a:spLocks noChangeArrowheads="1"/>
            </p:cNvSpPr>
            <p:nvPr/>
          </p:nvSpPr>
          <p:spPr bwMode="auto">
            <a:xfrm>
              <a:off x="7072112" y="5505812"/>
              <a:ext cx="941358" cy="447313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>
                  <a:ea typeface="Calibri" pitchFamily="34" charset="0"/>
                  <a:cs typeface="Times New Roman" pitchFamily="18" charset="0"/>
                </a:rPr>
                <a:t>list</a:t>
              </a:r>
              <a:endParaRPr lang="en-US" sz="3600"/>
            </a:p>
          </p:txBody>
        </p:sp>
      </p:grpSp>
      <p:grpSp>
        <p:nvGrpSpPr>
          <p:cNvPr id="11" name="Группа 53"/>
          <p:cNvGrpSpPr>
            <a:grpSpLocks/>
          </p:cNvGrpSpPr>
          <p:nvPr/>
        </p:nvGrpSpPr>
        <p:grpSpPr bwMode="auto">
          <a:xfrm>
            <a:off x="5170488" y="3667731"/>
            <a:ext cx="2855912" cy="449263"/>
            <a:chOff x="5170126" y="2889250"/>
            <a:chExt cx="2855563" cy="449743"/>
          </a:xfrm>
        </p:grpSpPr>
        <p:sp>
          <p:nvSpPr>
            <p:cNvPr id="138242" name="AutoShape 2"/>
            <p:cNvSpPr>
              <a:spLocks noChangeArrowheads="1"/>
            </p:cNvSpPr>
            <p:nvPr/>
          </p:nvSpPr>
          <p:spPr bwMode="auto">
            <a:xfrm>
              <a:off x="5170126" y="2889250"/>
              <a:ext cx="457144" cy="449743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ru-RU" sz="2000" dirty="0">
                  <a:ea typeface="Calibri" pitchFamily="34" charset="0"/>
                  <a:cs typeface="Times New Roman" pitchFamily="18" charset="0"/>
                </a:rPr>
                <a:t>.</a:t>
              </a:r>
              <a:endParaRPr lang="ru-RU" sz="3600" dirty="0"/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5778629" y="2918581"/>
              <a:ext cx="2247060" cy="36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ru-RU" altLang="ru-RU" sz="2000">
                  <a:ea typeface="Calibri" panose="020F0502020204030204" pitchFamily="34" charset="0"/>
                  <a:cs typeface="Times New Roman" panose="02020603050405020304" pitchFamily="18" charset="0"/>
                </a:rPr>
                <a:t>корневой домен</a:t>
              </a:r>
              <a:endParaRPr lang="ru-RU" altLang="ru-RU" sz="36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417513" y="3038949"/>
            <a:ext cx="8542337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400" b="1" dirty="0">
                <a:latin typeface="Arial" charset="0"/>
              </a:rPr>
              <a:t>Домен</a:t>
            </a:r>
            <a:r>
              <a:rPr lang="ru-RU" sz="2400" dirty="0">
                <a:latin typeface="Arial" charset="0"/>
              </a:rPr>
              <a:t> – это группа символьных адресов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6781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1206" grpId="0"/>
      <p:bldP spid="7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Домены первого уровня</a:t>
            </a:r>
          </a:p>
        </p:txBody>
      </p:sp>
      <p:sp>
        <p:nvSpPr>
          <p:cNvPr id="522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FFC330-73D0-4C62-B506-C4D45A6CCAD9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56005"/>
              </p:ext>
            </p:extLst>
          </p:nvPr>
        </p:nvGraphicFramePr>
        <p:xfrm>
          <a:off x="555625" y="2004286"/>
          <a:ext cx="8243888" cy="4023206"/>
        </p:xfrm>
        <a:graphic>
          <a:graphicData uri="http://schemas.openxmlformats.org/drawingml/2006/table">
            <a:tbl>
              <a:tblPr/>
              <a:tblGrid>
                <a:gridCol w="412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Вид организации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Страна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коммерческие организации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рф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Россия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.edu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образование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ua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Украина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.gov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правительство США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.by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Белоруссия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.mil 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военные ведомства США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Великобритания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.net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сетевые организации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.it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Италия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разные организации</a:t>
                      </a:r>
                      <a:endParaRPr lang="ru-RU" sz="1800" dirty="0"/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jp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Япония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.info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информационные сайты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Китай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.biz  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бизнес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.ca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Канада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.name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личные сайты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.de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Германия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.museum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музеи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Эстония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Преобразование адресов</a:t>
            </a:r>
          </a:p>
        </p:txBody>
      </p:sp>
      <p:sp>
        <p:nvSpPr>
          <p:cNvPr id="552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08894E-BFB0-4B8B-842F-D79E69B866D8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55300" name="Прямоугольник 4"/>
          <p:cNvSpPr>
            <a:spLocks noChangeArrowheads="1"/>
          </p:cNvSpPr>
          <p:nvPr/>
        </p:nvSpPr>
        <p:spPr bwMode="auto">
          <a:xfrm>
            <a:off x="4910696" y="1884796"/>
            <a:ext cx="25193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400" dirty="0" smtClean="0"/>
              <a:t>142.250.185.78</a:t>
            </a:r>
            <a:endParaRPr lang="en-US" sz="2400" dirty="0" smtClean="0"/>
          </a:p>
          <a:p>
            <a:r>
              <a:rPr lang="ru-RU" sz="2400" dirty="0"/>
              <a:t>142.250.184.206</a:t>
            </a:r>
          </a:p>
          <a:p>
            <a:r>
              <a:rPr lang="ru-RU" sz="2400" dirty="0"/>
              <a:t>172.217.16.206</a:t>
            </a:r>
          </a:p>
          <a:p>
            <a:r>
              <a:rPr lang="ru-RU" sz="2400" dirty="0"/>
              <a:t>142.250.185.142</a:t>
            </a:r>
          </a:p>
          <a:p>
            <a:r>
              <a:rPr lang="ru-RU" sz="2400" dirty="0" smtClean="0"/>
              <a:t>142.250.185.78</a:t>
            </a:r>
            <a:endParaRPr lang="ru-RU" sz="2400" dirty="0"/>
          </a:p>
        </p:txBody>
      </p:sp>
      <p:sp>
        <p:nvSpPr>
          <p:cNvPr id="55301" name="Прямоугольник 7"/>
          <p:cNvSpPr>
            <a:spLocks noChangeArrowheads="1"/>
          </p:cNvSpPr>
          <p:nvPr/>
        </p:nvSpPr>
        <p:spPr bwMode="auto">
          <a:xfrm>
            <a:off x="536575" y="4013200"/>
            <a:ext cx="2787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ycad-ba.narod.ru</a:t>
            </a:r>
          </a:p>
          <a:p>
            <a:pPr eaLnBrk="1" hangingPunct="1"/>
            <a:r>
              <a:rPr lang="en-US" altLang="ru-RU" sz="2400" dirty="0"/>
              <a:t>csmsoft.narod.ru</a:t>
            </a:r>
          </a:p>
          <a:p>
            <a:pPr eaLnBrk="1" hangingPunct="1"/>
            <a:r>
              <a:rPr lang="en-US" altLang="ru-RU" sz="2400" dirty="0"/>
              <a:t>opera-site.narod.ru</a:t>
            </a:r>
          </a:p>
          <a:p>
            <a:pPr eaLnBrk="1" hangingPunct="1"/>
            <a:r>
              <a:rPr lang="en-US" altLang="ru-RU" sz="2400" dirty="0"/>
              <a:t>detki-help.narod.ru</a:t>
            </a:r>
          </a:p>
          <a:p>
            <a:pPr eaLnBrk="1" hangingPunct="1"/>
            <a:r>
              <a:rPr lang="en-US" altLang="ru-RU" sz="2400" dirty="0"/>
              <a:t>seasoft.narod.ru</a:t>
            </a:r>
          </a:p>
          <a:p>
            <a:pPr eaLnBrk="1" hangingPunct="1"/>
            <a:r>
              <a:rPr lang="en-US" altLang="ru-RU" sz="2400" dirty="0"/>
              <a:t>…</a:t>
            </a:r>
          </a:p>
        </p:txBody>
      </p:sp>
      <p:sp>
        <p:nvSpPr>
          <p:cNvPr id="55302" name="Прямоугольник 8"/>
          <p:cNvSpPr>
            <a:spLocks noChangeArrowheads="1"/>
          </p:cNvSpPr>
          <p:nvPr/>
        </p:nvSpPr>
        <p:spPr bwMode="auto">
          <a:xfrm>
            <a:off x="4583113" y="5475976"/>
            <a:ext cx="330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>
                <a:hlinkClick r:id="rId3"/>
              </a:rPr>
              <a:t>2ip.ru/domain-list-by-ip</a:t>
            </a:r>
            <a:endParaRPr lang="ru-RU" altLang="ru-RU" sz="2400"/>
          </a:p>
        </p:txBody>
      </p:sp>
      <p:sp>
        <p:nvSpPr>
          <p:cNvPr id="10" name="Прямоугольник 9"/>
          <p:cNvSpPr/>
          <p:nvPr/>
        </p:nvSpPr>
        <p:spPr>
          <a:xfrm>
            <a:off x="4702175" y="4914001"/>
            <a:ext cx="3065463" cy="55403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193.109.247.225</a:t>
            </a:r>
            <a:endParaRPr lang="ru-RU" dirty="0">
              <a:latin typeface="Arial" charset="0"/>
            </a:endParaRPr>
          </a:p>
        </p:txBody>
      </p:sp>
      <p:sp>
        <p:nvSpPr>
          <p:cNvPr id="55304" name="Полилиния 10"/>
          <p:cNvSpPr>
            <a:spLocks noChangeArrowheads="1"/>
          </p:cNvSpPr>
          <p:nvPr/>
        </p:nvSpPr>
        <p:spPr bwMode="auto">
          <a:xfrm>
            <a:off x="3735388" y="1832663"/>
            <a:ext cx="1265237" cy="2111375"/>
          </a:xfrm>
          <a:custGeom>
            <a:avLst/>
            <a:gdLst>
              <a:gd name="T0" fmla="*/ 0 w 1264596"/>
              <a:gd name="T1" fmla="*/ 896935 h 2013625"/>
              <a:gd name="T2" fmla="*/ 1256140 w 1264596"/>
              <a:gd name="T3" fmla="*/ 0 h 2013625"/>
              <a:gd name="T4" fmla="*/ 1265878 w 1264596"/>
              <a:gd name="T5" fmla="*/ 2320821 h 2013625"/>
              <a:gd name="T6" fmla="*/ 0 w 1264596"/>
              <a:gd name="T7" fmla="*/ 1513580 h 2013625"/>
              <a:gd name="T8" fmla="*/ 0 w 1264596"/>
              <a:gd name="T9" fmla="*/ 896935 h 2013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4596"/>
              <a:gd name="T16" fmla="*/ 0 h 2013625"/>
              <a:gd name="T17" fmla="*/ 1264596 w 1264596"/>
              <a:gd name="T18" fmla="*/ 2013625 h 2013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4596" h="2013625">
                <a:moveTo>
                  <a:pt x="0" y="778212"/>
                </a:moveTo>
                <a:lnTo>
                  <a:pt x="1254868" y="0"/>
                </a:lnTo>
                <a:cubicBezTo>
                  <a:pt x="1258111" y="671208"/>
                  <a:pt x="1261353" y="1342417"/>
                  <a:pt x="1264596" y="2013625"/>
                </a:cubicBezTo>
                <a:lnTo>
                  <a:pt x="0" y="1313234"/>
                </a:lnTo>
                <a:lnTo>
                  <a:pt x="0" y="77821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6400" y="2647056"/>
            <a:ext cx="3351213" cy="55403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0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www.google.com</a:t>
            </a:r>
            <a:endParaRPr lang="ru-RU" dirty="0">
              <a:latin typeface="Arial" charset="0"/>
            </a:endParaRPr>
          </a:p>
        </p:txBody>
      </p:sp>
      <p:sp>
        <p:nvSpPr>
          <p:cNvPr id="55306" name="Полилиния 11"/>
          <p:cNvSpPr>
            <a:spLocks noChangeArrowheads="1"/>
          </p:cNvSpPr>
          <p:nvPr/>
        </p:nvSpPr>
        <p:spPr bwMode="auto">
          <a:xfrm flipH="1">
            <a:off x="3443288" y="4099613"/>
            <a:ext cx="1265237" cy="2111375"/>
          </a:xfrm>
          <a:custGeom>
            <a:avLst/>
            <a:gdLst>
              <a:gd name="T0" fmla="*/ 0 w 1264596"/>
              <a:gd name="T1" fmla="*/ 896935 h 2013625"/>
              <a:gd name="T2" fmla="*/ 1256140 w 1264596"/>
              <a:gd name="T3" fmla="*/ 0 h 2013625"/>
              <a:gd name="T4" fmla="*/ 1265878 w 1264596"/>
              <a:gd name="T5" fmla="*/ 2320821 h 2013625"/>
              <a:gd name="T6" fmla="*/ 0 w 1264596"/>
              <a:gd name="T7" fmla="*/ 1513580 h 2013625"/>
              <a:gd name="T8" fmla="*/ 0 w 1264596"/>
              <a:gd name="T9" fmla="*/ 896935 h 2013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4596"/>
              <a:gd name="T16" fmla="*/ 0 h 2013625"/>
              <a:gd name="T17" fmla="*/ 1264596 w 1264596"/>
              <a:gd name="T18" fmla="*/ 2013625 h 2013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4596" h="2013625">
                <a:moveTo>
                  <a:pt x="0" y="778212"/>
                </a:moveTo>
                <a:lnTo>
                  <a:pt x="1254868" y="0"/>
                </a:lnTo>
                <a:cubicBezTo>
                  <a:pt x="1258111" y="671208"/>
                  <a:pt x="1261353" y="1342417"/>
                  <a:pt x="1264596" y="2013625"/>
                </a:cubicBezTo>
                <a:lnTo>
                  <a:pt x="0" y="1313234"/>
                </a:lnTo>
                <a:lnTo>
                  <a:pt x="0" y="77821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5307" name="Прямоугольник 12"/>
          <p:cNvSpPr>
            <a:spLocks noChangeArrowheads="1"/>
          </p:cNvSpPr>
          <p:nvPr/>
        </p:nvSpPr>
        <p:spPr bwMode="auto">
          <a:xfrm>
            <a:off x="1065213" y="3239188"/>
            <a:ext cx="2033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dirty="0">
                <a:hlinkClick r:id="rId4"/>
              </a:rPr>
              <a:t>2ip.ru/lookup</a:t>
            </a:r>
            <a:r>
              <a:rPr lang="en-US" altLang="ru-RU" sz="2400" dirty="0"/>
              <a:t> </a:t>
            </a:r>
            <a:endParaRPr lang="ru-RU" altLang="ru-RU" sz="2400" dirty="0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082524" y="3598050"/>
            <a:ext cx="1958975" cy="663575"/>
            <a:chOff x="433" y="3902"/>
            <a:chExt cx="1234" cy="418"/>
          </a:xfrm>
        </p:grpSpPr>
        <p:sp>
          <p:nvSpPr>
            <p:cNvPr id="1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940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  Зачем?</a:t>
              </a:r>
              <a:endParaRPr lang="ru-RU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55313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316538" y="6015726"/>
            <a:ext cx="1958975" cy="663575"/>
            <a:chOff x="433" y="3902"/>
            <a:chExt cx="1234" cy="418"/>
          </a:xfrm>
        </p:grpSpPr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940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  Зачем?</a:t>
              </a:r>
              <a:endParaRPr lang="ru-RU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5531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8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  <p:bldP spid="10" grpId="0" animBg="1"/>
      <p:bldP spid="55304" grpId="0" animBg="1"/>
      <p:bldP spid="55306" grpId="0" animBg="1"/>
      <p:bldP spid="553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Адрес ресурса (</a:t>
            </a:r>
            <a:r>
              <a:rPr lang="en-US" altLang="ru-RU" smtClean="0"/>
              <a:t>URL</a:t>
            </a:r>
            <a:r>
              <a:rPr lang="ru-RU" altLang="ru-RU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0118" y="1976825"/>
            <a:ext cx="83947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363" indent="-360363">
              <a:defRPr/>
            </a:pPr>
            <a:r>
              <a:rPr lang="en-US" sz="2400" b="1" dirty="0">
                <a:solidFill>
                  <a:srgbClr val="333399"/>
                </a:solidFill>
                <a:latin typeface="+mn-lt"/>
                <a:ea typeface="Calibri"/>
                <a:cs typeface="Times New Roman"/>
              </a:rPr>
              <a:t>URL</a:t>
            </a:r>
            <a:r>
              <a:rPr lang="ru-RU" sz="2400" i="1" dirty="0">
                <a:latin typeface="+mn-lt"/>
                <a:ea typeface="Calibri"/>
                <a:cs typeface="Times New Roman"/>
              </a:rPr>
              <a:t> = </a:t>
            </a:r>
            <a:r>
              <a:rPr lang="en-US" sz="2400" i="1" dirty="0">
                <a:latin typeface="+mn-lt"/>
                <a:ea typeface="Calibri"/>
                <a:cs typeface="Times New Roman"/>
              </a:rPr>
              <a:t>Uniform Resource Locator</a:t>
            </a:r>
            <a:r>
              <a:rPr lang="ru-RU" sz="2400" dirty="0">
                <a:latin typeface="+mn-lt"/>
                <a:ea typeface="Calibri"/>
                <a:cs typeface="Times New Roman"/>
              </a:rPr>
              <a:t> – универсальный указатель ресурса.</a:t>
            </a:r>
            <a:endParaRPr lang="ru-RU" sz="2400" dirty="0">
              <a:latin typeface="+mn-lt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233488" y="3022866"/>
            <a:ext cx="6496050" cy="6413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http: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//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www.vasya.ru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/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images/new/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qq.jpg</a:t>
            </a:r>
            <a:endParaRPr lang="ru-RU" sz="2400" b="1">
              <a:latin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57313" y="3060966"/>
            <a:ext cx="773112" cy="565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386013" y="3051441"/>
            <a:ext cx="2120900" cy="565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678363" y="3043504"/>
            <a:ext cx="1895475" cy="565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19875" y="3053029"/>
            <a:ext cx="971550" cy="565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63813" y="3921391"/>
            <a:ext cx="1647825" cy="407988"/>
          </a:xfrm>
          <a:prstGeom prst="wedgeRoundRectCallout">
            <a:avLst>
              <a:gd name="adj1" fmla="val 12255"/>
              <a:gd name="adj2" fmla="val -154491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адрес сайта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037138" y="3911866"/>
            <a:ext cx="1130300" cy="407988"/>
          </a:xfrm>
          <a:prstGeom prst="wedgeRoundRectCallout">
            <a:avLst>
              <a:gd name="adj1" fmla="val 12255"/>
              <a:gd name="adj2" fmla="val -154491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каталог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6789738" y="3921391"/>
            <a:ext cx="1809750" cy="388938"/>
          </a:xfrm>
          <a:prstGeom prst="wedgeRoundRectCallout">
            <a:avLst>
              <a:gd name="adj1" fmla="val -18069"/>
              <a:gd name="adj2" fmla="val -154491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имя файла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714375" y="4700854"/>
            <a:ext cx="3279775" cy="6413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latin typeface="Arial" charset="0"/>
              </a:rPr>
              <a:t>http: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//</a:t>
            </a:r>
            <a:r>
              <a:rPr lang="ru-RU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www.vasya.ru</a:t>
            </a:r>
            <a:endParaRPr lang="ru-RU" sz="2400" b="1">
              <a:latin typeface="Arial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405438" y="4511941"/>
            <a:ext cx="3140075" cy="684213"/>
          </a:xfrm>
          <a:prstGeom prst="wedgeRoundRectCallout">
            <a:avLst>
              <a:gd name="adj1" fmla="val -94250"/>
              <a:gd name="adj2" fmla="val 28630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главная страница сайта: </a:t>
            </a:r>
            <a:r>
              <a:rPr lang="en-US" b="1" dirty="0">
                <a:latin typeface="Arial" charset="0"/>
              </a:rPr>
              <a:t>index.html, index.htm</a:t>
            </a:r>
            <a:endParaRPr lang="ru-RU" b="1" dirty="0">
              <a:latin typeface="Arial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7388" y="5463536"/>
            <a:ext cx="6788150" cy="6413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latin typeface="Arial" charset="0"/>
              </a:rPr>
              <a:t>ftp:</a:t>
            </a:r>
            <a:r>
              <a:rPr lang="ru-RU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// files.vasya.ru</a:t>
            </a:r>
            <a:r>
              <a:rPr lang="ru-RU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/</a:t>
            </a:r>
            <a:r>
              <a:rPr lang="ru-RU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pub / download / qq.zip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5643563" y="6423973"/>
            <a:ext cx="2781300" cy="388938"/>
          </a:xfrm>
          <a:prstGeom prst="wedgeRoundRectCallout">
            <a:avLst>
              <a:gd name="adj1" fmla="val -11528"/>
              <a:gd name="adj2" fmla="val -164287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файл на </a:t>
            </a:r>
            <a:r>
              <a:rPr lang="en-US">
                <a:latin typeface="Arial" charset="0"/>
              </a:rPr>
              <a:t>FTP-</a:t>
            </a:r>
            <a:r>
              <a:rPr lang="ru-RU">
                <a:latin typeface="Arial" charset="0"/>
              </a:rPr>
              <a:t>сервере</a:t>
            </a:r>
            <a:endParaRPr lang="ru-RU" b="1">
              <a:latin typeface="Arial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06425" y="3894404"/>
            <a:ext cx="1463675" cy="388937"/>
          </a:xfrm>
          <a:prstGeom prst="wedgeRoundRectCallout">
            <a:avLst>
              <a:gd name="adj1" fmla="val 26245"/>
              <a:gd name="adj2" fmla="val -166736"/>
              <a:gd name="adj3" fmla="val 16667"/>
            </a:avLst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>
                <a:latin typeface="Arial" charset="0"/>
              </a:rPr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144862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pic>
        <p:nvPicPr>
          <p:cNvPr id="137" name="what-is-ip-address-ipv4-ce73f22acc36b3c17b1a11ef6b4d6c0b.png" descr="what-is-ip-address-ipv4-ce73f22acc36b3c17b1a11ef6b4d6c0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715" y="2140012"/>
            <a:ext cx="50800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,22 миллиарда адресов"/>
          <p:cNvSpPr txBox="1"/>
          <p:nvPr/>
        </p:nvSpPr>
        <p:spPr>
          <a:xfrm>
            <a:off x="2760284" y="5468220"/>
            <a:ext cx="36508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400"/>
              </a:lnSpc>
              <a:defRPr sz="2400">
                <a:solidFill>
                  <a:srgbClr val="0B008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222222"/>
                </a:solidFill>
              </a:rPr>
              <a:t>4,22 </a:t>
            </a:r>
            <a:r>
              <a:t>миллиарда</a:t>
            </a:r>
            <a:r>
              <a:rPr>
                <a:solidFill>
                  <a:srgbClr val="222222"/>
                </a:solidFill>
              </a:rPr>
              <a:t> адресов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8684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Untitled Diagram.png" descr="Untitled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26" y="2127249"/>
            <a:ext cx="20447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962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29" name="Text Box 2"/>
          <p:cNvSpPr txBox="1"/>
          <p:nvPr/>
        </p:nvSpPr>
        <p:spPr>
          <a:xfrm>
            <a:off x="469557" y="2149125"/>
            <a:ext cx="8404696" cy="23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Из истории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Начальные данные о сетях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HTML </a:t>
            </a:r>
            <a:r>
              <a:rPr lang="ru-RU" sz="2800" dirty="0"/>
              <a:t>основа сайта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/>
              <a:t>Основные </a:t>
            </a:r>
            <a:r>
              <a:rPr lang="ru-RU" sz="2800" smtClean="0"/>
              <a:t>теги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smtClean="0"/>
              <a:t>Инструменты </a:t>
            </a:r>
            <a:r>
              <a:rPr lang="ru-RU" sz="2800" dirty="0"/>
              <a:t>разработчика в </a:t>
            </a:r>
            <a:r>
              <a:rPr lang="ru-RU" sz="2800" dirty="0" smtClean="0"/>
              <a:t>браузере</a:t>
            </a:r>
            <a:endParaRPr lang="ru-RU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Untitled Diagram (1).png" descr="Untitled Diag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594" y="2127250"/>
            <a:ext cx="71247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9034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Untitled Diagram (2).png" descr="Untitled Diagr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594" y="2120962"/>
            <a:ext cx="71247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166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Untitled Diagram (3).png" descr="Untitled Diagram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516" y="2120962"/>
            <a:ext cx="71247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7871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Untitled Diagram (4).png" descr="Untitled Diagram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5564" y="1958436"/>
            <a:ext cx="5612872" cy="425217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42444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Untitled Diagram (5).png" descr="Untitled Diagram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530" y="1926858"/>
            <a:ext cx="5616940" cy="431533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IP адрес, DNS и </a:t>
            </a:r>
            <a:r>
              <a:rPr lang="ru-RU" dirty="0" smtClean="0"/>
              <a:t>маршрутизация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Untitled Diagram (6).png" descr="Untitled Diagram (6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838" y="1910962"/>
            <a:ext cx="5658324" cy="43471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7462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Untitled Diagram (7).png" descr="Untitled Diagram (7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33" y="1924680"/>
            <a:ext cx="7818934" cy="431969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IP адрес, DNS 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143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Untitled Diagram (8).png" descr="Untitled Diagram (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16" y="1980189"/>
            <a:ext cx="7425368" cy="42086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IP адрес, DNS и </a:t>
            </a:r>
            <a:r>
              <a:rPr lang="ru-RU" dirty="0" smtClean="0"/>
              <a:t>маршрутизация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7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Untitled Diagram (9).png" descr="Untitled Diagram (9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955" y="1974477"/>
            <a:ext cx="7445522" cy="422009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IP адрес, DNS и </a:t>
            </a:r>
            <a:r>
              <a:rPr lang="ru-RU" dirty="0" smtClean="0"/>
              <a:t>маршрутизация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7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Тестирование сети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7268" y="2327584"/>
            <a:ext cx="5003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chemeClr val="accent1"/>
                </a:solidFill>
                <a:latin typeface="Arial"/>
              </a:rPr>
              <a:t>Настройки своего компьютера:</a:t>
            </a:r>
            <a:endParaRPr lang="ru-RU" sz="1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2800" y="3742773"/>
            <a:ext cx="2028825" cy="46196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ipconfig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40288" y="3742773"/>
            <a:ext cx="2028825" cy="46196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2518" y="2722871"/>
            <a:ext cx="15335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kern="0" dirty="0">
                <a:solidFill>
                  <a:schemeClr val="accent1"/>
                </a:solidFill>
                <a:latin typeface="Arial"/>
              </a:rPr>
              <a:t>Windows</a:t>
            </a:r>
            <a:endParaRPr lang="ru-RU" b="1" i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50956" y="2722871"/>
            <a:ext cx="1003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kern="0" dirty="0">
                <a:solidFill>
                  <a:schemeClr val="accent1"/>
                </a:solidFill>
                <a:latin typeface="Arial"/>
              </a:rPr>
              <a:t>Linux</a:t>
            </a:r>
            <a:endParaRPr lang="ru-RU" b="1" i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2800" y="3380823"/>
            <a:ext cx="27844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kern="0" dirty="0">
                <a:solidFill>
                  <a:srgbClr val="000000"/>
                </a:solidFill>
                <a:latin typeface="Arial"/>
              </a:rPr>
              <a:t>Выполнить – </a:t>
            </a:r>
            <a:r>
              <a:rPr lang="en-US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cmd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40288" y="3380823"/>
            <a:ext cx="16129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kern="0" dirty="0">
                <a:solidFill>
                  <a:srgbClr val="000000"/>
                </a:solidFill>
                <a:latin typeface="Arial"/>
              </a:rPr>
              <a:t>Терминал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55" name="Rectangle 1"/>
          <p:cNvSpPr>
            <a:spLocks noChangeArrowheads="1"/>
          </p:cNvSpPr>
          <p:nvPr/>
        </p:nvSpPr>
        <p:spPr bwMode="auto">
          <a:xfrm>
            <a:off x="938213" y="4350785"/>
            <a:ext cx="5399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IP-адрес:      1</a:t>
            </a:r>
            <a:r>
              <a:rPr lang="en-US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92</a:t>
            </a:r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168</a:t>
            </a:r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.45.48</a:t>
            </a:r>
          </a:p>
          <a:p>
            <a:pPr algn="just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Маска подсети: 255.255.255.0</a:t>
            </a:r>
          </a:p>
          <a:p>
            <a:pPr algn="just"/>
            <a:r>
              <a:rPr lang="ru-RU" altLang="ru-RU" sz="24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Основной шлюз: 192.168.45.5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019300" y="5828748"/>
            <a:ext cx="3252788" cy="663575"/>
            <a:chOff x="433" y="3902"/>
            <a:chExt cx="2049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55" cy="291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  Что такое шлюз?</a:t>
              </a:r>
              <a:endParaRPr lang="ru-RU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5735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4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/>
      <p:bldP spid="10" grpId="0"/>
      <p:bldP spid="11" grpId="0"/>
      <p:bldP spid="573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Из истории…</a:t>
            </a:r>
          </a:p>
        </p:txBody>
      </p:sp>
      <p:sp>
        <p:nvSpPr>
          <p:cNvPr id="34820" name="Прямоугольник 3"/>
          <p:cNvSpPr>
            <a:spLocks noChangeArrowheads="1"/>
          </p:cNvSpPr>
          <p:nvPr/>
        </p:nvSpPr>
        <p:spPr bwMode="auto">
          <a:xfrm>
            <a:off x="400050" y="2020587"/>
            <a:ext cx="8448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1960-е</a:t>
            </a:r>
            <a:r>
              <a:rPr lang="ru-RU" altLang="ru-RU" dirty="0"/>
              <a:t>: </a:t>
            </a:r>
            <a:r>
              <a:rPr lang="en-US" altLang="ru-RU" b="1" dirty="0">
                <a:solidFill>
                  <a:srgbClr val="333399"/>
                </a:solidFill>
              </a:rPr>
              <a:t>ARPANET</a:t>
            </a:r>
            <a:r>
              <a:rPr lang="ru-RU" altLang="ru-RU" dirty="0"/>
              <a:t> </a:t>
            </a:r>
            <a:r>
              <a:rPr lang="ru-RU" altLang="ru-RU" sz="1600" dirty="0"/>
              <a:t>(</a:t>
            </a:r>
            <a:r>
              <a:rPr lang="en-US" altLang="ru-RU" sz="1600" i="1" dirty="0"/>
              <a:t>Advanced Research Projects Agency Network</a:t>
            </a:r>
            <a:r>
              <a:rPr lang="ru-RU" altLang="ru-RU" sz="1600" dirty="0"/>
              <a:t>)</a:t>
            </a:r>
            <a:endParaRPr lang="ru-RU" altLang="ru-RU" dirty="0"/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819150" y="243533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разное аппаратное и программное обеспечение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при подключении не требуются переделки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нет единого центра </a:t>
            </a: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живучесть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пакетная передача данных</a:t>
            </a:r>
          </a:p>
        </p:txBody>
      </p:sp>
      <p:sp>
        <p:nvSpPr>
          <p:cNvPr id="34822" name="Прямоугольник 5"/>
          <p:cNvSpPr>
            <a:spLocks noChangeArrowheads="1"/>
          </p:cNvSpPr>
          <p:nvPr/>
        </p:nvSpPr>
        <p:spPr bwMode="auto">
          <a:xfrm>
            <a:off x="400050" y="3898302"/>
            <a:ext cx="8448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196</a:t>
            </a:r>
            <a:r>
              <a:rPr lang="en-US" altLang="ru-RU" b="1" dirty="0"/>
              <a:t>9</a:t>
            </a:r>
            <a:r>
              <a:rPr lang="ru-RU" altLang="ru-RU" b="1" dirty="0"/>
              <a:t> г.</a:t>
            </a:r>
            <a:r>
              <a:rPr lang="ru-RU" altLang="ru-RU" dirty="0"/>
              <a:t>:</a:t>
            </a:r>
            <a:r>
              <a:rPr lang="en-US" altLang="ru-RU" dirty="0"/>
              <a:t> </a:t>
            </a:r>
            <a:r>
              <a:rPr lang="ru-RU" altLang="ru-RU" dirty="0"/>
              <a:t>первый </a:t>
            </a:r>
            <a:r>
              <a:rPr lang="ru-RU" altLang="ru-RU" b="1" dirty="0">
                <a:solidFill>
                  <a:srgbClr val="333399"/>
                </a:solidFill>
              </a:rPr>
              <a:t>обмен данными </a:t>
            </a:r>
            <a:r>
              <a:rPr lang="ru-RU" altLang="ru-RU" dirty="0"/>
              <a:t>(Калифорнийский университет и </a:t>
            </a:r>
            <a:r>
              <a:rPr lang="ru-RU" altLang="ru-RU" dirty="0" err="1"/>
              <a:t>Стэнфордский</a:t>
            </a:r>
            <a:r>
              <a:rPr lang="ru-RU" altLang="ru-RU" dirty="0"/>
              <a:t> исследовательский институте, 640 км)</a:t>
            </a:r>
          </a:p>
        </p:txBody>
      </p:sp>
      <p:sp>
        <p:nvSpPr>
          <p:cNvPr id="34823" name="Прямоугольник 6"/>
          <p:cNvSpPr>
            <a:spLocks noChangeArrowheads="1"/>
          </p:cNvSpPr>
          <p:nvPr/>
        </p:nvSpPr>
        <p:spPr bwMode="auto">
          <a:xfrm>
            <a:off x="400050" y="4560417"/>
            <a:ext cx="8448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19</a:t>
            </a:r>
            <a:r>
              <a:rPr lang="en-US" altLang="ru-RU" b="1"/>
              <a:t>71</a:t>
            </a:r>
            <a:r>
              <a:rPr lang="ru-RU" altLang="ru-RU" b="1"/>
              <a:t> г.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 b="1">
                <a:solidFill>
                  <a:srgbClr val="333399"/>
                </a:solidFill>
              </a:rPr>
              <a:t>электронная почта</a:t>
            </a:r>
            <a:r>
              <a:rPr lang="ru-RU" altLang="ru-RU"/>
              <a:t>, </a:t>
            </a:r>
            <a:r>
              <a:rPr lang="ru-RU" altLang="ru-RU" i="1"/>
              <a:t>Р. Томлисон</a:t>
            </a:r>
            <a:r>
              <a:rPr lang="ru-RU" altLang="ru-RU"/>
              <a:t>, </a:t>
            </a:r>
            <a:r>
              <a:rPr lang="en-US" altLang="ru-RU" b="1">
                <a:solidFill>
                  <a:srgbClr val="333399"/>
                </a:solidFill>
              </a:rPr>
              <a:t>@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4824" name="Прямоугольник 7"/>
          <p:cNvSpPr>
            <a:spLocks noChangeArrowheads="1"/>
          </p:cNvSpPr>
          <p:nvPr/>
        </p:nvSpPr>
        <p:spPr bwMode="auto">
          <a:xfrm>
            <a:off x="400050" y="5512917"/>
            <a:ext cx="8448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19</a:t>
            </a:r>
            <a:r>
              <a:rPr lang="en-US" altLang="ru-RU" b="1"/>
              <a:t>84</a:t>
            </a:r>
            <a:r>
              <a:rPr lang="ru-RU" altLang="ru-RU" b="1"/>
              <a:t> г.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en-US" altLang="ru-RU" b="1">
                <a:solidFill>
                  <a:srgbClr val="333399"/>
                </a:solidFill>
              </a:rPr>
              <a:t>DNS</a:t>
            </a:r>
            <a:r>
              <a:rPr lang="ru-RU" altLang="ru-RU"/>
              <a:t> – система доменных имён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4825" name="Прямоугольник 9"/>
          <p:cNvSpPr>
            <a:spLocks noChangeArrowheads="1"/>
          </p:cNvSpPr>
          <p:nvPr/>
        </p:nvSpPr>
        <p:spPr bwMode="auto">
          <a:xfrm>
            <a:off x="400050" y="5989167"/>
            <a:ext cx="8448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1990 г.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 b="1">
                <a:solidFill>
                  <a:srgbClr val="333399"/>
                </a:solidFill>
              </a:rPr>
              <a:t>Релком</a:t>
            </a:r>
            <a:r>
              <a:rPr lang="ru-RU" altLang="ru-RU"/>
              <a:t> – первый провайдер в СССР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34826" name="Прямоугольник 10"/>
          <p:cNvSpPr>
            <a:spLocks noChangeArrowheads="1"/>
          </p:cNvSpPr>
          <p:nvPr/>
        </p:nvSpPr>
        <p:spPr bwMode="auto">
          <a:xfrm>
            <a:off x="400050" y="5036667"/>
            <a:ext cx="8448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19</a:t>
            </a:r>
            <a:r>
              <a:rPr lang="en-US" altLang="ru-RU" b="1"/>
              <a:t>7</a:t>
            </a:r>
            <a:r>
              <a:rPr lang="ru-RU" altLang="ru-RU" b="1"/>
              <a:t>4 г.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/>
              <a:t>протоколы</a:t>
            </a:r>
            <a:r>
              <a:rPr lang="en-US" altLang="ru-RU"/>
              <a:t> </a:t>
            </a:r>
            <a:r>
              <a:rPr lang="ru-RU" altLang="ru-RU"/>
              <a:t>семейства </a:t>
            </a:r>
            <a:r>
              <a:rPr lang="en-US" altLang="ru-RU" b="1">
                <a:solidFill>
                  <a:srgbClr val="333399"/>
                </a:solidFill>
              </a:rPr>
              <a:t>TCP/IP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 build="p"/>
      <p:bldP spid="34822" grpId="0"/>
      <p:bldP spid="34823" grpId="0"/>
      <p:bldP spid="34824" grpId="0"/>
      <p:bldP spid="34825" grpId="0"/>
      <p:bldP spid="348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Тестирование сети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7201" y="1512033"/>
            <a:ext cx="4565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chemeClr val="accent1"/>
                </a:solidFill>
                <a:latin typeface="Arial"/>
              </a:rPr>
              <a:t>Проверка доступности узла:</a:t>
            </a:r>
            <a:endParaRPr lang="ru-RU" sz="1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2800" y="1955504"/>
            <a:ext cx="3687763" cy="46196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ping 192.168.45.5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374" name="Rectangle 1"/>
          <p:cNvSpPr>
            <a:spLocks noChangeArrowheads="1"/>
          </p:cNvSpPr>
          <p:nvPr/>
        </p:nvSpPr>
        <p:spPr bwMode="auto">
          <a:xfrm>
            <a:off x="938213" y="2425312"/>
            <a:ext cx="78168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Обмен пакетами с 192.168.45.5 по 32 байт:</a:t>
            </a:r>
          </a:p>
          <a:p>
            <a:pPr algn="just"/>
            <a:r>
              <a:rPr lang="ru-RU" altLang="ru-R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Ответ от 192.168.45.5: число байт=32 время=5мс</a:t>
            </a:r>
          </a:p>
          <a:p>
            <a:pPr algn="just"/>
            <a:r>
              <a:rPr lang="ru-RU" altLang="ru-R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Ответ от 192.168.45.5: число байт=32 время&lt;1мс</a:t>
            </a:r>
          </a:p>
          <a:p>
            <a:pPr algn="just"/>
            <a:r>
              <a:rPr lang="ru-RU" altLang="ru-R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Превышен интервал ожидания для запроса.</a:t>
            </a:r>
          </a:p>
          <a:p>
            <a:pPr algn="just"/>
            <a:r>
              <a:rPr lang="ru-RU" altLang="ru-RU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Ответ от 192.168.45.5: число байт=32 время&lt;1мс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829175" y="1993132"/>
            <a:ext cx="1901825" cy="409575"/>
          </a:xfrm>
          <a:prstGeom prst="wedgeRoundRectCallout">
            <a:avLst>
              <a:gd name="adj1" fmla="val -70348"/>
              <a:gd name="adj2" fmla="val 1215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</p:spPr>
        <p:txBody>
          <a:bodyPr lIns="54000" rIns="18000">
            <a:spAutoFit/>
          </a:bodyPr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протокол </a:t>
            </a:r>
            <a:r>
              <a:rPr lang="en-US" dirty="0">
                <a:latin typeface="Arial" charset="0"/>
              </a:rPr>
              <a:t>ICMP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9560" y="4488211"/>
            <a:ext cx="34718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chemeClr val="accent1"/>
                </a:solidFill>
                <a:latin typeface="Arial"/>
                <a:ea typeface="+mj-ea"/>
                <a:cs typeface="+mj-cs"/>
              </a:rPr>
              <a:t>Запрос </a:t>
            </a:r>
            <a:r>
              <a:rPr lang="en-US" sz="2400" b="1" kern="0" dirty="0">
                <a:solidFill>
                  <a:schemeClr val="accent1"/>
                </a:solidFill>
                <a:latin typeface="Arial"/>
                <a:ea typeface="+mj-ea"/>
                <a:cs typeface="+mj-cs"/>
              </a:rPr>
              <a:t>DNS-</a:t>
            </a:r>
            <a:r>
              <a:rPr lang="ru-RU" sz="2400" b="1" kern="0" dirty="0">
                <a:solidFill>
                  <a:schemeClr val="accent1"/>
                </a:solidFill>
                <a:latin typeface="Arial"/>
                <a:ea typeface="+mj-ea"/>
                <a:cs typeface="+mj-cs"/>
              </a:rPr>
              <a:t>сервера</a:t>
            </a:r>
            <a:r>
              <a:rPr lang="ru-RU" sz="2400" b="1" kern="0" dirty="0">
                <a:solidFill>
                  <a:schemeClr val="accent1"/>
                </a:solidFill>
                <a:latin typeface="Arial"/>
              </a:rPr>
              <a:t>:</a:t>
            </a:r>
            <a:endParaRPr lang="ru-RU" sz="1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12800" y="4896198"/>
            <a:ext cx="5162550" cy="46037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www.altlinux.org</a:t>
            </a:r>
          </a:p>
        </p:txBody>
      </p:sp>
      <p:sp>
        <p:nvSpPr>
          <p:cNvPr id="58378" name="Rectangle 1"/>
          <p:cNvSpPr>
            <a:spLocks noChangeArrowheads="1"/>
          </p:cNvSpPr>
          <p:nvPr/>
        </p:nvSpPr>
        <p:spPr bwMode="auto">
          <a:xfrm>
            <a:off x="938213" y="5405786"/>
            <a:ext cx="7816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ru-RU" sz="20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Server:  UnKnown</a:t>
            </a:r>
          </a:p>
          <a:p>
            <a:pPr algn="just"/>
            <a:r>
              <a:rPr lang="en-US" altLang="ru-RU" sz="20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Address: 172.16.172.19</a:t>
            </a:r>
          </a:p>
          <a:p>
            <a:pPr algn="just"/>
            <a:r>
              <a:rPr lang="en-US" altLang="ru-RU" sz="20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Name:    www.altlinux.org</a:t>
            </a:r>
          </a:p>
          <a:p>
            <a:pPr algn="just"/>
            <a:r>
              <a:rPr lang="en-US" altLang="ru-RU" sz="2000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Address: 194.107.17.79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2800" y="3953650"/>
            <a:ext cx="3503613" cy="4619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ping www.mail.ru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8374" grpId="0"/>
      <p:bldP spid="7" grpId="0" animBg="1"/>
      <p:bldP spid="8" grpId="0"/>
      <p:bldP spid="9" grpId="0" animBg="1"/>
      <p:bldP spid="58378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Тестирование сети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5925" y="2587071"/>
            <a:ext cx="2682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chemeClr val="accent1"/>
                </a:solidFill>
                <a:latin typeface="Arial"/>
              </a:rPr>
              <a:t>Маршрут к узлу:</a:t>
            </a:r>
            <a:endParaRPr lang="ru-RU" sz="1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2800" y="3294712"/>
            <a:ext cx="4424363" cy="4619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tracert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www.yandex.ru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8" name="Прямоугольник 5"/>
          <p:cNvSpPr>
            <a:spLocks noChangeArrowheads="1"/>
          </p:cNvSpPr>
          <p:nvPr/>
        </p:nvSpPr>
        <p:spPr bwMode="auto">
          <a:xfrm>
            <a:off x="6096000" y="3269993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62638" y="2591400"/>
            <a:ext cx="1003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kern="0" dirty="0">
                <a:solidFill>
                  <a:schemeClr val="accent1"/>
                </a:solidFill>
                <a:latin typeface="Arial"/>
              </a:rPr>
              <a:t>Linux</a:t>
            </a:r>
            <a:endParaRPr lang="ru-RU" b="1" i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9400" name="Rectangle 1"/>
          <p:cNvSpPr>
            <a:spLocks noChangeArrowheads="1"/>
          </p:cNvSpPr>
          <p:nvPr/>
        </p:nvSpPr>
        <p:spPr bwMode="auto">
          <a:xfrm>
            <a:off x="282575" y="3877291"/>
            <a:ext cx="88614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C:\Users\</a:t>
            </a:r>
            <a:r>
              <a:rPr lang="ru-RU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Анна&gt;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tracert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www.yandex.ru</a:t>
            </a:r>
          </a:p>
          <a:p>
            <a:endParaRPr lang="en-US" altLang="ru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ru-RU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Трассировка маршрута к 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www.yandex.ru [77.88.55.60]</a:t>
            </a:r>
          </a:p>
          <a:p>
            <a:r>
              <a:rPr lang="ru-RU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 максимальным числом прыжков 30:</a:t>
            </a:r>
          </a:p>
          <a:p>
            <a:endParaRPr lang="ru-RU" altLang="ru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ru-RU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1    49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52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51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10.95.255.126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2    51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51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12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ae0-435.bbr01.perm.ertelecom.ru [212.33.233.105]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3    72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24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30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188.234.131.242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4    72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23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30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net131.234.188-243.ertelecom.ru [188.234.131.243]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5     *       79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30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sas-32z8-lag-1.yndx.net [87.250.239.211]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6    32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30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63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10.4.8.1</a:t>
            </a:r>
          </a:p>
          <a:p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7    32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29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52 </a:t>
            </a:r>
            <a:r>
              <a:rPr lang="en-US" altLang="ru-RU" sz="1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altLang="ru-RU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yandex.ru [77.88.55.60]</a:t>
            </a:r>
            <a:endParaRPr lang="ru-RU" altLang="ru-RU" sz="1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9398" grpId="0"/>
      <p:bldP spid="7" grpId="0"/>
      <p:bldP spid="594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Служба </a:t>
            </a:r>
            <a:r>
              <a:rPr lang="en-US" altLang="ru-RU" smtClean="0"/>
              <a:t>WWW</a:t>
            </a:r>
            <a:endParaRPr lang="ru-RU" altLang="ru-RU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7663" y="2221819"/>
            <a:ext cx="84820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ru-RU" sz="2400" b="1" dirty="0">
                <a:solidFill>
                  <a:schemeClr val="accent1"/>
                </a:solidFill>
              </a:rPr>
              <a:t>WWW (</a:t>
            </a:r>
            <a:r>
              <a:rPr lang="en-US" altLang="ru-RU" sz="2400" b="1" i="1" dirty="0">
                <a:solidFill>
                  <a:schemeClr val="accent1"/>
                </a:solidFill>
              </a:rPr>
              <a:t>World Wide Web</a:t>
            </a:r>
            <a:r>
              <a:rPr lang="en-US" altLang="ru-RU" sz="2400" b="1" dirty="0">
                <a:solidFill>
                  <a:schemeClr val="accent1"/>
                </a:solidFill>
              </a:rPr>
              <a:t>)</a:t>
            </a:r>
            <a:r>
              <a:rPr lang="ru-RU" altLang="ru-RU" sz="2400" b="1" dirty="0">
                <a:solidFill>
                  <a:schemeClr val="accent1"/>
                </a:solidFill>
              </a:rPr>
              <a:t> </a:t>
            </a:r>
            <a:r>
              <a:rPr lang="ru-RU" altLang="ru-RU" sz="2400" dirty="0"/>
              <a:t>–</a:t>
            </a:r>
            <a:r>
              <a:rPr lang="en-US" altLang="ru-RU" sz="2400" dirty="0"/>
              <a:t> </a:t>
            </a:r>
            <a:r>
              <a:rPr lang="ru-RU" altLang="ru-RU" sz="2400" dirty="0"/>
              <a:t>служба для обмена информацией в виде гипертекста.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accent1"/>
                </a:solidFill>
              </a:rPr>
              <a:t>Гипертекст</a:t>
            </a:r>
            <a:r>
              <a:rPr lang="ru-RU" altLang="ru-RU" sz="2400" dirty="0"/>
              <a:t> – текст, содержащий активные ссылки (</a:t>
            </a:r>
            <a:r>
              <a:rPr lang="ru-RU" altLang="ru-RU" sz="2400" i="1" dirty="0"/>
              <a:t>гиперссылки</a:t>
            </a:r>
            <a:r>
              <a:rPr lang="ru-RU" altLang="ru-RU" sz="2400" dirty="0"/>
              <a:t>) на другие </a:t>
            </a:r>
            <a:r>
              <a:rPr lang="ru-RU" altLang="ru-RU" sz="2400" dirty="0" smtClean="0"/>
              <a:t>документы.</a:t>
            </a:r>
            <a:endParaRPr lang="en-US" altLang="ru-RU" sz="24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ru-RU" altLang="ru-RU" sz="2400" b="1" dirty="0" smtClean="0">
                <a:solidFill>
                  <a:schemeClr val="accent1"/>
                </a:solidFill>
              </a:rPr>
              <a:t>Гипермедиа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– документ, который включает текст, рисунки, звуки, видео, причём каждый элемент может быть гиперссылкой.</a:t>
            </a:r>
          </a:p>
        </p:txBody>
      </p:sp>
    </p:spTree>
    <p:extLst>
      <p:ext uri="{BB962C8B-B14F-4D97-AF65-F5344CB8AC3E}">
        <p14:creationId xmlns:p14="http://schemas.microsoft.com/office/powerpoint/2010/main" val="35767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Веб-сайты</a:t>
            </a:r>
          </a:p>
        </p:txBody>
      </p:sp>
      <p:sp>
        <p:nvSpPr>
          <p:cNvPr id="624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5652E4-F1D2-41D7-B054-ABDBC6591C58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8463" y="1986697"/>
            <a:ext cx="843438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000" b="1" dirty="0">
                <a:latin typeface="Arial" charset="0"/>
              </a:rPr>
              <a:t>Сайт (</a:t>
            </a:r>
            <a:r>
              <a:rPr lang="ru-RU" sz="2000" b="1" dirty="0" err="1">
                <a:latin typeface="Arial" charset="0"/>
              </a:rPr>
              <a:t>веб-сайт</a:t>
            </a:r>
            <a:r>
              <a:rPr lang="ru-RU" sz="2000" b="1" dirty="0">
                <a:latin typeface="Arial" charset="0"/>
              </a:rPr>
              <a:t>) </a:t>
            </a:r>
            <a:r>
              <a:rPr lang="ru-RU" sz="2000" dirty="0">
                <a:latin typeface="Arial" charset="0"/>
              </a:rPr>
              <a:t>– это  группа </a:t>
            </a:r>
            <a:r>
              <a:rPr lang="ru-RU" sz="2000" dirty="0" err="1">
                <a:latin typeface="Arial" charset="0"/>
              </a:rPr>
              <a:t>веб-страниц</a:t>
            </a:r>
            <a:r>
              <a:rPr lang="ru-RU" sz="2000" dirty="0">
                <a:latin typeface="Arial" charset="0"/>
              </a:rPr>
              <a:t>, которые расположены на одном сервере, объединены общей идеей и связаны с помощью гиперссылок.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463" y="3104684"/>
            <a:ext cx="843438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000" b="1" dirty="0" err="1">
                <a:latin typeface="Arial" charset="0"/>
              </a:rPr>
              <a:t>Веб-сервер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– это программа, которая обеспечивает работу сайтов: приём запросов и выдачу ответов по протоколу </a:t>
            </a:r>
            <a:r>
              <a:rPr lang="en-US" sz="2000" dirty="0">
                <a:latin typeface="Arial" charset="0"/>
              </a:rPr>
              <a:t>HTTP</a:t>
            </a:r>
            <a:r>
              <a:rPr lang="ru-RU" sz="2000" dirty="0">
                <a:latin typeface="Arial" charset="0"/>
              </a:rPr>
              <a:t> или </a:t>
            </a:r>
            <a:r>
              <a:rPr lang="en-US" sz="2000" dirty="0">
                <a:latin typeface="Arial" charset="0"/>
              </a:rPr>
              <a:t>HTTPS</a:t>
            </a:r>
            <a:r>
              <a:rPr lang="ru-RU" sz="2000" dirty="0">
                <a:latin typeface="Arial" charset="0"/>
              </a:rPr>
              <a:t>.</a:t>
            </a:r>
          </a:p>
        </p:txBody>
      </p:sp>
      <p:sp>
        <p:nvSpPr>
          <p:cNvPr id="62470" name="Rectangle 1"/>
          <p:cNvSpPr>
            <a:spLocks noChangeArrowheads="1"/>
          </p:cNvSpPr>
          <p:nvPr/>
        </p:nvSpPr>
        <p:spPr bwMode="auto">
          <a:xfrm>
            <a:off x="428625" y="4719471"/>
            <a:ext cx="84232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ru-RU" sz="2000" dirty="0" err="1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httpd</a:t>
            </a:r>
            <a:r>
              <a:rPr lang="ru-RU" altLang="ru-RU" sz="20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altLang="ru-RU" sz="20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apache</a:t>
            </a:r>
            <a:r>
              <a:rPr lang="ru-RU" altLang="ru-RU" sz="20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altLang="ru-RU" sz="20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org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	для </a:t>
            </a:r>
            <a:r>
              <a:rPr lang="en-US" alt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alt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Linux, Mac OS</a:t>
            </a:r>
            <a:endParaRPr lang="ru-RU" alt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US" alt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IIS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www.iis.net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для </a:t>
            </a:r>
            <a:r>
              <a:rPr lang="en-US" alt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ru-RU" alt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nginx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altLang="ru-RU" sz="2000" i="1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sysoev.ru/</a:t>
            </a:r>
            <a:r>
              <a:rPr lang="ru-RU" altLang="ru-RU" sz="2000" i="1" dirty="0" err="1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nginx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для крупных сайтов </a:t>
            </a:r>
            <a:b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	(кроссплатформенный)</a:t>
            </a:r>
          </a:p>
        </p:txBody>
      </p:sp>
      <p:sp>
        <p:nvSpPr>
          <p:cNvPr id="62471" name="Прямоугольник 6"/>
          <p:cNvSpPr>
            <a:spLocks noChangeArrowheads="1"/>
          </p:cNvSpPr>
          <p:nvPr/>
        </p:nvSpPr>
        <p:spPr bwMode="auto">
          <a:xfrm>
            <a:off x="493713" y="3957941"/>
            <a:ext cx="8421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 dirty="0">
                <a:solidFill>
                  <a:schemeClr val="accent1"/>
                </a:solidFill>
              </a:rPr>
              <a:t>HTTPS</a:t>
            </a:r>
            <a:r>
              <a:rPr lang="en-US" altLang="ru-RU" sz="2000" dirty="0">
                <a:solidFill>
                  <a:srgbClr val="000000"/>
                </a:solidFill>
              </a:rPr>
              <a:t> = </a:t>
            </a:r>
            <a:r>
              <a:rPr lang="en-US" altLang="ru-RU" sz="2000" i="1" dirty="0" err="1">
                <a:solidFill>
                  <a:srgbClr val="000000"/>
                </a:solidFill>
              </a:rPr>
              <a:t>HyperText</a:t>
            </a:r>
            <a:r>
              <a:rPr lang="en-US" altLang="ru-RU" sz="2000" i="1" dirty="0">
                <a:solidFill>
                  <a:srgbClr val="000000"/>
                </a:solidFill>
              </a:rPr>
              <a:t> Transfer Protocol Secure – </a:t>
            </a:r>
            <a:r>
              <a:rPr lang="ru-RU" altLang="ru-RU" sz="2000" i="1" dirty="0">
                <a:solidFill>
                  <a:srgbClr val="000000"/>
                </a:solidFill>
              </a:rPr>
              <a:t/>
            </a:r>
            <a:br>
              <a:rPr lang="ru-RU" altLang="ru-RU" sz="2000" i="1" dirty="0">
                <a:solidFill>
                  <a:srgbClr val="000000"/>
                </a:solidFill>
              </a:rPr>
            </a:br>
            <a:r>
              <a:rPr lang="ru-RU" altLang="ru-RU" sz="2000" i="1" dirty="0">
                <a:solidFill>
                  <a:srgbClr val="000000"/>
                </a:solidFill>
              </a:rPr>
              <a:t>                </a:t>
            </a:r>
            <a:r>
              <a:rPr lang="ru-RU" altLang="ru-RU" sz="2000" dirty="0">
                <a:solidFill>
                  <a:srgbClr val="000000"/>
                </a:solidFill>
              </a:rPr>
              <a:t>предусматривает шифрование</a:t>
            </a:r>
            <a:endParaRPr lang="ru-RU" altLang="ru-RU" sz="1600" i="1" dirty="0"/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5302291" y="4747743"/>
            <a:ext cx="1985962" cy="520700"/>
          </a:xfrm>
          <a:prstGeom prst="wedgeRoundRectCallout">
            <a:avLst>
              <a:gd name="adj1" fmla="val -104681"/>
              <a:gd name="adj2" fmla="val 1159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бесплатно!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6295272" y="5497513"/>
            <a:ext cx="1985962" cy="520700"/>
          </a:xfrm>
          <a:prstGeom prst="wedgeRoundRectCallout">
            <a:avLst>
              <a:gd name="adj1" fmla="val -68010"/>
              <a:gd name="adj2" fmla="val 69676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бесплатно!</a:t>
            </a:r>
          </a:p>
        </p:txBody>
      </p:sp>
    </p:spTree>
    <p:extLst>
      <p:ext uri="{BB962C8B-B14F-4D97-AF65-F5344CB8AC3E}">
        <p14:creationId xmlns:p14="http://schemas.microsoft.com/office/powerpoint/2010/main" val="3776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2470" grpId="0" build="p"/>
      <p:bldP spid="62471" grpId="0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Веб-браузеры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8463" y="2079887"/>
            <a:ext cx="8434387" cy="83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400" b="1" dirty="0">
                <a:latin typeface="Arial" charset="0"/>
              </a:rPr>
              <a:t>Браузер </a:t>
            </a:r>
            <a:r>
              <a:rPr lang="ru-RU" sz="2400" dirty="0">
                <a:latin typeface="Arial" charset="0"/>
              </a:rPr>
              <a:t>– это программа для просмотра </a:t>
            </a:r>
            <a:r>
              <a:rPr lang="ru-RU" sz="2400" dirty="0" err="1">
                <a:latin typeface="Arial" charset="0"/>
              </a:rPr>
              <a:t>веб-страниц</a:t>
            </a:r>
            <a:r>
              <a:rPr lang="ru-RU" sz="2400" dirty="0">
                <a:latin typeface="Arial" charset="0"/>
              </a:rPr>
              <a:t> на экране.</a:t>
            </a:r>
          </a:p>
        </p:txBody>
      </p:sp>
      <p:pic>
        <p:nvPicPr>
          <p:cNvPr id="5" name="Picture 5" descr="http://t0.gstatic.com/images?q=tbn:BjDIi0EgEOOeeM:http://www.turners.co.nz/About/news/PublishingImages/General%2520Logos/internet-explor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77707"/>
            <a:ext cx="5397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t1.gstatic.com/images?q=tbn:Bj8xpYjnC061MM:http://www.3dnews.ru/_imgdata/img/2009/12/11/1537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788894"/>
            <a:ext cx="5397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http://googlemon.ru/wp-content/uploads/2009/12/chro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400082"/>
            <a:ext cx="5397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pple Safari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11269"/>
            <a:ext cx="5397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Oper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622457"/>
            <a:ext cx="5397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14400" y="3231682"/>
            <a:ext cx="254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ea typeface="Calibri" panose="020F0502020204030204" pitchFamily="34" charset="0"/>
                <a:cs typeface="Times New Roman" panose="02020603050405020304" pitchFamily="18" charset="0"/>
              </a:rPr>
              <a:t>Internet Explorer</a:t>
            </a:r>
            <a:endParaRPr lang="ru-RU" altLang="ru-RU" sz="2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14400" y="3841282"/>
            <a:ext cx="4652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Firefox </a:t>
            </a:r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www.mozilla-russia.org</a:t>
            </a:r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alt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14400" y="4449294"/>
            <a:ext cx="5233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i="1">
                <a:ea typeface="Calibri" panose="020F0502020204030204" pitchFamily="34" charset="0"/>
                <a:cs typeface="Times New Roman" panose="02020603050405020304" pitchFamily="18" charset="0"/>
              </a:rPr>
              <a:t> Chrome 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www.google.com/chrome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altLang="ru-RU" sz="2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14400" y="5058894"/>
            <a:ext cx="501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Safari</a:t>
            </a:r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www.apple.com/safari</a:t>
            </a:r>
            <a:r>
              <a:rPr lang="en-US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alt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14400" y="5668494"/>
            <a:ext cx="4454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400" i="1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ea typeface="Calibri" panose="020F0502020204030204" pitchFamily="34" charset="0"/>
                <a:cs typeface="Times New Roman" panose="02020603050405020304" pitchFamily="18" charset="0"/>
              </a:rPr>
              <a:t>Opera </a:t>
            </a:r>
            <a:r>
              <a:rPr lang="ru-RU" altLang="ru-RU" sz="24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www</a:t>
            </a:r>
            <a:r>
              <a:rPr lang="ru-RU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.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opera</a:t>
            </a:r>
            <a:r>
              <a:rPr lang="ru-RU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.</a:t>
            </a:r>
            <a:r>
              <a:rPr lang="en-US" altLang="ru-RU" sz="240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com</a:t>
            </a:r>
            <a:r>
              <a:rPr lang="ru-RU" altLang="ru-RU" sz="24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Скругленная прямоугольная выноска 14"/>
          <p:cNvSpPr/>
          <p:nvPr/>
        </p:nvSpPr>
        <p:spPr bwMode="auto">
          <a:xfrm>
            <a:off x="6564313" y="4427069"/>
            <a:ext cx="1985962" cy="520700"/>
          </a:xfrm>
          <a:prstGeom prst="wedgeRoundRectCallout">
            <a:avLst>
              <a:gd name="adj1" fmla="val -71373"/>
              <a:gd name="adj2" fmla="val 8632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бесплатно!</a:t>
            </a:r>
          </a:p>
        </p:txBody>
      </p:sp>
      <p:sp>
        <p:nvSpPr>
          <p:cNvPr id="16" name="Правая фигурная скобка 15"/>
          <p:cNvSpPr>
            <a:spLocks/>
          </p:cNvSpPr>
          <p:nvPr/>
        </p:nvSpPr>
        <p:spPr bwMode="auto">
          <a:xfrm>
            <a:off x="5919788" y="3368207"/>
            <a:ext cx="247650" cy="2698750"/>
          </a:xfrm>
          <a:prstGeom prst="rightBrace">
            <a:avLst>
              <a:gd name="adj1" fmla="val 6997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82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разработчика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96" y="2185935"/>
            <a:ext cx="7535645" cy="39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основа сайта</a:t>
            </a:r>
            <a:endParaRPr lang="ru-RU" dirty="0"/>
          </a:p>
        </p:txBody>
      </p:sp>
      <p:pic>
        <p:nvPicPr>
          <p:cNvPr id="1030" name="Picture 6" descr="Мериновская матрешка — Путеводитель по русским ремёслам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" y="2421515"/>
            <a:ext cx="7289800" cy="3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2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основа сайта</a:t>
            </a:r>
            <a:endParaRPr lang="ru-RU" dirty="0"/>
          </a:p>
        </p:txBody>
      </p:sp>
      <p:pic>
        <p:nvPicPr>
          <p:cNvPr id="6" name="html-tag.jpg" descr="html-tag.jpg"/>
          <p:cNvPicPr>
            <a:picLocks noGrp="1" noChangeAspect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997765" y="2200090"/>
            <a:ext cx="6947629" cy="38597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560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Первая веб-страница</a:t>
            </a:r>
          </a:p>
        </p:txBody>
      </p:sp>
      <p:sp>
        <p:nvSpPr>
          <p:cNvPr id="14344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4346" name="Oval 109"/>
          <p:cNvSpPr>
            <a:spLocks noChangeArrowheads="1"/>
          </p:cNvSpPr>
          <p:nvPr/>
        </p:nvSpPr>
        <p:spPr bwMode="auto">
          <a:xfrm>
            <a:off x="639678" y="2375345"/>
            <a:ext cx="307975" cy="3032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Группа 140"/>
          <p:cNvGrpSpPr>
            <a:grpSpLocks/>
          </p:cNvGrpSpPr>
          <p:nvPr/>
        </p:nvGrpSpPr>
        <p:grpSpPr bwMode="auto">
          <a:xfrm>
            <a:off x="366628" y="2710307"/>
            <a:ext cx="852487" cy="1543050"/>
            <a:chOff x="1401179" y="3858358"/>
            <a:chExt cx="853135" cy="1542098"/>
          </a:xfrm>
        </p:grpSpPr>
        <p:grpSp>
          <p:nvGrpSpPr>
            <p:cNvPr id="14359" name="Group 104"/>
            <p:cNvGrpSpPr>
              <a:grpSpLocks/>
            </p:cNvGrpSpPr>
            <p:nvPr/>
          </p:nvGrpSpPr>
          <p:grpSpPr bwMode="auto">
            <a:xfrm>
              <a:off x="1401179" y="3858358"/>
              <a:ext cx="853135" cy="796820"/>
              <a:chOff x="5944" y="8311"/>
              <a:chExt cx="754" cy="711"/>
            </a:xfrm>
          </p:grpSpPr>
          <p:sp>
            <p:nvSpPr>
              <p:cNvPr id="14364" name="AutoShape 108"/>
              <p:cNvSpPr>
                <a:spLocks noChangeArrowheads="1"/>
              </p:cNvSpPr>
              <p:nvPr/>
            </p:nvSpPr>
            <p:spPr bwMode="auto">
              <a:xfrm>
                <a:off x="6007" y="8311"/>
                <a:ext cx="627" cy="576"/>
              </a:xfrm>
              <a:prstGeom prst="roundRect">
                <a:avLst>
                  <a:gd name="adj" fmla="val 29153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4365" name="Rectangle 107"/>
              <p:cNvSpPr>
                <a:spLocks noChangeArrowheads="1"/>
              </p:cNvSpPr>
              <p:nvPr/>
            </p:nvSpPr>
            <p:spPr bwMode="auto">
              <a:xfrm>
                <a:off x="5944" y="8528"/>
                <a:ext cx="754" cy="4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4366" name="AutoShape 106"/>
              <p:cNvSpPr>
                <a:spLocks noChangeArrowheads="1"/>
              </p:cNvSpPr>
              <p:nvPr/>
            </p:nvSpPr>
            <p:spPr bwMode="auto">
              <a:xfrm>
                <a:off x="6007" y="8453"/>
                <a:ext cx="115" cy="51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3" name="AutoShape 105"/>
              <p:cNvSpPr>
                <a:spLocks noChangeArrowheads="1"/>
              </p:cNvSpPr>
              <p:nvPr/>
            </p:nvSpPr>
            <p:spPr bwMode="auto">
              <a:xfrm>
                <a:off x="6519" y="8453"/>
                <a:ext cx="115" cy="51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grpSp>
          <p:nvGrpSpPr>
            <p:cNvPr id="14360" name="Group 100"/>
            <p:cNvGrpSpPr>
              <a:grpSpLocks/>
            </p:cNvGrpSpPr>
            <p:nvPr/>
          </p:nvGrpSpPr>
          <p:grpSpPr bwMode="auto">
            <a:xfrm>
              <a:off x="1636527" y="4099319"/>
              <a:ext cx="381308" cy="1301137"/>
              <a:chOff x="5255" y="8473"/>
              <a:chExt cx="337" cy="1161"/>
            </a:xfrm>
          </p:grpSpPr>
          <p:sp>
            <p:nvSpPr>
              <p:cNvPr id="14361" name="Rectangle 103"/>
              <p:cNvSpPr>
                <a:spLocks noChangeArrowheads="1"/>
              </p:cNvSpPr>
              <p:nvPr/>
            </p:nvSpPr>
            <p:spPr bwMode="auto">
              <a:xfrm>
                <a:off x="5255" y="8473"/>
                <a:ext cx="337" cy="4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4362" name="AutoShape 102"/>
              <p:cNvSpPr>
                <a:spLocks noChangeArrowheads="1"/>
              </p:cNvSpPr>
              <p:nvPr/>
            </p:nvSpPr>
            <p:spPr bwMode="auto">
              <a:xfrm>
                <a:off x="5443" y="8879"/>
                <a:ext cx="149" cy="75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4363" name="AutoShape 101"/>
              <p:cNvSpPr>
                <a:spLocks noChangeArrowheads="1"/>
              </p:cNvSpPr>
              <p:nvPr/>
            </p:nvSpPr>
            <p:spPr bwMode="auto">
              <a:xfrm>
                <a:off x="5255" y="8879"/>
                <a:ext cx="149" cy="75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sp>
        <p:nvSpPr>
          <p:cNvPr id="14348" name="Oval 109"/>
          <p:cNvSpPr>
            <a:spLocks noChangeArrowheads="1"/>
          </p:cNvSpPr>
          <p:nvPr/>
        </p:nvSpPr>
        <p:spPr bwMode="auto">
          <a:xfrm>
            <a:off x="639678" y="2375345"/>
            <a:ext cx="307975" cy="30321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7" name="Группа 142"/>
          <p:cNvGrpSpPr/>
          <p:nvPr/>
        </p:nvGrpSpPr>
        <p:grpSpPr>
          <a:xfrm>
            <a:off x="366628" y="2711040"/>
            <a:ext cx="853135" cy="1542098"/>
            <a:chOff x="1401179" y="3858358"/>
            <a:chExt cx="853135" cy="1542098"/>
          </a:xfrm>
          <a:solidFill>
            <a:srgbClr val="FF0000"/>
          </a:solidFill>
        </p:grpSpPr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1401179" y="3858358"/>
              <a:ext cx="853135" cy="796820"/>
              <a:chOff x="5944" y="8311"/>
              <a:chExt cx="754" cy="711"/>
            </a:xfrm>
            <a:grpFill/>
          </p:grpSpPr>
          <p:sp>
            <p:nvSpPr>
              <p:cNvPr id="149" name="AutoShape 108"/>
              <p:cNvSpPr>
                <a:spLocks noChangeArrowheads="1"/>
              </p:cNvSpPr>
              <p:nvPr/>
            </p:nvSpPr>
            <p:spPr bwMode="auto">
              <a:xfrm>
                <a:off x="6007" y="8311"/>
                <a:ext cx="627" cy="576"/>
              </a:xfrm>
              <a:prstGeom prst="roundRect">
                <a:avLst>
                  <a:gd name="adj" fmla="val 29153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  <p:sp>
            <p:nvSpPr>
              <p:cNvPr id="150" name="Rectangle 107"/>
              <p:cNvSpPr>
                <a:spLocks noChangeArrowheads="1"/>
              </p:cNvSpPr>
              <p:nvPr/>
            </p:nvSpPr>
            <p:spPr bwMode="auto">
              <a:xfrm>
                <a:off x="5944" y="8528"/>
                <a:ext cx="754" cy="4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  <p:sp>
            <p:nvSpPr>
              <p:cNvPr id="151" name="AutoShape 106"/>
              <p:cNvSpPr>
                <a:spLocks noChangeArrowheads="1"/>
              </p:cNvSpPr>
              <p:nvPr/>
            </p:nvSpPr>
            <p:spPr bwMode="auto">
              <a:xfrm>
                <a:off x="6007" y="8453"/>
                <a:ext cx="115" cy="5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  <p:sp>
            <p:nvSpPr>
              <p:cNvPr id="152" name="AutoShape 105"/>
              <p:cNvSpPr>
                <a:spLocks noChangeArrowheads="1"/>
              </p:cNvSpPr>
              <p:nvPr/>
            </p:nvSpPr>
            <p:spPr bwMode="auto">
              <a:xfrm>
                <a:off x="6519" y="8453"/>
                <a:ext cx="115" cy="5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</p:grp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1636527" y="4099319"/>
              <a:ext cx="381308" cy="1301137"/>
              <a:chOff x="5255" y="8473"/>
              <a:chExt cx="337" cy="1161"/>
            </a:xfrm>
            <a:grpFill/>
          </p:grpSpPr>
          <p:sp>
            <p:nvSpPr>
              <p:cNvPr id="146" name="Rectangle 103"/>
              <p:cNvSpPr>
                <a:spLocks noChangeArrowheads="1"/>
              </p:cNvSpPr>
              <p:nvPr/>
            </p:nvSpPr>
            <p:spPr bwMode="auto">
              <a:xfrm>
                <a:off x="5255" y="8473"/>
                <a:ext cx="337" cy="4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  <p:sp>
            <p:nvSpPr>
              <p:cNvPr id="147" name="AutoShape 102"/>
              <p:cNvSpPr>
                <a:spLocks noChangeArrowheads="1"/>
              </p:cNvSpPr>
              <p:nvPr/>
            </p:nvSpPr>
            <p:spPr bwMode="auto">
              <a:xfrm>
                <a:off x="5443" y="8879"/>
                <a:ext cx="149" cy="7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  <p:sp>
            <p:nvSpPr>
              <p:cNvPr id="148" name="AutoShape 101"/>
              <p:cNvSpPr>
                <a:spLocks noChangeArrowheads="1"/>
              </p:cNvSpPr>
              <p:nvPr/>
            </p:nvSpPr>
            <p:spPr bwMode="auto">
              <a:xfrm>
                <a:off x="5255" y="8879"/>
                <a:ext cx="149" cy="7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  <a:cs typeface="+mn-cs"/>
                </a:endParaRPr>
              </a:p>
            </p:txBody>
          </p:sp>
        </p:grpSp>
      </p:grpSp>
      <p:sp>
        <p:nvSpPr>
          <p:cNvPr id="14349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2904" name="Text Box 136"/>
          <p:cNvSpPr txBox="1">
            <a:spLocks noChangeArrowheads="1"/>
          </p:cNvSpPr>
          <p:nvPr/>
        </p:nvSpPr>
        <p:spPr bwMode="auto">
          <a:xfrm>
            <a:off x="1215940" y="2084832"/>
            <a:ext cx="6527800" cy="30511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&lt;html&gt;</a:t>
            </a:r>
            <a:endParaRPr lang="ru-RU" sz="2400" dirty="0"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&lt;head&gt;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&lt;title&gt;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Первая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страница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&lt;/title&gt;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&lt;/head&gt;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&lt;body&gt;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&lt;/body&gt;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&lt;/html&gt;</a:t>
            </a:r>
            <a:endParaRPr lang="en-US" sz="2400" dirty="0">
              <a:cs typeface="+mn-cs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387390" y="2435670"/>
            <a:ext cx="6229350" cy="12001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dirty="0">
              <a:cs typeface="+mn-cs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Первая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страница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dirty="0"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dirty="0">
              <a:cs typeface="+mn-cs"/>
            </a:endParaRPr>
          </a:p>
        </p:txBody>
      </p:sp>
      <p:sp>
        <p:nvSpPr>
          <p:cNvPr id="156" name="Прямоугольник 155"/>
          <p:cNvSpPr/>
          <p:nvPr/>
        </p:nvSpPr>
        <p:spPr>
          <a:xfrm>
            <a:off x="1387390" y="3540570"/>
            <a:ext cx="2286000" cy="12001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14371" name="Picture 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3" y="3762820"/>
            <a:ext cx="44053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5" name="Полилиния 44"/>
          <p:cNvSpPr>
            <a:spLocks noChangeArrowheads="1"/>
          </p:cNvSpPr>
          <p:nvPr/>
        </p:nvSpPr>
        <p:spPr bwMode="auto">
          <a:xfrm>
            <a:off x="3746415" y="3137345"/>
            <a:ext cx="1708150" cy="798512"/>
          </a:xfrm>
          <a:custGeom>
            <a:avLst/>
            <a:gdLst>
              <a:gd name="T0" fmla="*/ 0 w 1861458"/>
              <a:gd name="T1" fmla="*/ 134742 h 700315"/>
              <a:gd name="T2" fmla="*/ 788518 w 1861458"/>
              <a:gd name="T3" fmla="*/ 2600471 h 700315"/>
              <a:gd name="T4" fmla="*/ 0 60000 65536"/>
              <a:gd name="T5" fmla="*/ 0 60000 65536"/>
              <a:gd name="T6" fmla="*/ 0 w 1861458"/>
              <a:gd name="T7" fmla="*/ 0 h 700315"/>
              <a:gd name="T8" fmla="*/ 1861458 w 1861458"/>
              <a:gd name="T9" fmla="*/ 700315 h 700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1458" h="700315">
                <a:moveTo>
                  <a:pt x="0" y="36287"/>
                </a:moveTo>
                <a:cubicBezTo>
                  <a:pt x="511629" y="508001"/>
                  <a:pt x="1349829" y="0"/>
                  <a:pt x="1861458" y="700315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Полилиния 45"/>
          <p:cNvSpPr>
            <a:spLocks noChangeArrowheads="1"/>
          </p:cNvSpPr>
          <p:nvPr/>
        </p:nvSpPr>
        <p:spPr bwMode="auto">
          <a:xfrm>
            <a:off x="3038390" y="4161282"/>
            <a:ext cx="1719263" cy="536575"/>
          </a:xfrm>
          <a:custGeom>
            <a:avLst/>
            <a:gdLst>
              <a:gd name="T0" fmla="*/ 0 w 1861458"/>
              <a:gd name="T1" fmla="*/ 2532 h 700315"/>
              <a:gd name="T2" fmla="*/ 841233 w 1861458"/>
              <a:gd name="T3" fmla="*/ 48869 h 700315"/>
              <a:gd name="T4" fmla="*/ 0 60000 65536"/>
              <a:gd name="T5" fmla="*/ 0 60000 65536"/>
              <a:gd name="T6" fmla="*/ 0 w 1861458"/>
              <a:gd name="T7" fmla="*/ 0 h 700315"/>
              <a:gd name="T8" fmla="*/ 1861458 w 1861458"/>
              <a:gd name="T9" fmla="*/ 700315 h 700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1458" h="700315">
                <a:moveTo>
                  <a:pt x="0" y="36287"/>
                </a:moveTo>
                <a:cubicBezTo>
                  <a:pt x="511629" y="508001"/>
                  <a:pt x="1349829" y="0"/>
                  <a:pt x="1861458" y="700315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8" grpId="0" animBg="1"/>
      <p:bldP spid="14348" grpId="1" animBg="1"/>
      <p:bldP spid="32904" grpId="0" animBg="1"/>
      <p:bldP spid="155" grpId="0" animBg="1"/>
      <p:bldP spid="155" grpId="1" animBg="1"/>
      <p:bldP spid="1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38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HTML основа сайта. Два популярных тега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&lt;div&gt;&lt;/div&gt;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&lt;span&gt;&lt;/span&gt;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804336" y="585216"/>
            <a:ext cx="7253813" cy="1499616"/>
          </a:xfrm>
        </p:spPr>
        <p:txBody>
          <a:bodyPr/>
          <a:lstStyle/>
          <a:p>
            <a:r>
              <a:rPr lang="ru-RU" altLang="ru-RU" smtClean="0"/>
              <a:t>Из истории…</a:t>
            </a:r>
          </a:p>
        </p:txBody>
      </p:sp>
      <p:sp>
        <p:nvSpPr>
          <p:cNvPr id="35844" name="Прямоугольник 3"/>
          <p:cNvSpPr>
            <a:spLocks noChangeArrowheads="1"/>
          </p:cNvSpPr>
          <p:nvPr/>
        </p:nvSpPr>
        <p:spPr bwMode="auto">
          <a:xfrm>
            <a:off x="432486" y="2032952"/>
            <a:ext cx="6492189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/>
              <a:t>1991 г.</a:t>
            </a:r>
            <a:r>
              <a:rPr lang="ru-RU" altLang="ru-RU" sz="2400" dirty="0"/>
              <a:t>:</a:t>
            </a:r>
            <a:r>
              <a:rPr lang="en-US" altLang="ru-RU" sz="2400" dirty="0"/>
              <a:t> </a:t>
            </a:r>
            <a:r>
              <a:rPr lang="en-US" altLang="ru-RU" sz="2400" b="1" dirty="0">
                <a:solidFill>
                  <a:srgbClr val="333399"/>
                </a:solidFill>
              </a:rPr>
              <a:t>WWW </a:t>
            </a:r>
            <a:r>
              <a:rPr lang="en-US" altLang="ru-RU" sz="2400" dirty="0"/>
              <a:t>= </a:t>
            </a:r>
            <a:r>
              <a:rPr lang="en-US" altLang="ru-RU" sz="2400" i="1" dirty="0"/>
              <a:t>World Wide Web</a:t>
            </a:r>
            <a:r>
              <a:rPr lang="ru-RU" altLang="ru-RU" sz="2400" i="1" dirty="0"/>
              <a:t> – </a:t>
            </a:r>
            <a:r>
              <a:rPr lang="ru-RU" altLang="ru-RU" sz="2400" dirty="0"/>
              <a:t>система </a:t>
            </a:r>
            <a:br>
              <a:rPr lang="ru-RU" altLang="ru-RU" sz="2400" dirty="0"/>
            </a:br>
            <a:r>
              <a:rPr lang="ru-RU" altLang="ru-RU" sz="2400" dirty="0"/>
              <a:t>обмена данными в виде </a:t>
            </a:r>
            <a:r>
              <a:rPr lang="ru-RU" altLang="ru-RU" sz="2400" b="1" u="sng" dirty="0">
                <a:solidFill>
                  <a:srgbClr val="0000FF"/>
                </a:solidFill>
              </a:rPr>
              <a:t>гипертекста</a:t>
            </a:r>
            <a:r>
              <a:rPr lang="ru-RU" altLang="ru-RU" sz="2400" i="1" dirty="0"/>
              <a:t>.</a:t>
            </a:r>
            <a:r>
              <a:rPr lang="ru-RU" altLang="ru-RU" sz="2400" dirty="0"/>
              <a:t> </a:t>
            </a:r>
          </a:p>
        </p:txBody>
      </p:sp>
      <p:grpSp>
        <p:nvGrpSpPr>
          <p:cNvPr id="2" name="Группа 7"/>
          <p:cNvGrpSpPr>
            <a:grpSpLocks/>
          </p:cNvGrpSpPr>
          <p:nvPr/>
        </p:nvGrpSpPr>
        <p:grpSpPr bwMode="auto">
          <a:xfrm>
            <a:off x="6942138" y="751964"/>
            <a:ext cx="1785937" cy="2476500"/>
            <a:chOff x="6875199" y="885825"/>
            <a:chExt cx="1786516" cy="2475915"/>
          </a:xfrm>
        </p:grpSpPr>
        <p:pic>
          <p:nvPicPr>
            <p:cNvPr id="35850" name="Picture 4" descr="sir-tim-berners-le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57" y="885825"/>
              <a:ext cx="1524000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Прямоугольник 6"/>
            <p:cNvSpPr>
              <a:spLocks noChangeArrowheads="1"/>
            </p:cNvSpPr>
            <p:nvPr/>
          </p:nvSpPr>
          <p:spPr bwMode="auto">
            <a:xfrm>
              <a:off x="6875199" y="2961630"/>
              <a:ext cx="17865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000">
                  <a:solidFill>
                    <a:srgbClr val="000000"/>
                  </a:solidFill>
                </a:rPr>
                <a:t>Т. Бернес-Ли</a:t>
              </a:r>
              <a:r>
                <a:rPr lang="en-US" altLang="ru-RU" sz="2000" i="1">
                  <a:solidFill>
                    <a:srgbClr val="000000"/>
                  </a:solidFill>
                </a:rPr>
                <a:t> </a:t>
              </a:r>
              <a:endParaRPr lang="ru-RU" altLang="ru-RU" sz="16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3697" y="326218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Первый в мире сайт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info.cern.ch/hypertext/WWW/TheProject.html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3904748"/>
            <a:ext cx="5548184" cy="29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основа сайта. Медиа.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&lt;video&gt;&lt;/video&gt;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&lt;audio&gt;&lt;/audio&gt;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&lt;iframe&gt;&lt;/iframe&gt;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&lt;canvas&gt;&lt;/canvas&gt;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44" name="Text Box 2"/>
          <p:cNvSpPr txBox="1"/>
          <p:nvPr/>
        </p:nvSpPr>
        <p:spPr>
          <a:xfrm>
            <a:off x="269747" y="2149125"/>
            <a:ext cx="8604506" cy="267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t>&lt;p&gt;&lt;/p&gt;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t>&lt;b&gt;&lt;/b&gt;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t>&lt;h1&gt;&lt;/h1&gt;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t>&lt;h2&gt;&lt;/h2&gt;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t>&lt;br&gt;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основа сайта. Текст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t="31129" b="6746"/>
          <a:stretch>
            <a:fillRect/>
          </a:stretch>
        </p:blipFill>
        <p:spPr bwMode="auto">
          <a:xfrm>
            <a:off x="3793911" y="2200090"/>
            <a:ext cx="48958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3911" y="4365671"/>
            <a:ext cx="5957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altLang="ru-RU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h1</a:t>
            </a:r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ea typeface="Times New Roman" panose="02020603050405020304" pitchFamily="18" charset="0"/>
                <a:cs typeface="Courier New" panose="02070309020205020404" pitchFamily="49" charset="0"/>
              </a:rPr>
              <a:t>– заголовок документа</a:t>
            </a:r>
          </a:p>
          <a:p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altLang="ru-RU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h2</a:t>
            </a:r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ea typeface="Times New Roman" panose="02020603050405020304" pitchFamily="18" charset="0"/>
                <a:cs typeface="Courier New" panose="02070309020205020404" pitchFamily="49" charset="0"/>
              </a:rPr>
              <a:t>– заголовок раздела</a:t>
            </a:r>
          </a:p>
          <a:p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altLang="ru-RU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h3</a:t>
            </a:r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ea typeface="Times New Roman" panose="02020603050405020304" pitchFamily="18" charset="0"/>
                <a:cs typeface="Courier New" panose="02070309020205020404" pitchFamily="49" charset="0"/>
              </a:rPr>
              <a:t>– заголовок подраздела</a:t>
            </a:r>
          </a:p>
          <a:p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altLang="ru-RU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h4</a:t>
            </a:r>
            <a:r>
              <a:rPr lang="ru-RU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ea typeface="Times New Roman" panose="02020603050405020304" pitchFamily="18" charset="0"/>
                <a:cs typeface="Courier New" panose="02070309020205020404" pitchFamily="49" charset="0"/>
              </a:rPr>
              <a:t>– заголовок параграфа</a:t>
            </a:r>
          </a:p>
        </p:txBody>
      </p:sp>
    </p:spTree>
    <p:extLst>
      <p:ext uri="{BB962C8B-B14F-4D97-AF65-F5344CB8AC3E}">
        <p14:creationId xmlns:p14="http://schemas.microsoft.com/office/powerpoint/2010/main" val="2415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567531" y="13688"/>
            <a:ext cx="8576469" cy="895851"/>
          </a:xfrm>
        </p:spPr>
        <p:txBody>
          <a:bodyPr/>
          <a:lstStyle/>
          <a:p>
            <a:r>
              <a:rPr lang="ru-RU" altLang="ru-RU" dirty="0" smtClean="0"/>
              <a:t>Гиперссылки </a:t>
            </a:r>
            <a:r>
              <a:rPr lang="ru-RU" altLang="ru-RU" b="0" dirty="0" smtClean="0"/>
              <a:t>(локальные)</a:t>
            </a:r>
            <a:endParaRPr lang="ru-RU" altLang="ru-RU" b="0" dirty="0" smtClean="0"/>
          </a:p>
        </p:txBody>
      </p:sp>
      <p:sp>
        <p:nvSpPr>
          <p:cNvPr id="286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98DD90-6B5D-49EE-8AF6-271EB865F675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98463" y="1366838"/>
            <a:ext cx="8029575" cy="8969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Переход на </a:t>
            </a:r>
          </a:p>
          <a:p>
            <a:pPr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newpage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новую страницу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92113" y="2624138"/>
            <a:ext cx="1265237" cy="755650"/>
          </a:xfrm>
          <a:prstGeom prst="wedgeRoundRectCallout">
            <a:avLst>
              <a:gd name="adj1" fmla="val -24683"/>
              <a:gd name="adj2" fmla="val -1194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82800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200" b="1" dirty="0">
                <a:solidFill>
                  <a:srgbClr val="333399"/>
                </a:solidFill>
                <a:latin typeface="Arial" charset="0"/>
                <a:cs typeface="+mn-cs"/>
              </a:rPr>
              <a:t>anchor</a:t>
            </a:r>
            <a:r>
              <a:rPr lang="en-US" sz="2200" i="1" dirty="0">
                <a:latin typeface="Arial" charset="0"/>
                <a:cs typeface="+mn-cs"/>
              </a:rPr>
              <a:t> </a:t>
            </a:r>
            <a:endParaRPr lang="ru-RU" sz="2200" i="1" dirty="0">
              <a:latin typeface="Arial" charset="0"/>
              <a:cs typeface="+mn-cs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cs typeface="+mn-cs"/>
              </a:rPr>
              <a:t>(</a:t>
            </a:r>
            <a:r>
              <a:rPr lang="ru-RU" sz="2200" dirty="0">
                <a:latin typeface="Arial" charset="0"/>
                <a:cs typeface="+mn-cs"/>
              </a:rPr>
              <a:t>якорь)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63713" y="2624138"/>
            <a:ext cx="2481262" cy="755650"/>
          </a:xfrm>
          <a:prstGeom prst="wedgeRoundRectCallout">
            <a:avLst>
              <a:gd name="adj1" fmla="val -53789"/>
              <a:gd name="adj2" fmla="val -1222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82800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200" b="1" dirty="0">
                <a:solidFill>
                  <a:srgbClr val="333399"/>
                </a:solidFill>
                <a:latin typeface="Arial" charset="0"/>
                <a:cs typeface="+mn-cs"/>
              </a:rPr>
              <a:t>hyper reference</a:t>
            </a:r>
            <a:r>
              <a:rPr lang="en-US" sz="2200" i="1" dirty="0">
                <a:latin typeface="Arial" charset="0"/>
                <a:cs typeface="+mn-cs"/>
              </a:rPr>
              <a:t> (</a:t>
            </a:r>
            <a:r>
              <a:rPr lang="ru-RU" sz="2200" i="1" dirty="0">
                <a:latin typeface="Arial" charset="0"/>
                <a:cs typeface="+mn-cs"/>
              </a:rPr>
              <a:t>гиперссылка)</a:t>
            </a:r>
            <a:r>
              <a:rPr lang="ru-RU" sz="2200" dirty="0">
                <a:latin typeface="Arial" charset="0"/>
                <a:cs typeface="+mn-cs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7531" y="922337"/>
            <a:ext cx="4873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страница в том же каталоге:</a:t>
            </a:r>
            <a:endParaRPr lang="en-US" altLang="ru-RU" sz="2600" b="1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52599" r="1440" b="10460"/>
          <a:stretch>
            <a:fillRect/>
          </a:stretch>
        </p:blipFill>
        <p:spPr bwMode="auto">
          <a:xfrm>
            <a:off x="5124450" y="2462213"/>
            <a:ext cx="33131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3" y="3409950"/>
            <a:ext cx="4197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во вложенном каталоге:</a:t>
            </a:r>
            <a:endParaRPr lang="en-US" altLang="ru-RU" sz="2600" b="1"/>
          </a:p>
        </p:txBody>
      </p:sp>
      <p:sp>
        <p:nvSpPr>
          <p:cNvPr id="286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98463" y="3911600"/>
            <a:ext cx="7251700" cy="469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href="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news/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info.htm"&gt;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Информация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&lt;/a&gt;.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9413" y="4414838"/>
            <a:ext cx="4505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в родительском каталоге:</a:t>
            </a:r>
            <a:endParaRPr lang="en-US" altLang="ru-RU" sz="2600" b="1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8463" y="4916488"/>
            <a:ext cx="7251700" cy="469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="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info.htm"&gt;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Информация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&lt;/a&gt;.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9413" y="5375275"/>
            <a:ext cx="3724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в соседнем каталоге:</a:t>
            </a:r>
            <a:endParaRPr lang="en-US" altLang="ru-RU" sz="2600" b="1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8463" y="5875338"/>
            <a:ext cx="8148637" cy="471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="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/news/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info.htm"&gt;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Информация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&lt;/a&gt;.</a:t>
            </a:r>
          </a:p>
        </p:txBody>
      </p:sp>
    </p:spTree>
    <p:extLst>
      <p:ext uri="{BB962C8B-B14F-4D97-AF65-F5344CB8AC3E}">
        <p14:creationId xmlns:p14="http://schemas.microsoft.com/office/powerpoint/2010/main" val="4678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" grpId="0" animBg="1"/>
      <p:bldP spid="6" grpId="0" animBg="1"/>
      <p:bldP spid="7" grpId="0" animBg="1"/>
      <p:bldP spid="8" grpId="0"/>
      <p:bldP spid="10" grpId="0"/>
      <p:bldP spid="103429" grpId="0" animBg="1"/>
      <p:bldP spid="13" grpId="0"/>
      <p:bldP spid="14" grpId="0" animBg="1"/>
      <p:bldP spid="15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508602" y="-12355"/>
            <a:ext cx="7290054" cy="910940"/>
          </a:xfrm>
        </p:spPr>
        <p:txBody>
          <a:bodyPr/>
          <a:lstStyle/>
          <a:p>
            <a:r>
              <a:rPr lang="ru-RU" altLang="ru-RU" dirty="0" smtClean="0"/>
              <a:t>Гиперссылки </a:t>
            </a:r>
            <a:r>
              <a:rPr lang="ru-RU" altLang="ru-RU" b="0" dirty="0" smtClean="0"/>
              <a:t>(внешние)</a:t>
            </a:r>
          </a:p>
        </p:txBody>
      </p:sp>
      <p:sp>
        <p:nvSpPr>
          <p:cNvPr id="296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53569C-5BC2-4577-AAA3-CD9A313E7051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98463" y="1295400"/>
            <a:ext cx="8029575" cy="831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href="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example.net/news/info.htm</a:t>
            </a: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"&gt;</a:t>
            </a:r>
          </a:p>
          <a:p>
            <a:pPr>
              <a:defRPr/>
            </a:pP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Информация&lt;/a&gt;.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3619" y="820797"/>
            <a:ext cx="146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 dirty="0">
                <a:solidFill>
                  <a:schemeClr val="accent2"/>
                </a:solidFill>
              </a:rPr>
              <a:t>на </a:t>
            </a:r>
            <a:r>
              <a:rPr lang="en-US" altLang="ru-RU" sz="2600" b="1" dirty="0">
                <a:solidFill>
                  <a:schemeClr val="accent2"/>
                </a:solidFill>
              </a:rPr>
              <a:t>URL</a:t>
            </a:r>
            <a:r>
              <a:rPr lang="ru-RU" altLang="ru-RU" sz="2600" b="1" dirty="0">
                <a:solidFill>
                  <a:schemeClr val="accent2"/>
                </a:solidFill>
              </a:rPr>
              <a:t>:</a:t>
            </a:r>
            <a:endParaRPr lang="en-US" altLang="ru-RU" sz="26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3" y="2116138"/>
            <a:ext cx="48371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на главную страницу сайта:</a:t>
            </a:r>
            <a:endParaRPr lang="en-US" altLang="ru-RU" sz="2600" b="1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98463" y="2589213"/>
            <a:ext cx="8437562" cy="506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href="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example.net</a:t>
            </a: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"&gt;Информация&lt;/a&gt;.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413" y="3121025"/>
            <a:ext cx="4178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для скачивания архива:</a:t>
            </a:r>
            <a:endParaRPr lang="en-US" altLang="ru-RU" sz="2600" b="1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98463" y="3594100"/>
            <a:ext cx="7205662" cy="8334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href="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example.net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/game.zip</a:t>
            </a: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"&gt;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Скачать</a:t>
            </a: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&lt;/a&gt;.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3" y="4441825"/>
            <a:ext cx="6138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b="1">
                <a:solidFill>
                  <a:schemeClr val="accent2"/>
                </a:solidFill>
              </a:rPr>
              <a:t>для запуска почтовой программы:</a:t>
            </a:r>
            <a:endParaRPr lang="en-US" altLang="ru-RU" sz="2600" b="1"/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398463" y="4916488"/>
            <a:ext cx="6048375" cy="831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/>
          <a:lstStyle/>
          <a:p>
            <a:pPr>
              <a:defRPr/>
            </a:pP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&lt;a href="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mailto:</a:t>
            </a:r>
            <a:r>
              <a:rPr lang="pt-BR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vasya@mail.ru</a:t>
            </a: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pt-BR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Напишите мне!&lt;/a&gt;</a:t>
            </a:r>
          </a:p>
        </p:txBody>
      </p:sp>
    </p:spTree>
    <p:extLst>
      <p:ext uri="{BB962C8B-B14F-4D97-AF65-F5344CB8AC3E}">
        <p14:creationId xmlns:p14="http://schemas.microsoft.com/office/powerpoint/2010/main" val="33536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47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HTML основа сайта. Разметка, семантика.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&lt;article&gt;&lt;/article&gt;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&lt;header&gt;&lt;/header&gt;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&lt;section&gt;&lt;/section&gt;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&lt;main&gt;&lt;/main&gt;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&lt;aside&gt;&lt;/aside&gt;</a:t>
            </a:r>
          </a:p>
          <a:p>
            <a:pPr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https://html5book.ru/html5-semantic-elements/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16762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50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HTML основа сайта. Блоки и строки.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&lt;p&gt;&lt;/p&gt;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&lt;h1&gt;&lt;/h1&gt;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&lt;div&gt;&lt;/div&gt;</a:t>
            </a:r>
          </a:p>
          <a:p>
            <a:pPr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lang="en-US" dirty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&lt;span&gt;&lt;/span&gt;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7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53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ru-RU" dirty="0"/>
              <a:t>основа сайта. Таблицы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&lt;table&gt;&lt;/table&gt;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&lt;td&gt;&lt;/td&gt;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56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основа сайта. Формы.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&lt;form&gt;&lt;/form&gt;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&lt;input&gt;&lt;/input&gt;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&lt;button&gt;&lt;/button&gt;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&lt;label&gt;&lt;/label&gt;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08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59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HTML основа сайта. Стили, скрипты.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&lt;link&gt;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&lt;script&gt;&lt;/script&gt;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33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62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HTML основа сайта. Стили, скрипты.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&lt;link&gt;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/>
              <a:t>&lt;script&gt;&lt;/script&gt;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7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истории…</a:t>
            </a:r>
            <a:endParaRPr lang="ru-RU" dirty="0"/>
          </a:p>
        </p:txBody>
      </p:sp>
      <p:sp>
        <p:nvSpPr>
          <p:cNvPr id="3" name="Прямоугольник 8"/>
          <p:cNvSpPr>
            <a:spLocks noChangeArrowheads="1"/>
          </p:cNvSpPr>
          <p:nvPr/>
        </p:nvSpPr>
        <p:spPr bwMode="auto">
          <a:xfrm>
            <a:off x="745750" y="2553144"/>
            <a:ext cx="696607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1995 г.</a:t>
            </a:r>
            <a:r>
              <a:rPr lang="ru-RU" altLang="ru-RU" sz="2400"/>
              <a:t>:</a:t>
            </a:r>
            <a:r>
              <a:rPr lang="en-US" altLang="ru-RU" sz="2400"/>
              <a:t> </a:t>
            </a:r>
            <a:r>
              <a:rPr lang="ru-RU" altLang="ru-RU" sz="2400"/>
              <a:t>Интернет-магазины (</a:t>
            </a:r>
            <a:r>
              <a:rPr lang="en-US" altLang="ru-RU" sz="2400" i="1"/>
              <a:t>Amazon</a:t>
            </a:r>
            <a:r>
              <a:rPr lang="ru-RU" altLang="ru-RU" sz="2400"/>
              <a:t>)  </a:t>
            </a:r>
          </a:p>
        </p:txBody>
      </p:sp>
      <p:sp>
        <p:nvSpPr>
          <p:cNvPr id="4" name="Прямоугольник 9"/>
          <p:cNvSpPr>
            <a:spLocks noChangeArrowheads="1"/>
          </p:cNvSpPr>
          <p:nvPr/>
        </p:nvSpPr>
        <p:spPr bwMode="auto">
          <a:xfrm>
            <a:off x="745750" y="3492944"/>
            <a:ext cx="6966071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6325" indent="-1076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 smtClean="0"/>
              <a:t>2022 </a:t>
            </a:r>
            <a:r>
              <a:rPr lang="ru-RU" altLang="ru-RU" sz="2400" b="1" dirty="0"/>
              <a:t>г.</a:t>
            </a:r>
            <a:r>
              <a:rPr lang="ru-RU" altLang="ru-RU" sz="2400" dirty="0"/>
              <a:t>:</a:t>
            </a:r>
            <a:r>
              <a:rPr lang="en-US" altLang="ru-RU" sz="2400" dirty="0"/>
              <a:t> </a:t>
            </a:r>
            <a:r>
              <a:rPr lang="ru-RU" altLang="ru-RU" sz="2400" dirty="0" smtClean="0"/>
              <a:t>65,9% </a:t>
            </a:r>
            <a:r>
              <a:rPr lang="ru-RU" altLang="ru-RU" sz="2400" dirty="0"/>
              <a:t>жителей Земли используют Интернет</a:t>
            </a:r>
            <a:br>
              <a:rPr lang="ru-RU" altLang="ru-RU" sz="2400" dirty="0"/>
            </a:br>
            <a:r>
              <a:rPr lang="ru-RU" sz="2400" b="1" dirty="0" smtClean="0"/>
              <a:t>1,9 миллиарда</a:t>
            </a:r>
            <a:r>
              <a:rPr lang="ru-RU" altLang="ru-RU" sz="2400" b="1" dirty="0" smtClean="0"/>
              <a:t> </a:t>
            </a:r>
            <a:r>
              <a:rPr lang="ru-RU" altLang="ru-RU" sz="2400" b="1" dirty="0"/>
              <a:t>сайтов </a:t>
            </a:r>
          </a:p>
        </p:txBody>
      </p:sp>
      <p:sp>
        <p:nvSpPr>
          <p:cNvPr id="5" name="Прямоугольник 10"/>
          <p:cNvSpPr>
            <a:spLocks noChangeArrowheads="1"/>
          </p:cNvSpPr>
          <p:nvPr/>
        </p:nvSpPr>
        <p:spPr bwMode="auto">
          <a:xfrm>
            <a:off x="745750" y="3023044"/>
            <a:ext cx="696607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2001 </a:t>
            </a:r>
            <a:r>
              <a:rPr lang="ru-RU" altLang="ru-RU" sz="2400" b="1" dirty="0"/>
              <a:t>г.</a:t>
            </a:r>
            <a:r>
              <a:rPr lang="ru-RU" altLang="ru-RU" sz="2400" dirty="0"/>
              <a:t>:</a:t>
            </a:r>
            <a:r>
              <a:rPr lang="en-US" altLang="ru-RU" sz="2400" dirty="0"/>
              <a:t> </a:t>
            </a:r>
            <a:r>
              <a:rPr lang="ru-RU" altLang="ru-RU" sz="2400" b="1" dirty="0">
                <a:solidFill>
                  <a:schemeClr val="accent1"/>
                </a:solidFill>
              </a:rPr>
              <a:t>Википедия</a:t>
            </a:r>
            <a:r>
              <a:rPr lang="ru-RU" altLang="ru-RU" sz="2400" dirty="0"/>
              <a:t>  </a:t>
            </a:r>
          </a:p>
        </p:txBody>
      </p:sp>
      <p:sp>
        <p:nvSpPr>
          <p:cNvPr id="6" name="Прямоугольник 17"/>
          <p:cNvSpPr>
            <a:spLocks noChangeArrowheads="1"/>
          </p:cNvSpPr>
          <p:nvPr/>
        </p:nvSpPr>
        <p:spPr bwMode="auto">
          <a:xfrm>
            <a:off x="768096" y="2084832"/>
            <a:ext cx="694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/>
              <a:t>199</a:t>
            </a:r>
            <a:r>
              <a:rPr lang="en-US" altLang="ru-RU" sz="2400" b="1" dirty="0"/>
              <a:t>4</a:t>
            </a:r>
            <a:r>
              <a:rPr lang="ru-RU" altLang="ru-RU" sz="2400" b="1" dirty="0"/>
              <a:t> г.</a:t>
            </a:r>
            <a:r>
              <a:rPr lang="ru-RU" altLang="ru-RU" sz="2400" dirty="0"/>
              <a:t>:</a:t>
            </a:r>
            <a:r>
              <a:rPr lang="en-US" altLang="ru-RU" sz="2400" dirty="0"/>
              <a:t> </a:t>
            </a:r>
            <a:r>
              <a:rPr lang="ru-RU" altLang="ru-RU" sz="2400" dirty="0"/>
              <a:t>заказ пиццы </a:t>
            </a:r>
            <a:r>
              <a:rPr lang="en-US" altLang="ru-RU" sz="2400" i="1" dirty="0"/>
              <a:t>Pizza Hut</a:t>
            </a:r>
            <a:r>
              <a:rPr lang="ru-RU" altLang="ru-RU" sz="2400" i="1" dirty="0"/>
              <a:t> </a:t>
            </a:r>
            <a:r>
              <a:rPr lang="ru-RU" altLang="ru-RU" sz="2400" dirty="0"/>
              <a:t>с  доставкой </a:t>
            </a:r>
          </a:p>
        </p:txBody>
      </p:sp>
    </p:spTree>
    <p:extLst>
      <p:ext uri="{BB962C8B-B14F-4D97-AF65-F5344CB8AC3E}">
        <p14:creationId xmlns:p14="http://schemas.microsoft.com/office/powerpoint/2010/main" val="32813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669242" y="0"/>
            <a:ext cx="7290054" cy="1499616"/>
          </a:xfrm>
        </p:spPr>
        <p:txBody>
          <a:bodyPr/>
          <a:lstStyle/>
          <a:p>
            <a:r>
              <a:rPr lang="ru-RU" altLang="ru-RU" dirty="0" smtClean="0"/>
              <a:t>Специальные символы </a:t>
            </a:r>
            <a:r>
              <a:rPr lang="ru-RU" altLang="ru-RU" b="0" dirty="0" smtClean="0"/>
              <a:t>(</a:t>
            </a:r>
            <a:r>
              <a:rPr lang="en-US" altLang="ru-RU" b="0" i="1" dirty="0" smtClean="0"/>
              <a:t>HTML entities</a:t>
            </a:r>
            <a:r>
              <a:rPr lang="ru-RU" altLang="ru-RU" b="0" dirty="0" smtClean="0"/>
              <a:t>)</a:t>
            </a: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E8C67D-8CC3-4CA1-804F-CCD2FBF8BF44}" type="slidenum">
              <a:rPr lang="ru-RU" altLang="ru-RU"/>
              <a:pPr/>
              <a:t>50</a:t>
            </a:fld>
            <a:endParaRPr lang="ru-RU" altLang="ru-RU"/>
          </a:p>
        </p:txBody>
      </p:sp>
      <p:graphicFrame>
        <p:nvGraphicFramePr>
          <p:cNvPr id="4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50066"/>
              </p:ext>
            </p:extLst>
          </p:nvPr>
        </p:nvGraphicFramePr>
        <p:xfrm>
          <a:off x="546100" y="1249360"/>
          <a:ext cx="8312150" cy="5608640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1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Символ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HTML-код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Название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ru-RU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nbsp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неразрывный пробел 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ndash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короткое тире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 </a:t>
                      </a: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mdash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(длинное) тире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§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sect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параграф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«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ru-RU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laquo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левая русская кавычка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»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ru-RU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raquo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правая русская кавычка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левая угловая скобка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правая угловая скобка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©</a:t>
                      </a:r>
                      <a:endParaRPr kumimoji="0" lang="ru-RU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ru-RU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copy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символ авторского права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®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ru-RU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зарегистрированная торговая марка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°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deg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градус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²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sup2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квадрат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³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sup3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куб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×</a:t>
                      </a:r>
                      <a:endParaRPr kumimoji="0" lang="ru-RU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знак умножения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÷</a:t>
                      </a:r>
                      <a:endParaRPr kumimoji="0" lang="ru-RU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divide</a:t>
                      </a:r>
                      <a:r>
                        <a:rPr kumimoji="0" lang="ru-RU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знак деления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основы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8096" y="1845446"/>
            <a:ext cx="711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http://info.cern.ch/hypertext/WWW/TheProject.html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741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 в браузере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8096" y="2264144"/>
            <a:ext cx="7881634" cy="266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Рекомендованные плагины для браузера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Chrome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Fontface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Ninja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определение шрифтов на сайте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Ruler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замер расстоянии на странице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скриншоты сайтов вместе со склеиванием.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ru-RU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ColorZilla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брать цвет со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3979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конец лекции 2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Что такое компьютерная сеть?</a:t>
            </a:r>
            <a:endParaRPr lang="ru-RU" alt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69888" y="2107732"/>
            <a:ext cx="8426450" cy="830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57188" indent="-357188">
              <a:defRPr/>
            </a:pPr>
            <a:r>
              <a:rPr lang="ru-RU" sz="2400" b="1" dirty="0">
                <a:solidFill>
                  <a:schemeClr val="accent1"/>
                </a:solidFill>
                <a:latin typeface="Arial" charset="0"/>
              </a:rPr>
              <a:t>Компьютерная сеть </a:t>
            </a:r>
            <a:r>
              <a:rPr lang="ru-RU" sz="2400" dirty="0">
                <a:latin typeface="Arial" charset="0"/>
              </a:rPr>
              <a:t>– это группа компьютеров, соединенных линиями связи.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7513" y="3161835"/>
            <a:ext cx="8378825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1"/>
                </a:solidFill>
                <a:latin typeface="Arial" charset="0"/>
              </a:rPr>
              <a:t>Линии связи</a:t>
            </a:r>
            <a:r>
              <a:rPr lang="ru-RU" sz="2400" dirty="0">
                <a:solidFill>
                  <a:schemeClr val="accent1"/>
                </a:solidFill>
                <a:latin typeface="Arial" charset="0"/>
              </a:rPr>
              <a:t>:</a:t>
            </a:r>
          </a:p>
          <a:p>
            <a:pPr marL="357188" indent="-177800">
              <a:buFont typeface="Arial" charset="0"/>
              <a:buChar char="•"/>
              <a:defRPr/>
            </a:pPr>
            <a:r>
              <a:rPr lang="ru-RU" sz="2400" dirty="0">
                <a:latin typeface="Arial" charset="0"/>
              </a:rPr>
              <a:t>телефонная линия</a:t>
            </a:r>
          </a:p>
          <a:p>
            <a:pPr marL="357188" indent="-177800">
              <a:buFont typeface="Arial" charset="0"/>
              <a:buChar char="•"/>
              <a:defRPr/>
            </a:pPr>
            <a:r>
              <a:rPr lang="ru-RU" sz="2400" dirty="0">
                <a:latin typeface="Arial" charset="0"/>
              </a:rPr>
              <a:t>электрические кабели</a:t>
            </a:r>
          </a:p>
          <a:p>
            <a:pPr marL="357188" indent="-177800">
              <a:buFont typeface="Arial" charset="0"/>
              <a:buChar char="•"/>
              <a:defRPr/>
            </a:pPr>
            <a:r>
              <a:rPr lang="ru-RU" sz="2400" dirty="0">
                <a:latin typeface="Arial" charset="0"/>
              </a:rPr>
              <a:t>оптическое волокно</a:t>
            </a:r>
          </a:p>
          <a:p>
            <a:pPr marL="357188" indent="-177800">
              <a:buFont typeface="Arial" charset="0"/>
              <a:buChar char="•"/>
              <a:defRPr/>
            </a:pPr>
            <a:r>
              <a:rPr lang="ru-RU" sz="2400" dirty="0">
                <a:latin typeface="Arial" charset="0"/>
              </a:rPr>
              <a:t>радиоволны (в беспроводных сетях)</a:t>
            </a:r>
          </a:p>
        </p:txBody>
      </p:sp>
    </p:spTree>
    <p:extLst>
      <p:ext uri="{BB962C8B-B14F-4D97-AF65-F5344CB8AC3E}">
        <p14:creationId xmlns:p14="http://schemas.microsoft.com/office/powerpoint/2010/main" val="39936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Типы сетей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98463" y="1980689"/>
            <a:ext cx="8443912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accent1"/>
                </a:solidFill>
              </a:rPr>
              <a:t>персональные</a:t>
            </a:r>
            <a:r>
              <a:rPr lang="ru-RU" altLang="ru-RU" sz="2400" dirty="0"/>
              <a:t> сети (</a:t>
            </a:r>
            <a:r>
              <a:rPr lang="en-US" altLang="ru-RU" sz="2400" b="1" dirty="0"/>
              <a:t>PAN</a:t>
            </a:r>
            <a:r>
              <a:rPr lang="en-US" altLang="ru-RU" sz="2400" dirty="0"/>
              <a:t> </a:t>
            </a:r>
            <a:r>
              <a:rPr lang="ru-RU" altLang="ru-RU" sz="2400" dirty="0"/>
              <a:t>=</a:t>
            </a:r>
            <a:r>
              <a:rPr lang="en-US" altLang="ru-RU" sz="2400" dirty="0"/>
              <a:t> Personal Area Network</a:t>
            </a:r>
            <a:r>
              <a:rPr lang="ru-RU" altLang="ru-RU" sz="2400" dirty="0"/>
              <a:t>), радиус до 30 м</a:t>
            </a:r>
          </a:p>
          <a:p>
            <a:pPr eaLnBrk="1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accent1"/>
                </a:solidFill>
              </a:rPr>
              <a:t>локальные</a:t>
            </a:r>
            <a:r>
              <a:rPr lang="ru-RU" altLang="ru-RU" sz="2400" i="1" dirty="0"/>
              <a:t> </a:t>
            </a:r>
            <a:r>
              <a:rPr lang="ru-RU" altLang="ru-RU" sz="2400" dirty="0"/>
              <a:t>сети (</a:t>
            </a:r>
            <a:r>
              <a:rPr lang="en-US" altLang="ru-RU" sz="2400" b="1" dirty="0"/>
              <a:t>LAN</a:t>
            </a:r>
            <a:r>
              <a:rPr lang="en-US" altLang="ru-RU" sz="2400" i="1" dirty="0"/>
              <a:t> </a:t>
            </a:r>
            <a:r>
              <a:rPr lang="ru-RU" altLang="ru-RU" sz="2400" i="1" dirty="0"/>
              <a:t>=</a:t>
            </a:r>
            <a:r>
              <a:rPr lang="en-US" altLang="ru-RU" sz="2400" i="1" dirty="0"/>
              <a:t> Local Area Network</a:t>
            </a:r>
            <a:r>
              <a:rPr lang="ru-RU" altLang="ru-RU" sz="2400" dirty="0"/>
              <a:t>) – в одном или нескольких соседних зданиях</a:t>
            </a:r>
          </a:p>
          <a:p>
            <a:pPr eaLnBrk="1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accent1"/>
                </a:solidFill>
              </a:rPr>
              <a:t>корпоративные</a:t>
            </a:r>
            <a:r>
              <a:rPr lang="ru-RU" altLang="ru-RU" sz="2400" dirty="0"/>
              <a:t> сети</a:t>
            </a:r>
            <a:r>
              <a:rPr lang="ru-RU" altLang="ru-RU" sz="2400" i="1" dirty="0"/>
              <a:t> </a:t>
            </a:r>
            <a:r>
              <a:rPr lang="ru-RU" altLang="ru-RU" sz="2400" dirty="0"/>
              <a:t>– одна организация</a:t>
            </a:r>
          </a:p>
          <a:p>
            <a:pPr eaLnBrk="1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accent1"/>
                </a:solidFill>
              </a:rPr>
              <a:t>городские</a:t>
            </a:r>
            <a:r>
              <a:rPr lang="ru-RU" altLang="ru-RU" sz="2400" dirty="0"/>
              <a:t> сети (</a:t>
            </a:r>
            <a:r>
              <a:rPr lang="en-US" altLang="ru-RU" sz="2400" b="1" dirty="0"/>
              <a:t>MAN</a:t>
            </a:r>
            <a:r>
              <a:rPr lang="en-US" altLang="ru-RU" sz="2400" dirty="0"/>
              <a:t> </a:t>
            </a:r>
            <a:r>
              <a:rPr lang="ru-RU" altLang="ru-RU" sz="2400" dirty="0"/>
              <a:t>=</a:t>
            </a:r>
            <a:r>
              <a:rPr lang="en-US" altLang="ru-RU" sz="2400" dirty="0"/>
              <a:t> Metropolitan Area Network</a:t>
            </a:r>
            <a:r>
              <a:rPr lang="ru-RU" altLang="ru-RU" sz="2400" dirty="0"/>
              <a:t>)</a:t>
            </a:r>
          </a:p>
          <a:p>
            <a:pPr eaLnBrk="1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accent1"/>
                </a:solidFill>
              </a:rPr>
              <a:t>глобальные</a:t>
            </a:r>
            <a:r>
              <a:rPr lang="ru-RU" altLang="ru-RU" sz="2400" dirty="0"/>
              <a:t> сети (</a:t>
            </a:r>
            <a:r>
              <a:rPr lang="en-US" altLang="ru-RU" sz="2400" b="1" dirty="0"/>
              <a:t>WAN</a:t>
            </a:r>
            <a:r>
              <a:rPr lang="en-US" altLang="ru-RU" sz="2400" dirty="0"/>
              <a:t> </a:t>
            </a:r>
            <a:r>
              <a:rPr lang="ru-RU" altLang="ru-RU" sz="2400" dirty="0"/>
              <a:t>=</a:t>
            </a:r>
            <a:r>
              <a:rPr lang="en-US" altLang="ru-RU" sz="2400" dirty="0"/>
              <a:t> Wide Area Network</a:t>
            </a:r>
            <a:r>
              <a:rPr lang="ru-RU" alt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6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Серверы и клиенты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938" y="1932285"/>
            <a:ext cx="8453437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400" b="1" dirty="0">
                <a:latin typeface="Arial" charset="0"/>
              </a:rPr>
              <a:t>Сервер ­– </a:t>
            </a:r>
            <a:r>
              <a:rPr lang="ru-RU" sz="2400" dirty="0">
                <a:latin typeface="Arial" charset="0"/>
              </a:rPr>
              <a:t>это компьютер, предоставляющий свои ресурсы в общее использование.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8938" y="4131408"/>
            <a:ext cx="8453437" cy="83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400" b="1" dirty="0">
                <a:latin typeface="Arial" charset="0"/>
              </a:rPr>
              <a:t>Клиент</a:t>
            </a:r>
            <a:r>
              <a:rPr lang="ru-RU" sz="2400" dirty="0">
                <a:latin typeface="Arial" charset="0"/>
              </a:rPr>
              <a:t> – это компьютер, использующий ресурсы сервера.</a:t>
            </a:r>
          </a:p>
        </p:txBody>
      </p:sp>
      <p:sp>
        <p:nvSpPr>
          <p:cNvPr id="9222" name="Rectangle 1"/>
          <p:cNvSpPr>
            <a:spLocks noChangeArrowheads="1"/>
          </p:cNvSpPr>
          <p:nvPr/>
        </p:nvSpPr>
        <p:spPr bwMode="auto">
          <a:xfrm>
            <a:off x="417513" y="2803672"/>
            <a:ext cx="8405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файловый сервер</a:t>
            </a:r>
          </a:p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сервер печати </a:t>
            </a:r>
            <a:endParaRPr lang="en-US" alt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почтовый сервер</a:t>
            </a:r>
            <a:endParaRPr lang="en-US" alt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сервер приложений </a:t>
            </a:r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4786313" y="4960083"/>
            <a:ext cx="1263650" cy="1804987"/>
            <a:chOff x="4786313" y="4243388"/>
            <a:chExt cx="1263650" cy="1804987"/>
          </a:xfrm>
        </p:grpSpPr>
        <p:pic>
          <p:nvPicPr>
            <p:cNvPr id="12305" name="Picture 3" descr="http://www.web-3.ru/data/seotext/474/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4581525"/>
              <a:ext cx="1263650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6" name="Прямоугольник 7"/>
            <p:cNvSpPr>
              <a:spLocks noChangeArrowheads="1"/>
            </p:cNvSpPr>
            <p:nvPr/>
          </p:nvSpPr>
          <p:spPr bwMode="auto">
            <a:xfrm>
              <a:off x="4891088" y="4243388"/>
              <a:ext cx="1087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000">
                  <a:solidFill>
                    <a:srgbClr val="333399"/>
                  </a:solidFill>
                </a:rPr>
                <a:t>c</a:t>
              </a:r>
              <a:r>
                <a:rPr lang="ru-RU" altLang="ru-RU" sz="2000">
                  <a:solidFill>
                    <a:srgbClr val="333399"/>
                  </a:solidFill>
                </a:rPr>
                <a:t>ервер </a:t>
              </a:r>
              <a:endParaRPr lang="ru-RU" altLang="ru-RU" sz="1600">
                <a:solidFill>
                  <a:srgbClr val="333399"/>
                </a:solidFill>
              </a:endParaRPr>
            </a:p>
          </p:txBody>
        </p:sp>
      </p:grpSp>
      <p:sp>
        <p:nvSpPr>
          <p:cNvPr id="9226" name="Полилиния 9"/>
          <p:cNvSpPr>
            <a:spLocks noChangeArrowheads="1"/>
          </p:cNvSpPr>
          <p:nvPr/>
        </p:nvSpPr>
        <p:spPr bwMode="auto">
          <a:xfrm>
            <a:off x="3744913" y="5969733"/>
            <a:ext cx="1116012" cy="0"/>
          </a:xfrm>
          <a:custGeom>
            <a:avLst/>
            <a:gdLst>
              <a:gd name="T0" fmla="*/ 0 w 1809345"/>
              <a:gd name="T1" fmla="*/ 0 h 38911"/>
              <a:gd name="T2" fmla="*/ 261883 w 1809345"/>
              <a:gd name="T3" fmla="*/ 0 h 38911"/>
              <a:gd name="T4" fmla="*/ 0 60000 65536"/>
              <a:gd name="T5" fmla="*/ 0 60000 65536"/>
              <a:gd name="T6" fmla="*/ 0 w 1809345"/>
              <a:gd name="T7" fmla="*/ 0 h 38911"/>
              <a:gd name="T8" fmla="*/ 1809345 w 1809345"/>
              <a:gd name="T9" fmla="*/ 0 h 389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9345" h="38911">
                <a:moveTo>
                  <a:pt x="0" y="38911"/>
                </a:moveTo>
                <a:lnTo>
                  <a:pt x="1809345" y="0"/>
                </a:lnTo>
              </a:path>
            </a:pathLst>
          </a:custGeom>
          <a:noFill/>
          <a:ln w="38100" algn="ctr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27" name="Полилиния 10"/>
          <p:cNvSpPr>
            <a:spLocks noChangeArrowheads="1"/>
          </p:cNvSpPr>
          <p:nvPr/>
        </p:nvSpPr>
        <p:spPr bwMode="auto">
          <a:xfrm flipH="1">
            <a:off x="3697288" y="6252308"/>
            <a:ext cx="1114425" cy="0"/>
          </a:xfrm>
          <a:custGeom>
            <a:avLst/>
            <a:gdLst>
              <a:gd name="T0" fmla="*/ 0 w 1809345"/>
              <a:gd name="T1" fmla="*/ 0 h 38911"/>
              <a:gd name="T2" fmla="*/ 260767 w 1809345"/>
              <a:gd name="T3" fmla="*/ 0 h 38911"/>
              <a:gd name="T4" fmla="*/ 0 60000 65536"/>
              <a:gd name="T5" fmla="*/ 0 60000 65536"/>
              <a:gd name="T6" fmla="*/ 0 w 1809345"/>
              <a:gd name="T7" fmla="*/ 0 h 38911"/>
              <a:gd name="T8" fmla="*/ 1809345 w 1809345"/>
              <a:gd name="T9" fmla="*/ 0 h 389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9345" h="38911">
                <a:moveTo>
                  <a:pt x="0" y="38911"/>
                </a:moveTo>
                <a:lnTo>
                  <a:pt x="1809345" y="0"/>
                </a:lnTo>
              </a:path>
            </a:pathLst>
          </a:custGeom>
          <a:noFill/>
          <a:ln w="38100" algn="ctr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3" name="Группа 16"/>
          <p:cNvGrpSpPr>
            <a:grpSpLocks/>
          </p:cNvGrpSpPr>
          <p:nvPr/>
        </p:nvGrpSpPr>
        <p:grpSpPr bwMode="auto">
          <a:xfrm>
            <a:off x="2771775" y="5136295"/>
            <a:ext cx="1195388" cy="1436688"/>
            <a:chOff x="2771775" y="4419600"/>
            <a:chExt cx="1195388" cy="1436688"/>
          </a:xfrm>
        </p:grpSpPr>
        <p:pic>
          <p:nvPicPr>
            <p:cNvPr id="12303" name="Picture 5" descr="http://www.gettyicons.com/free-icons/108/hardware/png/256/portable_computer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75" y="4873625"/>
              <a:ext cx="982663" cy="98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Прямоугольник 11"/>
            <p:cNvSpPr>
              <a:spLocks noChangeArrowheads="1"/>
            </p:cNvSpPr>
            <p:nvPr/>
          </p:nvSpPr>
          <p:spPr bwMode="auto">
            <a:xfrm>
              <a:off x="2974975" y="4419600"/>
              <a:ext cx="992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000">
                  <a:solidFill>
                    <a:srgbClr val="333399"/>
                  </a:solidFill>
                </a:rPr>
                <a:t>клиент</a:t>
              </a:r>
              <a:endParaRPr lang="ru-RU" altLang="ru-RU" sz="1600">
                <a:solidFill>
                  <a:srgbClr val="333399"/>
                </a:solidFill>
              </a:endParaRPr>
            </a:p>
          </p:txBody>
        </p:sp>
      </p:grpSp>
      <p:sp>
        <p:nvSpPr>
          <p:cNvPr id="9229" name="Прямоугольник 12"/>
          <p:cNvSpPr>
            <a:spLocks noChangeArrowheads="1"/>
          </p:cNvSpPr>
          <p:nvPr/>
        </p:nvSpPr>
        <p:spPr bwMode="auto">
          <a:xfrm>
            <a:off x="3681413" y="5563333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>
                <a:solidFill>
                  <a:srgbClr val="000000"/>
                </a:solidFill>
              </a:rPr>
              <a:t>запрос</a:t>
            </a:r>
            <a:endParaRPr lang="ru-RU" altLang="ru-RU" sz="1600"/>
          </a:p>
        </p:txBody>
      </p:sp>
      <p:sp>
        <p:nvSpPr>
          <p:cNvPr id="9230" name="Прямоугольник 13"/>
          <p:cNvSpPr>
            <a:spLocks noChangeArrowheads="1"/>
          </p:cNvSpPr>
          <p:nvPr/>
        </p:nvSpPr>
        <p:spPr bwMode="auto">
          <a:xfrm>
            <a:off x="3681413" y="625389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>
                <a:solidFill>
                  <a:srgbClr val="000000"/>
                </a:solidFill>
              </a:rPr>
              <a:t>ответ</a:t>
            </a:r>
            <a:endParaRPr lang="ru-RU" altLang="ru-RU" sz="1600"/>
          </a:p>
        </p:txBody>
      </p:sp>
      <p:sp>
        <p:nvSpPr>
          <p:cNvPr id="9231" name="Rectangle 1"/>
          <p:cNvSpPr>
            <a:spLocks noChangeArrowheads="1"/>
          </p:cNvSpPr>
          <p:nvPr/>
        </p:nvSpPr>
        <p:spPr bwMode="auto">
          <a:xfrm>
            <a:off x="622089" y="5770392"/>
            <a:ext cx="320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отправить запрос</a:t>
            </a:r>
          </a:p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вывести ответ</a:t>
            </a:r>
          </a:p>
        </p:txBody>
      </p:sp>
      <p:sp>
        <p:nvSpPr>
          <p:cNvPr id="9232" name="Rectangle 1"/>
          <p:cNvSpPr>
            <a:spLocks noChangeArrowheads="1"/>
          </p:cNvSpPr>
          <p:nvPr/>
        </p:nvSpPr>
        <p:spPr bwMode="auto">
          <a:xfrm>
            <a:off x="5894388" y="5501841"/>
            <a:ext cx="3429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получить запрос</a:t>
            </a:r>
          </a:p>
          <a:p>
            <a:pPr>
              <a:buFontTx/>
              <a:buChar char="•"/>
            </a:pPr>
            <a:r>
              <a:rPr lang="ru-RU" altLang="ru-RU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выполнить задание</a:t>
            </a:r>
          </a:p>
          <a:p>
            <a:pPr>
              <a:buFontTx/>
              <a:buChar char="•"/>
            </a:pP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отправить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28930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222" grpId="0" build="p"/>
      <p:bldP spid="9226" grpId="0" animBg="1"/>
      <p:bldP spid="9227" grpId="0" animBg="1"/>
      <p:bldP spid="9229" grpId="0"/>
      <p:bldP spid="9230" grpId="0"/>
      <p:bldP spid="9231" grpId="0" build="p"/>
      <p:bldP spid="92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Обмен данными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938" y="1770067"/>
            <a:ext cx="8443912" cy="83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0363" indent="-360363">
              <a:defRPr/>
            </a:pPr>
            <a:r>
              <a:rPr lang="ru-RU" sz="2400" b="1" dirty="0">
                <a:latin typeface="Arial" charset="0"/>
              </a:rPr>
              <a:t>Протокол – </a:t>
            </a:r>
            <a:r>
              <a:rPr lang="ru-RU" sz="2400" dirty="0">
                <a:latin typeface="Arial" charset="0"/>
              </a:rPr>
              <a:t>это набор правил и соглашений, определяющих порядок обмена данными.</a:t>
            </a:r>
          </a:p>
        </p:txBody>
      </p:sp>
      <p:sp>
        <p:nvSpPr>
          <p:cNvPr id="10245" name="Прямоугольник 4"/>
          <p:cNvSpPr>
            <a:spLocks noChangeArrowheads="1"/>
          </p:cNvSpPr>
          <p:nvPr/>
        </p:nvSpPr>
        <p:spPr bwMode="auto">
          <a:xfrm>
            <a:off x="407988" y="2572008"/>
            <a:ext cx="836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chemeClr val="accent1"/>
                </a:solidFill>
              </a:rPr>
              <a:t>Шлюз</a:t>
            </a:r>
            <a:r>
              <a:rPr lang="ru-RU" altLang="ru-RU" sz="2400" dirty="0"/>
              <a:t> (конвертер) – устройство, которое объединяет сети с разными протоколами.</a:t>
            </a:r>
          </a:p>
        </p:txBody>
      </p:sp>
      <p:sp>
        <p:nvSpPr>
          <p:cNvPr id="10246" name="Прямоугольник 5"/>
          <p:cNvSpPr>
            <a:spLocks noChangeArrowheads="1"/>
          </p:cNvSpPr>
          <p:nvPr/>
        </p:nvSpPr>
        <p:spPr bwMode="auto">
          <a:xfrm>
            <a:off x="407988" y="3486408"/>
            <a:ext cx="836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chemeClr val="accent1"/>
                </a:solidFill>
              </a:rPr>
              <a:t>Пакетный режим</a:t>
            </a:r>
            <a:endParaRPr lang="ru-RU" altLang="ru-RU" sz="2400">
              <a:solidFill>
                <a:schemeClr val="accent1"/>
              </a:solidFill>
            </a:endParaRPr>
          </a:p>
        </p:txBody>
      </p:sp>
      <p:sp>
        <p:nvSpPr>
          <p:cNvPr id="1331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 rot="18900000">
            <a:off x="2552919" y="5118148"/>
            <a:ext cx="519113" cy="414338"/>
            <a:chOff x="5427" y="7144"/>
            <a:chExt cx="296" cy="236"/>
          </a:xfrm>
          <a:solidFill>
            <a:srgbClr val="0000FF"/>
          </a:solidFill>
        </p:grpSpPr>
        <p:sp>
          <p:nvSpPr>
            <p:cNvPr id="10293" name="Rectangle 24"/>
            <p:cNvSpPr>
              <a:spLocks noChangeArrowheads="1"/>
            </p:cNvSpPr>
            <p:nvPr/>
          </p:nvSpPr>
          <p:spPr bwMode="auto">
            <a:xfrm>
              <a:off x="542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10294" name="Rectangle 23"/>
            <p:cNvSpPr>
              <a:spLocks noChangeArrowheads="1"/>
            </p:cNvSpPr>
            <p:nvPr/>
          </p:nvSpPr>
          <p:spPr bwMode="auto">
            <a:xfrm>
              <a:off x="553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10295" name="Rectangle 22"/>
            <p:cNvSpPr>
              <a:spLocks noChangeArrowheads="1"/>
            </p:cNvSpPr>
            <p:nvPr/>
          </p:nvSpPr>
          <p:spPr bwMode="auto">
            <a:xfrm>
              <a:off x="5648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 rot="2700000">
            <a:off x="2927817" y="4259765"/>
            <a:ext cx="519359" cy="414167"/>
            <a:chOff x="5427" y="7144"/>
            <a:chExt cx="296" cy="236"/>
          </a:xfrm>
          <a:solidFill>
            <a:srgbClr val="FF0000"/>
          </a:solidFill>
        </p:grpSpPr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542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553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5648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2700000">
            <a:off x="8073311" y="5151097"/>
            <a:ext cx="519359" cy="414167"/>
            <a:chOff x="5427" y="7144"/>
            <a:chExt cx="296" cy="236"/>
          </a:xfrm>
          <a:solidFill>
            <a:srgbClr val="FF0000"/>
          </a:solidFill>
        </p:grpSpPr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542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553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5648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 rot="18900000">
            <a:off x="7667844" y="4251373"/>
            <a:ext cx="519113" cy="414338"/>
            <a:chOff x="5427" y="7144"/>
            <a:chExt cx="296" cy="236"/>
          </a:xfrm>
          <a:solidFill>
            <a:srgbClr val="0000FF"/>
          </a:solidFill>
        </p:grpSpPr>
        <p:sp>
          <p:nvSpPr>
            <p:cNvPr id="10290" name="Rectangle 12"/>
            <p:cNvSpPr>
              <a:spLocks noChangeArrowheads="1"/>
            </p:cNvSpPr>
            <p:nvPr/>
          </p:nvSpPr>
          <p:spPr bwMode="auto">
            <a:xfrm>
              <a:off x="542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10291" name="Rectangle 11"/>
            <p:cNvSpPr>
              <a:spLocks noChangeArrowheads="1"/>
            </p:cNvSpPr>
            <p:nvPr/>
          </p:nvSpPr>
          <p:spPr bwMode="auto">
            <a:xfrm>
              <a:off x="5537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  <p:sp>
          <p:nvSpPr>
            <p:cNvPr id="10292" name="Rectangle 10"/>
            <p:cNvSpPr>
              <a:spLocks noChangeArrowheads="1"/>
            </p:cNvSpPr>
            <p:nvPr/>
          </p:nvSpPr>
          <p:spPr bwMode="auto">
            <a:xfrm>
              <a:off x="5648" y="7144"/>
              <a:ext cx="75" cy="23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5400">
                <a:latin typeface="Arial" charset="0"/>
              </a:endParaRPr>
            </a:p>
          </p:txBody>
        </p:sp>
      </p:grpSp>
      <p:grpSp>
        <p:nvGrpSpPr>
          <p:cNvPr id="7" name="Группа 68"/>
          <p:cNvGrpSpPr>
            <a:grpSpLocks/>
          </p:cNvGrpSpPr>
          <p:nvPr/>
        </p:nvGrpSpPr>
        <p:grpSpPr bwMode="auto">
          <a:xfrm>
            <a:off x="3848100" y="4600833"/>
            <a:ext cx="3397250" cy="414338"/>
            <a:chOff x="3848319" y="3809790"/>
            <a:chExt cx="3397250" cy="414338"/>
          </a:xfrm>
        </p:grpSpPr>
        <p:sp>
          <p:nvSpPr>
            <p:cNvPr id="13349" name="Rectangle 42"/>
            <p:cNvSpPr>
              <a:spLocks noChangeArrowheads="1"/>
            </p:cNvSpPr>
            <p:nvPr/>
          </p:nvSpPr>
          <p:spPr bwMode="auto">
            <a:xfrm>
              <a:off x="3848319" y="3809790"/>
              <a:ext cx="131763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0" name="Rectangle 41"/>
            <p:cNvSpPr>
              <a:spLocks noChangeArrowheads="1"/>
            </p:cNvSpPr>
            <p:nvPr/>
          </p:nvSpPr>
          <p:spPr bwMode="auto">
            <a:xfrm>
              <a:off x="4045169" y="3809790"/>
              <a:ext cx="131763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1" name="Rectangle 40"/>
            <p:cNvSpPr>
              <a:spLocks noChangeArrowheads="1"/>
            </p:cNvSpPr>
            <p:nvPr/>
          </p:nvSpPr>
          <p:spPr bwMode="auto">
            <a:xfrm>
              <a:off x="4237257" y="3809790"/>
              <a:ext cx="131762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4421407" y="3809790"/>
              <a:ext cx="133350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3" name="Rectangle 38"/>
            <p:cNvSpPr>
              <a:spLocks noChangeArrowheads="1"/>
            </p:cNvSpPr>
            <p:nvPr/>
          </p:nvSpPr>
          <p:spPr bwMode="auto">
            <a:xfrm>
              <a:off x="4618257" y="3809790"/>
              <a:ext cx="131762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4" name="Rectangle 37"/>
            <p:cNvSpPr>
              <a:spLocks noChangeArrowheads="1"/>
            </p:cNvSpPr>
            <p:nvPr/>
          </p:nvSpPr>
          <p:spPr bwMode="auto">
            <a:xfrm>
              <a:off x="4808757" y="3809790"/>
              <a:ext cx="131762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5" name="Rectangle 36"/>
            <p:cNvSpPr>
              <a:spLocks noChangeArrowheads="1"/>
            </p:cNvSpPr>
            <p:nvPr/>
          </p:nvSpPr>
          <p:spPr bwMode="auto">
            <a:xfrm>
              <a:off x="4992907" y="3809790"/>
              <a:ext cx="133350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6" name="Rectangle 35"/>
            <p:cNvSpPr>
              <a:spLocks noChangeArrowheads="1"/>
            </p:cNvSpPr>
            <p:nvPr/>
          </p:nvSpPr>
          <p:spPr bwMode="auto">
            <a:xfrm>
              <a:off x="5189757" y="3809790"/>
              <a:ext cx="131762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7" name="Rectangle 34"/>
            <p:cNvSpPr>
              <a:spLocks noChangeArrowheads="1"/>
            </p:cNvSpPr>
            <p:nvPr/>
          </p:nvSpPr>
          <p:spPr bwMode="auto">
            <a:xfrm>
              <a:off x="5381844" y="3809790"/>
              <a:ext cx="133350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8" name="Rectangle 33"/>
            <p:cNvSpPr>
              <a:spLocks noChangeArrowheads="1"/>
            </p:cNvSpPr>
            <p:nvPr/>
          </p:nvSpPr>
          <p:spPr bwMode="auto">
            <a:xfrm>
              <a:off x="5570757" y="3809790"/>
              <a:ext cx="131762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59" name="Rectangle 32"/>
            <p:cNvSpPr>
              <a:spLocks noChangeArrowheads="1"/>
            </p:cNvSpPr>
            <p:nvPr/>
          </p:nvSpPr>
          <p:spPr bwMode="auto">
            <a:xfrm>
              <a:off x="5767607" y="3809790"/>
              <a:ext cx="131762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0" name="Rectangle 31"/>
            <p:cNvSpPr>
              <a:spLocks noChangeArrowheads="1"/>
            </p:cNvSpPr>
            <p:nvPr/>
          </p:nvSpPr>
          <p:spPr bwMode="auto">
            <a:xfrm>
              <a:off x="5958107" y="3809790"/>
              <a:ext cx="134937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1" name="Rectangle 30"/>
            <p:cNvSpPr>
              <a:spLocks noChangeArrowheads="1"/>
            </p:cNvSpPr>
            <p:nvPr/>
          </p:nvSpPr>
          <p:spPr bwMode="auto">
            <a:xfrm>
              <a:off x="6150194" y="3809790"/>
              <a:ext cx="131763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2" name="Rectangle 29"/>
            <p:cNvSpPr>
              <a:spLocks noChangeArrowheads="1"/>
            </p:cNvSpPr>
            <p:nvPr/>
          </p:nvSpPr>
          <p:spPr bwMode="auto">
            <a:xfrm>
              <a:off x="6347044" y="3809790"/>
              <a:ext cx="131763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3" name="Rectangle 28"/>
            <p:cNvSpPr>
              <a:spLocks noChangeArrowheads="1"/>
            </p:cNvSpPr>
            <p:nvPr/>
          </p:nvSpPr>
          <p:spPr bwMode="auto">
            <a:xfrm>
              <a:off x="6537544" y="3809790"/>
              <a:ext cx="134938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4" name="Rectangle 27"/>
            <p:cNvSpPr>
              <a:spLocks noChangeArrowheads="1"/>
            </p:cNvSpPr>
            <p:nvPr/>
          </p:nvSpPr>
          <p:spPr bwMode="auto">
            <a:xfrm>
              <a:off x="6721694" y="3809790"/>
              <a:ext cx="133350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5" name="Rectangle 26"/>
            <p:cNvSpPr>
              <a:spLocks noChangeArrowheads="1"/>
            </p:cNvSpPr>
            <p:nvPr/>
          </p:nvSpPr>
          <p:spPr bwMode="auto">
            <a:xfrm>
              <a:off x="6918544" y="3809790"/>
              <a:ext cx="131763" cy="414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  <p:sp>
          <p:nvSpPr>
            <p:cNvPr id="13366" name="Rectangle 25"/>
            <p:cNvSpPr>
              <a:spLocks noChangeArrowheads="1"/>
            </p:cNvSpPr>
            <p:nvPr/>
          </p:nvSpPr>
          <p:spPr bwMode="auto">
            <a:xfrm>
              <a:off x="7109044" y="3809790"/>
              <a:ext cx="136525" cy="4143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5400"/>
            </a:p>
          </p:txBody>
        </p:sp>
      </p:grpSp>
      <p:grpSp>
        <p:nvGrpSpPr>
          <p:cNvPr id="8" name="Группа 63"/>
          <p:cNvGrpSpPr>
            <a:grpSpLocks/>
          </p:cNvGrpSpPr>
          <p:nvPr/>
        </p:nvGrpSpPr>
        <p:grpSpPr bwMode="auto">
          <a:xfrm>
            <a:off x="2273300" y="3911858"/>
            <a:ext cx="6591300" cy="2381250"/>
            <a:chOff x="1390650" y="3394075"/>
            <a:chExt cx="6591300" cy="2381250"/>
          </a:xfrm>
        </p:grpSpPr>
        <p:cxnSp>
          <p:nvCxnSpPr>
            <p:cNvPr id="13338" name="AutoShape 47"/>
            <p:cNvCxnSpPr>
              <a:cxnSpLocks noChangeShapeType="1"/>
            </p:cNvCxnSpPr>
            <p:nvPr/>
          </p:nvCxnSpPr>
          <p:spPr bwMode="auto">
            <a:xfrm>
              <a:off x="1908175" y="3924300"/>
              <a:ext cx="417513" cy="42703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9" name="AutoShape 46"/>
            <p:cNvCxnSpPr>
              <a:cxnSpLocks noChangeShapeType="1"/>
            </p:cNvCxnSpPr>
            <p:nvPr/>
          </p:nvCxnSpPr>
          <p:spPr bwMode="auto">
            <a:xfrm flipV="1">
              <a:off x="1908175" y="4776788"/>
              <a:ext cx="417513" cy="43180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45"/>
            <p:cNvCxnSpPr>
              <a:cxnSpLocks noChangeShapeType="1"/>
            </p:cNvCxnSpPr>
            <p:nvPr/>
          </p:nvCxnSpPr>
          <p:spPr bwMode="auto">
            <a:xfrm flipV="1">
              <a:off x="2841625" y="4564063"/>
              <a:ext cx="3665538" cy="158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1" name="AutoShape 44"/>
            <p:cNvCxnSpPr>
              <a:cxnSpLocks noChangeShapeType="1"/>
            </p:cNvCxnSpPr>
            <p:nvPr/>
          </p:nvCxnSpPr>
          <p:spPr bwMode="auto">
            <a:xfrm flipV="1">
              <a:off x="7027863" y="3913188"/>
              <a:ext cx="434975" cy="436562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2" name="AutoShape 43"/>
            <p:cNvCxnSpPr>
              <a:cxnSpLocks noChangeShapeType="1"/>
            </p:cNvCxnSpPr>
            <p:nvPr/>
          </p:nvCxnSpPr>
          <p:spPr bwMode="auto">
            <a:xfrm>
              <a:off x="7027863" y="4776788"/>
              <a:ext cx="434975" cy="47783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39" name="Oval 7"/>
            <p:cNvSpPr>
              <a:spLocks noChangeArrowheads="1"/>
            </p:cNvSpPr>
            <p:nvPr/>
          </p:nvSpPr>
          <p:spPr bwMode="auto">
            <a:xfrm>
              <a:off x="1390650" y="3406775"/>
              <a:ext cx="606425" cy="608013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ru-RU" sz="2800">
                  <a:latin typeface="Arial" charset="0"/>
                  <a:ea typeface="Calibri" pitchFamily="34" charset="0"/>
                  <a:cs typeface="Times New Roman" pitchFamily="18" charset="0"/>
                </a:rPr>
                <a:t>1</a:t>
              </a:r>
              <a:endParaRPr lang="ru-RU" sz="54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95238" name="Oval 6"/>
            <p:cNvSpPr>
              <a:spLocks noChangeArrowheads="1"/>
            </p:cNvSpPr>
            <p:nvPr/>
          </p:nvSpPr>
          <p:spPr bwMode="auto">
            <a:xfrm>
              <a:off x="1392238" y="5119688"/>
              <a:ext cx="604837" cy="60642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2800">
                  <a:latin typeface="Arial" charset="0"/>
                  <a:ea typeface="Calibri" pitchFamily="34" charset="0"/>
                  <a:cs typeface="Times New Roman" pitchFamily="18" charset="0"/>
                </a:rPr>
                <a:t>2</a:t>
              </a:r>
              <a:endParaRPr lang="en-US" sz="54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95237" name="Oval 5"/>
            <p:cNvSpPr>
              <a:spLocks noChangeArrowheads="1"/>
            </p:cNvSpPr>
            <p:nvPr/>
          </p:nvSpPr>
          <p:spPr bwMode="auto">
            <a:xfrm>
              <a:off x="2236788" y="4260850"/>
              <a:ext cx="604837" cy="60642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2800">
                  <a:latin typeface="Arial" charset="0"/>
                  <a:ea typeface="Calibri" pitchFamily="34" charset="0"/>
                  <a:cs typeface="Times New Roman" pitchFamily="18" charset="0"/>
                </a:rPr>
                <a:t>3</a:t>
              </a:r>
              <a:endParaRPr lang="en-US" sz="54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95236" name="Oval 4"/>
            <p:cNvSpPr>
              <a:spLocks noChangeArrowheads="1"/>
            </p:cNvSpPr>
            <p:nvPr/>
          </p:nvSpPr>
          <p:spPr bwMode="auto">
            <a:xfrm flipH="1">
              <a:off x="7372350" y="3394075"/>
              <a:ext cx="609600" cy="608013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2800">
                  <a:latin typeface="Arial" charset="0"/>
                  <a:ea typeface="Calibri" pitchFamily="34" charset="0"/>
                  <a:cs typeface="Times New Roman" pitchFamily="18" charset="0"/>
                </a:rPr>
                <a:t>5</a:t>
              </a:r>
              <a:endParaRPr lang="en-US" sz="54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95235" name="Oval 3"/>
            <p:cNvSpPr>
              <a:spLocks noChangeArrowheads="1"/>
            </p:cNvSpPr>
            <p:nvPr/>
          </p:nvSpPr>
          <p:spPr bwMode="auto">
            <a:xfrm flipH="1">
              <a:off x="7372350" y="5167313"/>
              <a:ext cx="609600" cy="608012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2800" dirty="0">
                  <a:latin typeface="Arial" charset="0"/>
                  <a:ea typeface="Calibri" pitchFamily="34" charset="0"/>
                  <a:cs typeface="Times New Roman" pitchFamily="18" charset="0"/>
                </a:rPr>
                <a:t>6</a:t>
              </a:r>
              <a:endParaRPr lang="en-US" sz="5400" dirty="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95234" name="Oval 2"/>
            <p:cNvSpPr>
              <a:spLocks noChangeArrowheads="1"/>
            </p:cNvSpPr>
            <p:nvPr/>
          </p:nvSpPr>
          <p:spPr bwMode="auto">
            <a:xfrm flipH="1">
              <a:off x="6505575" y="4260850"/>
              <a:ext cx="609600" cy="606425"/>
            </a:xfrm>
            <a:prstGeom prst="ellipse">
              <a:avLst/>
            </a:prstGeom>
            <a:solidFill>
              <a:srgbClr val="E0E0E0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 algn="ctr" eaLnBrk="0" hangingPunct="0">
                <a:defRPr/>
              </a:pPr>
              <a:r>
                <a:rPr lang="en-US" sz="2800">
                  <a:latin typeface="Arial" charset="0"/>
                  <a:ea typeface="Calibri" pitchFamily="34" charset="0"/>
                  <a:cs typeface="Times New Roman" pitchFamily="18" charset="0"/>
                </a:rPr>
                <a:t>4</a:t>
              </a:r>
              <a:endParaRPr lang="en-US" sz="5400">
                <a:latin typeface="Arial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3644900" y="5610016"/>
            <a:ext cx="46402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ru-RU" altLang="ru-RU" dirty="0"/>
              <a:t>более равномерная нагрузка на сеть</a:t>
            </a:r>
          </a:p>
          <a:p>
            <a:pPr eaLnBrk="1" hangingPunct="1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ru-RU" altLang="ru-RU" dirty="0"/>
              <a:t>при сбое повтор 1 пакета</a:t>
            </a:r>
            <a:endParaRPr lang="en-US" altLang="ru-RU" dirty="0"/>
          </a:p>
          <a:p>
            <a:pPr eaLnBrk="1" hangingPunct="1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ru-RU" altLang="ru-RU" dirty="0"/>
              <a:t>пакеты могут идти разными маршрутами</a:t>
            </a:r>
          </a:p>
        </p:txBody>
      </p:sp>
      <p:sp>
        <p:nvSpPr>
          <p:cNvPr id="63" name="Rectangle 18"/>
          <p:cNvSpPr>
            <a:spLocks noChangeArrowheads="1"/>
          </p:cNvSpPr>
          <p:nvPr/>
        </p:nvSpPr>
        <p:spPr bwMode="auto">
          <a:xfrm>
            <a:off x="420688" y="4013458"/>
            <a:ext cx="1785937" cy="414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5400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420688" y="5726371"/>
            <a:ext cx="1785937" cy="4143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5400"/>
          </a:p>
        </p:txBody>
      </p:sp>
      <p:sp>
        <p:nvSpPr>
          <p:cNvPr id="67" name="Полилиния 66"/>
          <p:cNvSpPr/>
          <p:nvPr/>
        </p:nvSpPr>
        <p:spPr bwMode="auto">
          <a:xfrm>
            <a:off x="2711450" y="4353183"/>
            <a:ext cx="5622925" cy="1555750"/>
          </a:xfrm>
          <a:custGeom>
            <a:avLst/>
            <a:gdLst>
              <a:gd name="connsiteX0" fmla="*/ 0 w 5623034"/>
              <a:gd name="connsiteY0" fmla="*/ 0 h 1555531"/>
              <a:gd name="connsiteX1" fmla="*/ 599090 w 5623034"/>
              <a:gd name="connsiteY1" fmla="*/ 630621 h 1555531"/>
              <a:gd name="connsiteX2" fmla="*/ 1282262 w 5623034"/>
              <a:gd name="connsiteY2" fmla="*/ 830317 h 1555531"/>
              <a:gd name="connsiteX3" fmla="*/ 2060028 w 5623034"/>
              <a:gd name="connsiteY3" fmla="*/ 851338 h 1555531"/>
              <a:gd name="connsiteX4" fmla="*/ 4424855 w 5623034"/>
              <a:gd name="connsiteY4" fmla="*/ 840827 h 1555531"/>
              <a:gd name="connsiteX5" fmla="*/ 5623034 w 5623034"/>
              <a:gd name="connsiteY5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3034" h="1555531">
                <a:moveTo>
                  <a:pt x="0" y="0"/>
                </a:moveTo>
                <a:cubicBezTo>
                  <a:pt x="192690" y="246117"/>
                  <a:pt x="385380" y="492235"/>
                  <a:pt x="599090" y="630621"/>
                </a:cubicBezTo>
                <a:cubicBezTo>
                  <a:pt x="812800" y="769007"/>
                  <a:pt x="1038772" y="793531"/>
                  <a:pt x="1282262" y="830317"/>
                </a:cubicBezTo>
                <a:cubicBezTo>
                  <a:pt x="1525752" y="867103"/>
                  <a:pt x="2060028" y="851338"/>
                  <a:pt x="2060028" y="851338"/>
                </a:cubicBezTo>
                <a:cubicBezTo>
                  <a:pt x="2583793" y="853090"/>
                  <a:pt x="3831021" y="723462"/>
                  <a:pt x="4424855" y="840827"/>
                </a:cubicBezTo>
                <a:cubicBezTo>
                  <a:pt x="5018689" y="958193"/>
                  <a:pt x="5320861" y="1256862"/>
                  <a:pt x="5623034" y="155553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68" name="Полилиния 67"/>
          <p:cNvSpPr/>
          <p:nvPr/>
        </p:nvSpPr>
        <p:spPr bwMode="auto">
          <a:xfrm flipV="1">
            <a:off x="2711450" y="4280158"/>
            <a:ext cx="5622925" cy="1555750"/>
          </a:xfrm>
          <a:custGeom>
            <a:avLst/>
            <a:gdLst>
              <a:gd name="connsiteX0" fmla="*/ 0 w 5623034"/>
              <a:gd name="connsiteY0" fmla="*/ 0 h 1555531"/>
              <a:gd name="connsiteX1" fmla="*/ 599090 w 5623034"/>
              <a:gd name="connsiteY1" fmla="*/ 630621 h 1555531"/>
              <a:gd name="connsiteX2" fmla="*/ 1282262 w 5623034"/>
              <a:gd name="connsiteY2" fmla="*/ 830317 h 1555531"/>
              <a:gd name="connsiteX3" fmla="*/ 2060028 w 5623034"/>
              <a:gd name="connsiteY3" fmla="*/ 851338 h 1555531"/>
              <a:gd name="connsiteX4" fmla="*/ 4424855 w 5623034"/>
              <a:gd name="connsiteY4" fmla="*/ 840827 h 1555531"/>
              <a:gd name="connsiteX5" fmla="*/ 5623034 w 5623034"/>
              <a:gd name="connsiteY5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3034" h="1555531">
                <a:moveTo>
                  <a:pt x="0" y="0"/>
                </a:moveTo>
                <a:cubicBezTo>
                  <a:pt x="192690" y="246117"/>
                  <a:pt x="385380" y="492235"/>
                  <a:pt x="599090" y="630621"/>
                </a:cubicBezTo>
                <a:cubicBezTo>
                  <a:pt x="812800" y="769007"/>
                  <a:pt x="1038772" y="793531"/>
                  <a:pt x="1282262" y="830317"/>
                </a:cubicBezTo>
                <a:cubicBezTo>
                  <a:pt x="1525752" y="867103"/>
                  <a:pt x="2060028" y="851338"/>
                  <a:pt x="2060028" y="851338"/>
                </a:cubicBezTo>
                <a:cubicBezTo>
                  <a:pt x="2583793" y="853090"/>
                  <a:pt x="3831021" y="723462"/>
                  <a:pt x="4424855" y="840827"/>
                </a:cubicBezTo>
                <a:cubicBezTo>
                  <a:pt x="5018689" y="958193"/>
                  <a:pt x="5320861" y="1256862"/>
                  <a:pt x="5623034" y="1555531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0" name="AutoShape 8"/>
          <p:cNvSpPr>
            <a:spLocks noChangeShapeType="1"/>
          </p:cNvSpPr>
          <p:nvPr/>
        </p:nvSpPr>
        <p:spPr bwMode="auto">
          <a:xfrm>
            <a:off x="4576763" y="4418271"/>
            <a:ext cx="1870075" cy="3175"/>
          </a:xfrm>
          <a:prstGeom prst="straightConnector1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 type="triangle" w="sm" len="lg"/>
          </a:ln>
        </p:spPr>
        <p:txBody>
          <a:bodyPr/>
          <a:lstStyle/>
          <a:p>
            <a:pPr>
              <a:defRPr/>
            </a:pPr>
            <a:endParaRPr lang="ru-RU" sz="5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245" grpId="0"/>
      <p:bldP spid="10246" grpId="0"/>
      <p:bldP spid="62" grpId="0" build="p"/>
      <p:bldP spid="63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7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23082</TotalTime>
  <Words>1986</Words>
  <Application>Microsoft Office PowerPoint</Application>
  <PresentationFormat>Экран (4:3)</PresentationFormat>
  <Paragraphs>476</Paragraphs>
  <Slides>53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7" baseType="lpstr">
      <vt:lpstr>Arial</vt:lpstr>
      <vt:lpstr>Arial Black</vt:lpstr>
      <vt:lpstr>Arial Unicode MS</vt:lpstr>
      <vt:lpstr>Calibri</vt:lpstr>
      <vt:lpstr>Courier New</vt:lpstr>
      <vt:lpstr>Helvetica</vt:lpstr>
      <vt:lpstr>Symbol</vt:lpstr>
      <vt:lpstr>Times New Roman</vt:lpstr>
      <vt:lpstr>Tw Cen MT</vt:lpstr>
      <vt:lpstr>Tw Cen MT Condensed</vt:lpstr>
      <vt:lpstr>Verdana</vt:lpstr>
      <vt:lpstr>Wingdings</vt:lpstr>
      <vt:lpstr>Wingdings 3</vt:lpstr>
      <vt:lpstr>Интеграл</vt:lpstr>
      <vt:lpstr>Основы  web-технологий</vt:lpstr>
      <vt:lpstr>Структура занятия</vt:lpstr>
      <vt:lpstr>Из истории…</vt:lpstr>
      <vt:lpstr>Из истории…</vt:lpstr>
      <vt:lpstr>Из истории…</vt:lpstr>
      <vt:lpstr>Что такое компьютерная сеть?</vt:lpstr>
      <vt:lpstr>Типы сетей</vt:lpstr>
      <vt:lpstr>Серверы и клиенты</vt:lpstr>
      <vt:lpstr>Обмен данными</vt:lpstr>
      <vt:lpstr>Протоколы семейства TCP/IP</vt:lpstr>
      <vt:lpstr>Протоколы уровня приложений</vt:lpstr>
      <vt:lpstr>IP-адреса</vt:lpstr>
      <vt:lpstr>IPv6</vt:lpstr>
      <vt:lpstr>Доменные имена</vt:lpstr>
      <vt:lpstr>Домены первого уровня</vt:lpstr>
      <vt:lpstr>Преобразование адресов</vt:lpstr>
      <vt:lpstr>Адрес ресурса (URL)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IP адрес, DNS и маршрутизация</vt:lpstr>
      <vt:lpstr>Тестирование сети</vt:lpstr>
      <vt:lpstr>Тестирование сети</vt:lpstr>
      <vt:lpstr>Тестирование сети</vt:lpstr>
      <vt:lpstr>Служба WWW</vt:lpstr>
      <vt:lpstr>Веб-сайты</vt:lpstr>
      <vt:lpstr>Веб-браузеры</vt:lpstr>
      <vt:lpstr>Режим разработчика</vt:lpstr>
      <vt:lpstr>HTML основа сайта</vt:lpstr>
      <vt:lpstr>HTML основа сайта</vt:lpstr>
      <vt:lpstr>Первая веб-страница</vt:lpstr>
      <vt:lpstr>HTML основа сайта. Два популярных тега</vt:lpstr>
      <vt:lpstr>HTML основа сайта. Медиа.</vt:lpstr>
      <vt:lpstr>HTML основа сайта. Текст.</vt:lpstr>
      <vt:lpstr>Гиперссылки (локальные)</vt:lpstr>
      <vt:lpstr>Гиперссылки (внешние)</vt:lpstr>
      <vt:lpstr>HTML основа сайта. Разметка, семантика.</vt:lpstr>
      <vt:lpstr>HTML основа сайта. Блоки и строки.</vt:lpstr>
      <vt:lpstr>HTML основа сайта. Таблицы.</vt:lpstr>
      <vt:lpstr>HTML основа сайта. Формы.</vt:lpstr>
      <vt:lpstr>HTML основа сайта. Стили, скрипты. </vt:lpstr>
      <vt:lpstr>HTML основа сайта. Стили, скрипты.</vt:lpstr>
      <vt:lpstr>Специальные символы (HTML entities)</vt:lpstr>
      <vt:lpstr>Рассмотрим основы HTML</vt:lpstr>
      <vt:lpstr>Инструменты разработчика в браузере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Анна</dc:creator>
  <cp:lastModifiedBy>Анна</cp:lastModifiedBy>
  <cp:revision>73</cp:revision>
  <dcterms:modified xsi:type="dcterms:W3CDTF">2022-10-10T13:50:54Z</dcterms:modified>
</cp:coreProperties>
</file>