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9" r:id="rId1"/>
  </p:sldMasterIdLst>
  <p:notesMasterIdLst>
    <p:notesMasterId r:id="rId60"/>
  </p:notesMasterIdLst>
  <p:sldIdLst>
    <p:sldId id="256" r:id="rId2"/>
    <p:sldId id="279" r:id="rId3"/>
    <p:sldId id="287" r:id="rId4"/>
    <p:sldId id="313" r:id="rId5"/>
    <p:sldId id="310" r:id="rId6"/>
    <p:sldId id="312" r:id="rId7"/>
    <p:sldId id="286" r:id="rId8"/>
    <p:sldId id="285" r:id="rId9"/>
    <p:sldId id="280" r:id="rId10"/>
    <p:sldId id="288" r:id="rId11"/>
    <p:sldId id="289" r:id="rId12"/>
    <p:sldId id="290" r:id="rId13"/>
    <p:sldId id="291" r:id="rId14"/>
    <p:sldId id="292" r:id="rId15"/>
    <p:sldId id="314" r:id="rId16"/>
    <p:sldId id="293" r:id="rId17"/>
    <p:sldId id="294" r:id="rId18"/>
    <p:sldId id="281" r:id="rId19"/>
    <p:sldId id="282" r:id="rId20"/>
    <p:sldId id="296" r:id="rId21"/>
    <p:sldId id="295" r:id="rId22"/>
    <p:sldId id="315" r:id="rId23"/>
    <p:sldId id="297" r:id="rId24"/>
    <p:sldId id="298" r:id="rId25"/>
    <p:sldId id="321" r:id="rId26"/>
    <p:sldId id="299" r:id="rId27"/>
    <p:sldId id="300" r:id="rId28"/>
    <p:sldId id="335" r:id="rId29"/>
    <p:sldId id="301" r:id="rId30"/>
    <p:sldId id="336" r:id="rId31"/>
    <p:sldId id="302" r:id="rId32"/>
    <p:sldId id="303" r:id="rId33"/>
    <p:sldId id="304" r:id="rId34"/>
    <p:sldId id="305" r:id="rId35"/>
    <p:sldId id="316" r:id="rId36"/>
    <p:sldId id="329" r:id="rId37"/>
    <p:sldId id="330" r:id="rId38"/>
    <p:sldId id="331" r:id="rId39"/>
    <p:sldId id="328" r:id="rId40"/>
    <p:sldId id="333" r:id="rId41"/>
    <p:sldId id="306" r:id="rId42"/>
    <p:sldId id="307" r:id="rId43"/>
    <p:sldId id="308" r:id="rId44"/>
    <p:sldId id="309" r:id="rId45"/>
    <p:sldId id="284" r:id="rId46"/>
    <p:sldId id="332" r:id="rId47"/>
    <p:sldId id="283" r:id="rId48"/>
    <p:sldId id="334" r:id="rId49"/>
    <p:sldId id="317" r:id="rId50"/>
    <p:sldId id="318" r:id="rId51"/>
    <p:sldId id="319" r:id="rId52"/>
    <p:sldId id="320" r:id="rId53"/>
    <p:sldId id="322" r:id="rId54"/>
    <p:sldId id="323" r:id="rId55"/>
    <p:sldId id="324" r:id="rId56"/>
    <p:sldId id="325" r:id="rId57"/>
    <p:sldId id="326" r:id="rId58"/>
    <p:sldId id="277" r:id="rId5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64037" autoAdjust="0"/>
  </p:normalViewPr>
  <p:slideViewPr>
    <p:cSldViewPr snapToGrid="0">
      <p:cViewPr>
        <p:scale>
          <a:sx n="75" d="100"/>
          <a:sy n="75" d="100"/>
        </p:scale>
        <p:origin x="2886" y="-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Memory_Management#%D0%B8%D1%81%D0%BF%D0%BE%D0%BB%D1%8C%D0%B7%D0%BE%D0%B2%D0%B0%D0%BD%D0%B8%D0%B5_%D0%B7%D0%BD%D0%B0%D1%87%D0%B5%D0%BD%D0%B8%D0%B9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zVFKzLD0LE?t=24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rchive.seattletimes.com/archive/?date=19971207&amp;slug=2576751" TargetMode="External"/><Relationship Id="rId4" Type="http://schemas.openxmlformats.org/officeDocument/2006/relationships/hyperlink" Target="https://lettersofnote.com/2011/07/22/the-internet-tidal-wave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.pinimg.com/originals/bc/55/af/bc55af9eb77dec83598d3ef1449b306a.jpg" TargetMode="External"/><Relationship Id="rId3" Type="http://schemas.openxmlformats.org/officeDocument/2006/relationships/hyperlink" Target="http://mm.iit.uni-miskolc.hu/Data/texts/BOOKS/Using_HTML/ch16.htm#MicrosoftInternetExplorer" TargetMode="External"/><Relationship Id="rId7" Type="http://schemas.openxmlformats.org/officeDocument/2006/relationships/hyperlink" Target="https://thehistoryoftheweb.com/tables-layout-absurd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uv.es/jordi/v3/html/html/" TargetMode="External"/><Relationship Id="rId5" Type="http://schemas.openxmlformats.org/officeDocument/2006/relationships/hyperlink" Target="http://regmedia.co.uk/2007/10/31/jscriptdeviationsfromes3.pdf" TargetMode="External"/><Relationship Id="rId10" Type="http://schemas.openxmlformats.org/officeDocument/2006/relationships/hyperlink" Target="https://css-tricks.com/chapter-7-standards/" TargetMode="External"/><Relationship Id="rId4" Type="http://schemas.openxmlformats.org/officeDocument/2006/relationships/hyperlink" Target="http://mm.iit.uni-miskolc.hu/Data/texts/BOOKS/Using_HTML/ch15.htm#BackgroundGraphicsandColor" TargetMode="External"/><Relationship Id="rId9" Type="http://schemas.openxmlformats.org/officeDocument/2006/relationships/hyperlink" Target="https://storage.googleapis.com/blog-images-backup/1*tY3o3UFtBaMQ103en48qxA.png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1%8D%D1%88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76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В 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отличие от методов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alert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 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и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confirm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 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данный метод принимает два параметра: сообщение и значение, которое должно появиться в текстовом поле ввода данных по умолчанию. Если пользователь щелкнет на кнопке ОК, то метод вернет содержимое поля ввода данных, а если он щелкнет на кнопке Отмена, то возвращается логическое значение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false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Возвращаемое значение можно затем обработать в программе. Синтаксис применения метода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prompt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имеет следующий вид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Параметры метода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prompt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 не являются обязательными. Если вы их не укажете, то будет выведено окно без сообщения, а в поле ввода данных подставлено значение по умолчанию —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undefined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(не определено). Если вы не хотите, чтобы в поле ввода данных появлялось значение по умолчанию, то подставьте в качестве значения второго параметра пустую строку "".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720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Консоль — это инструмент разработчика, который помогает тестировать код. Если во время выполнения скрипта возникнет ошибка, в консоли появится сообщение о ней. А ещё в консоль можно выводить текстовые подсказки.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215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Чтобы не утруждать программиста заботой о низкоуровневых операциях выделения памяти, интерпретатор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динамически выделяет необходимую память при объявлении переменных</a:t>
            </a:r>
            <a:endParaRPr lang="en-US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1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3" tooltip="Permalink to Использование значений"/>
              </a:rPr>
              <a:t>Использование значений</a:t>
            </a:r>
            <a:endParaRPr lang="ru-RU" sz="1200" b="1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"Использование значений", как правило, означает - чтение и запись значений из/в выделенной для них области памяти. </a:t>
            </a:r>
            <a:endParaRPr lang="en-US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Это происходит при чтении или записи значения какой-либо переменной, или свойства объекта или даже при передаче аргумента функции.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450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Всегда определяйте переменные через 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var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 </a:t>
            </a:r>
            <a:r>
              <a:rPr lang="ru-RU" sz="1200" b="0" i="1" dirty="0" smtClean="0">
                <a:effectLst/>
                <a:latin typeface="+mj-lt"/>
                <a:ea typeface="+mj-ea"/>
                <a:cs typeface="+mj-cs"/>
                <a:sym typeface="Calibri"/>
              </a:rPr>
              <a:t>Это хороший тон в программировании и помогает избежать ошибок.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68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Во-первых, константа — это понятное имя, в отличие от строки "#FF7F00". 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Технически, константа является обычной переменной, то есть её можно изменить. Но мы договариваемся этого не делать.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Зачем нужны константы?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Во-вторых, опечатка в строке может быть не замечена, а в имени константы её упустить невозможно — будет ошибка при выполнении.</a:t>
            </a:r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Константы используют вместо строк и цифр, чтобы сделать программу понятнее и избежать ошибок.</a:t>
            </a:r>
            <a:endParaRPr lang="ru-RU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475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Чтобы понять различия между </a:t>
            </a:r>
            <a:r>
              <a:rPr lang="ru-RU" dirty="0" err="1" smtClean="0"/>
              <a:t>var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 </a:t>
            </a:r>
            <a:r>
              <a:rPr lang="ru-RU" dirty="0" err="1" smtClean="0"/>
              <a:t>let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и </a:t>
            </a:r>
            <a:r>
              <a:rPr lang="ru-RU" dirty="0" err="1" smtClean="0"/>
              <a:t>const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мы должны сперва поговорить о таких понятиях, как: объявление и инициализация переменных, область видимости (особенно функции) и поднятие переменной.</a:t>
            </a:r>
            <a:endParaRPr lang="ru-RU" sz="1200" b="1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Инициализация и объявление переменной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Объявление переменной вводит новый идентификатор.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Инициализация — это присваивание значения переменной.</a:t>
            </a:r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Область видимости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Область видимости определяет, где в коде программы будут доступны переменные и функции. В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есть два типа области видимости — глобальная и локальная (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global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scope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и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function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scope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). Согласно официальной спецификации: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Если переменная создаётся внутри объявления функции, то её область видимости определяется как локальная и ограничивается этой функцией.</a:t>
            </a:r>
            <a:endParaRPr lang="ru-RU" sz="1200" b="0" i="1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То есть, если вы создаёте переменную внутри функции с оператором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var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то она будет доступна только внутри этой функции и вложенных в неё функциях.</a:t>
            </a:r>
          </a:p>
          <a:p>
            <a:endParaRPr lang="ru-RU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572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066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Для большинства случаев достаточно безопасного диапазона чисел от </a:t>
            </a:r>
            <a:r>
              <a:rPr lang="ru-RU" dirty="0" smtClean="0"/>
              <a:t>-(2</a:t>
            </a:r>
            <a:r>
              <a:rPr lang="ru-RU" baseline="30000" dirty="0" smtClean="0"/>
              <a:t>53</a:t>
            </a:r>
            <a:r>
              <a:rPr lang="ru-RU" dirty="0" smtClean="0"/>
              <a:t>-1)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до </a:t>
            </a:r>
            <a:r>
              <a:rPr lang="ru-RU" dirty="0" smtClean="0"/>
              <a:t>(2</a:t>
            </a:r>
            <a:r>
              <a:rPr lang="ru-RU" baseline="30000" dirty="0" smtClean="0"/>
              <a:t>53</a:t>
            </a:r>
            <a:r>
              <a:rPr lang="ru-RU" dirty="0" smtClean="0"/>
              <a:t>-1)</a:t>
            </a:r>
            <a:endParaRPr lang="en-US" dirty="0" smtClean="0"/>
          </a:p>
          <a:p>
            <a:r>
              <a:rPr lang="ru-RU" dirty="0" smtClean="0"/>
              <a:t>Но</a:t>
            </a:r>
            <a:r>
              <a:rPr lang="ru-RU" baseline="0" dirty="0" smtClean="0"/>
              <a:t> если нет, то </a:t>
            </a:r>
            <a:r>
              <a:rPr lang="en-US" baseline="0" dirty="0" err="1" smtClean="0"/>
              <a:t>Bigint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185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alert( 1 / 0 ); // Infinity</a:t>
            </a:r>
          </a:p>
          <a:p>
            <a:r>
              <a:rPr lang="ru-RU" dirty="0" err="1" smtClean="0"/>
              <a:t>alert</a:t>
            </a:r>
            <a:r>
              <a:rPr lang="ru-RU" dirty="0" smtClean="0"/>
              <a:t>( "</a:t>
            </a:r>
            <a:r>
              <a:rPr lang="ru-RU" dirty="0" err="1" smtClean="0"/>
              <a:t>нечисло</a:t>
            </a:r>
            <a:r>
              <a:rPr lang="ru-RU" dirty="0" smtClean="0"/>
              <a:t>" * 2 ); // </a:t>
            </a:r>
            <a:r>
              <a:rPr lang="ru-RU" dirty="0" err="1" smtClean="0"/>
              <a:t>NaN</a:t>
            </a:r>
            <a:r>
              <a:rPr lang="ru-RU" dirty="0" smtClean="0"/>
              <a:t>, ошибка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191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Рассмотреть случай, если нужен апостроф внутри кавычек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766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 1995 г., в дикой спешке и по брифу с взаимоисключающими параграфами, был создан язык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В следующие четверть века он отразил в своей истории весь путь развития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фронтенда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в целом. Сначала этот язык стал оружием в «войне браузеров» (и её заложником). Потом привёл к масштабному расколу в среде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стандартизаторов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— людей, которые предполагали, что все правила и механизмы Веба будут формироваться за закрытыми дверями. Одновременно он стал питательной средой для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комьюнити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разработчиков, которое само создавало себе инструменты и меняло их под свои нужды, не дожидаясь указаний сверху. В итоге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превратился в «живой стандарт», который формирует, расширяет и надстраивает сообщество вместе с организациями — обозначив этим разворот корпораций навстречу разработчикам, в сторону открытости и кооперации.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Война браузеров</a:t>
            </a:r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Степень суровости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На своём пике война браузеров бушевала ожесточённо — разве что никого не убивали. К примеру, на сайте браузера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Navigator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была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3"/>
              </a:rPr>
              <a:t>страница с «опровержением лжи»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Microsoft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про их браузер — а у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Microsoft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своя, про враки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Андриссен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в интервью оскорблял продукты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Microsoft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а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продакт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-менеджер команды IE развешивал в коридорах его портреты, чтобы заряжать разработчиков яростью для сверхурочных.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Было у этой войны и официальное объявление. 7 декабря 1995 г., через полгода после рассылки своего циркуляра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4"/>
              </a:rPr>
              <a:t>«Цунами Интернета»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Гейтс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5"/>
              </a:rPr>
              <a:t>устроил пресс-конференцию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в годовщину нападения на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Пёрл-Харбор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А чтобы журналисты точно всё поняли, он даже ввернул в свою речь слова «спящий великан проснулся»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396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957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In the example above, this refers to the </a:t>
            </a:r>
            <a:r>
              <a:rPr lang="en-US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person object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I.E. </a:t>
            </a:r>
            <a:r>
              <a:rPr lang="en-US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this.firstName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means the </a:t>
            </a:r>
            <a:r>
              <a:rPr lang="en-US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firstName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property of </a:t>
            </a:r>
            <a:r>
              <a:rPr lang="en-US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this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I.E. </a:t>
            </a:r>
            <a:r>
              <a:rPr lang="en-US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this.firstName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means the </a:t>
            </a:r>
            <a:r>
              <a:rPr lang="en-US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firstName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property of </a:t>
            </a:r>
            <a:r>
              <a:rPr lang="en-US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person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In JavaScript, the this keyword refers to an </a:t>
            </a:r>
            <a:r>
              <a:rPr lang="en-US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object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r>
              <a:rPr lang="en-US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Which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object depends on how this is being invoked (used or called).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The this keyword refers to different objects depending on how it is used: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5665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Элементы массива нумеруются, начиная с нуля.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Мы можем получить элемент, указав его номер в квадратных скобках: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576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let a = 2 + 2; 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switch (a) { 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case 3: 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alert( '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Маловато' ); </a:t>
            </a:r>
            <a:endParaRPr lang="en-US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break;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case 4: alert( '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 точку!' ); 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break; 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case 5: alert( '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Перебор' ); 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break; </a:t>
            </a:r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default: alert( "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Нет таких значений" );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193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let </a:t>
            </a:r>
            <a:r>
              <a:rPr lang="en-US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i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= 0; while (</a:t>
            </a:r>
            <a:r>
              <a:rPr lang="en-US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i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&lt; 3) { // 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выводит 0, затем 1, затем 2 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alert( </a:t>
            </a:r>
            <a:r>
              <a:rPr lang="en-US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i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); </a:t>
            </a:r>
            <a:r>
              <a:rPr lang="en-US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i</a:t>
            </a:r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++;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986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Зачастую нам надо повторять одно и то же действие во многих частях программы.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Например, необходимо красиво вывести сообщение при приветствии посетителя, при выходе посетителя с сайта, ещё где-нибудь.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Чтобы не повторять один и тот же код во многих местах, придуманы функции. Функции являются основными «строительными блоками» программы.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Примеры встроенных функций вы уже видели – это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alert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(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message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),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prompt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(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message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default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 и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confirm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(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question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). Но можно создавать и свои.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839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Внешняя переменная используется, только если внутри функции нет такой локальной.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3733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Директива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return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может находиться в любом месте тела функции. Как только выполнение доходит до этого места, функция останавливается, и значение возвращается в вызвавший её код (присваивается переменной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result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выше).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Вызовов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return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может быть несколько, например:</a:t>
            </a:r>
          </a:p>
          <a:p>
            <a:endParaRPr lang="ru-RU" dirty="0" smtClean="0"/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Результат функции с пустым </a:t>
            </a:r>
            <a:r>
              <a:rPr lang="ru-RU" dirty="0" err="1" smtClean="0"/>
              <a:t>return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или без него – </a:t>
            </a:r>
            <a:r>
              <a:rPr lang="ru-RU" dirty="0" err="1" smtClean="0"/>
              <a:t>undefined</a:t>
            </a:r>
            <a:endParaRPr lang="ru-RU" dirty="0" smtClean="0"/>
          </a:p>
          <a:p>
            <a:endParaRPr lang="ru-RU" dirty="0" smtClean="0"/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Никогда не добавляйте перевод строки между </a:t>
            </a:r>
            <a:r>
              <a:rPr lang="ru-RU" dirty="0" err="1" smtClean="0"/>
              <a:t>return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и его значением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275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</a:t>
            </a:r>
            <a:r>
              <a:rPr lang="en-US" baseline="0" dirty="0" smtClean="0"/>
              <a:t> </a:t>
            </a:r>
            <a:r>
              <a:rPr lang="ru-RU" dirty="0" err="1" smtClean="0"/>
              <a:t>Камел</a:t>
            </a:r>
            <a:r>
              <a:rPr lang="ru-RU" dirty="0" smtClean="0"/>
              <a:t> кейс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575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Гонка нововведений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Вообще-то поначалу это было даже классно. Пока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одиноко сидел на Олимпе, Марк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Андриссен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просто ставил людей перед фактом: «Мы придумали классную штуку, теперь это стандарт». Так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в одностороннем порядке ввёл в обиход Веба теги </a:t>
            </a:r>
            <a:r>
              <a:rPr lang="ru-RU" dirty="0" smtClean="0"/>
              <a:t>&lt;</a:t>
            </a:r>
            <a:r>
              <a:rPr lang="ru-RU" dirty="0" err="1" smtClean="0"/>
              <a:t>table</a:t>
            </a:r>
            <a:r>
              <a:rPr lang="ru-RU" dirty="0" smtClean="0"/>
              <a:t>&gt;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и </a:t>
            </a:r>
            <a:r>
              <a:rPr lang="ru-RU" dirty="0" smtClean="0"/>
              <a:t>&lt;</a:t>
            </a:r>
            <a:r>
              <a:rPr lang="ru-RU" dirty="0" err="1" smtClean="0"/>
              <a:t>frame</a:t>
            </a:r>
            <a:r>
              <a:rPr lang="ru-RU" dirty="0" smtClean="0"/>
              <a:t>&gt;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куки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сертификаты SSL, запросы URL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Query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... и, конечно,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Но когда игроков стало двое, эта самодеятельность вышла из-под контроля.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Доходило до смешного: например, вот это —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3"/>
              </a:rPr>
              <a:t>шестнадцать «словесных» цветов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которые впервые предложил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Internet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Explorer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2. В ответ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Navigator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тут же выкатил свои (несовместимые, конечно) —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4"/>
              </a:rPr>
              <a:t>уже 140 штук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Случайно написал название цвета из «чужой» палитры? Получай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рандомный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цвет, взятый из первых букв слова, переведённых в шестнадцатеричное число. Учебник едко отмечает, что это такая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интероперабельность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: просто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3"/>
              </a:rPr>
              <a:t>запомни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что «гробница [президента] Гранта» = тёмно-красный, а «туба» = бледно-зелёный.</a:t>
            </a:r>
          </a:p>
          <a:p>
            <a:endParaRPr lang="ru-RU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Самые популярные нововведения конкурента (такие, как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 приходилось копировать — но копии были неточными. Так появился 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аналог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— с маленькими, но очень коварными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5"/>
              </a:rPr>
              <a:t>отличиями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от движка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SpiderMonkey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в браузере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(расхождения в работе с DOM,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conditional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compiling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и др.).</a:t>
            </a:r>
          </a:p>
          <a:p>
            <a:endParaRPr lang="ru-RU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А страдали от всего этого разработчики сайтов. Им приходилось постоянно подстраивать сайты под два разных, постоянно обновляемых браузера, с различиями в тегах, рендеринге, движках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и в какой-то момент даже с двумя разными реализациями DOM.</a:t>
            </a:r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Сплошь и рядом веб-дизайнеры сдавались и делали сайт только под один, лидирующий браузер: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</a:t>
            </a:r>
            <a:r>
              <a:rPr lang="ru-RU" sz="1200" b="0" i="1" dirty="0" smtClean="0">
                <a:effectLst/>
                <a:latin typeface="+mj-lt"/>
                <a:ea typeface="+mj-ea"/>
                <a:cs typeface="+mj-cs"/>
                <a:sym typeface="Calibri"/>
              </a:rPr>
              <a:t>«Лучше смотреть в 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1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Navigator</a:t>
            </a:r>
            <a:r>
              <a:rPr lang="ru-RU" sz="1200" b="0" i="1" dirty="0" smtClean="0">
                <a:effectLst/>
                <a:latin typeface="+mj-lt"/>
                <a:ea typeface="+mj-ea"/>
                <a:cs typeface="+mj-cs"/>
                <a:sym typeface="Calibri"/>
              </a:rPr>
              <a:t> / 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Internet</a:t>
            </a:r>
            <a:r>
              <a:rPr lang="ru-RU" sz="1200" b="0" i="1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Explorer</a:t>
            </a:r>
            <a:r>
              <a:rPr lang="ru-RU" sz="1200" b="0" i="1" dirty="0" smtClean="0">
                <a:effectLst/>
                <a:latin typeface="+mj-lt"/>
                <a:ea typeface="+mj-ea"/>
                <a:cs typeface="+mj-cs"/>
                <a:sym typeface="Calibri"/>
              </a:rPr>
              <a:t>»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Это стало настолько привычной практикой, что в популярном тогда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6"/>
              </a:rPr>
              <a:t>справочнике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по HTML от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эта плашка </a:t>
            </a:r>
          </a:p>
          <a:p>
            <a:endParaRPr lang="ru-RU" dirty="0" smtClean="0"/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Забавно, впрочем, что даже договориться сторонам помогла взаимная ненависть.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Первым, на чём сошёлся совет, была сделка: если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уберёт поддержку ненавистного тега «мигание» (</a:t>
            </a:r>
            <a:r>
              <a:rPr lang="ru-RU" dirty="0" smtClean="0"/>
              <a:t>&lt;</a:t>
            </a:r>
            <a:r>
              <a:rPr lang="ru-RU" dirty="0" err="1" smtClean="0"/>
              <a:t>blink</a:t>
            </a:r>
            <a:r>
              <a:rPr lang="ru-RU" dirty="0" smtClean="0"/>
              <a:t>&gt;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), то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Microsoft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в обмен на это навсегда забудет о столь же раздражающем теге «бегущая строка» (</a:t>
            </a:r>
            <a:r>
              <a:rPr lang="ru-RU" dirty="0" smtClean="0"/>
              <a:t>&lt;</a:t>
            </a:r>
            <a:r>
              <a:rPr lang="ru-RU" dirty="0" err="1" smtClean="0"/>
              <a:t>marquee</a:t>
            </a:r>
            <a:r>
              <a:rPr lang="ru-RU" dirty="0" smtClean="0"/>
              <a:t>&gt;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).</a:t>
            </a:r>
          </a:p>
          <a:p>
            <a:endParaRPr lang="ru-RU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Народный стандарт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Итак, разработчикам в войну приходилось непросто: </a:t>
            </a:r>
            <a:r>
              <a:rPr lang="ru-RU" sz="1200" b="0" i="1" dirty="0" smtClean="0">
                <a:effectLst/>
                <a:latin typeface="+mj-lt"/>
                <a:ea typeface="+mj-ea"/>
                <a:cs typeface="+mj-cs"/>
                <a:sym typeface="Calibri"/>
              </a:rPr>
              <a:t>«паны дерутся, а у холопов чубы трещат»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Даже в начале 2000-х люди всё ещё верстали дизайнерские страницы максимально тупыми, но безотказными способами,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7"/>
              </a:rPr>
              <a:t>на таблицах и невидимых </a:t>
            </a:r>
            <a:r>
              <a:rPr lang="ru-RU" sz="1200" b="0" i="0" u="none" strike="noStrike" dirty="0" err="1" smtClean="0">
                <a:effectLst/>
                <a:latin typeface="+mj-lt"/>
                <a:ea typeface="+mj-ea"/>
                <a:cs typeface="+mj-cs"/>
                <a:sym typeface="Calibri"/>
                <a:hlinkClick r:id="rId7"/>
              </a:rPr>
              <a:t>гифках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7"/>
              </a:rPr>
              <a:t>-распорках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почти полностью игнорируя CSS; а чтобы реализовать «типа динамический HTML», использовали фреймы (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8"/>
              </a:rPr>
              <a:t>два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а то и </a:t>
            </a:r>
            <a:r>
              <a:rPr lang="ru-RU" sz="1200" b="0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9"/>
              </a:rPr>
              <a:t>больше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). Это было грубо, коряво, это ломало поисковики и читалки для слепых — но это был надёжный способ одинаково отображаться во всех браузерах.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Получался замкнутый круг: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стандартизаторы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и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вендоры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создавали всё новые инструменты, а разработчики продолжали упорно их игнорировать, полагаясь на старые «костыли». Сломанная страница и раздражённый клиент — куда страшнее, чем немного старомодный дизайн или отсутствие спецэффектов.</a:t>
            </a:r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Переломить эту ситуацию решила волонтёрская организация 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WaSP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endParaRPr lang="ru-RU" sz="1200" b="1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Терпение сообщества лопнуло. В 1998 г. группа дизайнеров и разработчиков </a:t>
            </a:r>
            <a:r>
              <a:rPr lang="ru-RU" sz="1200" b="1" i="0" u="none" strike="noStrike" dirty="0" smtClean="0">
                <a:effectLst/>
                <a:latin typeface="+mj-lt"/>
                <a:ea typeface="+mj-ea"/>
                <a:cs typeface="+mj-cs"/>
                <a:sym typeface="Calibri"/>
                <a:hlinkClick r:id="rId10"/>
              </a:rPr>
              <a:t>основала организацию «Оса», </a:t>
            </a:r>
            <a:r>
              <a:rPr lang="ru-RU" sz="1200" b="1" i="0" u="none" strike="noStrike" dirty="0" err="1" smtClean="0">
                <a:effectLst/>
                <a:latin typeface="+mj-lt"/>
                <a:ea typeface="+mj-ea"/>
                <a:cs typeface="+mj-cs"/>
                <a:sym typeface="Calibri"/>
                <a:hlinkClick r:id="rId10"/>
              </a:rPr>
              <a:t>WaSP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— 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Web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Standards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Project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.</a:t>
            </a:r>
            <a:endParaRPr lang="ru-RU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4755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Angular, React,</a:t>
            </a:r>
            <a:r>
              <a:rPr lang="en-US" baseline="0" dirty="0" smtClean="0"/>
              <a:t> node.js, VUE, </a:t>
            </a:r>
            <a:r>
              <a:rPr lang="en-US" baseline="0" dirty="0" err="1" smtClean="0"/>
              <a:t>TypeScript</a:t>
            </a:r>
            <a:endParaRPr lang="en-US" baseline="0" dirty="0" smtClean="0"/>
          </a:p>
          <a:p>
            <a:r>
              <a:rPr lang="en-US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Backbone, Ember, Knockout, Ext, jQuery, Meteor, Express, Koa, Total, Socket.io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884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Во-первых, это не 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Тут легко запутаться и решить, что 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и 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— одно и то же. Это не так. 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— </a:t>
            </a:r>
            <a:r>
              <a:rPr lang="ru-RU" sz="1200" b="0" i="1" dirty="0" smtClean="0">
                <a:effectLst/>
                <a:latin typeface="+mj-lt"/>
                <a:ea typeface="+mj-ea"/>
                <a:cs typeface="+mj-cs"/>
                <a:sym typeface="Calibri"/>
              </a:rPr>
              <a:t>язык программирования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разработанный в компании 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Sun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Microsystems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А 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придумали в компании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Но это не единственное отличие.</a:t>
            </a:r>
          </a:p>
          <a:p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Netscape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как бы упростил 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до набора более простых команд. 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не может существовать сам </a:t>
            </a:r>
            <a:r>
              <a:rPr lang="ru-RU" sz="1200" b="0" i="1" dirty="0" smtClean="0">
                <a:effectLst/>
                <a:latin typeface="+mj-lt"/>
                <a:ea typeface="+mj-ea"/>
                <a:cs typeface="+mj-cs"/>
                <a:sym typeface="Calibri"/>
              </a:rPr>
              <a:t>по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 себе, он должен выполняться внутри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Web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-страницы, а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Web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-страница должна просматриваться в браузере, который понимает язык </a:t>
            </a:r>
            <a:r>
              <a:rPr lang="ru-RU" sz="1200" b="0" i="1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6600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Этих трёх вещей одновременно нет больше</a:t>
            </a:r>
            <a:r>
              <a:rPr lang="en-US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ни в одной </a:t>
            </a:r>
            <a:r>
              <a:rPr lang="ru-RU" sz="1200" b="1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браузерной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 технологии.</a:t>
            </a:r>
            <a:endParaRPr lang="en-US" sz="1200" b="1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Поэтому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JavaScript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и является самым распространённым средством создания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браузерных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интерфейсов.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120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На заметку:</a:t>
            </a:r>
            <a:endParaRPr lang="ru-RU" sz="1200" b="0" i="0" dirty="0" smtClean="0">
              <a:effectLst/>
              <a:latin typeface="+mj-lt"/>
              <a:ea typeface="+mj-ea"/>
              <a:cs typeface="+mj-cs"/>
              <a:sym typeface="Calibri"/>
            </a:endParaRP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Как правило, в HTML пишут только самые простые скрипты, а сложные выносят в отдельный файл.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Браузер скачает его только первый раз и в дальнейшем, при правильной настройке сервера, будет брать из своего </a:t>
            </a:r>
            <a:r>
              <a:rPr lang="ru-RU" sz="1200" b="0" i="0" u="none" strike="noStrike" dirty="0" err="1" smtClean="0">
                <a:effectLst/>
                <a:latin typeface="+mj-lt"/>
                <a:ea typeface="+mj-ea"/>
                <a:cs typeface="+mj-cs"/>
                <a:sym typeface="Calibri"/>
                <a:hlinkClick r:id="rId3"/>
              </a:rPr>
              <a:t>кеша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Благодаря этому один и тот же большой скрипт, содержащий, к примеру, библиотеку функций, может использоваться на разных страницах без полной перезагрузки с сервера.</a:t>
            </a:r>
          </a:p>
          <a:p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Если указан атрибут </a:t>
            </a:r>
            <a:r>
              <a:rPr lang="ru-RU" dirty="0" err="1" smtClean="0"/>
              <a:t>src</a:t>
            </a:r>
            <a:r>
              <a:rPr lang="ru-RU" sz="1200" b="1" i="0" dirty="0" smtClean="0">
                <a:effectLst/>
                <a:latin typeface="+mj-lt"/>
                <a:ea typeface="+mj-ea"/>
                <a:cs typeface="+mj-cs"/>
                <a:sym typeface="Calibri"/>
              </a:rPr>
              <a:t>, то содержимое тега игнорируется.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78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Cообщение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представляет собой данные любого типа: последовательность символов, заключенную в кавычки, число (в кавычках или без них), переменную или выражение.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Диалоговое окно, выведенное на экран методом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alert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(), можно убрать, щелкнув на кнопке ОК. До тех пор пока вы не сделаете этого, переход к ранее открытым окнам невозможен. Окна, обладающие свойством останавливать все последующие действия пользователя и программ, называются </a:t>
            </a:r>
            <a:r>
              <a:rPr lang="ru-RU" sz="1200" b="1" i="1" dirty="0" smtClean="0">
                <a:effectLst/>
                <a:latin typeface="+mj-lt"/>
                <a:ea typeface="+mj-ea"/>
                <a:cs typeface="+mj-cs"/>
                <a:sym typeface="Calibri"/>
              </a:rPr>
              <a:t>модальными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. Таким образом, окно, создаваемое посредством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alert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(), является модальным.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095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Cообщение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 представляет собой данные любого типа: последовательность символов, заключенную в кавычки, число (в кавычках или без них), переменную или выражение.</a:t>
            </a:r>
          </a:p>
          <a:p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Диалоговое окно, выведенное на экран методом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confirm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(), можно убрать щелчком на любой из двух кнопок — ОК или Отмена. До тех пор пока вы не сделаете этого, переход к ранее открытым окнам невозможен. Окно, создаваемое посредством </a:t>
            </a:r>
            <a:r>
              <a:rPr lang="ru-RU" sz="1200" b="0" i="0" dirty="0" err="1" smtClean="0">
                <a:effectLst/>
                <a:latin typeface="+mj-lt"/>
                <a:ea typeface="+mj-ea"/>
                <a:cs typeface="+mj-cs"/>
                <a:sym typeface="Calibri"/>
              </a:rPr>
              <a:t>confirm</a:t>
            </a:r>
            <a:r>
              <a:rPr lang="ru-RU" sz="1200" b="0" i="0" dirty="0" smtClean="0">
                <a:effectLst/>
                <a:latin typeface="+mj-lt"/>
                <a:ea typeface="+mj-ea"/>
                <a:cs typeface="+mj-cs"/>
                <a:sym typeface="Calibri"/>
              </a:rPr>
              <a:t>(), является модальным.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187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6F1B3B-9108-457A-9563-B51C91746D4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5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25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39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4722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100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41961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658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58318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40409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42533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2151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0698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7880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87846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61809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39726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4800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36749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184505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56605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15125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150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971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646712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Компьютерные сети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10 класс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91200" algn="r"/>
              </a:tabLst>
              <a:defRPr/>
            </a:pP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 dirty="0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A15EF735-DB40-4291-B53A-545DD86A87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184650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48788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538895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75818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16738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Создание веб-сайтов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,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11 класс</a:t>
            </a:r>
            <a:endParaRPr lang="ru-RU" sz="1400" i="1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tabLst>
                <a:tab pos="8789988" algn="r"/>
              </a:tabLst>
              <a:defRPr/>
            </a:pP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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 </a:t>
            </a:r>
            <a:r>
              <a:rPr lang="ru-RU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К.Ю. Поляков, Е.А. Ерёмин, 2013 	</a:t>
            </a:r>
            <a:r>
              <a:rPr lang="en-US" sz="1400" i="1">
                <a:solidFill>
                  <a:srgbClr val="7F7F7F"/>
                </a:solidFill>
                <a:cs typeface="Arial" charset="0"/>
                <a:sym typeface="Symbol" pitchFamily="18" charset="2"/>
              </a:rPr>
              <a:t>http://kpolyakov.spb.ru</a:t>
            </a:r>
            <a:endParaRPr lang="ru-RU" sz="1400" i="1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fld id="{8245FA3C-6A19-4DAF-A4B5-80B99D00853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158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5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9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1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03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32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1B3B-9108-457A-9563-B51C91746D4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01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6F1B3B-9108-457A-9563-B51C91746D42}" type="datetimeFigureOut">
              <a:rPr lang="ru-RU" smtClean="0"/>
              <a:t>31.10.2022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5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  <p:sldLayoutId id="2147483787" r:id="rId18"/>
    <p:sldLayoutId id="2147483788" r:id="rId19"/>
    <p:sldLayoutId id="2147483789" r:id="rId20"/>
    <p:sldLayoutId id="2147483790" r:id="rId21"/>
    <p:sldLayoutId id="2147483791" r:id="rId22"/>
    <p:sldLayoutId id="2147483792" r:id="rId23"/>
    <p:sldLayoutId id="2147483793" r:id="rId24"/>
    <p:sldLayoutId id="2147483794" r:id="rId25"/>
    <p:sldLayoutId id="2147483795" r:id="rId26"/>
    <p:sldLayoutId id="2147483796" r:id="rId27"/>
    <p:sldLayoutId id="2147483797" r:id="rId28"/>
    <p:sldLayoutId id="2147483798" r:id="rId29"/>
    <p:sldLayoutId id="2147483799" r:id="rId30"/>
    <p:sldLayoutId id="2147483800" r:id="rId31"/>
    <p:sldLayoutId id="2147483801" r:id="rId32"/>
    <p:sldLayoutId id="2147483802" r:id="rId33"/>
    <p:sldLayoutId id="2147483803" r:id="rId34"/>
    <p:sldLayoutId id="2147483804" r:id="rId35"/>
    <p:sldLayoutId id="2147483805" r:id="rId3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2016.asp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+mn-lt"/>
              </a:rPr>
              <a:t>Основы </a:t>
            </a:r>
            <a:br>
              <a:rPr lang="ru-RU" dirty="0" smtClean="0">
                <a:latin typeface="+mn-lt"/>
              </a:rPr>
            </a:br>
            <a:r>
              <a:rPr lang="en-US" dirty="0" smtClean="0">
                <a:latin typeface="+mn-lt"/>
              </a:rPr>
              <a:t>web-</a:t>
            </a:r>
            <a:r>
              <a:rPr lang="ru-RU" dirty="0" smtClean="0">
                <a:latin typeface="+mn-lt"/>
              </a:rPr>
              <a:t>технологий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к документу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того, чтобы добавить сценарий на страницу нужно дописать следующий код между </a:t>
            </a:r>
            <a:r>
              <a:rPr lang="ru-RU" sz="2800" dirty="0" smtClean="0"/>
              <a:t>тегами</a:t>
            </a:r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ru-RU" sz="2800" dirty="0" smtClean="0"/>
              <a:t>Либо подключить внешний файл со скриптами:</a:t>
            </a:r>
            <a:endParaRPr lang="ru-RU" sz="2800" dirty="0" smtClean="0"/>
          </a:p>
          <a:p>
            <a:endParaRPr lang="ru-RU" sz="2800" dirty="0"/>
          </a:p>
          <a:p>
            <a:endParaRPr lang="ru-RU" sz="2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28209" y="3743385"/>
            <a:ext cx="7419019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script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javascript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&gt; &lt;/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script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8208" y="5694325"/>
            <a:ext cx="7281160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tx1"/>
                </a:solidFill>
                <a:latin typeface="Arial Unicode MS"/>
              </a:rPr>
              <a:t>&lt;script </a:t>
            </a:r>
            <a:r>
              <a:rPr lang="en-US" sz="3200" dirty="0" err="1">
                <a:solidFill>
                  <a:schemeClr val="tx1"/>
                </a:solidFill>
                <a:latin typeface="Arial Unicode MS"/>
              </a:rPr>
              <a:t>src</a:t>
            </a:r>
            <a:r>
              <a:rPr lang="en-US" sz="3200" dirty="0">
                <a:solidFill>
                  <a:schemeClr val="tx1"/>
                </a:solidFill>
                <a:latin typeface="Arial Unicode MS"/>
              </a:rPr>
              <a:t>="/path/to/script.js"&gt;&lt;/script&gt;</a:t>
            </a:r>
            <a:endParaRPr lang="ru-RU" altLang="ru-RU" sz="3200" dirty="0">
              <a:solidFill>
                <a:schemeClr val="tx1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19357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Ввод и вывод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Метод</a:t>
            </a:r>
            <a:r>
              <a:rPr lang="ru-RU" dirty="0"/>
              <a:t> – фрагмент кода многократного использования, предназначенный для решения общих задач</a:t>
            </a:r>
            <a:r>
              <a:rPr lang="ru-RU" dirty="0" smtClean="0"/>
              <a:t>.</a:t>
            </a:r>
          </a:p>
          <a:p>
            <a:r>
              <a:rPr lang="ru-RU" dirty="0"/>
              <a:t>В </a:t>
            </a:r>
            <a:r>
              <a:rPr lang="ru-RU" dirty="0" err="1"/>
              <a:t>JavaScript</a:t>
            </a:r>
            <a:r>
              <a:rPr lang="ru-RU" dirty="0"/>
              <a:t> используются три стандартных метода для ввода и вывода данных: </a:t>
            </a:r>
            <a:endParaRPr lang="ru-RU" dirty="0" smtClean="0"/>
          </a:p>
          <a:p>
            <a:pPr marL="355600" indent="-355600">
              <a:buFont typeface="Arial" panose="020B0604020202020204" pitchFamily="34" charset="0"/>
              <a:buChar char="•"/>
            </a:pPr>
            <a:r>
              <a:rPr lang="ru-RU" dirty="0" err="1" smtClean="0"/>
              <a:t>alert</a:t>
            </a:r>
            <a:r>
              <a:rPr lang="ru-RU" dirty="0"/>
              <a:t>(), </a:t>
            </a:r>
            <a:endParaRPr lang="ru-RU" dirty="0" smtClean="0"/>
          </a:p>
          <a:p>
            <a:pPr marL="355600" indent="-355600">
              <a:buFont typeface="Arial" panose="020B0604020202020204" pitchFamily="34" charset="0"/>
              <a:buChar char="•"/>
            </a:pPr>
            <a:r>
              <a:rPr lang="ru-RU" dirty="0" err="1" smtClean="0"/>
              <a:t>prompt</a:t>
            </a:r>
            <a:r>
              <a:rPr lang="ru-RU" dirty="0"/>
              <a:t>() </a:t>
            </a:r>
            <a:endParaRPr lang="ru-RU" dirty="0" smtClean="0"/>
          </a:p>
          <a:p>
            <a:pPr marL="355600" indent="-355600">
              <a:buFont typeface="Arial" panose="020B0604020202020204" pitchFamily="34" charset="0"/>
              <a:buChar char="•"/>
            </a:pPr>
            <a:r>
              <a:rPr lang="ru-RU" dirty="0" err="1" smtClean="0"/>
              <a:t>confirm</a:t>
            </a:r>
            <a:r>
              <a:rPr lang="ru-R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907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alert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alert("Hello, World</a:t>
            </a:r>
            <a:r>
              <a:rPr lang="en-US" sz="4800" b="1" dirty="0" smtClean="0"/>
              <a:t>")</a:t>
            </a:r>
            <a:endParaRPr lang="ru-RU" sz="4800" b="1" dirty="0" smtClean="0"/>
          </a:p>
          <a:p>
            <a:endParaRPr lang="ru-RU" sz="4800" b="1" dirty="0"/>
          </a:p>
          <a:p>
            <a:r>
              <a:rPr lang="ru-RU" sz="4800" dirty="0" smtClean="0"/>
              <a:t>Вызывает </a:t>
            </a:r>
            <a:r>
              <a:rPr lang="ru-RU" sz="4800" b="1" i="1" dirty="0" smtClean="0"/>
              <a:t>модальное </a:t>
            </a:r>
            <a:r>
              <a:rPr lang="ru-RU" sz="4800" dirty="0" smtClean="0"/>
              <a:t>окно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59463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/>
              <a:t>confirm</a:t>
            </a:r>
            <a:r>
              <a:rPr lang="ru-RU" sz="2800" dirty="0"/>
              <a:t>("</a:t>
            </a:r>
            <a:r>
              <a:rPr lang="ru-RU" sz="2800" dirty="0" err="1"/>
              <a:t>Bы</a:t>
            </a:r>
            <a:r>
              <a:rPr lang="ru-RU" sz="2800" dirty="0"/>
              <a:t> действительно хотите завершить работу?")</a:t>
            </a:r>
          </a:p>
        </p:txBody>
      </p:sp>
    </p:spTree>
    <p:extLst>
      <p:ext uri="{BB962C8B-B14F-4D97-AF65-F5344CB8AC3E}">
        <p14:creationId xmlns:p14="http://schemas.microsoft.com/office/powerpoint/2010/main" val="387903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prompt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prompt</a:t>
            </a:r>
            <a:r>
              <a:rPr lang="ru-RU" dirty="0"/>
              <a:t>("Введите Ваше имя, пожалуйста", "");</a:t>
            </a:r>
          </a:p>
        </p:txBody>
      </p:sp>
    </p:spTree>
    <p:extLst>
      <p:ext uri="{BB962C8B-B14F-4D97-AF65-F5344CB8AC3E}">
        <p14:creationId xmlns:p14="http://schemas.microsoft.com/office/powerpoint/2010/main" val="128563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в консоль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096" y="2979420"/>
            <a:ext cx="7290055" cy="4023360"/>
          </a:xfrm>
        </p:spPr>
        <p:txBody>
          <a:bodyPr>
            <a:normAutofit/>
          </a:bodyPr>
          <a:lstStyle/>
          <a:p>
            <a:r>
              <a:rPr lang="en-US" sz="3600" dirty="0"/>
              <a:t>console.log('</a:t>
            </a:r>
            <a:r>
              <a:rPr lang="ru-RU" sz="3600" dirty="0"/>
              <a:t>Привет от </a:t>
            </a:r>
            <a:r>
              <a:rPr lang="en-US" sz="3600" dirty="0"/>
              <a:t>JavaScript!'); </a:t>
            </a:r>
          </a:p>
          <a:p>
            <a:endParaRPr lang="ru-RU" sz="3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38099"/>
            <a:ext cx="0" cy="5333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71415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44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Переменная JS</a:t>
            </a:r>
            <a:r>
              <a:rPr lang="ru-RU" sz="2800" dirty="0"/>
              <a:t> — это именованная область в памяти, которая хранит в себе данные (значение). К этим данным можно получить доступ, обратившись по имени переменной, в которой они хранятся.</a:t>
            </a:r>
          </a:p>
        </p:txBody>
      </p:sp>
    </p:spTree>
    <p:extLst>
      <p:ext uri="{BB962C8B-B14F-4D97-AF65-F5344CB8AC3E}">
        <p14:creationId xmlns:p14="http://schemas.microsoft.com/office/powerpoint/2010/main" val="160839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Объявление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Для объявления или, другими словами, создания переменной используется ключевое слово </a:t>
            </a:r>
            <a:r>
              <a:rPr lang="ru-RU" sz="4000" dirty="0" err="1"/>
              <a:t>var</a:t>
            </a:r>
            <a:r>
              <a:rPr lang="ru-RU" sz="4000" dirty="0" smtClean="0"/>
              <a:t>:</a:t>
            </a:r>
          </a:p>
          <a:p>
            <a:r>
              <a:rPr lang="en-US" sz="4000" dirty="0" err="1" smtClean="0"/>
              <a:t>var</a:t>
            </a:r>
            <a:r>
              <a:rPr lang="en-US" sz="4000" dirty="0" smtClean="0"/>
              <a:t> message;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2603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синтаксис и функционал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68095" y="2150871"/>
            <a:ext cx="89008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 = 123;</a:t>
            </a:r>
          </a:p>
          <a:p>
            <a:r>
              <a:rPr lang="ru-RU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"Привет мир»;</a:t>
            </a:r>
          </a:p>
          <a:p>
            <a:r>
              <a:rPr lang="ru-RU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ru-RU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ru-RU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ru-RU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 };</a:t>
            </a:r>
          </a:p>
          <a:p>
            <a:r>
              <a:rPr lang="ru-RU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3, 4, 5];</a:t>
            </a:r>
          </a:p>
          <a:p>
            <a:r>
              <a:rPr lang="ru-RU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ru-RU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(argum1</a:t>
            </a:r>
            <a:r>
              <a:rPr lang="ru-RU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argum2</a:t>
            </a:r>
            <a:r>
              <a:rPr lang="ru-RU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ru-RU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21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значений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9733" y="1938571"/>
            <a:ext cx="79417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n = 123;</a:t>
            </a:r>
          </a:p>
          <a:p>
            <a:r>
              <a:rPr lang="ru-RU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"Привет мир»;</a:t>
            </a:r>
          </a:p>
          <a:p>
            <a:r>
              <a:rPr lang="ru-RU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ru-RU" sz="2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endParaRPr lang="ru-RU" sz="2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 };</a:t>
            </a:r>
          </a:p>
          <a:p>
            <a:r>
              <a:rPr lang="ru-RU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obj.key</a:t>
            </a:r>
            <a:endParaRPr lang="ru-RU" sz="28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[0,1,2,3,4,5];</a:t>
            </a:r>
          </a:p>
          <a:p>
            <a:r>
              <a:rPr lang="ru-RU" sz="2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84505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 Box 1"/>
          <p:cNvSpPr txBox="1"/>
          <p:nvPr/>
        </p:nvSpPr>
        <p:spPr>
          <a:xfrm>
            <a:off x="256031" y="1054100"/>
            <a:ext cx="8659370" cy="677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 b="1">
                <a:solidFill>
                  <a:srgbClr val="FF0000"/>
                </a:solidFill>
              </a:defRPr>
            </a:lvl1pPr>
          </a:lstStyle>
          <a:p>
            <a:endParaRPr dirty="0"/>
          </a:p>
        </p:txBody>
      </p:sp>
      <p:sp>
        <p:nvSpPr>
          <p:cNvPr id="129" name="Text Box 2"/>
          <p:cNvSpPr txBox="1"/>
          <p:nvPr/>
        </p:nvSpPr>
        <p:spPr>
          <a:xfrm>
            <a:off x="269747" y="2149125"/>
            <a:ext cx="8604506" cy="683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tIns="91439" bIns="91439">
            <a:spAutoFit/>
          </a:bodyPr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endParaRPr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занятия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dirty="0" smtClean="0"/>
              <a:t>Из </a:t>
            </a:r>
            <a:r>
              <a:rPr lang="ru-RU" dirty="0" smtClean="0"/>
              <a:t>истории я</a:t>
            </a:r>
            <a:r>
              <a:rPr lang="ru-RU" dirty="0" smtClean="0"/>
              <a:t>зыка </a:t>
            </a:r>
            <a:r>
              <a:rPr lang="en-US" dirty="0" smtClean="0"/>
              <a:t>JavaScript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dirty="0" smtClean="0"/>
              <a:t>Особенности </a:t>
            </a:r>
            <a:r>
              <a:rPr lang="en-US" dirty="0" smtClean="0"/>
              <a:t>JS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dirty="0" smtClean="0"/>
              <a:t>Основы синтаксиса </a:t>
            </a:r>
            <a:r>
              <a:rPr lang="en-US" dirty="0" smtClean="0"/>
              <a:t>JS</a:t>
            </a:r>
            <a:endParaRPr lang="ru-RU" dirty="0" smtClean="0"/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endParaRPr lang="en-US" dirty="0"/>
          </a:p>
        </p:txBody>
      </p:sp>
      <p:pic>
        <p:nvPicPr>
          <p:cNvPr id="14340" name="Picture 4" descr="upload.wikimedia.org/wikipedia/commons/thumb/9/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627" y="3250627"/>
            <a:ext cx="3607373" cy="360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1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важно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68096" y="1982169"/>
            <a:ext cx="76139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4400" b="1" dirty="0">
                <a:solidFill>
                  <a:srgbClr val="333333"/>
                </a:solidFill>
                <a:cs typeface="Arial" panose="020B0604020202020204" pitchFamily="34" charset="0"/>
              </a:rPr>
              <a:t>Всегда определяйте переменные через </a:t>
            </a:r>
            <a:r>
              <a:rPr lang="ru-RU" altLang="ru-RU" sz="4400" b="1" dirty="0" err="1">
                <a:solidFill>
                  <a:srgbClr val="333333"/>
                </a:solidFill>
                <a:cs typeface="Arial" panose="020B0604020202020204" pitchFamily="34" charset="0"/>
              </a:rPr>
              <a:t>var</a:t>
            </a:r>
            <a:r>
              <a:rPr lang="ru-RU" altLang="ru-RU" sz="4400" dirty="0">
                <a:solidFill>
                  <a:srgbClr val="333333"/>
                </a:solidFill>
                <a:cs typeface="Arial" panose="020B0604020202020204" pitchFamily="34" charset="0"/>
              </a:rPr>
              <a:t>. </a:t>
            </a:r>
            <a:endParaRPr lang="en-US" altLang="ru-RU" sz="44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lvl="0" eaLnBrk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4400" i="1" dirty="0">
                <a:solidFill>
                  <a:srgbClr val="333333"/>
                </a:solidFill>
                <a:cs typeface="Arial" panose="020B0604020202020204" pitchFamily="34" charset="0"/>
              </a:rPr>
              <a:t>Это хороший тон в программировании и помогает избежать ошибок.</a:t>
            </a:r>
            <a:r>
              <a:rPr lang="ru-RU" altLang="ru-RU" sz="4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3042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константа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i="1" dirty="0"/>
              <a:t>Константа</a:t>
            </a:r>
            <a:r>
              <a:rPr lang="ru-RU" b="1" dirty="0"/>
              <a:t> </a:t>
            </a:r>
            <a:r>
              <a:rPr lang="ru-RU" dirty="0"/>
              <a:t>— это постоянная величина, которая никогда не меняется. Как правило, их называют большими буквами, через подчёркивание. </a:t>
            </a:r>
            <a:endParaRPr lang="ru-RU" dirty="0" smtClean="0"/>
          </a:p>
          <a:p>
            <a:endParaRPr lang="ru-RU" dirty="0"/>
          </a:p>
          <a:p>
            <a:r>
              <a:rPr lang="en-US" dirty="0" err="1"/>
              <a:t>var</a:t>
            </a:r>
            <a:r>
              <a:rPr lang="en-US" dirty="0"/>
              <a:t> COLOR_RED = "#F00";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COLOR_GREEN = "#0F0";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COLOR_BLUE = "#00F";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COLOR_ORANGE = "#FF7F00";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91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let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smtClean="0"/>
              <a:t>ES-6 предусмотрены </a:t>
            </a:r>
            <a:r>
              <a:rPr lang="ru-RU" dirty="0"/>
              <a:t>новые способы объявления переменных: </a:t>
            </a:r>
            <a:endParaRPr lang="ru-RU" dirty="0" smtClean="0"/>
          </a:p>
          <a:p>
            <a:r>
              <a:rPr lang="ru-RU" dirty="0" smtClean="0"/>
              <a:t>через </a:t>
            </a:r>
            <a:r>
              <a:rPr lang="ru-RU" dirty="0" err="1"/>
              <a:t>let</a:t>
            </a:r>
            <a:r>
              <a:rPr lang="ru-RU" dirty="0"/>
              <a:t> и </a:t>
            </a:r>
            <a:r>
              <a:rPr lang="ru-RU" dirty="0" err="1"/>
              <a:t>const</a:t>
            </a:r>
            <a:r>
              <a:rPr lang="ru-RU" dirty="0"/>
              <a:t> вместо </a:t>
            </a:r>
            <a:r>
              <a:rPr lang="ru-RU" dirty="0" err="1"/>
              <a:t>var</a:t>
            </a:r>
            <a:r>
              <a:rPr lang="ru-RU" dirty="0" smtClean="0"/>
              <a:t>.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ru-RU" dirty="0" smtClean="0"/>
              <a:t>Если вам нужно значение, которое не может измениться в ходе работы скрипта, используйте </a:t>
            </a:r>
            <a:r>
              <a:rPr lang="en-US" b="1" dirty="0" err="1" smtClean="0"/>
              <a:t>const</a:t>
            </a:r>
            <a:endParaRPr lang="en-US" b="1" dirty="0"/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ru-RU" dirty="0" smtClean="0"/>
              <a:t>Если вам нужна изменяемая величина, используйте </a:t>
            </a:r>
            <a:r>
              <a:rPr lang="en-US" b="1" dirty="0" smtClean="0"/>
              <a:t>let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ru-RU" dirty="0" smtClean="0"/>
              <a:t>Если вам нужно, чтобы ваш код поддерживался старыми браузерами(до 2015 года), используйте </a:t>
            </a:r>
            <a:r>
              <a:rPr lang="en-US" b="1" dirty="0" err="1" smtClean="0"/>
              <a:t>var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02273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Имена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 имя переменной в </a:t>
            </a:r>
            <a:r>
              <a:rPr lang="ru-RU" sz="2800" dirty="0" err="1"/>
              <a:t>JavaScript</a:t>
            </a:r>
            <a:r>
              <a:rPr lang="ru-RU" sz="2800" dirty="0"/>
              <a:t> наложено несколько ограничений.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Имя может состоять из: букв, цифр, символов $ и _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Первый символ не должен быть цифрой.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В качестве имён переменных нельзя использовать ключевые слова и зарезервированные слова.</a:t>
            </a:r>
          </a:p>
        </p:txBody>
      </p:sp>
    </p:spTree>
    <p:extLst>
      <p:ext uri="{BB962C8B-B14F-4D97-AF65-F5344CB8AC3E}">
        <p14:creationId xmlns:p14="http://schemas.microsoft.com/office/powerpoint/2010/main" val="1838452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b="1" dirty="0">
                <a:solidFill>
                  <a:schemeClr val="accent1"/>
                </a:solidFill>
              </a:rPr>
              <a:t>Ключевые слова в </a:t>
            </a:r>
            <a:r>
              <a:rPr lang="ru-RU" sz="2800" b="1" dirty="0" err="1">
                <a:solidFill>
                  <a:schemeClr val="accent1"/>
                </a:solidFill>
              </a:rPr>
              <a:t>JavaScript</a:t>
            </a:r>
            <a:r>
              <a:rPr lang="ru-RU" sz="2800" b="1" dirty="0">
                <a:solidFill>
                  <a:schemeClr val="accent1"/>
                </a:solidFill>
              </a:rPr>
              <a:t> </a:t>
            </a:r>
            <a:r>
              <a:rPr lang="ru-RU" sz="2800" dirty="0"/>
              <a:t>— это слова, которые существуют в ядре языка </a:t>
            </a:r>
            <a:r>
              <a:rPr lang="ru-RU" sz="2800" dirty="0" err="1"/>
              <a:t>JavaScript</a:t>
            </a:r>
            <a:r>
              <a:rPr lang="ru-RU" sz="2800" dirty="0"/>
              <a:t> и встроены в его синтаксис, например слово </a:t>
            </a:r>
            <a:r>
              <a:rPr lang="ru-RU" sz="2800" dirty="0" err="1"/>
              <a:t>var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b="1" dirty="0">
                <a:solidFill>
                  <a:schemeClr val="accent1"/>
                </a:solidFill>
              </a:rPr>
              <a:t>Зарезервированные слова в </a:t>
            </a:r>
            <a:r>
              <a:rPr lang="ru-RU" sz="2800" b="1" dirty="0" err="1">
                <a:solidFill>
                  <a:schemeClr val="accent1"/>
                </a:solidFill>
              </a:rPr>
              <a:t>JavaScript</a:t>
            </a:r>
            <a:r>
              <a:rPr lang="ru-RU" sz="2800" b="1" dirty="0">
                <a:solidFill>
                  <a:schemeClr val="accent1"/>
                </a:solidFill>
              </a:rPr>
              <a:t> </a:t>
            </a:r>
            <a:r>
              <a:rPr lang="ru-RU" sz="2800" dirty="0"/>
              <a:t>— это слова, которые пока еще не существуют в ядре языка </a:t>
            </a:r>
            <a:r>
              <a:rPr lang="ru-RU" sz="2800" dirty="0" err="1"/>
              <a:t>JavaScript</a:t>
            </a:r>
            <a:r>
              <a:rPr lang="ru-RU" sz="2800" dirty="0"/>
              <a:t> и не встроены в его синтаксис, но в будущем, эти слова могут быть внедрены в ядро </a:t>
            </a:r>
            <a:r>
              <a:rPr lang="ru-RU" sz="2800" dirty="0" err="1"/>
              <a:t>JavaScript</a:t>
            </a:r>
            <a:r>
              <a:rPr lang="ru-RU" sz="2800" dirty="0"/>
              <a:t>, например слово </a:t>
            </a:r>
            <a:r>
              <a:rPr lang="ru-RU" sz="2800" dirty="0" err="1"/>
              <a:t>abstract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1063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Ключевые слова в </a:t>
            </a:r>
            <a:r>
              <a:rPr lang="ru-RU" b="1" dirty="0" err="1">
                <a:solidFill>
                  <a:schemeClr val="accent1"/>
                </a:solidFill>
              </a:rPr>
              <a:t>JavaScript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25987"/>
              </p:ext>
            </p:extLst>
          </p:nvPr>
        </p:nvGraphicFramePr>
        <p:xfrm>
          <a:off x="768350" y="2070100"/>
          <a:ext cx="7289800" cy="426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3411122490"/>
                    </a:ext>
                  </a:extLst>
                </a:gridCol>
                <a:gridCol w="5670550">
                  <a:extLst>
                    <a:ext uri="{9D8B030D-6E8A-4147-A177-3AD203B41FA5}">
                      <a16:colId xmlns:a16="http://schemas.microsoft.com/office/drawing/2014/main" val="4107624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Keyword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6655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Объявляет</a:t>
                      </a:r>
                      <a:r>
                        <a:rPr lang="ru-RU" baseline="0" dirty="0" smtClean="0">
                          <a:effectLst/>
                        </a:rPr>
                        <a:t> переменную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334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Объявляет</a:t>
                      </a:r>
                      <a:r>
                        <a:rPr lang="ru-RU" baseline="0" dirty="0" smtClean="0">
                          <a:effectLst/>
                        </a:rPr>
                        <a:t> блочную переменную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1119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const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Объявляет блочную константу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6697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if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условие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798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switch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Множественное условие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559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цикл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9549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function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Объявляет функцию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461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Выход</a:t>
                      </a:r>
                      <a:r>
                        <a:rPr lang="ru-RU" baseline="0" dirty="0" smtClean="0">
                          <a:effectLst/>
                        </a:rPr>
                        <a:t> из функции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331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Попытка</a:t>
                      </a:r>
                      <a:r>
                        <a:rPr lang="ru-RU" baseline="0" dirty="0" smtClean="0">
                          <a:effectLst/>
                        </a:rPr>
                        <a:t> исполнить код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68336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010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Типы данных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355600" indent="-355600">
                  <a:buFont typeface="Arial" panose="020B0604020202020204" pitchFamily="34" charset="0"/>
                  <a:buChar char="•"/>
                  <a:tabLst>
                    <a:tab pos="177800" algn="l"/>
                    <a:tab pos="982663" algn="l"/>
                  </a:tabLst>
                </a:pPr>
                <a:r>
                  <a:rPr lang="en-US" sz="4400" b="1" dirty="0" smtClean="0"/>
                  <a:t>number</a:t>
                </a:r>
                <a:r>
                  <a:rPr lang="en-US" sz="4400" dirty="0" smtClean="0"/>
                  <a:t> (</a:t>
                </a:r>
                <a:r>
                  <a:rPr lang="ru-RU" sz="4400" dirty="0" smtClean="0"/>
                  <a:t>±(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53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sz="4400" dirty="0" smtClean="0"/>
                  <a:t>)</a:t>
                </a:r>
                <a:r>
                  <a:rPr lang="en-US" sz="4400" dirty="0"/>
                  <a:t>)</a:t>
                </a:r>
              </a:p>
              <a:p>
                <a:pPr marL="355600" indent="-355600">
                  <a:buFont typeface="Arial" panose="020B0604020202020204" pitchFamily="34" charset="0"/>
                  <a:buChar char="•"/>
                  <a:tabLst>
                    <a:tab pos="177800" algn="l"/>
                    <a:tab pos="982663" algn="l"/>
                  </a:tabLst>
                </a:pPr>
                <a:r>
                  <a:rPr lang="en-US" sz="4400" b="1" dirty="0" err="1" smtClean="0"/>
                  <a:t>bigint</a:t>
                </a:r>
                <a:r>
                  <a:rPr lang="en-US" sz="4400" b="1" dirty="0" smtClean="0"/>
                  <a:t> </a:t>
                </a:r>
                <a:r>
                  <a:rPr lang="en-US" sz="4400" dirty="0" smtClean="0"/>
                  <a:t>(</a:t>
                </a:r>
                <a:r>
                  <a:rPr lang="ru-RU" sz="4400" dirty="0"/>
                  <a:t>для целых чисел произвольной </a:t>
                </a:r>
                <a:r>
                  <a:rPr lang="ru-RU" sz="4400" dirty="0"/>
                  <a:t>длины</a:t>
                </a:r>
                <a:r>
                  <a:rPr lang="en-US" sz="4400" dirty="0"/>
                  <a:t>)</a:t>
                </a:r>
                <a:endParaRPr lang="ru-RU" sz="4400" dirty="0"/>
              </a:p>
              <a:p>
                <a:pPr marL="355600" indent="-355600">
                  <a:buFont typeface="Arial" panose="020B0604020202020204" pitchFamily="34" charset="0"/>
                  <a:buChar char="•"/>
                  <a:tabLst>
                    <a:tab pos="177800" algn="l"/>
                    <a:tab pos="982663" algn="l"/>
                  </a:tabLst>
                </a:pPr>
                <a:r>
                  <a:rPr lang="en-US" sz="4400" b="1" dirty="0" smtClean="0"/>
                  <a:t>string</a:t>
                </a:r>
                <a:endParaRPr lang="ru-RU" sz="4400" b="1" dirty="0" smtClean="0"/>
              </a:p>
              <a:p>
                <a:pPr marL="355600" indent="-355600">
                  <a:buFont typeface="Arial" panose="020B0604020202020204" pitchFamily="34" charset="0"/>
                  <a:buChar char="•"/>
                  <a:tabLst>
                    <a:tab pos="177800" algn="l"/>
                    <a:tab pos="982663" algn="l"/>
                  </a:tabLst>
                </a:pPr>
                <a:r>
                  <a:rPr lang="en-US" sz="4400" b="1" dirty="0" err="1" smtClean="0"/>
                  <a:t>boolean</a:t>
                </a:r>
                <a:r>
                  <a:rPr lang="en-US" sz="4400" b="1" dirty="0" smtClean="0"/>
                  <a:t> </a:t>
                </a:r>
              </a:p>
              <a:p>
                <a:pPr marL="355600" indent="-355600">
                  <a:buFont typeface="Arial" panose="020B0604020202020204" pitchFamily="34" charset="0"/>
                  <a:buChar char="•"/>
                  <a:tabLst>
                    <a:tab pos="177800" algn="l"/>
                    <a:tab pos="982663" algn="l"/>
                  </a:tabLst>
                </a:pPr>
                <a:r>
                  <a:rPr lang="en-US" sz="4400" b="1" dirty="0"/>
                  <a:t>n</a:t>
                </a:r>
                <a:r>
                  <a:rPr lang="en-US" sz="4400" b="1" dirty="0" smtClean="0"/>
                  <a:t>ull</a:t>
                </a:r>
                <a:r>
                  <a:rPr lang="en-US" sz="4400" dirty="0" smtClean="0"/>
                  <a:t> </a:t>
                </a:r>
                <a:r>
                  <a:rPr lang="ru-RU" sz="4400" dirty="0"/>
                  <a:t>для неизвестных значений</a:t>
                </a:r>
                <a:endParaRPr lang="ru-RU" sz="4400" dirty="0"/>
              </a:p>
              <a:p>
                <a:pPr marL="355600" indent="-355600">
                  <a:buFont typeface="Arial" panose="020B0604020202020204" pitchFamily="34" charset="0"/>
                  <a:buChar char="•"/>
                  <a:tabLst>
                    <a:tab pos="177800" algn="l"/>
                    <a:tab pos="982663" algn="l"/>
                  </a:tabLst>
                </a:pPr>
                <a:r>
                  <a:rPr lang="en-US" sz="4400" b="1" dirty="0" smtClean="0"/>
                  <a:t>undefined</a:t>
                </a:r>
                <a:r>
                  <a:rPr lang="en-US" sz="4400" dirty="0" smtClean="0"/>
                  <a:t> </a:t>
                </a:r>
                <a:r>
                  <a:rPr lang="ru-RU" sz="4400" dirty="0"/>
                  <a:t>для </a:t>
                </a:r>
                <a:r>
                  <a:rPr lang="ru-RU" sz="4400" dirty="0" err="1"/>
                  <a:t>неприсвоенных</a:t>
                </a:r>
                <a:r>
                  <a:rPr lang="ru-RU" sz="4400" dirty="0"/>
                  <a:t> </a:t>
                </a:r>
                <a:r>
                  <a:rPr lang="ru-RU" sz="4400" dirty="0"/>
                  <a:t>значений</a:t>
                </a:r>
                <a:endParaRPr lang="en-US" sz="4400" dirty="0"/>
              </a:p>
              <a:p>
                <a:pPr marL="355600" indent="-355600">
                  <a:buFont typeface="Arial" panose="020B0604020202020204" pitchFamily="34" charset="0"/>
                  <a:buChar char="•"/>
                  <a:tabLst>
                    <a:tab pos="177800" algn="l"/>
                    <a:tab pos="982663" algn="l"/>
                  </a:tabLst>
                </a:pPr>
                <a:r>
                  <a:rPr lang="en-US" sz="4400" b="1" dirty="0"/>
                  <a:t>symbol </a:t>
                </a:r>
                <a:r>
                  <a:rPr lang="ru-RU" sz="4400" dirty="0"/>
                  <a:t>для уникальных идентификаторов.</a:t>
                </a:r>
                <a:endParaRPr lang="ru-RU" sz="4400" dirty="0" smtClean="0"/>
              </a:p>
              <a:p>
                <a:pPr marL="355600" indent="-355600">
                  <a:buFont typeface="Arial" panose="020B0604020202020204" pitchFamily="34" charset="0"/>
                  <a:buChar char="•"/>
                  <a:tabLst>
                    <a:tab pos="177800" algn="l"/>
                    <a:tab pos="982663" algn="l"/>
                  </a:tabLst>
                </a:pPr>
                <a:r>
                  <a:rPr lang="en-US" sz="4400" b="1" dirty="0" smtClean="0"/>
                  <a:t>object </a:t>
                </a:r>
                <a:r>
                  <a:rPr lang="ru-RU" dirty="0"/>
                  <a:t> </a:t>
                </a:r>
                <a:r>
                  <a:rPr lang="ru-RU" sz="4400" dirty="0"/>
                  <a:t>для более сложных структур </a:t>
                </a:r>
                <a:r>
                  <a:rPr lang="ru-RU" sz="4400" dirty="0" smtClean="0"/>
                  <a:t>данных</a:t>
                </a:r>
                <a:endParaRPr lang="ru-RU" sz="4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6" t="-34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695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096" y="2946400"/>
            <a:ext cx="7290055" cy="3362960"/>
          </a:xfrm>
        </p:spPr>
        <p:txBody>
          <a:bodyPr>
            <a:normAutofit/>
          </a:bodyPr>
          <a:lstStyle/>
          <a:p>
            <a:r>
              <a:rPr lang="ru-RU" sz="3200" dirty="0"/>
              <a:t>Единый тип </a:t>
            </a:r>
            <a:r>
              <a:rPr lang="en-US" sz="3200" b="1" dirty="0" smtClean="0">
                <a:solidFill>
                  <a:schemeClr val="accent1"/>
                </a:solidFill>
              </a:rPr>
              <a:t>number</a:t>
            </a:r>
            <a:r>
              <a:rPr lang="en-US" sz="3200" dirty="0" smtClean="0"/>
              <a:t> </a:t>
            </a:r>
            <a:r>
              <a:rPr lang="ru-RU" sz="3200" dirty="0" smtClean="0"/>
              <a:t>используется </a:t>
            </a:r>
            <a:r>
              <a:rPr lang="ru-RU" sz="3200" dirty="0"/>
              <a:t>как для целых, так и для дробных чисел.</a:t>
            </a:r>
          </a:p>
          <a:p>
            <a:r>
              <a:rPr lang="ru-RU" sz="3200" dirty="0"/>
              <a:t>Существуют специальные числовые значения </a:t>
            </a:r>
            <a:r>
              <a:rPr lang="ru-RU" sz="3200" b="1" dirty="0" err="1"/>
              <a:t>Infinity</a:t>
            </a:r>
            <a:r>
              <a:rPr lang="ru-RU" sz="3200" dirty="0"/>
              <a:t> (бесконечность) и </a:t>
            </a:r>
            <a:r>
              <a:rPr lang="ru-RU" sz="3200" b="1" dirty="0" err="1"/>
              <a:t>NaN</a:t>
            </a:r>
            <a:r>
              <a:rPr lang="ru-RU" sz="3200" dirty="0"/>
              <a:t> (ошибка вычислений). Они также принадлежат типу «число».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8096" y="1824335"/>
            <a:ext cx="3486852" cy="46166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 = 123; n = 12.345;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18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en-US" dirty="0" smtClean="0"/>
              <a:t>Number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210826"/>
              </p:ext>
            </p:extLst>
          </p:nvPr>
        </p:nvGraphicFramePr>
        <p:xfrm>
          <a:off x="666750" y="2806700"/>
          <a:ext cx="72898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11350">
                  <a:extLst>
                    <a:ext uri="{9D8B030D-6E8A-4147-A177-3AD203B41FA5}">
                      <a16:colId xmlns:a16="http://schemas.microsoft.com/office/drawing/2014/main" val="2282055426"/>
                    </a:ext>
                  </a:extLst>
                </a:gridCol>
                <a:gridCol w="5378450">
                  <a:extLst>
                    <a:ext uri="{9D8B030D-6E8A-4147-A177-3AD203B41FA5}">
                      <a16:colId xmlns:a16="http://schemas.microsoft.com/office/drawing/2014/main" val="11077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4128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toString()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a number as a 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3870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toExponetial()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a number written in exponential notation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5399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toFixed()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a number written with a number of decimals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3181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toPrecision()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a number written with a specified length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6912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ValueOf()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a number as a number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92231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739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096" y="3793066"/>
            <a:ext cx="7290055" cy="2516293"/>
          </a:xfrm>
        </p:spPr>
        <p:txBody>
          <a:bodyPr>
            <a:normAutofit/>
          </a:bodyPr>
          <a:lstStyle/>
          <a:p>
            <a:r>
              <a:rPr lang="ru-RU" sz="3600" b="1" dirty="0"/>
              <a:t>В </a:t>
            </a:r>
            <a:r>
              <a:rPr lang="ru-RU" sz="3600" b="1" dirty="0" err="1"/>
              <a:t>JavaScript</a:t>
            </a:r>
            <a:r>
              <a:rPr lang="ru-RU" sz="3600" b="1" dirty="0"/>
              <a:t> одинарные и двойные кавычки равноправны.</a:t>
            </a:r>
            <a:r>
              <a:rPr lang="ru-RU" sz="3600" dirty="0"/>
              <a:t> Можно использовать или те или другие.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8096" y="2221527"/>
            <a:ext cx="8375904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var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str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 = "Мама мыла раму";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str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 = 'Одинарные кавычки тоже подойдут';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</a:rPr>
              <a:t> 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2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 </a:t>
            </a:r>
            <a:r>
              <a:rPr lang="ru-RU" dirty="0" err="1" smtClean="0"/>
              <a:t>изтории</a:t>
            </a: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095" y="2174240"/>
            <a:ext cx="7290055" cy="1198880"/>
          </a:xfrm>
        </p:spPr>
        <p:txBody>
          <a:bodyPr/>
          <a:lstStyle/>
          <a:p>
            <a:r>
              <a:rPr lang="ru-RU" dirty="0" smtClean="0"/>
              <a:t>Неистовый 1995 год, война браузеров</a:t>
            </a:r>
          </a:p>
          <a:p>
            <a:endParaRPr lang="ru-RU" dirty="0"/>
          </a:p>
        </p:txBody>
      </p:sp>
      <p:pic>
        <p:nvPicPr>
          <p:cNvPr id="1026" name="Picture 2" descr="Brendan Eich - Faces of Open Sour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4039"/>
            <a:ext cx="2994798" cy="37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0720" y="3114039"/>
            <a:ext cx="2621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Брендан</a:t>
            </a:r>
            <a:r>
              <a:rPr lang="ru-RU" dirty="0" smtClean="0"/>
              <a:t> </a:t>
            </a:r>
            <a:r>
              <a:rPr lang="ru-RU" dirty="0" err="1" smtClean="0"/>
              <a:t>Эйх</a:t>
            </a:r>
            <a:endParaRPr lang="ru-RU" dirty="0" smtClean="0"/>
          </a:p>
          <a:p>
            <a:r>
              <a:rPr lang="ru-RU" dirty="0" smtClean="0"/>
              <a:t>Разработал язык </a:t>
            </a:r>
            <a:r>
              <a:rPr lang="en-US" dirty="0" smtClean="0"/>
              <a:t>JavaScript </a:t>
            </a:r>
            <a:endParaRPr lang="ru-RU" dirty="0" smtClean="0"/>
          </a:p>
          <a:p>
            <a:r>
              <a:rPr lang="ru-RU" dirty="0" smtClean="0"/>
              <a:t>за 10 дней</a:t>
            </a:r>
          </a:p>
          <a:p>
            <a:r>
              <a:rPr lang="ru-RU" dirty="0" smtClean="0"/>
              <a:t>(по его словам)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2814320" y="3575704"/>
            <a:ext cx="149352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21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362086"/>
              </p:ext>
            </p:extLst>
          </p:nvPr>
        </p:nvGraphicFramePr>
        <p:xfrm>
          <a:off x="768350" y="2286000"/>
          <a:ext cx="7289800" cy="2895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3205129257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884544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String length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slice()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substring()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substr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replace()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replaceAll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toUpperCase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toLowerCase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concat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String trim()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trimStart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trimEnd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padStart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padEnd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charAt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</a:t>
                      </a:r>
                      <a:r>
                        <a:rPr lang="en-US" dirty="0" err="1">
                          <a:effectLst/>
                        </a:rPr>
                        <a:t>charCodeAt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String split()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0780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24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boolean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dirty="0" err="1"/>
              <a:t>true</a:t>
            </a:r>
            <a:r>
              <a:rPr lang="ru-RU" dirty="0"/>
              <a:t> (истина) и </a:t>
            </a:r>
            <a:r>
              <a:rPr lang="ru-RU" dirty="0" err="1"/>
              <a:t>false</a:t>
            </a:r>
            <a:r>
              <a:rPr lang="ru-RU" dirty="0"/>
              <a:t> (ложь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/>
              <a:t>Как правило, такой тип используется для хранения значения типа да/нет, например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4021036"/>
            <a:ext cx="8312806" cy="8309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var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checked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 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true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; // поле формы помечено галочкой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checked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 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false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;    // поле формы не содержит галочки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</a:rPr>
              <a:t> </a:t>
            </a:r>
            <a:endParaRPr kumimoji="0" lang="ru-RU" altLang="ru-RU" sz="48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87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Null</a:t>
            </a:r>
            <a:r>
              <a:rPr lang="ru-RU" dirty="0"/>
              <a:t> — специальное значение. </a:t>
            </a:r>
            <a:r>
              <a:rPr lang="ru-RU" b="1" dirty="0">
                <a:solidFill>
                  <a:schemeClr val="accent1"/>
                </a:solidFill>
              </a:rPr>
              <a:t>Оно имеет смысл «ничего». </a:t>
            </a:r>
            <a:endParaRPr lang="en-US" b="1" dirty="0" smtClean="0">
              <a:solidFill>
                <a:schemeClr val="accent1"/>
              </a:solidFill>
            </a:endParaRPr>
          </a:p>
          <a:p>
            <a:r>
              <a:rPr lang="ru-RU" dirty="0" smtClean="0"/>
              <a:t>Значение </a:t>
            </a:r>
            <a:r>
              <a:rPr lang="ru-RU" dirty="0" err="1"/>
              <a:t>null</a:t>
            </a:r>
            <a:r>
              <a:rPr lang="ru-RU" dirty="0"/>
              <a:t> не относится ни к одному из типов выше, а образует свой отдельный тип, состоящий из единственного значения </a:t>
            </a:r>
            <a:r>
              <a:rPr lang="ru-RU" dirty="0" err="1"/>
              <a:t>null</a:t>
            </a:r>
            <a:r>
              <a:rPr lang="ru-RU" dirty="0"/>
              <a:t>: </a:t>
            </a:r>
            <a:endParaRPr lang="en-US" dirty="0" smtClean="0"/>
          </a:p>
          <a:p>
            <a:r>
              <a:rPr lang="en-US" sz="3600" dirty="0" err="1"/>
              <a:t>var</a:t>
            </a:r>
            <a:r>
              <a:rPr lang="en-US" sz="3600" dirty="0"/>
              <a:t> age = null;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566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Undefined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переменная объявлена, но в неё ничего не записано, </a:t>
            </a:r>
            <a:endParaRPr lang="en-US" dirty="0" smtClean="0"/>
          </a:p>
          <a:p>
            <a:r>
              <a:rPr lang="ru-RU" dirty="0" smtClean="0"/>
              <a:t>то </a:t>
            </a:r>
            <a:r>
              <a:rPr lang="ru-RU" dirty="0"/>
              <a:t>ее значение как раз и есть </a:t>
            </a:r>
            <a:r>
              <a:rPr lang="ru-RU" dirty="0" err="1"/>
              <a:t>undefined</a:t>
            </a:r>
            <a:r>
              <a:rPr lang="ru-RU" dirty="0" smtClean="0"/>
              <a:t>:</a:t>
            </a:r>
            <a:endParaRPr lang="en-US" dirty="0" smtClean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 smtClean="0"/>
          </a:p>
          <a:p>
            <a:r>
              <a:rPr lang="ru-RU" dirty="0"/>
              <a:t>В явном виде </a:t>
            </a:r>
            <a:r>
              <a:rPr lang="ru-RU" dirty="0" err="1"/>
              <a:t>undefined</a:t>
            </a:r>
            <a:r>
              <a:rPr lang="ru-RU" dirty="0"/>
              <a:t> обычно не присваивают, так как это противоречит его смыслу. Для записи в переменную «пустого значения» используется </a:t>
            </a:r>
            <a:r>
              <a:rPr lang="ru-RU" dirty="0" err="1"/>
              <a:t>null</a:t>
            </a:r>
            <a:r>
              <a:rPr lang="ru-RU" dirty="0"/>
              <a:t>.</a:t>
            </a:r>
            <a:endParaRPr lang="nb-NO" dirty="0"/>
          </a:p>
          <a:p>
            <a:endParaRPr lang="ru-RU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8096" y="3330660"/>
            <a:ext cx="8375903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var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 u; </a:t>
            </a:r>
            <a:endParaRPr kumimoji="0" lang="en-US" altLang="ru-RU" sz="32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alert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(u); // выведет "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undefined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Arial Unicode MS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</a:rPr>
              <a:t> </a:t>
            </a:r>
            <a:endParaRPr kumimoji="0" lang="ru-RU" altLang="ru-RU" sz="6000" b="0" i="0" u="none" strike="noStrike" cap="none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98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7156" y="2026920"/>
            <a:ext cx="7290055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Предыдущие типы </a:t>
            </a:r>
            <a:r>
              <a:rPr lang="ru-RU" sz="3200" dirty="0" smtClean="0"/>
              <a:t>называют</a:t>
            </a:r>
            <a:r>
              <a:rPr lang="ru-RU" sz="3200" dirty="0"/>
              <a:t> </a:t>
            </a:r>
            <a:r>
              <a:rPr lang="ru-RU" sz="3200" i="1" dirty="0"/>
              <a:t>«примитивными</a:t>
            </a:r>
            <a:r>
              <a:rPr lang="ru-RU" sz="3200" i="1" dirty="0" smtClean="0"/>
              <a:t>»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r>
              <a:rPr lang="ru-RU" sz="3200" dirty="0"/>
              <a:t>Объект (т. е. член объектного типа данных) представляет собой коллекцию значений (либо элементарных, таких как числа и строки, либо сложных, например других объектов).</a:t>
            </a:r>
          </a:p>
        </p:txBody>
      </p:sp>
    </p:spTree>
    <p:extLst>
      <p:ext uri="{BB962C8B-B14F-4D97-AF65-F5344CB8AC3E}">
        <p14:creationId xmlns:p14="http://schemas.microsoft.com/office/powerpoint/2010/main" val="3831648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3836987"/>
            <a:ext cx="2453640" cy="287718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 может быть создан с помощью фигурных скобок {…} с необязательным списком свойств. </a:t>
            </a:r>
            <a:endParaRPr lang="ru-RU" dirty="0" smtClean="0"/>
          </a:p>
          <a:p>
            <a:r>
              <a:rPr lang="ru-RU" dirty="0" smtClean="0"/>
              <a:t>Свойство </a:t>
            </a:r>
            <a:r>
              <a:rPr lang="ru-RU" dirty="0"/>
              <a:t>– это пара «ключ: значение», где ключ – это строка (также называемая «именем свойства»), а значение может быть чем угодно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user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(); // синтаксис "конструктор объекта" </a:t>
            </a:r>
            <a:endParaRPr lang="ru-RU" dirty="0" smtClean="0"/>
          </a:p>
          <a:p>
            <a:r>
              <a:rPr lang="ru-RU" dirty="0" err="1" smtClean="0"/>
              <a:t>let</a:t>
            </a:r>
            <a:r>
              <a:rPr lang="ru-RU" dirty="0" smtClean="0"/>
              <a:t> </a:t>
            </a:r>
            <a:r>
              <a:rPr lang="ru-RU" dirty="0" err="1"/>
              <a:t>user</a:t>
            </a:r>
            <a:r>
              <a:rPr lang="ru-RU" dirty="0"/>
              <a:t> = {}; // синтаксис "литерал объекта"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842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893604"/>
              </p:ext>
            </p:extLst>
          </p:nvPr>
        </p:nvGraphicFramePr>
        <p:xfrm>
          <a:off x="768350" y="2286000"/>
          <a:ext cx="728979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9933">
                  <a:extLst>
                    <a:ext uri="{9D8B030D-6E8A-4147-A177-3AD203B41FA5}">
                      <a16:colId xmlns:a16="http://schemas.microsoft.com/office/drawing/2014/main" val="1326879210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3402081698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69569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Объект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Свойство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accent1"/>
                          </a:solidFill>
                        </a:rPr>
                        <a:t>Метод</a:t>
                      </a:r>
                      <a:endParaRPr lang="ru-RU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9442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car.name = Fiat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car.start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5860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car.model</a:t>
                      </a:r>
                      <a:r>
                        <a:rPr lang="en-US" sz="1800" kern="1200" dirty="0" smtClean="0">
                          <a:effectLst/>
                        </a:rPr>
                        <a:t> = 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car.drive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87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car.weight</a:t>
                      </a:r>
                      <a:r>
                        <a:rPr lang="en-US" sz="1800" kern="1200" dirty="0" smtClean="0">
                          <a:effectLst/>
                        </a:rPr>
                        <a:t> = 850kg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car.brake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1178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car.color</a:t>
                      </a:r>
                      <a:r>
                        <a:rPr lang="en-US" sz="1800" kern="1200" dirty="0" smtClean="0">
                          <a:effectLst/>
                        </a:rPr>
                        <a:t> = white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car.stop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80768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060" y="2339340"/>
            <a:ext cx="3288589" cy="205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28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 car = {</a:t>
            </a:r>
            <a:r>
              <a:rPr lang="en-US" dirty="0" err="1"/>
              <a:t>type:"Fiat</a:t>
            </a:r>
            <a:r>
              <a:rPr lang="en-US" dirty="0"/>
              <a:t>", model:"500", </a:t>
            </a:r>
            <a:r>
              <a:rPr lang="en-US" dirty="0" err="1"/>
              <a:t>color:"white</a:t>
            </a:r>
            <a:r>
              <a:rPr lang="en-US" dirty="0" smtClean="0"/>
              <a:t>"};</a:t>
            </a:r>
          </a:p>
          <a:p>
            <a:endParaRPr lang="en-US" dirty="0"/>
          </a:p>
          <a:p>
            <a:r>
              <a:rPr lang="ru-RU" dirty="0" smtClean="0"/>
              <a:t>Доступ:</a:t>
            </a:r>
          </a:p>
          <a:p>
            <a:r>
              <a:rPr lang="en-US" dirty="0" err="1" smtClean="0"/>
              <a:t>car.type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/>
              <a:t>car[‘type’]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428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Метод – это функция, хранящаяся внутри объекта</a:t>
            </a:r>
          </a:p>
          <a:p>
            <a:r>
              <a:rPr lang="en-US" dirty="0" err="1"/>
              <a:t>const</a:t>
            </a:r>
            <a:r>
              <a:rPr lang="en-US" dirty="0"/>
              <a:t> person =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firstName</a:t>
            </a:r>
            <a:r>
              <a:rPr lang="en-US" dirty="0"/>
              <a:t>: "John",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lastName</a:t>
            </a:r>
            <a:r>
              <a:rPr lang="en-US" dirty="0"/>
              <a:t> : "Doe",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id       : 5566,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fullName</a:t>
            </a:r>
            <a:r>
              <a:rPr lang="en-US" dirty="0"/>
              <a:t> : function()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return </a:t>
            </a:r>
            <a:r>
              <a:rPr lang="en-US" dirty="0" err="1"/>
              <a:t>this.firstName</a:t>
            </a:r>
            <a:r>
              <a:rPr lang="en-US" dirty="0"/>
              <a:t> + " " + </a:t>
            </a:r>
            <a:r>
              <a:rPr lang="en-US" dirty="0" err="1"/>
              <a:t>this.lastName</a:t>
            </a:r>
            <a:r>
              <a:rPr lang="en-US" dirty="0"/>
              <a:t>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};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Вызов:</a:t>
            </a:r>
          </a:p>
          <a:p>
            <a:r>
              <a:rPr lang="en-US" dirty="0"/>
              <a:t>name = </a:t>
            </a:r>
            <a:r>
              <a:rPr lang="en-US" dirty="0" err="1"/>
              <a:t>person.fullName</a:t>
            </a:r>
            <a:r>
              <a:rPr lang="en-US" dirty="0"/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555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Оператор </a:t>
            </a:r>
            <a:r>
              <a:rPr lang="ru-RU" sz="3600" dirty="0" err="1"/>
              <a:t>typeof</a:t>
            </a:r>
            <a:r>
              <a:rPr lang="ru-RU" sz="3600" dirty="0"/>
              <a:t> позволяет нам увидеть, какой тип данных сохранён в переменной.</a:t>
            </a:r>
          </a:p>
        </p:txBody>
      </p:sp>
    </p:spTree>
    <p:extLst>
      <p:ext uri="{BB962C8B-B14F-4D97-AF65-F5344CB8AC3E}">
        <p14:creationId xmlns:p14="http://schemas.microsoft.com/office/powerpoint/2010/main" val="390769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Гонка нововведений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0919" y="2084832"/>
            <a:ext cx="3083081" cy="464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4" descr="https://pics.me.me/js-in-1995-js-in-2009-js-in-2015-js-6727606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43279"/>
              </p:ext>
            </p:extLst>
          </p:nvPr>
        </p:nvGraphicFramePr>
        <p:xfrm>
          <a:off x="460375" y="2074164"/>
          <a:ext cx="4966970" cy="3876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40753">
                  <a:extLst>
                    <a:ext uri="{9D8B030D-6E8A-4147-A177-3AD203B41FA5}">
                      <a16:colId xmlns:a16="http://schemas.microsoft.com/office/drawing/2014/main" val="3214583885"/>
                    </a:ext>
                  </a:extLst>
                </a:gridCol>
                <a:gridCol w="3626217">
                  <a:extLst>
                    <a:ext uri="{9D8B030D-6E8A-4147-A177-3AD203B41FA5}">
                      <a16:colId xmlns:a16="http://schemas.microsoft.com/office/drawing/2014/main" val="212930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год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нововведение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5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1995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 дней в мае 1995: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Mocha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1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Сентябрь</a:t>
                      </a:r>
                      <a:r>
                        <a:rPr lang="ru-RU" baseline="0" dirty="0" smtClean="0"/>
                        <a:t> 1995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LiveScript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3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Декабрь 1995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JavaScript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29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1996-1997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4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ES3: </a:t>
                      </a:r>
                      <a:r>
                        <a:rPr lang="ru-RU" dirty="0" smtClean="0"/>
                        <a:t>практически современный </a:t>
                      </a:r>
                      <a:r>
                        <a:rPr lang="en-US" dirty="0" smtClean="0"/>
                        <a:t>JS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02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2005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Революция </a:t>
                      </a:r>
                      <a:r>
                        <a:rPr lang="en-US" dirty="0" smtClean="0"/>
                        <a:t>AJAX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2009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ES5:</a:t>
                      </a:r>
                      <a:r>
                        <a:rPr lang="en-US" baseline="0" dirty="0" smtClean="0"/>
                        <a:t> ‘use strict’, JSON </a:t>
                      </a:r>
                      <a:r>
                        <a:rPr lang="en-US" baseline="0" dirty="0" err="1" smtClean="0"/>
                        <a:t>etc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2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ES6: </a:t>
                      </a:r>
                      <a:r>
                        <a:rPr lang="ru-RU" baseline="0" dirty="0" smtClean="0"/>
                        <a:t>модули, </a:t>
                      </a:r>
                      <a:r>
                        <a:rPr lang="en-US" baseline="0" dirty="0" smtClean="0"/>
                        <a:t>let</a:t>
                      </a:r>
                      <a:r>
                        <a:rPr lang="ru-RU" baseline="0" dirty="0" smtClean="0"/>
                        <a:t>, </a:t>
                      </a:r>
                      <a:r>
                        <a:rPr lang="en-US" baseline="0" dirty="0" smtClean="0"/>
                        <a:t>proxies </a:t>
                      </a:r>
                      <a:r>
                        <a:rPr lang="en-US" baseline="0" dirty="0" err="1" smtClean="0"/>
                        <a:t>etc</a:t>
                      </a:r>
                      <a:endParaRPr lang="en-US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0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353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хранения упорядоченных коллекций существует особая структура данных, которая называется массив, </a:t>
            </a:r>
            <a:r>
              <a:rPr lang="ru-RU" dirty="0" err="1"/>
              <a:t>Array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new Array(); </a:t>
            </a:r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smtClean="0"/>
              <a:t>[];</a:t>
            </a:r>
          </a:p>
          <a:p>
            <a:endParaRPr lang="en-US" dirty="0"/>
          </a:p>
          <a:p>
            <a:r>
              <a:rPr lang="en-US" dirty="0"/>
              <a:t>let fruits = ["</a:t>
            </a:r>
            <a:r>
              <a:rPr lang="ru-RU" dirty="0"/>
              <a:t>Яблоко", "Апельсин", "Слива</a:t>
            </a:r>
            <a:r>
              <a:rPr lang="ru-RU" dirty="0" smtClean="0"/>
              <a:t>"];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alert( fruits[0] ); // </a:t>
            </a:r>
            <a:r>
              <a:rPr lang="ru-RU" dirty="0"/>
              <a:t>Яблоко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444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Операции в </a:t>
            </a:r>
            <a:r>
              <a:rPr lang="en-US" b="1" dirty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Мы рассмотрим 4 основных вида операций</a:t>
            </a:r>
            <a:r>
              <a:rPr lang="ru-RU" sz="3200" b="1" dirty="0"/>
              <a:t> в JS</a:t>
            </a:r>
            <a:r>
              <a:rPr lang="ru-RU" sz="3200" dirty="0"/>
              <a:t>:</a:t>
            </a:r>
            <a:br>
              <a:rPr lang="ru-RU" sz="3200" dirty="0"/>
            </a:br>
            <a:r>
              <a:rPr lang="ru-RU" sz="3200" dirty="0"/>
              <a:t>1. Операция присваивания,</a:t>
            </a:r>
            <a:br>
              <a:rPr lang="ru-RU" sz="3200" dirty="0"/>
            </a:br>
            <a:r>
              <a:rPr lang="ru-RU" sz="3200" dirty="0"/>
              <a:t>2. Арифметические операции,</a:t>
            </a:r>
            <a:br>
              <a:rPr lang="ru-RU" sz="3200" dirty="0"/>
            </a:br>
            <a:r>
              <a:rPr lang="ru-RU" sz="3200" dirty="0"/>
              <a:t>3. Операции сравнения,</a:t>
            </a:r>
            <a:br>
              <a:rPr lang="ru-RU" sz="3200" dirty="0"/>
            </a:br>
            <a:r>
              <a:rPr lang="ru-RU" sz="3200" dirty="0"/>
              <a:t>4. Логические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3300936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Термины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800" b="1" dirty="0"/>
              <a:t>Операнд</a:t>
            </a:r>
            <a:r>
              <a:rPr lang="ru-RU" sz="2800" dirty="0"/>
              <a:t> — то, к чему применяется оператор. Например: 5 * 2 — оператор умножения с левым и правым операндами.</a:t>
            </a:r>
          </a:p>
          <a:p>
            <a:r>
              <a:rPr lang="ru-RU" sz="2800" b="1" dirty="0"/>
              <a:t>Унарным</a:t>
            </a:r>
            <a:r>
              <a:rPr lang="ru-RU" sz="2800" dirty="0"/>
              <a:t> называется оператор, который применяется к одному выражению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r>
              <a:rPr lang="ru-RU" sz="2800" b="1" dirty="0"/>
              <a:t>Бинарным</a:t>
            </a:r>
            <a:r>
              <a:rPr lang="ru-RU" sz="2800" dirty="0"/>
              <a:t> называется оператор, который применяется к двум операндам.</a:t>
            </a:r>
          </a:p>
          <a:p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81614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Арифметические операторы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617530"/>
              </p:ext>
            </p:extLst>
          </p:nvPr>
        </p:nvGraphicFramePr>
        <p:xfrm>
          <a:off x="768350" y="2286000"/>
          <a:ext cx="72898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2899076753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1780075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Операция</a:t>
                      </a:r>
                      <a:endParaRPr lang="ru-RU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Значение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613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Сложение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4443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Вычитание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2183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Умножение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1309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**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Возведение в степень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  <a:hlinkClick r:id="rId2"/>
                        </a:rPr>
                        <a:t>ES2016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9203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/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Деление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9581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%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Деление по модулю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0830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++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Increment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0631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--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Decrement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609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5418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Присваивание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616805"/>
              </p:ext>
            </p:extLst>
          </p:nvPr>
        </p:nvGraphicFramePr>
        <p:xfrm>
          <a:off x="768350" y="2286000"/>
          <a:ext cx="7289799" cy="3413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29933">
                  <a:extLst>
                    <a:ext uri="{9D8B030D-6E8A-4147-A177-3AD203B41FA5}">
                      <a16:colId xmlns:a16="http://schemas.microsoft.com/office/drawing/2014/main" val="1045611987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1812561490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494404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Оператор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Пример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То же самое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4460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6916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+=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+=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+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7917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-=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-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592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18791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/=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7462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%=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%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920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**=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**=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** 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110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312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377348"/>
              </p:ext>
            </p:extLst>
          </p:nvPr>
        </p:nvGraphicFramePr>
        <p:xfrm>
          <a:off x="1531620" y="2084832"/>
          <a:ext cx="6096000" cy="426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2778578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62325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Оператор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Описание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4742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равно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6574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===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Одно значение и один тип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12687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!=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Не равно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7822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!==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Разные значения и тип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6562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больше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2949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меньше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291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Больше или равно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6115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Меньше или равно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433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?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Тернарный оператор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48302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6880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операторы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459698"/>
              </p:ext>
            </p:extLst>
          </p:nvPr>
        </p:nvGraphicFramePr>
        <p:xfrm>
          <a:off x="829310" y="2971800"/>
          <a:ext cx="7289800" cy="1706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3606431811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183020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1520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&amp;&amp;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Логическое И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5305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||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Логическое</a:t>
                      </a:r>
                      <a:r>
                        <a:rPr lang="ru-RU" baseline="0" dirty="0" smtClean="0">
                          <a:effectLst/>
                        </a:rPr>
                        <a:t> ИЛИ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505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ru-RU">
                          <a:effectLst/>
                        </a:rPr>
                        <a:t>!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 smtClean="0">
                          <a:effectLst/>
                        </a:rPr>
                        <a:t>Логическое НЕ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1950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3670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7200">
              <a:lnSpc>
                <a:spcPts val="4900"/>
              </a:lnSpc>
              <a:buNone/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 lang="ru-RU" dirty="0" err="1"/>
              <a:t>if</a:t>
            </a:r>
            <a:r>
              <a:rPr lang="ru-RU" dirty="0"/>
              <a:t>(</a:t>
            </a:r>
            <a:r>
              <a:rPr lang="ru-RU" dirty="0" err="1"/>
              <a:t>true</a:t>
            </a:r>
            <a:r>
              <a:rPr lang="ru-RU" dirty="0"/>
              <a:t>) {</a:t>
            </a:r>
          </a:p>
          <a:p>
            <a:pPr lvl="1" indent="0" defTabSz="457200">
              <a:lnSpc>
                <a:spcPts val="4900"/>
              </a:lnSpc>
              <a:buNone/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 lang="ru-RU" dirty="0"/>
              <a:t>// делаем </a:t>
            </a:r>
            <a:r>
              <a:rPr lang="ru-RU" dirty="0" smtClean="0"/>
              <a:t>что-то</a:t>
            </a:r>
            <a:endParaRPr lang="ru-RU" dirty="0"/>
          </a:p>
          <a:p>
            <a:pPr marL="0" indent="0" defTabSz="457200">
              <a:lnSpc>
                <a:spcPts val="4900"/>
              </a:lnSpc>
              <a:buNone/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 lang="ru-RU" dirty="0"/>
              <a:t>} </a:t>
            </a:r>
            <a:r>
              <a:rPr lang="ru-RU" dirty="0" err="1"/>
              <a:t>else</a:t>
            </a:r>
            <a:r>
              <a:rPr lang="ru-RU" dirty="0"/>
              <a:t> {</a:t>
            </a:r>
          </a:p>
          <a:p>
            <a:pPr lvl="1" indent="0" defTabSz="457200">
              <a:lnSpc>
                <a:spcPts val="4900"/>
              </a:lnSpc>
              <a:buNone/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 lang="ru-RU" dirty="0"/>
              <a:t>// иначе делаем другое</a:t>
            </a:r>
          </a:p>
          <a:p>
            <a:pPr marL="0" indent="0" defTabSz="457200">
              <a:lnSpc>
                <a:spcPts val="4900"/>
              </a:lnSpc>
              <a:buNone/>
              <a:defRPr sz="2500">
                <a:latin typeface="Menlo"/>
                <a:ea typeface="Menlo"/>
                <a:cs typeface="Menlo"/>
                <a:sym typeface="Menlo"/>
              </a:defRPr>
            </a:pP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1826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Конструкция </a:t>
            </a:r>
            <a:r>
              <a:rPr lang="ru-RU" dirty="0" err="1"/>
              <a:t>switch</a:t>
            </a:r>
            <a:r>
              <a:rPr lang="ru-RU" dirty="0"/>
              <a:t> заменяет собой сразу несколько </a:t>
            </a:r>
            <a:r>
              <a:rPr lang="ru-RU" dirty="0" err="1"/>
              <a:t>if</a:t>
            </a:r>
            <a:r>
              <a:rPr lang="ru-RU" dirty="0"/>
              <a:t>.</a:t>
            </a:r>
          </a:p>
          <a:p>
            <a:r>
              <a:rPr lang="ru-RU" dirty="0" smtClean="0"/>
              <a:t>Она </a:t>
            </a:r>
            <a:r>
              <a:rPr lang="ru-RU" dirty="0"/>
              <a:t>представляет собой более наглядный способ сравнить выражение сразу с несколькими вариантами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/>
              <a:t>switch(x) { 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'value1': // if (x === 'value1') </a:t>
            </a:r>
            <a:endParaRPr lang="en-US" dirty="0" smtClean="0"/>
          </a:p>
          <a:p>
            <a:pPr marL="128016" lvl="1" indent="0">
              <a:buNone/>
            </a:pPr>
            <a:r>
              <a:rPr lang="en-US" sz="2000" dirty="0"/>
              <a:t>	</a:t>
            </a:r>
            <a:r>
              <a:rPr lang="en-US" sz="2000" dirty="0"/>
              <a:t>... </a:t>
            </a:r>
            <a:endParaRPr lang="en-US" sz="2000" dirty="0" smtClean="0"/>
          </a:p>
          <a:p>
            <a:pPr marL="128016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[</a:t>
            </a:r>
            <a:r>
              <a:rPr lang="en-US" sz="2000" dirty="0"/>
              <a:t>break] </a:t>
            </a:r>
            <a:endParaRPr lang="en-US" sz="2000" dirty="0"/>
          </a:p>
          <a:p>
            <a:pPr marL="128016" lvl="1" indent="0">
              <a:buNone/>
            </a:pPr>
            <a:r>
              <a:rPr lang="en-US" sz="2000" dirty="0"/>
              <a:t>case </a:t>
            </a:r>
            <a:r>
              <a:rPr lang="en-US" sz="2000" dirty="0"/>
              <a:t>'value2': // if (x === 'value2') </a:t>
            </a:r>
            <a:endParaRPr lang="en-US" sz="2000" dirty="0"/>
          </a:p>
          <a:p>
            <a:pPr marL="128016" lvl="1" indent="0">
              <a:buNone/>
            </a:pPr>
            <a:r>
              <a:rPr lang="en-US" sz="2000" dirty="0"/>
              <a:t>	</a:t>
            </a:r>
            <a:r>
              <a:rPr lang="en-US" sz="2000" dirty="0"/>
              <a:t>... </a:t>
            </a:r>
            <a:endParaRPr lang="en-US" sz="2000" dirty="0" smtClean="0"/>
          </a:p>
          <a:p>
            <a:pPr marL="128016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[</a:t>
            </a:r>
            <a:r>
              <a:rPr lang="en-US" sz="2000" dirty="0"/>
              <a:t>break] </a:t>
            </a:r>
            <a:endParaRPr lang="en-US" sz="2000" dirty="0"/>
          </a:p>
          <a:p>
            <a:pPr marL="128016" lvl="1" indent="0">
              <a:buNone/>
            </a:pPr>
            <a:r>
              <a:rPr lang="en-US" sz="2000" dirty="0"/>
              <a:t>default</a:t>
            </a:r>
            <a:r>
              <a:rPr lang="en-US" sz="2000" dirty="0"/>
              <a:t>: </a:t>
            </a:r>
            <a:endParaRPr lang="en-US" sz="2000" dirty="0" smtClean="0"/>
          </a:p>
          <a:p>
            <a:pPr marL="128016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... </a:t>
            </a:r>
          </a:p>
          <a:p>
            <a:pPr marL="128016" lvl="1" indent="0">
              <a:buNone/>
            </a:pPr>
            <a:r>
              <a:rPr lang="en-US" sz="2000" dirty="0" smtClean="0"/>
              <a:t>	[</a:t>
            </a:r>
            <a:r>
              <a:rPr lang="en-US" sz="2000" dirty="0"/>
              <a:t>break] </a:t>
            </a:r>
            <a:endParaRPr lang="en-US" sz="2000" dirty="0" smtClean="0"/>
          </a:p>
          <a:p>
            <a:pPr marL="128016" lvl="1" indent="0">
              <a:buNone/>
            </a:pPr>
            <a:r>
              <a:rPr lang="en-US" sz="2000" dirty="0" smtClean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96309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 в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4000" dirty="0" smtClean="0"/>
              <a:t>При </a:t>
            </a:r>
            <a:r>
              <a:rPr lang="ru-RU" sz="4000" dirty="0"/>
              <a:t>написании скриптов зачастую встаёт задача сделать однотипное действие много раз</a:t>
            </a:r>
            <a:r>
              <a:rPr lang="ru-RU" sz="4000" dirty="0" smtClean="0"/>
              <a:t>.</a:t>
            </a:r>
            <a:endParaRPr lang="ru-RU" sz="4000" dirty="0"/>
          </a:p>
          <a:p>
            <a:pPr marL="0" indent="0">
              <a:buNone/>
            </a:pPr>
            <a:r>
              <a:rPr lang="ru-RU" sz="4000" dirty="0"/>
              <a:t>Например, вывести товары из списка один за другим. Или просто перебрать все числа от 1 до 10 и для каждого выполнить одинаковый код</a:t>
            </a:r>
            <a:r>
              <a:rPr lang="ru-RU" sz="4000" dirty="0" smtClean="0"/>
              <a:t>.</a:t>
            </a:r>
            <a:endParaRPr lang="ru-RU" sz="4000" dirty="0"/>
          </a:p>
          <a:p>
            <a:pPr marL="0" indent="0">
              <a:buNone/>
            </a:pPr>
            <a:r>
              <a:rPr lang="ru-RU" sz="4000" dirty="0"/>
              <a:t>Для многократного повторения одного участка кода предусмотрены циклы.</a:t>
            </a:r>
            <a:endParaRPr lang="en-US" sz="4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for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/>
              <a:t> while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22922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Скорость развития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3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js - Javascript - devRant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27" y="2286000"/>
            <a:ext cx="663004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067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/>
              <a:t>while</a:t>
            </a:r>
            <a:r>
              <a:rPr lang="ru-RU" dirty="0"/>
              <a:t> (</a:t>
            </a:r>
            <a:r>
              <a:rPr lang="ru-RU" dirty="0" err="1"/>
              <a:t>condition</a:t>
            </a:r>
            <a:r>
              <a:rPr lang="ru-RU" dirty="0"/>
              <a:t>) </a:t>
            </a:r>
            <a:r>
              <a:rPr lang="ru-RU" dirty="0" smtClean="0"/>
              <a:t>{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// код </a:t>
            </a:r>
            <a:endParaRPr lang="en-US" dirty="0" smtClean="0"/>
          </a:p>
          <a:p>
            <a:r>
              <a:rPr lang="ru-RU" dirty="0" smtClean="0"/>
              <a:t>// </a:t>
            </a:r>
            <a:r>
              <a:rPr lang="ru-RU" dirty="0"/>
              <a:t>также называемый "телом цикла" </a:t>
            </a:r>
            <a:endParaRPr lang="en-US" dirty="0" smtClean="0"/>
          </a:p>
          <a:p>
            <a:r>
              <a:rPr lang="ru-RU" dirty="0" smtClean="0"/>
              <a:t>}</a:t>
            </a:r>
            <a:endParaRPr lang="en-US" dirty="0" smtClean="0"/>
          </a:p>
          <a:p>
            <a:r>
              <a:rPr lang="ru-RU" dirty="0" smtClean="0"/>
              <a:t>Пример:</a:t>
            </a:r>
            <a:endParaRPr lang="en-US" dirty="0" smtClean="0"/>
          </a:p>
          <a:p>
            <a:r>
              <a:rPr lang="en-US" dirty="0"/>
              <a:t>let </a:t>
            </a:r>
            <a:r>
              <a:rPr lang="en-US" dirty="0" err="1"/>
              <a:t>i</a:t>
            </a:r>
            <a:r>
              <a:rPr lang="en-US" dirty="0"/>
              <a:t> = 0;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&lt; 3) {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ru-RU" dirty="0"/>
              <a:t>выводит 0, затем 1, затем 2 </a:t>
            </a:r>
            <a:endParaRPr lang="en-US" dirty="0" smtClean="0"/>
          </a:p>
          <a:p>
            <a:r>
              <a:rPr lang="en-US" dirty="0" smtClean="0"/>
              <a:t>alert</a:t>
            </a:r>
            <a:r>
              <a:rPr lang="en-US" dirty="0"/>
              <a:t>(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++; </a:t>
            </a:r>
            <a:endParaRPr lang="en-US" dirty="0" smtClean="0"/>
          </a:p>
          <a:p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0520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Более сложный, но при этом самый распространённый цикл — цикл </a:t>
            </a:r>
            <a:r>
              <a:rPr lang="ru-RU" dirty="0" err="1"/>
              <a:t>for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 err="1"/>
              <a:t>for</a:t>
            </a:r>
            <a:r>
              <a:rPr lang="ru-RU" dirty="0"/>
              <a:t> (начало; условие; шаг) { </a:t>
            </a:r>
            <a:endParaRPr lang="ru-RU" dirty="0" smtClean="0"/>
          </a:p>
          <a:p>
            <a:r>
              <a:rPr lang="ru-RU" dirty="0" smtClean="0"/>
              <a:t>// </a:t>
            </a:r>
            <a:r>
              <a:rPr lang="ru-RU" dirty="0"/>
              <a:t>... тело цикла ... </a:t>
            </a:r>
            <a:endParaRPr lang="ru-RU" dirty="0" smtClean="0"/>
          </a:p>
          <a:p>
            <a:r>
              <a:rPr lang="ru-RU" dirty="0" smtClean="0"/>
              <a:t>}</a:t>
            </a:r>
          </a:p>
          <a:p>
            <a:endParaRPr lang="ru-RU" dirty="0"/>
          </a:p>
          <a:p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 { </a:t>
            </a:r>
            <a:endParaRPr lang="ru-RU" dirty="0" smtClean="0"/>
          </a:p>
          <a:p>
            <a:r>
              <a:rPr lang="en-US" dirty="0" smtClean="0"/>
              <a:t>// </a:t>
            </a:r>
            <a:r>
              <a:rPr lang="ru-RU" dirty="0"/>
              <a:t>выведет 0, затем 1, затем 2 </a:t>
            </a:r>
            <a:endParaRPr lang="ru-RU" dirty="0" smtClean="0"/>
          </a:p>
          <a:p>
            <a:r>
              <a:rPr lang="en-US" dirty="0" smtClean="0"/>
              <a:t>alert(</a:t>
            </a:r>
            <a:r>
              <a:rPr lang="en-US" dirty="0" err="1" smtClean="0"/>
              <a:t>i</a:t>
            </a:r>
            <a:r>
              <a:rPr lang="en-US" dirty="0"/>
              <a:t>); 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1504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не повторять один и тот же код во многих местах, придуманы функции. Функции являются основными «строительными блоками» программы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ru-RU" dirty="0"/>
              <a:t>имя(параметры) </a:t>
            </a:r>
            <a:r>
              <a:rPr lang="ru-RU" dirty="0" smtClean="0"/>
              <a:t>{</a:t>
            </a:r>
            <a:endParaRPr lang="en-US" dirty="0" smtClean="0"/>
          </a:p>
          <a:p>
            <a:pPr marL="128016" lvl="1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 </a:t>
            </a:r>
            <a:r>
              <a:rPr lang="ru-RU" dirty="0"/>
              <a:t>...тело... </a:t>
            </a:r>
            <a:endParaRPr lang="en-US" dirty="0" smtClean="0"/>
          </a:p>
          <a:p>
            <a:pPr marL="128016" lvl="1" indent="0">
              <a:buNone/>
            </a:pPr>
            <a:r>
              <a:rPr lang="ru-RU" dirty="0" smtClean="0"/>
              <a:t>}</a:t>
            </a:r>
            <a:endParaRPr lang="en-US" dirty="0" smtClean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 smtClean="0"/>
          </a:p>
          <a:p>
            <a:pPr marL="128016" lvl="1" indent="0">
              <a:buNone/>
            </a:pPr>
            <a:r>
              <a:rPr lang="ru-RU" dirty="0"/>
              <a:t>и</a:t>
            </a:r>
            <a:r>
              <a:rPr lang="ru-RU" dirty="0" smtClean="0"/>
              <a:t>мя(); </a:t>
            </a:r>
            <a:r>
              <a:rPr lang="en-US" dirty="0" smtClean="0"/>
              <a:t>//</a:t>
            </a:r>
            <a:r>
              <a:rPr lang="ru-RU" dirty="0" smtClean="0"/>
              <a:t>вызов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835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096" y="2286000"/>
            <a:ext cx="7857744" cy="4023360"/>
          </a:xfrm>
        </p:spPr>
        <p:txBody>
          <a:bodyPr/>
          <a:lstStyle/>
          <a:p>
            <a:r>
              <a:rPr lang="ru-RU" dirty="0"/>
              <a:t>Переменные, объявленные внутри функции, видны только внутри этой функции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en-US" dirty="0"/>
              <a:t>function </a:t>
            </a:r>
            <a:r>
              <a:rPr lang="en-US" dirty="0" err="1"/>
              <a:t>showMessage</a:t>
            </a:r>
            <a:r>
              <a:rPr lang="en-US" dirty="0"/>
              <a:t>() { </a:t>
            </a:r>
            <a:endParaRPr lang="ru-RU" dirty="0" smtClean="0"/>
          </a:p>
          <a:p>
            <a:pPr marL="128016" lvl="1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let </a:t>
            </a:r>
            <a:r>
              <a:rPr lang="en-US" dirty="0"/>
              <a:t>message = "</a:t>
            </a:r>
            <a:r>
              <a:rPr lang="ru-RU" dirty="0"/>
              <a:t>Привет, я </a:t>
            </a:r>
            <a:r>
              <a:rPr lang="en-US" dirty="0"/>
              <a:t>JavaScript!"; // </a:t>
            </a:r>
            <a:r>
              <a:rPr lang="ru-RU" dirty="0"/>
              <a:t>локальная переменная </a:t>
            </a:r>
            <a:endParaRPr lang="ru-RU" dirty="0" smtClean="0"/>
          </a:p>
          <a:p>
            <a:pPr marL="128016" lvl="1" indent="0">
              <a:buNone/>
            </a:pPr>
            <a:r>
              <a:rPr lang="ru-RU" dirty="0"/>
              <a:t>	</a:t>
            </a:r>
            <a:r>
              <a:rPr lang="en-US" dirty="0" smtClean="0"/>
              <a:t>alert</a:t>
            </a:r>
            <a:r>
              <a:rPr lang="en-US" dirty="0"/>
              <a:t>( message ); </a:t>
            </a:r>
            <a:endParaRPr lang="ru-RU" dirty="0" smtClean="0"/>
          </a:p>
          <a:p>
            <a:pPr marL="128016" lvl="1" indent="0">
              <a:buNone/>
            </a:pPr>
            <a:r>
              <a:rPr lang="en-US" dirty="0" smtClean="0"/>
              <a:t>} </a:t>
            </a:r>
            <a:endParaRPr lang="ru-RU" dirty="0" smtClean="0"/>
          </a:p>
          <a:p>
            <a:pPr marL="128016" lvl="1" indent="0">
              <a:buNone/>
            </a:pPr>
            <a:endParaRPr lang="ru-RU" dirty="0"/>
          </a:p>
          <a:p>
            <a:pPr marL="128016" lvl="1" indent="0">
              <a:buNone/>
            </a:pPr>
            <a:r>
              <a:rPr lang="en-US" dirty="0" err="1" smtClean="0"/>
              <a:t>showMessage</a:t>
            </a:r>
            <a:r>
              <a:rPr lang="en-US" dirty="0"/>
              <a:t>(); // </a:t>
            </a:r>
            <a:r>
              <a:rPr lang="ru-RU" dirty="0"/>
              <a:t>Привет, я </a:t>
            </a:r>
            <a:r>
              <a:rPr lang="en-US" dirty="0"/>
              <a:t>JavaScript! </a:t>
            </a:r>
            <a:endParaRPr lang="ru-RU" dirty="0" smtClean="0"/>
          </a:p>
          <a:p>
            <a:pPr marL="128016" lvl="1" indent="0">
              <a:buNone/>
            </a:pPr>
            <a:r>
              <a:rPr lang="en-US" dirty="0" smtClean="0"/>
              <a:t>alert</a:t>
            </a:r>
            <a:r>
              <a:rPr lang="en-US" dirty="0"/>
              <a:t>( message ); // &lt;-- </a:t>
            </a:r>
            <a:r>
              <a:rPr lang="ru-RU" dirty="0"/>
              <a:t>будет ошибка, т.к. переменная видна только внутри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4955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Внешние 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функции есть </a:t>
            </a:r>
            <a:r>
              <a:rPr lang="ru-RU" dirty="0" smtClean="0"/>
              <a:t>доступ </a:t>
            </a:r>
            <a:r>
              <a:rPr lang="ru-RU" dirty="0"/>
              <a:t>к внешним переменным, например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r>
              <a:rPr lang="en-US" dirty="0"/>
              <a:t>let </a:t>
            </a:r>
            <a:r>
              <a:rPr lang="en-US" dirty="0" err="1"/>
              <a:t>userName</a:t>
            </a:r>
            <a:r>
              <a:rPr lang="en-US" dirty="0"/>
              <a:t> = '</a:t>
            </a:r>
            <a:r>
              <a:rPr lang="ru-RU" dirty="0"/>
              <a:t>Вася'; </a:t>
            </a:r>
            <a:endParaRPr lang="ru-RU" dirty="0" smtClean="0"/>
          </a:p>
          <a:p>
            <a:r>
              <a:rPr lang="en-US" dirty="0" smtClean="0"/>
              <a:t>function </a:t>
            </a:r>
            <a:r>
              <a:rPr lang="en-US" dirty="0" err="1"/>
              <a:t>showMessage</a:t>
            </a:r>
            <a:r>
              <a:rPr lang="en-US" dirty="0"/>
              <a:t>() { </a:t>
            </a:r>
            <a:endParaRPr lang="ru-RU" dirty="0"/>
          </a:p>
          <a:p>
            <a:pPr marL="128016" lvl="1" indent="0">
              <a:buNone/>
            </a:pPr>
            <a:r>
              <a:rPr lang="ru-RU" dirty="0"/>
              <a:t>	</a:t>
            </a:r>
            <a:r>
              <a:rPr lang="en-US" dirty="0" smtClean="0"/>
              <a:t>let </a:t>
            </a:r>
            <a:r>
              <a:rPr lang="en-US" dirty="0"/>
              <a:t>message = '</a:t>
            </a:r>
            <a:r>
              <a:rPr lang="ru-RU" dirty="0"/>
              <a:t>Привет, ' + </a:t>
            </a:r>
            <a:r>
              <a:rPr lang="en-US" dirty="0" err="1"/>
              <a:t>userName</a:t>
            </a:r>
            <a:r>
              <a:rPr lang="en-US" dirty="0"/>
              <a:t>; </a:t>
            </a:r>
            <a:endParaRPr lang="ru-RU" dirty="0" smtClean="0"/>
          </a:p>
          <a:p>
            <a:pPr marL="128016" lvl="1" indent="0">
              <a:buNone/>
            </a:pPr>
            <a:r>
              <a:rPr lang="ru-RU" dirty="0"/>
              <a:t>	</a:t>
            </a:r>
            <a:r>
              <a:rPr lang="en-US" dirty="0" smtClean="0"/>
              <a:t>alert(message</a:t>
            </a:r>
            <a:r>
              <a:rPr lang="en-US" dirty="0"/>
              <a:t>); </a:t>
            </a:r>
            <a:endParaRPr lang="ru-RU" dirty="0" smtClean="0"/>
          </a:p>
          <a:p>
            <a:pPr marL="128016" lvl="1" indent="0">
              <a:buNone/>
            </a:pPr>
            <a:r>
              <a:rPr lang="en-US" dirty="0" smtClean="0"/>
              <a:t>} </a:t>
            </a:r>
            <a:endParaRPr lang="ru-RU" dirty="0" smtClean="0"/>
          </a:p>
          <a:p>
            <a:pPr marL="128016" lvl="1" indent="0">
              <a:buNone/>
            </a:pPr>
            <a:endParaRPr lang="ru-RU" dirty="0"/>
          </a:p>
          <a:p>
            <a:pPr marL="128016" lvl="1" indent="0">
              <a:buNone/>
            </a:pPr>
            <a:r>
              <a:rPr lang="en-US" dirty="0" err="1" smtClean="0"/>
              <a:t>showMessage</a:t>
            </a:r>
            <a:r>
              <a:rPr lang="en-US" dirty="0"/>
              <a:t>(); // </a:t>
            </a:r>
            <a:r>
              <a:rPr lang="ru-RU" dirty="0"/>
              <a:t>Привет, Вася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8601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Глобальные 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Переменные</a:t>
            </a:r>
            <a:r>
              <a:rPr lang="ru-RU" sz="2800" dirty="0"/>
              <a:t>, объявленные снаружи всех функций, такие как внешняя переменная </a:t>
            </a:r>
            <a:r>
              <a:rPr lang="ru-RU" sz="2800" dirty="0" err="1"/>
              <a:t>userName</a:t>
            </a:r>
            <a:r>
              <a:rPr lang="ru-RU" sz="2800" dirty="0"/>
              <a:t> в вышеприведённом коде – называются глобальными</a:t>
            </a:r>
            <a:r>
              <a:rPr lang="ru-RU" sz="2800" dirty="0" smtClean="0"/>
              <a:t>.</a:t>
            </a:r>
            <a:endParaRPr lang="ru-RU" sz="2800" dirty="0"/>
          </a:p>
          <a:p>
            <a:r>
              <a:rPr lang="ru-RU" sz="2800" dirty="0"/>
              <a:t>Глобальные переменные </a:t>
            </a:r>
            <a:r>
              <a:rPr lang="ru-RU" sz="2800" b="1" dirty="0"/>
              <a:t>видимы для любой функции </a:t>
            </a:r>
            <a:r>
              <a:rPr lang="ru-RU" sz="2800" dirty="0"/>
              <a:t>(если только их не перекрывают одноимённые локальные </a:t>
            </a:r>
            <a:r>
              <a:rPr lang="ru-RU" sz="2800" dirty="0" smtClean="0"/>
              <a:t>переменные).</a:t>
            </a:r>
            <a:endParaRPr lang="ru-RU" sz="2800" dirty="0"/>
          </a:p>
          <a:p>
            <a:r>
              <a:rPr lang="ru-RU" sz="2800" dirty="0"/>
              <a:t>Желательно сводить использование глобальных переменных к минимуму. 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3376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значения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может вернуть результат, который будет передан в вызвавший её код.</a:t>
            </a:r>
          </a:p>
          <a:p>
            <a:r>
              <a:rPr lang="ru-RU" dirty="0"/>
              <a:t>Простейшим примером может служить функция сложения двух чисел:</a:t>
            </a:r>
          </a:p>
          <a:p>
            <a:r>
              <a:rPr lang="en-US" dirty="0"/>
              <a:t>function sum(a, b) { </a:t>
            </a:r>
            <a:endParaRPr lang="ru-RU" dirty="0" smtClean="0"/>
          </a:p>
          <a:p>
            <a:pPr marL="128016" lvl="1" indent="0">
              <a:buNone/>
            </a:pPr>
            <a:r>
              <a:rPr lang="ru-RU" dirty="0"/>
              <a:t>	</a:t>
            </a:r>
            <a:r>
              <a:rPr lang="en-US" dirty="0" smtClean="0"/>
              <a:t>return </a:t>
            </a:r>
            <a:r>
              <a:rPr lang="en-US" dirty="0"/>
              <a:t>a + b</a:t>
            </a:r>
            <a:r>
              <a:rPr lang="en-US" dirty="0" smtClean="0"/>
              <a:t>;</a:t>
            </a:r>
            <a:endParaRPr lang="ru-RU" dirty="0" smtClean="0"/>
          </a:p>
          <a:p>
            <a:pPr marL="128016" lvl="1" indent="0">
              <a:buNone/>
            </a:pPr>
            <a:r>
              <a:rPr lang="en-US" dirty="0" smtClean="0"/>
              <a:t> } </a:t>
            </a:r>
            <a:endParaRPr lang="ru-RU" dirty="0" smtClean="0"/>
          </a:p>
          <a:p>
            <a:pPr marL="128016" lvl="1" indent="0">
              <a:buNone/>
            </a:pPr>
            <a:endParaRPr lang="ru-RU" dirty="0"/>
          </a:p>
          <a:p>
            <a:pPr marL="128016" lvl="1" indent="0">
              <a:buNone/>
            </a:pPr>
            <a:r>
              <a:rPr lang="en-US" dirty="0" smtClean="0"/>
              <a:t>let </a:t>
            </a:r>
            <a:r>
              <a:rPr lang="en-US" dirty="0"/>
              <a:t>result = sum(1, 2); </a:t>
            </a:r>
            <a:endParaRPr lang="ru-RU" dirty="0" smtClean="0"/>
          </a:p>
          <a:p>
            <a:pPr marL="128016" lvl="1" indent="0">
              <a:buNone/>
            </a:pPr>
            <a:r>
              <a:rPr lang="en-US" dirty="0" smtClean="0"/>
              <a:t>alert</a:t>
            </a:r>
            <a:r>
              <a:rPr lang="en-US" dirty="0"/>
              <a:t>( result ); //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0305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имени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Функция – это действие. Поэтому имя функции обычно является глаголом. Оно должно быть кратким, точным и описывать действие функции, чтобы программист, который будет читать код, получил верное представление о том, что делает функция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Функции, начинающиеся с…</a:t>
            </a:r>
          </a:p>
          <a:p>
            <a:endParaRPr lang="ru-RU" dirty="0"/>
          </a:p>
          <a:p>
            <a:r>
              <a:rPr lang="ru-RU" dirty="0"/>
              <a:t>"</a:t>
            </a:r>
            <a:r>
              <a:rPr lang="ru-RU" dirty="0" err="1"/>
              <a:t>get</a:t>
            </a:r>
            <a:r>
              <a:rPr lang="ru-RU" dirty="0"/>
              <a:t>…" – возвращают значение,</a:t>
            </a:r>
          </a:p>
          <a:p>
            <a:r>
              <a:rPr lang="ru-RU" dirty="0"/>
              <a:t>"</a:t>
            </a:r>
            <a:r>
              <a:rPr lang="ru-RU" dirty="0" err="1"/>
              <a:t>calc</a:t>
            </a:r>
            <a:r>
              <a:rPr lang="ru-RU" dirty="0"/>
              <a:t>…" – что-то вычисляют,</a:t>
            </a:r>
          </a:p>
          <a:p>
            <a:r>
              <a:rPr lang="ru-RU" dirty="0"/>
              <a:t>"</a:t>
            </a:r>
            <a:r>
              <a:rPr lang="ru-RU" dirty="0" err="1"/>
              <a:t>create</a:t>
            </a:r>
            <a:r>
              <a:rPr lang="ru-RU" dirty="0"/>
              <a:t>…" – что-то создают,</a:t>
            </a:r>
          </a:p>
          <a:p>
            <a:r>
              <a:rPr lang="ru-RU" dirty="0"/>
              <a:t>"</a:t>
            </a:r>
            <a:r>
              <a:rPr lang="ru-RU" dirty="0" err="1"/>
              <a:t>check</a:t>
            </a:r>
            <a:r>
              <a:rPr lang="ru-RU" dirty="0"/>
              <a:t>…" – что-то проверяют и возвращают логическое значение, и т.д.</a:t>
            </a:r>
          </a:p>
        </p:txBody>
      </p:sp>
    </p:spTree>
    <p:extLst>
      <p:ext uri="{BB962C8B-B14F-4D97-AF65-F5344CB8AC3E}">
        <p14:creationId xmlns:p14="http://schemas.microsoft.com/office/powerpoint/2010/main" val="21846618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конец лекции 5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 как бы да…</a:t>
            </a:r>
            <a:endParaRPr lang="ru-RU" dirty="0"/>
          </a:p>
        </p:txBody>
      </p:sp>
      <p:pic>
        <p:nvPicPr>
          <p:cNvPr id="4098" name="Picture 2" descr="Top 40+ Javascript Memes|Programming Humor :D - Flatlogic Blo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750" y="2084832"/>
            <a:ext cx="454074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95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</a:t>
            </a:r>
            <a:r>
              <a:rPr lang="ru-RU" dirty="0" smtClean="0"/>
              <a:t>это…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8096" y="1928191"/>
            <a:ext cx="7290055" cy="4023360"/>
          </a:xfrm>
        </p:spPr>
        <p:txBody>
          <a:bodyPr>
            <a:noAutofit/>
          </a:bodyPr>
          <a:lstStyle/>
          <a:p>
            <a:r>
              <a:rPr lang="ru-RU" sz="2400" dirty="0" err="1">
                <a:sym typeface="Calibri"/>
              </a:rPr>
              <a:t>JavaScript</a:t>
            </a:r>
            <a:r>
              <a:rPr lang="ru-RU" sz="2400" dirty="0">
                <a:sym typeface="Calibri"/>
              </a:rPr>
              <a:t> – Язык сценариев для придания интерактивности </a:t>
            </a:r>
            <a:r>
              <a:rPr lang="ru-RU" sz="2400" dirty="0" err="1">
                <a:sym typeface="Calibri"/>
              </a:rPr>
              <a:t>web</a:t>
            </a:r>
            <a:r>
              <a:rPr lang="ru-RU" sz="2400" dirty="0">
                <a:sym typeface="Calibri"/>
              </a:rPr>
              <a:t>-страницам.</a:t>
            </a:r>
          </a:p>
          <a:p>
            <a:r>
              <a:rPr lang="ru-RU" sz="2400" dirty="0">
                <a:sym typeface="Calibri"/>
              </a:rPr>
              <a:t>Язык программирования </a:t>
            </a:r>
            <a:r>
              <a:rPr lang="ru-RU" sz="2400" dirty="0" err="1">
                <a:sym typeface="Calibri"/>
              </a:rPr>
              <a:t>JavaScript</a:t>
            </a:r>
            <a:r>
              <a:rPr lang="ru-RU" sz="2400" dirty="0">
                <a:sym typeface="Calibri"/>
              </a:rPr>
              <a:t> (JS) придает веб-страницам возможность реагировать на действия пользователя и превращать статичные страницы в динамические, так, чтобы страницы буквально "оживали" на глазах.</a:t>
            </a:r>
          </a:p>
          <a:p>
            <a:r>
              <a:rPr lang="ru-RU" sz="2400" dirty="0">
                <a:sym typeface="Calibri"/>
              </a:rPr>
              <a:t>Программы на этом языке называются </a:t>
            </a:r>
            <a:r>
              <a:rPr lang="ru-RU" sz="2400" b="1" i="1" dirty="0">
                <a:sym typeface="Calibri"/>
              </a:rPr>
              <a:t>скриптами</a:t>
            </a:r>
            <a:r>
              <a:rPr lang="ru-RU" sz="2400" dirty="0">
                <a:sym typeface="Calibri"/>
              </a:rPr>
              <a:t>. В браузере они подключаются напрямую к HTML и, как только загружается страничка — тут же выполняются.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543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Есть как минимум </a:t>
            </a:r>
            <a:r>
              <a:rPr lang="ru-RU" sz="3200" i="1" dirty="0"/>
              <a:t>три</a:t>
            </a:r>
            <a:r>
              <a:rPr lang="ru-RU" sz="3200" dirty="0"/>
              <a:t> замечательных особенности </a:t>
            </a:r>
            <a:r>
              <a:rPr lang="ru-RU" sz="3200" dirty="0" err="1"/>
              <a:t>JavaScript</a:t>
            </a:r>
            <a:r>
              <a:rPr lang="ru-RU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Полная </a:t>
            </a:r>
            <a:r>
              <a:rPr lang="ru-RU" sz="3200" dirty="0"/>
              <a:t>интеграция с HTML/CSS.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Простые </a:t>
            </a:r>
            <a:r>
              <a:rPr lang="ru-RU" sz="3200" dirty="0"/>
              <a:t>вещи делаются просто.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Поддерживается </a:t>
            </a:r>
            <a:r>
              <a:rPr lang="ru-RU" sz="3200" dirty="0"/>
              <a:t>всеми распространёнными браузерами и включён по умолчанию.</a:t>
            </a:r>
          </a:p>
        </p:txBody>
      </p:sp>
    </p:spTree>
    <p:extLst>
      <p:ext uri="{BB962C8B-B14F-4D97-AF65-F5344CB8AC3E}">
        <p14:creationId xmlns:p14="http://schemas.microsoft.com/office/powerpoint/2010/main" val="413312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</a:t>
            </a:r>
            <a:r>
              <a:rPr lang="en-US" dirty="0" err="1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dirty="0"/>
              <a:t>Сайты (исполнение в браузере)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dirty="0"/>
              <a:t>Устанавливаемые приложения на основе браузера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dirty="0"/>
              <a:t>Игры на </a:t>
            </a:r>
            <a:r>
              <a:rPr lang="en-US" dirty="0"/>
              <a:t>PC/</a:t>
            </a:r>
            <a:r>
              <a:rPr lang="en-US" dirty="0" err="1"/>
              <a:t>xbox</a:t>
            </a:r>
            <a:r>
              <a:rPr lang="en-US" dirty="0"/>
              <a:t>/</a:t>
            </a:r>
            <a:r>
              <a:rPr lang="en-US" dirty="0" err="1"/>
              <a:t>psp</a:t>
            </a:r>
            <a:r>
              <a:rPr lang="en-US" dirty="0"/>
              <a:t>/iOS/Android (unity3d)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dirty="0"/>
              <a:t>Приложения на телефон/планшет (</a:t>
            </a:r>
            <a:r>
              <a:rPr lang="en-US" dirty="0"/>
              <a:t>React Native/Unity3d)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dirty="0"/>
              <a:t>Робототехника </a:t>
            </a:r>
            <a:r>
              <a:rPr lang="en-US" dirty="0"/>
              <a:t>Iskra.js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ru-RU" dirty="0"/>
              <a:t>Сервера на </a:t>
            </a:r>
            <a:r>
              <a:rPr lang="en-US" dirty="0" smtClean="0"/>
              <a:t>Node.js</a:t>
            </a:r>
          </a:p>
          <a:p>
            <a:pPr marL="265113" indent="-265113">
              <a:lnSpc>
                <a:spcPct val="150000"/>
              </a:lnSpc>
              <a:buClr>
                <a:srgbClr val="000000"/>
              </a:buClr>
              <a:buSzPct val="70000"/>
              <a:buFont typeface="Arial"/>
              <a:buChar char="●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/>
            </a:pP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81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58017</TotalTime>
  <Words>2184</Words>
  <Application>Microsoft Office PowerPoint</Application>
  <PresentationFormat>Экран (4:3)</PresentationFormat>
  <Paragraphs>512</Paragraphs>
  <Slides>58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9" baseType="lpstr">
      <vt:lpstr>Arial</vt:lpstr>
      <vt:lpstr>Arial Unicode MS</vt:lpstr>
      <vt:lpstr>Calibri</vt:lpstr>
      <vt:lpstr>Cambria Math</vt:lpstr>
      <vt:lpstr>Courier New</vt:lpstr>
      <vt:lpstr>Menlo</vt:lpstr>
      <vt:lpstr>Symbol</vt:lpstr>
      <vt:lpstr>Tw Cen MT</vt:lpstr>
      <vt:lpstr>Tw Cen MT Condensed</vt:lpstr>
      <vt:lpstr>Wingdings 3</vt:lpstr>
      <vt:lpstr>Интеграл</vt:lpstr>
      <vt:lpstr>Основы  web-технологий</vt:lpstr>
      <vt:lpstr>Структура занятия</vt:lpstr>
      <vt:lpstr>Из изтории…</vt:lpstr>
      <vt:lpstr>Гонка нововведений</vt:lpstr>
      <vt:lpstr>Скорость развития →∞</vt:lpstr>
      <vt:lpstr>Ну как бы да…</vt:lpstr>
      <vt:lpstr>JavaScript – это…</vt:lpstr>
      <vt:lpstr>Особенности JS</vt:lpstr>
      <vt:lpstr>Применение Javascript</vt:lpstr>
      <vt:lpstr>Подключение к документу</vt:lpstr>
      <vt:lpstr>Ввод и вывод данных</vt:lpstr>
      <vt:lpstr>alert</vt:lpstr>
      <vt:lpstr>confirm</vt:lpstr>
      <vt:lpstr>prompt</vt:lpstr>
      <vt:lpstr>Вывод в консоль</vt:lpstr>
      <vt:lpstr>Переменные</vt:lpstr>
      <vt:lpstr>Объявление переменных</vt:lpstr>
      <vt:lpstr>Основной синтаксис и функционал</vt:lpstr>
      <vt:lpstr>Получение значений</vt:lpstr>
      <vt:lpstr>важно</vt:lpstr>
      <vt:lpstr>константа</vt:lpstr>
      <vt:lpstr>Const и let</vt:lpstr>
      <vt:lpstr>Имена переменных</vt:lpstr>
      <vt:lpstr>Имена переменных</vt:lpstr>
      <vt:lpstr>Ключевые слова в JavaScript</vt:lpstr>
      <vt:lpstr>Типы данных</vt:lpstr>
      <vt:lpstr>number</vt:lpstr>
      <vt:lpstr>Методы Number</vt:lpstr>
      <vt:lpstr>string</vt:lpstr>
      <vt:lpstr>string</vt:lpstr>
      <vt:lpstr>boolean</vt:lpstr>
      <vt:lpstr>null</vt:lpstr>
      <vt:lpstr>Undefined</vt:lpstr>
      <vt:lpstr>object</vt:lpstr>
      <vt:lpstr>Object</vt:lpstr>
      <vt:lpstr>object</vt:lpstr>
      <vt:lpstr>Object</vt:lpstr>
      <vt:lpstr>Object</vt:lpstr>
      <vt:lpstr>Определение типа</vt:lpstr>
      <vt:lpstr>массивы</vt:lpstr>
      <vt:lpstr>Операции в JS</vt:lpstr>
      <vt:lpstr>Термины</vt:lpstr>
      <vt:lpstr>Арифметические операторы</vt:lpstr>
      <vt:lpstr>Присваивание</vt:lpstr>
      <vt:lpstr>сравнение</vt:lpstr>
      <vt:lpstr>Логические операторы</vt:lpstr>
      <vt:lpstr>Условие</vt:lpstr>
      <vt:lpstr>switch</vt:lpstr>
      <vt:lpstr>Циклы в JS</vt:lpstr>
      <vt:lpstr>while</vt:lpstr>
      <vt:lpstr>for</vt:lpstr>
      <vt:lpstr>функции</vt:lpstr>
      <vt:lpstr>Локальные переменные</vt:lpstr>
      <vt:lpstr>Внешние переменные</vt:lpstr>
      <vt:lpstr>Глобальные переменные</vt:lpstr>
      <vt:lpstr>Возврат значения</vt:lpstr>
      <vt:lpstr>Выбор имени функции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Анна</dc:creator>
  <cp:lastModifiedBy>Анна</cp:lastModifiedBy>
  <cp:revision>203</cp:revision>
  <dcterms:modified xsi:type="dcterms:W3CDTF">2022-10-31T18:33:31Z</dcterms:modified>
</cp:coreProperties>
</file>