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notesMasterIdLst>
    <p:notesMasterId r:id="rId29"/>
  </p:notesMasterIdLst>
  <p:sldIdLst>
    <p:sldId id="256" r:id="rId2"/>
    <p:sldId id="279" r:id="rId3"/>
    <p:sldId id="292" r:id="rId4"/>
    <p:sldId id="296" r:id="rId5"/>
    <p:sldId id="298" r:id="rId6"/>
    <p:sldId id="299" r:id="rId7"/>
    <p:sldId id="301" r:id="rId8"/>
    <p:sldId id="302" r:id="rId9"/>
    <p:sldId id="303" r:id="rId10"/>
    <p:sldId id="304" r:id="rId11"/>
    <p:sldId id="294" r:id="rId12"/>
    <p:sldId id="295" r:id="rId13"/>
    <p:sldId id="293" r:id="rId14"/>
    <p:sldId id="300" r:id="rId15"/>
    <p:sldId id="305" r:id="rId16"/>
    <p:sldId id="306" r:id="rId17"/>
    <p:sldId id="307" r:id="rId18"/>
    <p:sldId id="286" r:id="rId19"/>
    <p:sldId id="283" r:id="rId20"/>
    <p:sldId id="285" r:id="rId21"/>
    <p:sldId id="287" r:id="rId22"/>
    <p:sldId id="288" r:id="rId23"/>
    <p:sldId id="290" r:id="rId24"/>
    <p:sldId id="308" r:id="rId25"/>
    <p:sldId id="310" r:id="rId26"/>
    <p:sldId id="309" r:id="rId27"/>
    <p:sldId id="277"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61717" autoAdjust="0"/>
  </p:normalViewPr>
  <p:slideViewPr>
    <p:cSldViewPr snapToGrid="0">
      <p:cViewPr varScale="1">
        <p:scale>
          <a:sx n="39" d="100"/>
          <a:sy n="39" d="100"/>
        </p:scale>
        <p:origin x="2212"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imeweb.com/go?url=https%3A%2F%2Fw3techs.com%2Ftechnologies%2Foverview%2Fcontent_management&amp;hash=ab1913cb2380f69005887bf852e86c1d973a9157"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timeweb.com/go?url=https%3A%2F%2Fsearchengines.guru%2Fru%2Fnews%2F1434642&amp;hash=d5433e7acc3ac283feb6a14ea7a434d913897e11" TargetMode="External"/><Relationship Id="rId4" Type="http://schemas.openxmlformats.org/officeDocument/2006/relationships/hyperlink" Target="https://timeweb.com/go?url=https%3A%2F%2Fsearchengines.guru%2Fru%2Fnews%2F2049933&amp;hash=b02d4f5c6561ba5055a3b742797a114381fc08c7"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s.google.com/search/docs/crawling-indexing/sitemaps/video-sitemaps?hl=ru"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evelopers.google.com/search/docs/crawling-indexing/sitemaps/news-sitemap?hl=ru" TargetMode="External"/><Relationship Id="rId4" Type="http://schemas.openxmlformats.org/officeDocument/2006/relationships/hyperlink" Target="https://developers.google.com/search/docs/crawling-indexing/sitemaps/image-sitemaps?hl=r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5876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dirty="0" smtClean="0">
                <a:effectLst/>
                <a:latin typeface="+mj-lt"/>
                <a:ea typeface="+mj-ea"/>
                <a:cs typeface="+mj-cs"/>
                <a:sym typeface="Calibri"/>
              </a:rPr>
              <a:t>Домены состоят из букв и символов. Но «машины» понимают только язык цифр. При вводе доменного имени в поисковую строку DNS-серверы преобразуют его в IP-адрес. Затем по IP они находят нужный сервер, а на нём — искомый сайт, и отправляют эту информацию браузеру. Благодаря DNS-серверам в поисковиках отображается нужный сайт и пользователи посещают его.</a:t>
            </a:r>
          </a:p>
          <a:p>
            <a:r>
              <a:rPr lang="ru-RU" sz="1200" b="0" dirty="0" smtClean="0">
                <a:effectLst/>
                <a:latin typeface="+mj-lt"/>
                <a:ea typeface="+mj-ea"/>
                <a:cs typeface="+mj-cs"/>
                <a:sym typeface="Calibri"/>
              </a:rPr>
              <a:t>Чтобы привязать домен к хостингу, нужно прописать </a:t>
            </a:r>
            <a:r>
              <a:rPr lang="ru-RU" sz="1200" b="0" dirty="0" err="1" smtClean="0">
                <a:effectLst/>
                <a:latin typeface="+mj-lt"/>
                <a:ea typeface="+mj-ea"/>
                <a:cs typeface="+mj-cs"/>
                <a:sym typeface="Calibri"/>
              </a:rPr>
              <a:t>хостинговые</a:t>
            </a:r>
            <a:r>
              <a:rPr lang="ru-RU" sz="1200" b="0" dirty="0" smtClean="0">
                <a:effectLst/>
                <a:latin typeface="+mj-lt"/>
                <a:ea typeface="+mj-ea"/>
                <a:cs typeface="+mj-cs"/>
                <a:sym typeface="Calibri"/>
              </a:rPr>
              <a:t> DNS-серверы (ns1.hosting.reg.ru, ns2.hosting.reg.ru) автоматически или вручную</a:t>
            </a:r>
          </a:p>
          <a:p>
            <a:endParaRPr lang="ru-RU" dirty="0"/>
          </a:p>
        </p:txBody>
      </p:sp>
    </p:spTree>
    <p:extLst>
      <p:ext uri="{BB962C8B-B14F-4D97-AF65-F5344CB8AC3E}">
        <p14:creationId xmlns:p14="http://schemas.microsoft.com/office/powerpoint/2010/main" val="214833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66700" indent="-266700">
              <a:buFont typeface="Arial" panose="020B0604020202020204" pitchFamily="34" charset="0"/>
              <a:buChar char="•"/>
            </a:pPr>
            <a:r>
              <a:rPr lang="ru-RU" b="1" dirty="0" smtClean="0"/>
              <a:t>Конструкторы.</a:t>
            </a:r>
            <a:r>
              <a:rPr lang="ru-RU" dirty="0" smtClean="0"/>
              <a:t> Для создания сайта на конструкторе вам не нужно заморачиваться с базами данных, кодами, хостингом. Достаточно зарегистрироваться на платформе (</a:t>
            </a:r>
            <a:r>
              <a:rPr lang="ru-RU" dirty="0" err="1" smtClean="0"/>
              <a:t>uCoz</a:t>
            </a:r>
            <a:r>
              <a:rPr lang="ru-RU" dirty="0" smtClean="0"/>
              <a:t>, WIX, </a:t>
            </a:r>
            <a:r>
              <a:rPr lang="ru-RU" dirty="0" err="1" smtClean="0"/>
              <a:t>Tilda</a:t>
            </a:r>
            <a:r>
              <a:rPr lang="ru-RU" dirty="0" smtClean="0"/>
              <a:t> и </a:t>
            </a:r>
            <a:r>
              <a:rPr lang="ru-RU" dirty="0" err="1" smtClean="0"/>
              <a:t>тд</a:t>
            </a:r>
            <a:r>
              <a:rPr lang="ru-RU" dirty="0" smtClean="0"/>
              <a:t>.), выбрать подходящий шаблон и заменить шаблонный текст с картинками — все, сайт работает.</a:t>
            </a:r>
          </a:p>
          <a:p>
            <a:pPr marL="266700" indent="-266700">
              <a:buFont typeface="Arial" panose="020B0604020202020204" pitchFamily="34" charset="0"/>
              <a:buChar char="•"/>
            </a:pPr>
            <a:r>
              <a:rPr lang="ru-RU" b="1" dirty="0" smtClean="0"/>
              <a:t>CMS движки.</a:t>
            </a:r>
            <a:r>
              <a:rPr lang="ru-RU" dirty="0" smtClean="0"/>
              <a:t> «Коробочные» сборки систем управления контентом, лицензии которых можно купить (1С-Битрикс, </a:t>
            </a:r>
            <a:r>
              <a:rPr lang="ru-RU" dirty="0" err="1" smtClean="0"/>
              <a:t>NetCat</a:t>
            </a:r>
            <a:r>
              <a:rPr lang="ru-RU" dirty="0" smtClean="0"/>
              <a:t> и др.) или скачать бесплатно (</a:t>
            </a:r>
            <a:r>
              <a:rPr lang="ru-RU" dirty="0" err="1" smtClean="0"/>
              <a:t>WordPress</a:t>
            </a:r>
            <a:r>
              <a:rPr lang="ru-RU" dirty="0" smtClean="0"/>
              <a:t>, </a:t>
            </a:r>
            <a:r>
              <a:rPr lang="ru-RU" dirty="0" err="1" smtClean="0"/>
              <a:t>Drupal</a:t>
            </a:r>
            <a:r>
              <a:rPr lang="ru-RU" dirty="0" smtClean="0"/>
              <a:t>, </a:t>
            </a:r>
            <a:r>
              <a:rPr lang="ru-RU" dirty="0" err="1" smtClean="0"/>
              <a:t>modX</a:t>
            </a:r>
            <a:r>
              <a:rPr lang="ru-RU" dirty="0" smtClean="0"/>
              <a:t>, </a:t>
            </a:r>
            <a:r>
              <a:rPr lang="ru-RU" dirty="0" err="1" smtClean="0"/>
              <a:t>Opencart</a:t>
            </a:r>
            <a:r>
              <a:rPr lang="ru-RU" dirty="0" smtClean="0"/>
              <a:t> и др.) и быстро развернуть сайт.</a:t>
            </a:r>
          </a:p>
          <a:p>
            <a:pPr marL="266700" indent="-266700">
              <a:buFont typeface="Arial" panose="020B0604020202020204" pitchFamily="34" charset="0"/>
              <a:buChar char="•"/>
            </a:pPr>
            <a:r>
              <a:rPr lang="ru-RU" b="1" dirty="0" err="1" smtClean="0"/>
              <a:t>Самописные</a:t>
            </a:r>
            <a:r>
              <a:rPr lang="ru-RU" b="1" dirty="0" smtClean="0"/>
              <a:t> решения.</a:t>
            </a:r>
            <a:r>
              <a:rPr lang="ru-RU" dirty="0" smtClean="0"/>
              <a:t> Разрабатывают на чистом </a:t>
            </a:r>
            <a:r>
              <a:rPr lang="ru-RU" dirty="0" err="1" smtClean="0"/>
              <a:t>php</a:t>
            </a:r>
            <a:r>
              <a:rPr lang="ru-RU" dirty="0" smtClean="0"/>
              <a:t> или на </a:t>
            </a:r>
            <a:r>
              <a:rPr lang="ru-RU" dirty="0" err="1" smtClean="0"/>
              <a:t>фреймворке</a:t>
            </a:r>
            <a:r>
              <a:rPr lang="ru-RU" dirty="0" smtClean="0"/>
              <a:t> (</a:t>
            </a:r>
            <a:r>
              <a:rPr lang="ru-RU" dirty="0" err="1" smtClean="0"/>
              <a:t>Laravel</a:t>
            </a:r>
            <a:r>
              <a:rPr lang="ru-RU" dirty="0" smtClean="0"/>
              <a:t>, Yii2, </a:t>
            </a:r>
            <a:r>
              <a:rPr lang="ru-RU" dirty="0" err="1" smtClean="0"/>
              <a:t>Angular</a:t>
            </a:r>
            <a:r>
              <a:rPr lang="ru-RU" dirty="0" smtClean="0"/>
              <a:t>, </a:t>
            </a:r>
            <a:r>
              <a:rPr lang="ru-RU" dirty="0" err="1" smtClean="0"/>
              <a:t>Python</a:t>
            </a:r>
            <a:r>
              <a:rPr lang="ru-RU" dirty="0" smtClean="0"/>
              <a:t> и </a:t>
            </a:r>
            <a:r>
              <a:rPr lang="ru-RU" dirty="0" err="1" smtClean="0"/>
              <a:t>тд</a:t>
            </a:r>
            <a:r>
              <a:rPr lang="ru-RU" dirty="0" smtClean="0"/>
              <a:t>.), когда требуется сделать продукт индивидуальной разработки, заточенный под решение нестандартных задач.</a:t>
            </a:r>
          </a:p>
          <a:p>
            <a:endParaRPr lang="ru-RU" dirty="0" smtClean="0"/>
          </a:p>
          <a:p>
            <a:endParaRPr lang="ru-RU" dirty="0"/>
          </a:p>
        </p:txBody>
      </p:sp>
    </p:spTree>
    <p:extLst>
      <p:ext uri="{BB962C8B-B14F-4D97-AF65-F5344CB8AC3E}">
        <p14:creationId xmlns:p14="http://schemas.microsoft.com/office/powerpoint/2010/main" val="178784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dirty="0" smtClean="0">
                <a:effectLst/>
                <a:latin typeface="+mj-lt"/>
                <a:ea typeface="+mj-ea"/>
                <a:cs typeface="+mj-cs"/>
                <a:sym typeface="Calibri"/>
              </a:rPr>
              <a:t>По данным, представленным компанией </a:t>
            </a:r>
            <a:r>
              <a:rPr lang="ru-RU" sz="1200" b="1" i="0" u="none" strike="noStrike" dirty="0" smtClean="0">
                <a:effectLst/>
                <a:latin typeface="+mj-lt"/>
                <a:ea typeface="+mj-ea"/>
                <a:cs typeface="+mj-cs"/>
                <a:sym typeface="Calibri"/>
                <a:hlinkClick r:id="rId3"/>
              </a:rPr>
              <a:t>W3Techs</a:t>
            </a:r>
            <a:r>
              <a:rPr lang="ru-RU" sz="1200" b="1" i="0" dirty="0" smtClean="0">
                <a:effectLst/>
                <a:latin typeface="+mj-lt"/>
                <a:ea typeface="+mj-ea"/>
                <a:cs typeface="+mj-cs"/>
                <a:sym typeface="Calibri"/>
              </a:rPr>
              <a:t>, </a:t>
            </a:r>
            <a:r>
              <a:rPr lang="ru-RU" sz="1200" b="1" i="0" dirty="0" err="1" smtClean="0">
                <a:effectLst/>
                <a:latin typeface="+mj-lt"/>
                <a:ea typeface="+mj-ea"/>
                <a:cs typeface="+mj-cs"/>
                <a:sym typeface="Calibri"/>
              </a:rPr>
              <a:t>WordPress</a:t>
            </a:r>
            <a:r>
              <a:rPr lang="ru-RU" sz="1200" b="1" i="0" dirty="0" smtClean="0">
                <a:effectLst/>
                <a:latin typeface="+mj-lt"/>
                <a:ea typeface="+mj-ea"/>
                <a:cs typeface="+mj-cs"/>
                <a:sym typeface="Calibri"/>
              </a:rPr>
              <a:t> является самой популярной CMS, и на ней работают 64,2% всех сайтов, которые используют системы управления контентом. Второе место в этом рейтинге занимает </a:t>
            </a:r>
            <a:r>
              <a:rPr lang="ru-RU" sz="1200" b="1" i="0" dirty="0" err="1" smtClean="0">
                <a:effectLst/>
                <a:latin typeface="+mj-lt"/>
                <a:ea typeface="+mj-ea"/>
                <a:cs typeface="+mj-cs"/>
                <a:sym typeface="Calibri"/>
              </a:rPr>
              <a:t>Shopify</a:t>
            </a:r>
            <a:r>
              <a:rPr lang="ru-RU" sz="1200" b="1" i="0" dirty="0" smtClean="0">
                <a:effectLst/>
                <a:latin typeface="+mj-lt"/>
                <a:ea typeface="+mj-ea"/>
                <a:cs typeface="+mj-cs"/>
                <a:sym typeface="Calibri"/>
              </a:rPr>
              <a:t> с долей в 6,3%, а третье – </a:t>
            </a:r>
            <a:r>
              <a:rPr lang="ru-RU" sz="1200" b="1" i="0" dirty="0" err="1" smtClean="0">
                <a:effectLst/>
                <a:latin typeface="+mj-lt"/>
                <a:ea typeface="+mj-ea"/>
                <a:cs typeface="+mj-cs"/>
                <a:sym typeface="Calibri"/>
              </a:rPr>
              <a:t>Wix</a:t>
            </a:r>
            <a:r>
              <a:rPr lang="ru-RU" sz="1200" b="1" i="0" dirty="0" smtClean="0">
                <a:effectLst/>
                <a:latin typeface="+mj-lt"/>
                <a:ea typeface="+mj-ea"/>
                <a:cs typeface="+mj-cs"/>
                <a:sym typeface="Calibri"/>
              </a:rPr>
              <a:t> с 3,4%. 4 и 5 позиции заняли </a:t>
            </a:r>
            <a:r>
              <a:rPr lang="ru-RU" sz="1200" b="1" i="0" dirty="0" err="1" smtClean="0">
                <a:effectLst/>
                <a:latin typeface="+mj-lt"/>
                <a:ea typeface="+mj-ea"/>
                <a:cs typeface="+mj-cs"/>
                <a:sym typeface="Calibri"/>
              </a:rPr>
              <a:t>Squarespace</a:t>
            </a:r>
            <a:r>
              <a:rPr lang="ru-RU" sz="1200" b="1" i="0" dirty="0" smtClean="0">
                <a:effectLst/>
                <a:latin typeface="+mj-lt"/>
                <a:ea typeface="+mj-ea"/>
                <a:cs typeface="+mj-cs"/>
                <a:sym typeface="Calibri"/>
              </a:rPr>
              <a:t> и </a:t>
            </a:r>
            <a:r>
              <a:rPr lang="ru-RU" sz="1200" b="1" i="0" dirty="0" err="1" smtClean="0">
                <a:effectLst/>
                <a:latin typeface="+mj-lt"/>
                <a:ea typeface="+mj-ea"/>
                <a:cs typeface="+mj-cs"/>
                <a:sym typeface="Calibri"/>
              </a:rPr>
              <a:t>Joomla</a:t>
            </a:r>
            <a:r>
              <a:rPr lang="ru-RU" sz="1200" b="1" i="0" dirty="0" smtClean="0">
                <a:effectLst/>
                <a:latin typeface="+mj-lt"/>
                <a:ea typeface="+mj-ea"/>
                <a:cs typeface="+mj-cs"/>
                <a:sym typeface="Calibri"/>
              </a:rPr>
              <a:t> соответственно.</a:t>
            </a:r>
          </a:p>
          <a:p>
            <a:endParaRPr lang="ru-RU" sz="1200" b="1" i="0" dirty="0" smtClean="0">
              <a:effectLst/>
              <a:latin typeface="+mj-lt"/>
              <a:ea typeface="+mj-ea"/>
              <a:cs typeface="+mj-cs"/>
              <a:sym typeface="Calibri"/>
            </a:endParaRPr>
          </a:p>
          <a:p>
            <a:r>
              <a:rPr lang="ru-RU" sz="1200" b="0" i="0" dirty="0" smtClean="0">
                <a:effectLst/>
                <a:latin typeface="+mj-lt"/>
                <a:ea typeface="+mj-ea"/>
                <a:cs typeface="+mj-cs"/>
                <a:sym typeface="Calibri"/>
              </a:rPr>
              <a:t>Рейтинг также показывает, что 33,1% из всех проанализированных сайтов не используют никаких отслеживаемых компанией систем управления контентом. Соответственно, если учитывать эти данные, то общая доля </a:t>
            </a:r>
            <a:r>
              <a:rPr lang="ru-RU" sz="1200" b="0" i="0" dirty="0" err="1" smtClean="0">
                <a:effectLst/>
                <a:latin typeface="+mj-lt"/>
                <a:ea typeface="+mj-ea"/>
                <a:cs typeface="+mj-cs"/>
                <a:sym typeface="Calibri"/>
              </a:rPr>
              <a:t>WordPress</a:t>
            </a:r>
            <a:r>
              <a:rPr lang="ru-RU" sz="1200" b="0" i="0" dirty="0" smtClean="0">
                <a:effectLst/>
                <a:latin typeface="+mj-lt"/>
                <a:ea typeface="+mj-ea"/>
                <a:cs typeface="+mj-cs"/>
                <a:sym typeface="Calibri"/>
              </a:rPr>
              <a:t> в таком случае составляет 43%.</a:t>
            </a:r>
          </a:p>
          <a:p>
            <a:endParaRPr lang="ru-RU" sz="1200" b="0" i="0" dirty="0" smtClean="0">
              <a:effectLst/>
              <a:latin typeface="+mj-lt"/>
              <a:ea typeface="+mj-ea"/>
              <a:cs typeface="+mj-cs"/>
              <a:sym typeface="Calibri"/>
            </a:endParaRPr>
          </a:p>
          <a:p>
            <a:r>
              <a:rPr lang="ru-RU" sz="1200" b="0" i="0" dirty="0" smtClean="0">
                <a:effectLst/>
                <a:latin typeface="+mj-lt"/>
                <a:ea typeface="+mj-ea"/>
                <a:cs typeface="+mj-cs"/>
                <a:sym typeface="Calibri"/>
              </a:rPr>
              <a:t>В начале 2021 года по </a:t>
            </a:r>
            <a:r>
              <a:rPr lang="ru-RU" sz="1200" b="0" i="0" u="none" strike="noStrike" dirty="0" smtClean="0">
                <a:effectLst/>
                <a:latin typeface="+mj-lt"/>
                <a:ea typeface="+mj-ea"/>
                <a:cs typeface="+mj-cs"/>
                <a:sym typeface="Calibri"/>
                <a:hlinkClick r:id="rId4"/>
              </a:rPr>
              <a:t>результатам </a:t>
            </a:r>
            <a:r>
              <a:rPr lang="ru-RU" sz="1200" b="0" i="0" dirty="0" smtClean="0">
                <a:effectLst/>
                <a:latin typeface="+mj-lt"/>
                <a:ea typeface="+mj-ea"/>
                <a:cs typeface="+mj-cs"/>
                <a:sym typeface="Calibri"/>
              </a:rPr>
              <a:t>исследований той же компании W3Techs, платформа </a:t>
            </a:r>
            <a:r>
              <a:rPr lang="ru-RU" sz="1200" b="0" i="0" dirty="0" err="1" smtClean="0">
                <a:effectLst/>
                <a:latin typeface="+mj-lt"/>
                <a:ea typeface="+mj-ea"/>
                <a:cs typeface="+mj-cs"/>
                <a:sym typeface="Calibri"/>
              </a:rPr>
              <a:t>WordPress</a:t>
            </a:r>
            <a:r>
              <a:rPr lang="ru-RU" sz="1200" b="0" i="0" dirty="0" smtClean="0">
                <a:effectLst/>
                <a:latin typeface="+mj-lt"/>
                <a:ea typeface="+mj-ea"/>
                <a:cs typeface="+mj-cs"/>
                <a:sym typeface="Calibri"/>
              </a:rPr>
              <a:t> использовалась на 39,6% всех сайтов, а ее общая доля на рынке CMS составила 64,1%. А в 2018 году </a:t>
            </a:r>
            <a:r>
              <a:rPr lang="ru-RU" sz="1200" b="0" i="0" u="none" strike="noStrike" dirty="0" smtClean="0">
                <a:effectLst/>
                <a:latin typeface="+mj-lt"/>
                <a:ea typeface="+mj-ea"/>
                <a:cs typeface="+mj-cs"/>
                <a:sym typeface="Calibri"/>
                <a:hlinkClick r:id="rId5"/>
              </a:rPr>
              <a:t>результаты</a:t>
            </a:r>
            <a:r>
              <a:rPr lang="ru-RU" sz="1200" b="0" i="0" dirty="0" smtClean="0">
                <a:effectLst/>
                <a:latin typeface="+mj-lt"/>
                <a:ea typeface="+mj-ea"/>
                <a:cs typeface="+mj-cs"/>
                <a:sym typeface="Calibri"/>
              </a:rPr>
              <a:t> были такими: 30% всех сайтов в интернете работали на WP, при этом на рынке систем управления контентом доля этой CMS составляла 60,2%.</a:t>
            </a:r>
            <a:endParaRPr lang="ru-RU" dirty="0"/>
          </a:p>
        </p:txBody>
      </p:sp>
    </p:spTree>
    <p:extLst>
      <p:ext uri="{BB962C8B-B14F-4D97-AF65-F5344CB8AC3E}">
        <p14:creationId xmlns:p14="http://schemas.microsoft.com/office/powerpoint/2010/main" val="244313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60363" indent="-360363">
              <a:buFont typeface="Arial" panose="020B0604020202020204" pitchFamily="34" charset="0"/>
              <a:buChar char="•"/>
            </a:pPr>
            <a:r>
              <a:rPr lang="ru-RU" sz="1200" b="1" dirty="0" smtClean="0"/>
              <a:t>Сайт можно сделать на любом решении!</a:t>
            </a:r>
            <a:r>
              <a:rPr lang="ru-RU" sz="1200" dirty="0" smtClean="0"/>
              <a:t> Главное, чтобы он выполнял нужные функции и его можно было оптимизировать под продвижение в поисковых системах с минимальными затратами на разработку и доработку.</a:t>
            </a:r>
          </a:p>
          <a:p>
            <a:pPr marL="360363" indent="-360363">
              <a:buFont typeface="Arial" panose="020B0604020202020204" pitchFamily="34" charset="0"/>
              <a:buChar char="•"/>
            </a:pPr>
            <a:r>
              <a:rPr lang="ru-RU" sz="1200" b="1" dirty="0" smtClean="0"/>
              <a:t>Взломать можно любой сайт!</a:t>
            </a:r>
            <a:r>
              <a:rPr lang="ru-RU" sz="1200" dirty="0" smtClean="0"/>
              <a:t> Все будет зависеть от желания и целей это сделать. Ломают </a:t>
            </a:r>
            <a:r>
              <a:rPr lang="ru-RU" sz="1200" dirty="0" err="1" smtClean="0"/>
              <a:t>Вордпресс</a:t>
            </a:r>
            <a:r>
              <a:rPr lang="ru-RU" sz="1200" dirty="0" smtClean="0"/>
              <a:t>, 1С-Битрикс и </a:t>
            </a:r>
            <a:r>
              <a:rPr lang="ru-RU" sz="1200" dirty="0" err="1" smtClean="0"/>
              <a:t>самописные</a:t>
            </a:r>
            <a:r>
              <a:rPr lang="ru-RU" sz="1200" dirty="0" smtClean="0"/>
              <a:t> </a:t>
            </a:r>
            <a:r>
              <a:rPr lang="ru-RU" sz="1200" dirty="0" err="1" smtClean="0"/>
              <a:t>фреймворки</a:t>
            </a:r>
            <a:r>
              <a:rPr lang="ru-RU" sz="1200" dirty="0" smtClean="0"/>
              <a:t>. Это только вопрос цены, времени и желания.</a:t>
            </a:r>
          </a:p>
          <a:p>
            <a:endParaRPr lang="ru-RU" dirty="0"/>
          </a:p>
        </p:txBody>
      </p:sp>
    </p:spTree>
    <p:extLst>
      <p:ext uri="{BB962C8B-B14F-4D97-AF65-F5344CB8AC3E}">
        <p14:creationId xmlns:p14="http://schemas.microsoft.com/office/powerpoint/2010/main" val="224093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Преимущества:</a:t>
            </a:r>
            <a:r>
              <a:rPr lang="ru-RU" dirty="0" smtClean="0"/>
              <a:t> Легко найти программиста, бесплатный движок, легко и быстро устанавливается на любом хостинге, удобная </a:t>
            </a:r>
            <a:r>
              <a:rPr lang="ru-RU" dirty="0" err="1" smtClean="0"/>
              <a:t>админка</a:t>
            </a:r>
            <a:r>
              <a:rPr lang="ru-RU" dirty="0" smtClean="0"/>
              <a:t> и интерфейс редактирования шаблонов тем, можно сделать практически любой сайт на шаблоне самостоятельно, без знаний программирования.</a:t>
            </a:r>
          </a:p>
          <a:p>
            <a:r>
              <a:rPr lang="ru-RU" b="1" dirty="0" smtClean="0"/>
              <a:t>Недостатки:</a:t>
            </a:r>
            <a:r>
              <a:rPr lang="ru-RU" dirty="0" smtClean="0"/>
              <a:t> Некоторые плагины могут быть несовместимы друг с другом при установке или после обновления имеющихся, большое кол-во плагинов сильно притупляет работу сайта в целом.</a:t>
            </a:r>
          </a:p>
          <a:p>
            <a:r>
              <a:rPr lang="ru-RU" b="1" dirty="0" smtClean="0"/>
              <a:t>Для каких сайтов подходит: </a:t>
            </a:r>
            <a:r>
              <a:rPr lang="ru-RU" dirty="0" smtClean="0"/>
              <a:t>Блоги, сайты-визитки, </a:t>
            </a:r>
            <a:r>
              <a:rPr lang="ru-RU" dirty="0" err="1" smtClean="0"/>
              <a:t>одностраничники</a:t>
            </a:r>
            <a:r>
              <a:rPr lang="ru-RU" dirty="0" smtClean="0"/>
              <a:t> </a:t>
            </a:r>
            <a:r>
              <a:rPr lang="ru-RU" dirty="0" err="1" smtClean="0"/>
              <a:t>Landing</a:t>
            </a:r>
            <a:r>
              <a:rPr lang="ru-RU" dirty="0" smtClean="0"/>
              <a:t> </a:t>
            </a:r>
            <a:r>
              <a:rPr lang="ru-RU" dirty="0" err="1" smtClean="0"/>
              <a:t>page</a:t>
            </a:r>
            <a:r>
              <a:rPr lang="ru-RU" dirty="0" smtClean="0"/>
              <a:t>, портфолио, информационные и новостные порталы, интернет-магазины.</a:t>
            </a:r>
          </a:p>
          <a:p>
            <a:r>
              <a:rPr lang="ru-RU" b="1" dirty="0" smtClean="0"/>
              <a:t>Производительность: </a:t>
            </a:r>
            <a:r>
              <a:rPr lang="ru-RU" dirty="0" smtClean="0"/>
              <a:t>Если не устанавливать 1000 различных плагинов на простом хостинге, с производительностью особых проблем не будет.</a:t>
            </a:r>
          </a:p>
          <a:p>
            <a:r>
              <a:rPr lang="ru-RU" b="1" dirty="0" smtClean="0"/>
              <a:t>Безопасность:</a:t>
            </a:r>
            <a:r>
              <a:rPr lang="ru-RU" dirty="0" smtClean="0"/>
              <a:t> Если постоянно обновлять темы и установленные плагины, а также правильно настроить защиту, то взломать будет сложно.</a:t>
            </a:r>
          </a:p>
          <a:p>
            <a:endParaRPr lang="ru-RU" dirty="0" smtClean="0"/>
          </a:p>
          <a:p>
            <a:endParaRPr lang="ru-RU" dirty="0"/>
          </a:p>
        </p:txBody>
      </p:sp>
    </p:spTree>
    <p:extLst>
      <p:ext uri="{BB962C8B-B14F-4D97-AF65-F5344CB8AC3E}">
        <p14:creationId xmlns:p14="http://schemas.microsoft.com/office/powerpoint/2010/main" val="133841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1C-Битрикс</a:t>
            </a:r>
            <a:r>
              <a:rPr lang="ru-RU" dirty="0" smtClean="0"/>
              <a:t> - коммерческая платформа, в основном для b2b и b2c бизнесов, с широким функционалом и большим количеством готовых шаблонных решений, на которых можно за 1-2 недели запустить быстро сайт любой сложности. В РФ данная CMS занимает второе место после </a:t>
            </a:r>
            <a:r>
              <a:rPr lang="ru-RU" dirty="0" err="1" smtClean="0"/>
              <a:t>Wordpress</a:t>
            </a:r>
            <a:r>
              <a:rPr lang="ru-RU" dirty="0" smtClean="0"/>
              <a:t> и первое среди платных CMS.</a:t>
            </a:r>
          </a:p>
          <a:p>
            <a:r>
              <a:rPr lang="ru-RU" b="1" dirty="0" smtClean="0"/>
              <a:t>Преимущества:</a:t>
            </a:r>
            <a:r>
              <a:rPr lang="ru-RU" dirty="0" smtClean="0"/>
              <a:t> В базовой «коробке» движка много дефолтных функций. Двухсторонняя интеграция с 1С. В </a:t>
            </a:r>
            <a:r>
              <a:rPr lang="ru-RU" dirty="0" err="1" smtClean="0"/>
              <a:t>маркетплейсе</a:t>
            </a:r>
            <a:r>
              <a:rPr lang="ru-RU" dirty="0" smtClean="0"/>
              <a:t> можно приобрести как профессиональный готовый сайт, так и необходимые модули для расширения функционала. Можно создать любой проект и легко доработать под свои задачи бизнеса. Есть тех поддержка. Имеется быстрая интеграция с продуктами 1С и сторонними сервисами. Обладает хорошей безопасность и системой кэширования. Хорошие «решения из коробки» не плодят мусорных страниц.</a:t>
            </a:r>
          </a:p>
          <a:p>
            <a:r>
              <a:rPr lang="ru-RU" b="1" dirty="0" smtClean="0"/>
              <a:t>Недостатки</a:t>
            </a:r>
            <a:r>
              <a:rPr lang="ru-RU" dirty="0" smtClean="0"/>
              <a:t>: Стоимость разработки раза в два выше, чем на любой другой </a:t>
            </a:r>
            <a:r>
              <a:rPr lang="ru-RU" dirty="0" err="1" smtClean="0"/>
              <a:t>cms</a:t>
            </a:r>
            <a:r>
              <a:rPr lang="ru-RU" dirty="0" smtClean="0"/>
              <a:t>. Ежегодно рекомендуется оплачивать лицензию и купленные модули. Высокие требования к хостингу. Может тормозить в интернет магазинах, где товаров более 200-300 тысяч.</a:t>
            </a:r>
          </a:p>
          <a:p>
            <a:r>
              <a:rPr lang="ru-RU" b="1" dirty="0" smtClean="0"/>
              <a:t>Для каких сайтов подходит:</a:t>
            </a:r>
            <a:r>
              <a:rPr lang="ru-RU" dirty="0" smtClean="0"/>
              <a:t> Чаще всего делают интернет магазины любой ориентации. А также, можно делать новостные порталы, корпоративные сайты, </a:t>
            </a:r>
            <a:r>
              <a:rPr lang="ru-RU" dirty="0" err="1" smtClean="0"/>
              <a:t>маркетплейсы</a:t>
            </a:r>
            <a:r>
              <a:rPr lang="ru-RU" dirty="0" smtClean="0"/>
              <a:t>, форумы или блоги.</a:t>
            </a:r>
          </a:p>
          <a:p>
            <a:r>
              <a:rPr lang="ru-RU" b="1" dirty="0" smtClean="0"/>
              <a:t>Безопасность:</a:t>
            </a:r>
            <a:r>
              <a:rPr lang="ru-RU" dirty="0" smtClean="0"/>
              <a:t> Есть встроенные инструменты обеспечивающие защиту от взлома. Если штатных инструментов будет не хватать, в </a:t>
            </a:r>
            <a:r>
              <a:rPr lang="ru-RU" dirty="0" err="1" smtClean="0"/>
              <a:t>маркетплейсе</a:t>
            </a:r>
            <a:r>
              <a:rPr lang="ru-RU" dirty="0" smtClean="0"/>
              <a:t> можно будет купить платные модули.</a:t>
            </a:r>
          </a:p>
        </p:txBody>
      </p:sp>
    </p:spTree>
    <p:extLst>
      <p:ext uri="{BB962C8B-B14F-4D97-AF65-F5344CB8AC3E}">
        <p14:creationId xmlns:p14="http://schemas.microsoft.com/office/powerpoint/2010/main" val="133923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В </a:t>
            </a:r>
            <a:r>
              <a:rPr lang="ru-RU" sz="1200" b="0" i="1" dirty="0" smtClean="0">
                <a:effectLst/>
                <a:latin typeface="+mj-lt"/>
                <a:ea typeface="+mj-ea"/>
                <a:cs typeface="+mj-cs"/>
                <a:sym typeface="Calibri"/>
              </a:rPr>
              <a:t>файле </a:t>
            </a:r>
            <a:r>
              <a:rPr lang="ru-RU" sz="1200" b="0" i="1" dirty="0" err="1" smtClean="0">
                <a:effectLst/>
                <a:latin typeface="+mj-lt"/>
                <a:ea typeface="+mj-ea"/>
                <a:cs typeface="+mj-cs"/>
                <a:sym typeface="Calibri"/>
              </a:rPr>
              <a:t>Sitemap</a:t>
            </a:r>
            <a:r>
              <a:rPr lang="ru-RU" sz="1200" b="0" i="0" dirty="0" smtClean="0">
                <a:effectLst/>
                <a:latin typeface="+mj-lt"/>
                <a:ea typeface="+mj-ea"/>
                <a:cs typeface="+mj-cs"/>
                <a:sym typeface="Calibri"/>
              </a:rPr>
              <a:t> содержится информация о том, как организован контент на сайте (например, веб-страницы, видео и прочие ресурсы). Она помогает </a:t>
            </a:r>
            <a:r>
              <a:rPr lang="ru-RU" sz="1200" b="0" i="0" dirty="0" err="1" smtClean="0">
                <a:effectLst/>
                <a:latin typeface="+mj-lt"/>
                <a:ea typeface="+mj-ea"/>
                <a:cs typeface="+mj-cs"/>
                <a:sym typeface="Calibri"/>
              </a:rPr>
              <a:t>Google</a:t>
            </a:r>
            <a:r>
              <a:rPr lang="ru-RU" sz="1200" b="0" i="0" dirty="0" smtClean="0">
                <a:effectLst/>
                <a:latin typeface="+mj-lt"/>
                <a:ea typeface="+mj-ea"/>
                <a:cs typeface="+mj-cs"/>
                <a:sym typeface="Calibri"/>
              </a:rPr>
              <a:t> и другим поисковым системам более точно индексировать ваши материалы. К примеру, в файле </a:t>
            </a:r>
            <a:r>
              <a:rPr lang="ru-RU" sz="1200" b="0" i="0" dirty="0" err="1" smtClean="0">
                <a:effectLst/>
                <a:latin typeface="+mj-lt"/>
                <a:ea typeface="+mj-ea"/>
                <a:cs typeface="+mj-cs"/>
                <a:sym typeface="Calibri"/>
              </a:rPr>
              <a:t>Sitemap</a:t>
            </a:r>
            <a:r>
              <a:rPr lang="ru-RU" sz="1200" b="0" i="0" dirty="0" smtClean="0">
                <a:effectLst/>
                <a:latin typeface="+mj-lt"/>
                <a:ea typeface="+mj-ea"/>
                <a:cs typeface="+mj-cs"/>
                <a:sym typeface="Calibri"/>
              </a:rPr>
              <a:t> можно указать, какие разделы сайта наиболее важны, и сообщить нам дополнительную информацию о них (когда страница последний раз обновлялась, существуют ли ее версии на других языках и т. д.).</a:t>
            </a:r>
          </a:p>
          <a:p>
            <a:r>
              <a:rPr lang="ru-RU" sz="1200" b="0" i="0" dirty="0" smtClean="0">
                <a:effectLst/>
                <a:latin typeface="+mj-lt"/>
                <a:ea typeface="+mj-ea"/>
                <a:cs typeface="+mj-cs"/>
                <a:sym typeface="Calibri"/>
              </a:rPr>
              <a:t>Наконец, в файл </a:t>
            </a:r>
            <a:r>
              <a:rPr lang="ru-RU" sz="1200" b="0" i="0" dirty="0" err="1" smtClean="0">
                <a:effectLst/>
                <a:latin typeface="+mj-lt"/>
                <a:ea typeface="+mj-ea"/>
                <a:cs typeface="+mj-cs"/>
                <a:sym typeface="Calibri"/>
              </a:rPr>
              <a:t>Sitemap</a:t>
            </a:r>
            <a:r>
              <a:rPr lang="ru-RU" sz="1200" b="0" i="0" dirty="0" smtClean="0">
                <a:effectLst/>
                <a:latin typeface="+mj-lt"/>
                <a:ea typeface="+mj-ea"/>
                <a:cs typeface="+mj-cs"/>
                <a:sym typeface="Calibri"/>
              </a:rPr>
              <a:t> можно добавить дополнительные сведения о контенте разных типов, в том числе о </a:t>
            </a:r>
            <a:r>
              <a:rPr lang="ru-RU" sz="1200" b="0" i="0" dirty="0" smtClean="0">
                <a:effectLst/>
                <a:latin typeface="+mj-lt"/>
                <a:ea typeface="+mj-ea"/>
                <a:cs typeface="+mj-cs"/>
                <a:sym typeface="Calibri"/>
                <a:hlinkClick r:id="rId3"/>
              </a:rPr>
              <a:t>видео</a:t>
            </a:r>
            <a:r>
              <a:rPr lang="ru-RU" sz="1200" b="0" i="0" dirty="0" smtClean="0">
                <a:effectLst/>
                <a:latin typeface="+mj-lt"/>
                <a:ea typeface="+mj-ea"/>
                <a:cs typeface="+mj-cs"/>
                <a:sym typeface="Calibri"/>
              </a:rPr>
              <a:t>, </a:t>
            </a:r>
            <a:r>
              <a:rPr lang="ru-RU" sz="1200" b="0" i="0" dirty="0" smtClean="0">
                <a:effectLst/>
                <a:latin typeface="+mj-lt"/>
                <a:ea typeface="+mj-ea"/>
                <a:cs typeface="+mj-cs"/>
                <a:sym typeface="Calibri"/>
                <a:hlinkClick r:id="rId4"/>
              </a:rPr>
              <a:t>изображениях</a:t>
            </a:r>
            <a:r>
              <a:rPr lang="ru-RU" sz="1200" b="0" i="0" dirty="0" smtClean="0">
                <a:effectLst/>
                <a:latin typeface="+mj-lt"/>
                <a:ea typeface="+mj-ea"/>
                <a:cs typeface="+mj-cs"/>
                <a:sym typeface="Calibri"/>
              </a:rPr>
              <a:t> и </a:t>
            </a:r>
            <a:r>
              <a:rPr lang="ru-RU" sz="1200" b="0" i="0" dirty="0" smtClean="0">
                <a:effectLst/>
                <a:latin typeface="+mj-lt"/>
                <a:ea typeface="+mj-ea"/>
                <a:cs typeface="+mj-cs"/>
                <a:sym typeface="Calibri"/>
                <a:hlinkClick r:id="rId5"/>
              </a:rPr>
              <a:t>новостях</a:t>
            </a:r>
            <a:r>
              <a:rPr lang="ru-RU" sz="1200" b="0" i="0" dirty="0" smtClean="0">
                <a:effectLst/>
                <a:latin typeface="+mj-lt"/>
                <a:ea typeface="+mj-ea"/>
                <a:cs typeface="+mj-cs"/>
                <a:sym typeface="Calibri"/>
              </a:rPr>
              <a:t>. Пример:</a:t>
            </a:r>
          </a:p>
          <a:p>
            <a:r>
              <a:rPr lang="ru-RU" sz="1200" b="0" i="0" dirty="0" smtClean="0">
                <a:effectLst/>
                <a:latin typeface="+mj-lt"/>
                <a:ea typeface="+mj-ea"/>
                <a:cs typeface="+mj-cs"/>
                <a:sym typeface="Calibri"/>
              </a:rPr>
              <a:t>Для </a:t>
            </a:r>
            <a:r>
              <a:rPr lang="ru-RU" sz="1200" b="0" i="1" dirty="0" smtClean="0">
                <a:effectLst/>
                <a:latin typeface="+mj-lt"/>
                <a:ea typeface="+mj-ea"/>
                <a:cs typeface="+mj-cs"/>
                <a:sym typeface="Calibri"/>
              </a:rPr>
              <a:t>видеофайлов</a:t>
            </a:r>
            <a:r>
              <a:rPr lang="ru-RU" sz="1200" b="0" i="0" dirty="0" smtClean="0">
                <a:effectLst/>
                <a:latin typeface="+mj-lt"/>
                <a:ea typeface="+mj-ea"/>
                <a:cs typeface="+mj-cs"/>
                <a:sym typeface="Calibri"/>
              </a:rPr>
              <a:t>: продолжительность, рейтинг, возрастное ограничение.</a:t>
            </a:r>
          </a:p>
          <a:p>
            <a:r>
              <a:rPr lang="ru-RU" sz="1200" b="0" i="0" dirty="0" smtClean="0">
                <a:effectLst/>
                <a:latin typeface="+mj-lt"/>
                <a:ea typeface="+mj-ea"/>
                <a:cs typeface="+mj-cs"/>
                <a:sym typeface="Calibri"/>
              </a:rPr>
              <a:t>Для </a:t>
            </a:r>
            <a:r>
              <a:rPr lang="ru-RU" sz="1200" b="0" i="1" dirty="0" smtClean="0">
                <a:effectLst/>
                <a:latin typeface="+mj-lt"/>
                <a:ea typeface="+mj-ea"/>
                <a:cs typeface="+mj-cs"/>
                <a:sym typeface="Calibri"/>
              </a:rPr>
              <a:t>графических файлов</a:t>
            </a:r>
            <a:r>
              <a:rPr lang="ru-RU" sz="1200" b="0" i="0" dirty="0" smtClean="0">
                <a:effectLst/>
                <a:latin typeface="+mj-lt"/>
                <a:ea typeface="+mj-ea"/>
                <a:cs typeface="+mj-cs"/>
                <a:sym typeface="Calibri"/>
              </a:rPr>
              <a:t>: местоположение изображений, размещенных на странице.</a:t>
            </a:r>
          </a:p>
          <a:p>
            <a:r>
              <a:rPr lang="ru-RU" sz="1200" b="0" i="0" dirty="0" smtClean="0">
                <a:effectLst/>
                <a:latin typeface="+mj-lt"/>
                <a:ea typeface="+mj-ea"/>
                <a:cs typeface="+mj-cs"/>
                <a:sym typeface="Calibri"/>
              </a:rPr>
              <a:t>Для </a:t>
            </a:r>
            <a:r>
              <a:rPr lang="ru-RU" sz="1200" b="0" i="1" dirty="0" smtClean="0">
                <a:effectLst/>
                <a:latin typeface="+mj-lt"/>
                <a:ea typeface="+mj-ea"/>
                <a:cs typeface="+mj-cs"/>
                <a:sym typeface="Calibri"/>
              </a:rPr>
              <a:t>новостей</a:t>
            </a:r>
            <a:r>
              <a:rPr lang="ru-RU" sz="1200" b="0" i="0" dirty="0" smtClean="0">
                <a:effectLst/>
                <a:latin typeface="+mj-lt"/>
                <a:ea typeface="+mj-ea"/>
                <a:cs typeface="+mj-cs"/>
                <a:sym typeface="Calibri"/>
              </a:rPr>
              <a:t>: название статьи и дата публикации.</a:t>
            </a:r>
          </a:p>
          <a:p>
            <a:endParaRPr lang="ru-RU" dirty="0" smtClean="0"/>
          </a:p>
          <a:p>
            <a:r>
              <a:rPr lang="ru-RU" b="1" dirty="0" smtClean="0"/>
              <a:t>В каких случаях вам может потребоваться файл </a:t>
            </a:r>
            <a:r>
              <a:rPr lang="ru-RU" b="1" dirty="0" err="1" smtClean="0"/>
              <a:t>Sitemap</a:t>
            </a:r>
            <a:endParaRPr lang="ru-RU" dirty="0" smtClean="0"/>
          </a:p>
          <a:p>
            <a:pPr marL="441325" indent="-441325">
              <a:buFont typeface="Arial" panose="020B0604020202020204" pitchFamily="34" charset="0"/>
              <a:buChar char="•"/>
            </a:pPr>
            <a:r>
              <a:rPr lang="ru-RU" b="1" dirty="0" smtClean="0"/>
              <a:t>Размер сайта очень велик.</a:t>
            </a:r>
            <a:r>
              <a:rPr lang="ru-RU" dirty="0" smtClean="0"/>
              <a:t> Это может привести к тому, что поисковые роботы </a:t>
            </a:r>
            <a:r>
              <a:rPr lang="ru-RU" dirty="0" err="1" smtClean="0"/>
              <a:t>Google</a:t>
            </a:r>
            <a:r>
              <a:rPr lang="ru-RU" dirty="0" smtClean="0"/>
              <a:t> пропустят недавно созданные или измененные страницы.</a:t>
            </a:r>
          </a:p>
          <a:p>
            <a:pPr marL="441325" indent="-441325">
              <a:buFont typeface="Arial" panose="020B0604020202020204" pitchFamily="34" charset="0"/>
              <a:buChar char="•"/>
            </a:pPr>
            <a:r>
              <a:rPr lang="ru-RU" b="1" dirty="0" smtClean="0"/>
              <a:t>Сайт содержит большой архив страниц, которые изолированы или не связаны друг с другом.</a:t>
            </a:r>
            <a:r>
              <a:rPr lang="ru-RU" dirty="0" smtClean="0"/>
              <a:t> Чтобы они были успешно просканированы, их можно перечислить в файле </a:t>
            </a:r>
            <a:r>
              <a:rPr lang="ru-RU" dirty="0" err="1" smtClean="0"/>
              <a:t>Sitemap</a:t>
            </a:r>
            <a:r>
              <a:rPr lang="ru-RU" dirty="0" smtClean="0"/>
              <a:t>.</a:t>
            </a:r>
          </a:p>
          <a:p>
            <a:pPr marL="441325" indent="-441325">
              <a:buFont typeface="Arial" panose="020B0604020202020204" pitchFamily="34" charset="0"/>
              <a:buChar char="•"/>
            </a:pPr>
            <a:r>
              <a:rPr lang="ru-RU" b="1" dirty="0" smtClean="0"/>
              <a:t>Сайт создан недавно, и на него указывает мало внешних ссылок.</a:t>
            </a:r>
            <a:r>
              <a:rPr lang="ru-RU" dirty="0" smtClean="0"/>
              <a:t> Робот </a:t>
            </a:r>
            <a:r>
              <a:rPr lang="ru-RU" dirty="0" err="1" smtClean="0"/>
              <a:t>Googlebot</a:t>
            </a:r>
            <a:r>
              <a:rPr lang="ru-RU" dirty="0" smtClean="0"/>
              <a:t> и другие поисковые роботы сканируют интернет, переходя по ссылкам с одной страницы на другую. Если на сайт указывает мало ссылок, нам будет сложно его найти.</a:t>
            </a:r>
          </a:p>
          <a:p>
            <a:pPr marL="441325" indent="-441325">
              <a:buFont typeface="Arial" panose="020B0604020202020204" pitchFamily="34" charset="0"/>
              <a:buChar char="•"/>
            </a:pPr>
            <a:r>
              <a:rPr lang="ru-RU" b="1" dirty="0" smtClean="0"/>
              <a:t>Сайт содержит большой объем мультимедийного (видео и изображения) или новостного контента.</a:t>
            </a:r>
            <a:r>
              <a:rPr lang="ru-RU" dirty="0" smtClean="0"/>
              <a:t> Из файлов </a:t>
            </a:r>
            <a:r>
              <a:rPr lang="ru-RU" dirty="0" err="1" smtClean="0"/>
              <a:t>Sitemap</a:t>
            </a:r>
            <a:r>
              <a:rPr lang="ru-RU" dirty="0" smtClean="0"/>
              <a:t> поисковая система может получать дополнительную информацию для показа в результатах поиска.</a:t>
            </a:r>
          </a:p>
          <a:p>
            <a:pPr marL="441325" indent="-441325">
              <a:buFont typeface="Arial" panose="020B0604020202020204" pitchFamily="34" charset="0"/>
              <a:buChar char="•"/>
            </a:pPr>
            <a:endParaRPr lang="ru-RU" dirty="0" smtClean="0"/>
          </a:p>
          <a:p>
            <a:pPr marL="0" indent="0">
              <a:buFont typeface="Arial" panose="020B0604020202020204" pitchFamily="34" charset="0"/>
              <a:buNone/>
            </a:pPr>
            <a:r>
              <a:rPr lang="ru-RU" dirty="0" smtClean="0"/>
              <a:t>Пример </a:t>
            </a:r>
            <a:r>
              <a:rPr lang="en-US" dirty="0" smtClean="0"/>
              <a:t>https://developers.google.com/search/docs/specialty/international/localized-versions?hl=ru#sitemap</a:t>
            </a:r>
            <a:endParaRPr lang="ru-RU" dirty="0" smtClean="0"/>
          </a:p>
          <a:p>
            <a:pPr marL="0" indent="0">
              <a:buFont typeface="Arial" panose="020B0604020202020204" pitchFamily="34" charset="0"/>
              <a:buNone/>
            </a:pPr>
            <a:endParaRPr lang="ru-RU" dirty="0" smtClean="0"/>
          </a:p>
          <a:p>
            <a:endParaRPr lang="ru-RU" dirty="0"/>
          </a:p>
        </p:txBody>
      </p:sp>
    </p:spTree>
    <p:extLst>
      <p:ext uri="{BB962C8B-B14F-4D97-AF65-F5344CB8AC3E}">
        <p14:creationId xmlns:p14="http://schemas.microsoft.com/office/powerpoint/2010/main" val="3807941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dirty="0" smtClean="0">
                <a:effectLst/>
                <a:latin typeface="+mj-lt"/>
                <a:ea typeface="+mj-ea"/>
                <a:cs typeface="+mj-cs"/>
                <a:sym typeface="Calibri"/>
              </a:rPr>
              <a:t>2.</a:t>
            </a:r>
            <a:r>
              <a:rPr lang="ru-RU" sz="1200" b="0" i="0" dirty="0" smtClean="0">
                <a:effectLst/>
                <a:latin typeface="+mj-lt"/>
                <a:ea typeface="+mj-ea"/>
                <a:cs typeface="+mj-cs"/>
                <a:sym typeface="Calibri"/>
              </a:rPr>
              <a:t> После выбора домена надо </a:t>
            </a:r>
            <a:r>
              <a:rPr lang="ru-RU" sz="1200" b="1" i="0" dirty="0" smtClean="0">
                <a:effectLst/>
                <a:latin typeface="+mj-lt"/>
                <a:ea typeface="+mj-ea"/>
                <a:cs typeface="+mj-cs"/>
                <a:sym typeface="Calibri"/>
              </a:rPr>
              <a:t>выбрать хостинг-провайдера, </a:t>
            </a:r>
            <a:r>
              <a:rPr lang="ru-RU" sz="1200" b="0" i="0" dirty="0" smtClean="0">
                <a:effectLst/>
                <a:latin typeface="+mj-lt"/>
                <a:ea typeface="+mj-ea"/>
                <a:cs typeface="+mj-cs"/>
                <a:sym typeface="Calibri"/>
              </a:rPr>
              <a:t> у которого вы будете физически размещать свой виртуальный сервер и регистрировать доменное имя. В настоящее время таких компаний очень много, и они предоставляют далеко не одинаковые возможности своим клиентам.</a:t>
            </a:r>
            <a:endParaRPr lang="ru-RU" dirty="0"/>
          </a:p>
        </p:txBody>
      </p:sp>
    </p:spTree>
    <p:extLst>
      <p:ext uri="{BB962C8B-B14F-4D97-AF65-F5344CB8AC3E}">
        <p14:creationId xmlns:p14="http://schemas.microsoft.com/office/powerpoint/2010/main" val="2206085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ru-RU" sz="1200" b="0" dirty="0" smtClean="0">
                <a:effectLst/>
                <a:latin typeface="+mj-lt"/>
                <a:ea typeface="+mj-ea"/>
                <a:cs typeface="+mj-cs"/>
                <a:sym typeface="Calibri"/>
              </a:rPr>
              <a:t>Если у сайта не будет домена, пользователи не найдут к нему путь и не увидят содержимое.</a:t>
            </a:r>
            <a:r>
              <a:rPr lang="ru-RU" sz="1200" b="1" i="0" dirty="0" smtClean="0">
                <a:effectLst/>
                <a:latin typeface="+mj-lt"/>
                <a:ea typeface="+mj-ea"/>
                <a:cs typeface="+mj-cs"/>
                <a:sym typeface="Calibri"/>
              </a:rPr>
              <a:t> </a:t>
            </a:r>
          </a:p>
          <a:p>
            <a:pPr marL="0" marR="0" indent="0" defTabSz="914400" eaLnBrk="1" fontAlgn="auto" latinLnBrk="0" hangingPunct="1">
              <a:lnSpc>
                <a:spcPct val="100000"/>
              </a:lnSpc>
              <a:spcBef>
                <a:spcPts val="0"/>
              </a:spcBef>
              <a:spcAft>
                <a:spcPts val="0"/>
              </a:spcAft>
              <a:buClrTx/>
              <a:buSzTx/>
              <a:buFontTx/>
              <a:buNone/>
              <a:tabLst/>
              <a:defRPr/>
            </a:pPr>
            <a:r>
              <a:rPr lang="ru-RU" sz="1200" b="1" i="0" dirty="0" smtClean="0">
                <a:effectLst/>
                <a:latin typeface="+mj-lt"/>
                <a:ea typeface="+mj-ea"/>
                <a:cs typeface="+mj-cs"/>
                <a:sym typeface="Calibri"/>
              </a:rPr>
              <a:t>1. </a:t>
            </a:r>
            <a:r>
              <a:rPr lang="ru-RU" sz="1200" b="0" i="0" dirty="0" smtClean="0">
                <a:effectLst/>
                <a:latin typeface="+mj-lt"/>
                <a:ea typeface="+mj-ea"/>
                <a:cs typeface="+mj-cs"/>
                <a:sym typeface="Calibri"/>
              </a:rPr>
              <a:t>Первым делом придумайте доменное имя для компании (это имя впоследствии должно стать известным и в Интернете). </a:t>
            </a:r>
            <a:r>
              <a:rPr lang="ru-RU" sz="1200" b="1" i="0" dirty="0" smtClean="0">
                <a:effectLst/>
                <a:latin typeface="+mj-lt"/>
                <a:ea typeface="+mj-ea"/>
                <a:cs typeface="+mj-cs"/>
                <a:sym typeface="Calibri"/>
              </a:rPr>
              <a:t>Доменное имя,</a:t>
            </a:r>
            <a:r>
              <a:rPr lang="ru-RU" sz="1200" b="0" i="0" dirty="0" smtClean="0">
                <a:effectLst/>
                <a:latin typeface="+mj-lt"/>
                <a:ea typeface="+mj-ea"/>
                <a:cs typeface="+mj-cs"/>
                <a:sym typeface="Calibri"/>
              </a:rPr>
              <a:t> как правило, имеет такой формат записи: </a:t>
            </a:r>
            <a:r>
              <a:rPr lang="ru-RU" sz="1200" b="1" i="0" dirty="0" smtClean="0">
                <a:effectLst/>
                <a:latin typeface="+mj-lt"/>
                <a:ea typeface="+mj-ea"/>
                <a:cs typeface="+mj-cs"/>
                <a:sym typeface="Calibri"/>
              </a:rPr>
              <a:t>www.имя_фирмы.имя_зоны.</a:t>
            </a:r>
            <a:r>
              <a:rPr lang="ru-RU" sz="1200" b="0" i="0" dirty="0" smtClean="0">
                <a:effectLst/>
                <a:latin typeface="+mj-lt"/>
                <a:ea typeface="+mj-ea"/>
                <a:cs typeface="+mj-cs"/>
                <a:sym typeface="Calibri"/>
              </a:rPr>
              <a:t>  От  выбора доменного имени  зависит будущее представительства в Сети. Если настоящее (уже существующее) имя компании хорошо известно на рынке, то лучше использовать именно его. Если же по каким-то причинам это имя уже кто-то занял, регистрируйте сокращенное название компании. Замечательно, если имя сайта будет совпадать со словами, известными каждому. Например, </a:t>
            </a:r>
            <a:r>
              <a:rPr lang="ru-RU" sz="1200" b="1" i="0" dirty="0" smtClean="0">
                <a:effectLst/>
                <a:latin typeface="+mj-lt"/>
                <a:ea typeface="+mj-ea"/>
                <a:cs typeface="+mj-cs"/>
                <a:sym typeface="Calibri"/>
              </a:rPr>
              <a:t>www.anekdot.ru, www.rabota.ru, www.service_law.ru </a:t>
            </a:r>
            <a:r>
              <a:rPr lang="ru-RU" sz="1200" b="0" i="0" dirty="0" smtClean="0">
                <a:effectLst/>
                <a:latin typeface="+mj-lt"/>
                <a:ea typeface="+mj-ea"/>
                <a:cs typeface="+mj-cs"/>
                <a:sym typeface="Calibri"/>
              </a:rPr>
              <a:t>и т. п. </a:t>
            </a:r>
            <a:endParaRPr lang="ru-RU" dirty="0"/>
          </a:p>
        </p:txBody>
      </p:sp>
    </p:spTree>
    <p:extLst>
      <p:ext uri="{BB962C8B-B14F-4D97-AF65-F5344CB8AC3E}">
        <p14:creationId xmlns:p14="http://schemas.microsoft.com/office/powerpoint/2010/main" val="47812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Стоит понимать, что при выборе доменной зоны .РФ, вам нужно придумать доменное имя на кириллице (например, </a:t>
            </a:r>
            <a:r>
              <a:rPr lang="ru-RU" sz="1200" b="0" i="0" dirty="0" err="1" smtClean="0">
                <a:effectLst/>
                <a:latin typeface="+mj-lt"/>
                <a:ea typeface="+mj-ea"/>
                <a:cs typeface="+mj-cs"/>
                <a:sym typeface="Calibri"/>
              </a:rPr>
              <a:t>паспорт.рф</a:t>
            </a:r>
            <a:r>
              <a:rPr lang="ru-RU" sz="1200" b="0" i="0" dirty="0" smtClean="0">
                <a:effectLst/>
                <a:latin typeface="+mj-lt"/>
                <a:ea typeface="+mj-ea"/>
                <a:cs typeface="+mj-cs"/>
                <a:sym typeface="Calibri"/>
              </a:rPr>
              <a:t>) . В противном случае возникнет путаница и пользователи не смогут правильно запомнить и набрать в поисковике адрес сайта.</a:t>
            </a:r>
          </a:p>
          <a:p>
            <a:endParaRPr lang="ru-RU" sz="1200" b="0" i="0" dirty="0" smtClean="0">
              <a:effectLst/>
              <a:latin typeface="+mj-lt"/>
              <a:ea typeface="+mj-ea"/>
              <a:cs typeface="+mj-cs"/>
              <a:sym typeface="Calibri"/>
            </a:endParaRPr>
          </a:p>
          <a:p>
            <a:r>
              <a:rPr lang="ru-RU" sz="1200" b="0" dirty="0" smtClean="0">
                <a:effectLst/>
                <a:latin typeface="+mj-lt"/>
                <a:ea typeface="+mj-ea"/>
                <a:cs typeface="+mj-cs"/>
                <a:sym typeface="Calibri"/>
              </a:rPr>
              <a:t>Плюсы доменной зоны .РФ:</a:t>
            </a:r>
          </a:p>
          <a:p>
            <a:r>
              <a:rPr lang="ru-RU" sz="1200" b="0" dirty="0" smtClean="0">
                <a:effectLst/>
                <a:latin typeface="+mj-lt"/>
                <a:ea typeface="+mj-ea"/>
                <a:cs typeface="+mj-cs"/>
                <a:sym typeface="Calibri"/>
              </a:rPr>
              <a:t>Домен пишется целиком на кириллице. Так пользователям проще запомнить и напечатать в поиске название вашего сайта.</a:t>
            </a:r>
          </a:p>
          <a:p>
            <a:r>
              <a:rPr lang="ru-RU" sz="1200" b="0" dirty="0" smtClean="0">
                <a:effectLst/>
                <a:latin typeface="+mj-lt"/>
                <a:ea typeface="+mj-ea"/>
                <a:cs typeface="+mj-cs"/>
                <a:sym typeface="Calibri"/>
              </a:rPr>
              <a:t>Зона .РФ появилась позже, чем .RU, поэтому в ней больше свободных доменов.</a:t>
            </a:r>
          </a:p>
          <a:p>
            <a:endParaRPr lang="ru-RU" dirty="0"/>
          </a:p>
        </p:txBody>
      </p:sp>
    </p:spTree>
    <p:extLst>
      <p:ext uri="{BB962C8B-B14F-4D97-AF65-F5344CB8AC3E}">
        <p14:creationId xmlns:p14="http://schemas.microsoft.com/office/powerpoint/2010/main" val="309704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До появления </a:t>
            </a:r>
            <a:r>
              <a:rPr lang="ru-RU" sz="1200" b="0" i="0" dirty="0" err="1" smtClean="0">
                <a:effectLst/>
                <a:latin typeface="+mj-lt"/>
                <a:ea typeface="+mj-ea"/>
                <a:cs typeface="+mj-cs"/>
                <a:sym typeface="Calibri"/>
              </a:rPr>
              <a:t>New</a:t>
            </a:r>
            <a:r>
              <a:rPr lang="ru-RU" sz="1200" b="0" i="0" dirty="0" smtClean="0">
                <a:effectLst/>
                <a:latin typeface="+mj-lt"/>
                <a:ea typeface="+mj-ea"/>
                <a:cs typeface="+mj-cs"/>
                <a:sym typeface="Calibri"/>
              </a:rPr>
              <a:t> </a:t>
            </a:r>
            <a:r>
              <a:rPr lang="ru-RU" sz="1200" b="0" i="0" dirty="0" err="1" smtClean="0">
                <a:effectLst/>
                <a:latin typeface="+mj-lt"/>
                <a:ea typeface="+mj-ea"/>
                <a:cs typeface="+mj-cs"/>
                <a:sym typeface="Calibri"/>
              </a:rPr>
              <a:t>gTLD</a:t>
            </a:r>
            <a:r>
              <a:rPr lang="ru-RU" sz="1200" b="0" i="0" dirty="0" smtClean="0">
                <a:effectLst/>
                <a:latin typeface="+mj-lt"/>
                <a:ea typeface="+mj-ea"/>
                <a:cs typeface="+mj-cs"/>
                <a:sym typeface="Calibri"/>
              </a:rPr>
              <a:t> доменные зоны существовали для общественно значимых сфер (.</a:t>
            </a:r>
            <a:r>
              <a:rPr lang="ru-RU" sz="1200" b="0" i="0" dirty="0" err="1" smtClean="0">
                <a:effectLst/>
                <a:latin typeface="+mj-lt"/>
                <a:ea typeface="+mj-ea"/>
                <a:cs typeface="+mj-cs"/>
                <a:sym typeface="Calibri"/>
              </a:rPr>
              <a:t>museum</a:t>
            </a:r>
            <a:r>
              <a:rPr lang="ru-RU" sz="1200" b="0" i="0" dirty="0" smtClean="0">
                <a:effectLst/>
                <a:latin typeface="+mj-lt"/>
                <a:ea typeface="+mj-ea"/>
                <a:cs typeface="+mj-cs"/>
                <a:sym typeface="Calibri"/>
              </a:rPr>
              <a:t> — музеи, .</a:t>
            </a:r>
            <a:r>
              <a:rPr lang="ru-RU" sz="1200" b="0" i="0" dirty="0" err="1" smtClean="0">
                <a:effectLst/>
                <a:latin typeface="+mj-lt"/>
                <a:ea typeface="+mj-ea"/>
                <a:cs typeface="+mj-cs"/>
                <a:sym typeface="Calibri"/>
              </a:rPr>
              <a:t>edu</a:t>
            </a:r>
            <a:r>
              <a:rPr lang="ru-RU" sz="1200" b="0" i="0" dirty="0" smtClean="0">
                <a:effectLst/>
                <a:latin typeface="+mj-lt"/>
                <a:ea typeface="+mj-ea"/>
                <a:cs typeface="+mj-cs"/>
                <a:sym typeface="Calibri"/>
              </a:rPr>
              <a:t> — учебные заведения США, .</a:t>
            </a:r>
            <a:r>
              <a:rPr lang="ru-RU" sz="1200" b="0" i="0" dirty="0" err="1" smtClean="0">
                <a:effectLst/>
                <a:latin typeface="+mj-lt"/>
                <a:ea typeface="+mj-ea"/>
                <a:cs typeface="+mj-cs"/>
                <a:sym typeface="Calibri"/>
              </a:rPr>
              <a:t>travel</a:t>
            </a:r>
            <a:r>
              <a:rPr lang="ru-RU" sz="1200" b="0" i="0" dirty="0" smtClean="0">
                <a:effectLst/>
                <a:latin typeface="+mj-lt"/>
                <a:ea typeface="+mj-ea"/>
                <a:cs typeface="+mj-cs"/>
                <a:sym typeface="Calibri"/>
              </a:rPr>
              <a:t> — туристическая индустрия), назначений сайта (.</a:t>
            </a:r>
            <a:r>
              <a:rPr lang="ru-RU" sz="1200" b="0" i="0" dirty="0" err="1" smtClean="0">
                <a:effectLst/>
                <a:latin typeface="+mj-lt"/>
                <a:ea typeface="+mj-ea"/>
                <a:cs typeface="+mj-cs"/>
                <a:sym typeface="Calibri"/>
              </a:rPr>
              <a:t>pro</a:t>
            </a:r>
            <a:r>
              <a:rPr lang="ru-RU" sz="1200" b="0" i="0" dirty="0" smtClean="0">
                <a:effectLst/>
                <a:latin typeface="+mj-lt"/>
                <a:ea typeface="+mj-ea"/>
                <a:cs typeface="+mj-cs"/>
                <a:sym typeface="Calibri"/>
              </a:rPr>
              <a:t> — для профессионалов и .</a:t>
            </a:r>
            <a:r>
              <a:rPr lang="ru-RU" sz="1200" b="0" i="0" dirty="0" err="1" smtClean="0">
                <a:effectLst/>
                <a:latin typeface="+mj-lt"/>
                <a:ea typeface="+mj-ea"/>
                <a:cs typeface="+mj-cs"/>
                <a:sym typeface="Calibri"/>
              </a:rPr>
              <a:t>biz</a:t>
            </a:r>
            <a:r>
              <a:rPr lang="ru-RU" sz="1200" b="0" i="0" dirty="0" smtClean="0">
                <a:effectLst/>
                <a:latin typeface="+mj-lt"/>
                <a:ea typeface="+mj-ea"/>
                <a:cs typeface="+mj-cs"/>
                <a:sym typeface="Calibri"/>
              </a:rPr>
              <a:t> — для бизнеса) и вида организации (.</a:t>
            </a:r>
            <a:r>
              <a:rPr lang="ru-RU" sz="1200" b="0" i="0" dirty="0" err="1" smtClean="0">
                <a:effectLst/>
                <a:latin typeface="+mj-lt"/>
                <a:ea typeface="+mj-ea"/>
                <a:cs typeface="+mj-cs"/>
                <a:sym typeface="Calibri"/>
              </a:rPr>
              <a:t>com</a:t>
            </a:r>
            <a:r>
              <a:rPr lang="ru-RU" sz="1200" b="0" i="0" dirty="0" smtClean="0">
                <a:effectLst/>
                <a:latin typeface="+mj-lt"/>
                <a:ea typeface="+mj-ea"/>
                <a:cs typeface="+mj-cs"/>
                <a:sym typeface="Calibri"/>
              </a:rPr>
              <a:t> — коммерческая организация, .</a:t>
            </a:r>
            <a:r>
              <a:rPr lang="ru-RU" sz="1200" b="0" i="0" dirty="0" err="1" smtClean="0">
                <a:effectLst/>
                <a:latin typeface="+mj-lt"/>
                <a:ea typeface="+mj-ea"/>
                <a:cs typeface="+mj-cs"/>
                <a:sym typeface="Calibri"/>
              </a:rPr>
              <a:t>org</a:t>
            </a:r>
            <a:r>
              <a:rPr lang="ru-RU" sz="1200" b="0" i="0" dirty="0" smtClean="0">
                <a:effectLst/>
                <a:latin typeface="+mj-lt"/>
                <a:ea typeface="+mj-ea"/>
                <a:cs typeface="+mj-cs"/>
                <a:sym typeface="Calibri"/>
              </a:rPr>
              <a:t> — некоммерческая). Теперь же оформить запрос на свою доменную зону может любое юридическое лицо в рамках специально организованных этапов, очередной из которых по текущим прогнозам пройдет не ранее 2022 года.</a:t>
            </a:r>
          </a:p>
          <a:p>
            <a:endParaRPr lang="ru-RU" sz="1200" b="0" i="0" dirty="0" smtClean="0">
              <a:effectLst/>
              <a:latin typeface="+mj-lt"/>
              <a:ea typeface="+mj-ea"/>
              <a:cs typeface="+mj-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ru-RU" sz="1200" b="0" i="0" dirty="0" smtClean="0">
                <a:effectLst/>
                <a:latin typeface="+mj-lt"/>
                <a:ea typeface="+mj-ea"/>
                <a:cs typeface="+mj-cs"/>
                <a:sym typeface="Calibri"/>
              </a:rPr>
              <a:t>Большинство доменов из зон </a:t>
            </a:r>
            <a:r>
              <a:rPr lang="ru-RU" sz="1200" b="0" i="0" dirty="0" err="1" smtClean="0">
                <a:effectLst/>
                <a:latin typeface="+mj-lt"/>
                <a:ea typeface="+mj-ea"/>
                <a:cs typeface="+mj-cs"/>
                <a:sym typeface="Calibri"/>
              </a:rPr>
              <a:t>New</a:t>
            </a:r>
            <a:r>
              <a:rPr lang="ru-RU" sz="1200" b="0" i="0" dirty="0" smtClean="0">
                <a:effectLst/>
                <a:latin typeface="+mj-lt"/>
                <a:ea typeface="+mj-ea"/>
                <a:cs typeface="+mj-cs"/>
                <a:sym typeface="Calibri"/>
              </a:rPr>
              <a:t> </a:t>
            </a:r>
            <a:r>
              <a:rPr lang="ru-RU" sz="1200" b="0" i="0" dirty="0" err="1" smtClean="0">
                <a:effectLst/>
                <a:latin typeface="+mj-lt"/>
                <a:ea typeface="+mj-ea"/>
                <a:cs typeface="+mj-cs"/>
                <a:sym typeface="Calibri"/>
              </a:rPr>
              <a:t>gTLD</a:t>
            </a:r>
            <a:r>
              <a:rPr lang="ru-RU" sz="1200" b="0" i="0" dirty="0" smtClean="0">
                <a:effectLst/>
                <a:latin typeface="+mj-lt"/>
                <a:ea typeface="+mj-ea"/>
                <a:cs typeface="+mj-cs"/>
                <a:sym typeface="Calibri"/>
              </a:rPr>
              <a:t> стоят дешевле</a:t>
            </a:r>
          </a:p>
          <a:p>
            <a:endParaRPr lang="ru-RU" dirty="0"/>
          </a:p>
        </p:txBody>
      </p:sp>
    </p:spTree>
    <p:extLst>
      <p:ext uri="{BB962C8B-B14F-4D97-AF65-F5344CB8AC3E}">
        <p14:creationId xmlns:p14="http://schemas.microsoft.com/office/powerpoint/2010/main" val="277463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То есть все ресурсоёмкие вычисления протекают на стороне сервера, не принадлежащего хозяину и пользователю приложения. Фактически разработчик (пользователь, геймер, трейдер — кто угодно, кому нужны вычислительные мощности для работы и хобби) арендует место на сервере, чтобы комфортно заниматься своими задачами. При этом для пользователей и арендатора мощностей сервера ощущаются виртуальными (облачными), но где-то обязательно есть большие (очень и не очень, вплоть до домашнего ПК) физические железяки, которые отвечают за работоспособность виртуальных ресурсов. </a:t>
            </a:r>
            <a:endParaRPr lang="en-US" sz="1200" b="0" i="0" dirty="0" smtClean="0">
              <a:effectLst/>
              <a:latin typeface="+mj-lt"/>
              <a:ea typeface="+mj-ea"/>
              <a:cs typeface="+mj-cs"/>
              <a:sym typeface="Calibri"/>
            </a:endParaRPr>
          </a:p>
          <a:p>
            <a:endParaRPr lang="en-US" sz="1200" b="0" i="0" dirty="0" smtClean="0">
              <a:effectLst/>
              <a:latin typeface="+mj-lt"/>
              <a:ea typeface="+mj-ea"/>
              <a:cs typeface="+mj-cs"/>
              <a:sym typeface="Calibri"/>
            </a:endParaRPr>
          </a:p>
          <a:p>
            <a:r>
              <a:rPr lang="ru-RU" sz="1200" b="0" i="0" dirty="0" smtClean="0">
                <a:effectLst/>
                <a:latin typeface="+mj-lt"/>
                <a:ea typeface="+mj-ea"/>
                <a:cs typeface="+mj-cs"/>
                <a:sym typeface="Calibri"/>
              </a:rPr>
              <a:t>Простыми словами хостинг — это персональный арендованный кусочек виртуального информационного пространства, на котором вы вольны размещать свой сайт, торгового робота, 1С, CRM, любой софт, игры, тестовые и учебные стенды. Такой вот виртуальный информационный надел: вы за него платите, но всё, что с его помощью производите, получаете, зарабатываете, принадлежит вам.</a:t>
            </a:r>
            <a:endParaRPr lang="en-US" sz="1200" b="0" i="0" dirty="0" smtClean="0">
              <a:effectLst/>
              <a:latin typeface="+mj-lt"/>
              <a:ea typeface="+mj-ea"/>
              <a:cs typeface="+mj-cs"/>
              <a:sym typeface="Calibri"/>
            </a:endParaRPr>
          </a:p>
          <a:p>
            <a:endParaRPr lang="en-US" sz="1200" b="0" i="0" dirty="0" smtClean="0">
              <a:effectLst/>
              <a:latin typeface="+mj-lt"/>
              <a:ea typeface="+mj-ea"/>
              <a:cs typeface="+mj-cs"/>
              <a:sym typeface="Calibri"/>
            </a:endParaRPr>
          </a:p>
          <a:p>
            <a:r>
              <a:rPr lang="ru-RU" sz="1200" b="0" i="0" dirty="0" smtClean="0">
                <a:effectLst/>
                <a:latin typeface="+mj-lt"/>
                <a:ea typeface="+mj-ea"/>
                <a:cs typeface="+mj-cs"/>
                <a:sym typeface="Calibri"/>
              </a:rPr>
              <a:t>Кстати, хостинг можно создать самостоятельно, на базе домашних вычислительных мощностей. И он будет даже всем хорош до первых проблем с администрированием и безопасностью. Да и в целом по соотношению цена — гарантия, SLA и </a:t>
            </a:r>
            <a:r>
              <a:rPr lang="ru-RU" sz="1200" b="0" i="0" dirty="0" err="1" smtClean="0">
                <a:effectLst/>
                <a:latin typeface="+mj-lt"/>
                <a:ea typeface="+mj-ea"/>
                <a:cs typeface="+mj-cs"/>
                <a:sym typeface="Calibri"/>
              </a:rPr>
              <a:t>аптайм</a:t>
            </a:r>
            <a:r>
              <a:rPr lang="ru-RU" sz="1200" b="0" i="0" dirty="0" smtClean="0">
                <a:effectLst/>
                <a:latin typeface="+mj-lt"/>
                <a:ea typeface="+mj-ea"/>
                <a:cs typeface="+mj-cs"/>
                <a:sym typeface="Calibri"/>
              </a:rPr>
              <a:t> проигрывает арендованному подчистую</a:t>
            </a:r>
            <a:endParaRPr lang="ru-RU" dirty="0"/>
          </a:p>
        </p:txBody>
      </p:sp>
    </p:spTree>
    <p:extLst>
      <p:ext uri="{BB962C8B-B14F-4D97-AF65-F5344CB8AC3E}">
        <p14:creationId xmlns:p14="http://schemas.microsoft.com/office/powerpoint/2010/main" val="372729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dirty="0" err="1" smtClean="0">
                <a:effectLst/>
                <a:latin typeface="+mj-lt"/>
                <a:ea typeface="+mj-ea"/>
                <a:cs typeface="+mj-cs"/>
                <a:sym typeface="Calibri"/>
              </a:rPr>
              <a:t>Shared</a:t>
            </a:r>
            <a:r>
              <a:rPr lang="ru-RU" sz="1200" b="1" i="0" dirty="0" smtClean="0">
                <a:effectLst/>
                <a:latin typeface="+mj-lt"/>
                <a:ea typeface="+mj-ea"/>
                <a:cs typeface="+mj-cs"/>
                <a:sym typeface="Calibri"/>
              </a:rPr>
              <a:t> </a:t>
            </a:r>
            <a:r>
              <a:rPr lang="ru-RU" sz="1200" b="1" i="0" dirty="0" err="1" smtClean="0">
                <a:effectLst/>
                <a:latin typeface="+mj-lt"/>
                <a:ea typeface="+mj-ea"/>
                <a:cs typeface="+mj-cs"/>
                <a:sym typeface="Calibri"/>
              </a:rPr>
              <a:t>Hosting</a:t>
            </a:r>
            <a:r>
              <a:rPr lang="ru-RU" sz="1200" b="0" i="0" dirty="0" smtClean="0">
                <a:effectLst/>
                <a:latin typeface="+mj-lt"/>
                <a:ea typeface="+mj-ea"/>
                <a:cs typeface="+mj-cs"/>
                <a:sym typeface="Calibri"/>
              </a:rPr>
              <a:t> — несколько пользователей используют один и тот же ресурс. Если у кого-то возникают проблемы, страдают все: то есть кроме ресурсов разделяются все риски и проблемы. Это решение совершенно не подходит для корпоративного сектора. Работая с </a:t>
            </a:r>
            <a:r>
              <a:rPr lang="ru-RU" sz="1200" b="0" i="0" dirty="0" err="1" smtClean="0">
                <a:effectLst/>
                <a:latin typeface="+mj-lt"/>
                <a:ea typeface="+mj-ea"/>
                <a:cs typeface="+mj-cs"/>
                <a:sym typeface="Calibri"/>
              </a:rPr>
              <a:t>Shared</a:t>
            </a:r>
            <a:r>
              <a:rPr lang="ru-RU" sz="1200" b="0" i="0" dirty="0" smtClean="0">
                <a:effectLst/>
                <a:latin typeface="+mj-lt"/>
                <a:ea typeface="+mj-ea"/>
                <a:cs typeface="+mj-cs"/>
                <a:sym typeface="Calibri"/>
              </a:rPr>
              <a:t> </a:t>
            </a:r>
            <a:r>
              <a:rPr lang="ru-RU" sz="1200" b="0" i="0" dirty="0" err="1" smtClean="0">
                <a:effectLst/>
                <a:latin typeface="+mj-lt"/>
                <a:ea typeface="+mj-ea"/>
                <a:cs typeface="+mj-cs"/>
                <a:sym typeface="Calibri"/>
              </a:rPr>
              <a:t>Hosting</a:t>
            </a:r>
            <a:r>
              <a:rPr lang="ru-RU" sz="1200" b="0" i="0" dirty="0" smtClean="0">
                <a:effectLst/>
                <a:latin typeface="+mj-lt"/>
                <a:ea typeface="+mj-ea"/>
                <a:cs typeface="+mj-cs"/>
                <a:sym typeface="Calibri"/>
              </a:rPr>
              <a:t>, вы не можете устанавливать дополнительное ПО, у вас ограничена ОЗУ, ваш сайт будет сталкиваться с проблемами спама других сайтов, также могут быть ограничения по отправке электронной почты и т.д. То есть это совсем любительский, даже </a:t>
            </a:r>
            <a:r>
              <a:rPr lang="ru-RU" sz="1200" b="0" i="0" dirty="0" err="1" smtClean="0">
                <a:effectLst/>
                <a:latin typeface="+mj-lt"/>
                <a:ea typeface="+mj-ea"/>
                <a:cs typeface="+mj-cs"/>
                <a:sym typeface="Calibri"/>
              </a:rPr>
              <a:t>нубский</a:t>
            </a:r>
            <a:r>
              <a:rPr lang="ru-RU" sz="1200" b="0" i="0" dirty="0" smtClean="0">
                <a:effectLst/>
                <a:latin typeface="+mj-lt"/>
                <a:ea typeface="+mj-ea"/>
                <a:cs typeface="+mj-cs"/>
                <a:sym typeface="Calibri"/>
              </a:rPr>
              <a:t> уровень.</a:t>
            </a:r>
            <a:r>
              <a:rPr lang="ru-RU" dirty="0" smtClean="0"/>
              <a:t/>
            </a:r>
            <a:br>
              <a:rPr lang="ru-RU" dirty="0" smtClean="0"/>
            </a:br>
            <a:r>
              <a:rPr lang="ru-RU" dirty="0" smtClean="0"/>
              <a:t/>
            </a:r>
            <a:br>
              <a:rPr lang="ru-RU" dirty="0" smtClean="0"/>
            </a:br>
            <a:r>
              <a:rPr lang="ru-RU" sz="1200" b="1" i="0" dirty="0" smtClean="0">
                <a:effectLst/>
                <a:latin typeface="+mj-lt"/>
                <a:ea typeface="+mj-ea"/>
                <a:cs typeface="+mj-cs"/>
                <a:sym typeface="Calibri"/>
              </a:rPr>
              <a:t>VPS-хостинг</a:t>
            </a:r>
            <a:r>
              <a:rPr lang="en-US" sz="1200" b="1" i="0" dirty="0" smtClean="0">
                <a:effectLst/>
                <a:latin typeface="+mj-lt"/>
                <a:ea typeface="+mj-ea"/>
                <a:cs typeface="+mj-cs"/>
                <a:sym typeface="Calibri"/>
              </a:rPr>
              <a:t>(virtual private server</a:t>
            </a:r>
            <a:r>
              <a:rPr lang="en-US" sz="1200" b="0" i="0" dirty="0" smtClean="0">
                <a:effectLst/>
                <a:latin typeface="+mj-lt"/>
                <a:ea typeface="+mj-ea"/>
                <a:cs typeface="+mj-cs"/>
                <a:sym typeface="Calibri"/>
              </a:rPr>
              <a:t>)</a:t>
            </a:r>
            <a:r>
              <a:rPr lang="ru-RU" sz="1200" b="0" i="0" dirty="0" smtClean="0">
                <a:effectLst/>
                <a:latin typeface="+mj-lt"/>
                <a:ea typeface="+mj-ea"/>
                <a:cs typeface="+mj-cs"/>
                <a:sym typeface="Calibri"/>
              </a:rPr>
              <a:t> — пользователи также используют один ресурс, но при этом независимы друг от друга и несут ответственность только за свой сервер. VPS отличает надёжность, гибкость и управляемость. VPS подойдёт как для частных, так и для корпоративных задач: тестовые проекты, популярные блоги с большим количеством пользователей, корпоративные сервисы и т.д. Это уже уверенный бизнес-класс хостинга, настоящий </a:t>
            </a:r>
            <a:r>
              <a:rPr lang="ru-RU" sz="1200" b="0" i="0" dirty="0" err="1" smtClean="0">
                <a:effectLst/>
                <a:latin typeface="+mj-lt"/>
                <a:ea typeface="+mj-ea"/>
                <a:cs typeface="+mj-cs"/>
                <a:sym typeface="Calibri"/>
              </a:rPr>
              <a:t>гиковский</a:t>
            </a:r>
            <a:r>
              <a:rPr lang="ru-RU" sz="1200" b="0" i="0" dirty="0" smtClean="0">
                <a:effectLst/>
                <a:latin typeface="+mj-lt"/>
                <a:ea typeface="+mj-ea"/>
                <a:cs typeface="+mj-cs"/>
                <a:sym typeface="Calibri"/>
              </a:rPr>
              <a:t> уровень.</a:t>
            </a:r>
            <a:r>
              <a:rPr lang="ru-RU" dirty="0" smtClean="0"/>
              <a:t/>
            </a:r>
            <a:br>
              <a:rPr lang="ru-RU" dirty="0" smtClean="0"/>
            </a:br>
            <a:r>
              <a:rPr lang="ru-RU" dirty="0" smtClean="0"/>
              <a:t/>
            </a:r>
            <a:br>
              <a:rPr lang="ru-RU" dirty="0" smtClean="0"/>
            </a:br>
            <a:r>
              <a:rPr lang="ru-RU" sz="1200" b="1" i="0" dirty="0" smtClean="0">
                <a:effectLst/>
                <a:latin typeface="+mj-lt"/>
                <a:ea typeface="+mj-ea"/>
                <a:cs typeface="+mj-cs"/>
                <a:sym typeface="Calibri"/>
              </a:rPr>
              <a:t>VDS</a:t>
            </a:r>
            <a:r>
              <a:rPr lang="ru-RU" sz="1200" b="0" i="0" dirty="0" smtClean="0">
                <a:effectLst/>
                <a:latin typeface="+mj-lt"/>
                <a:ea typeface="+mj-ea"/>
                <a:cs typeface="+mj-cs"/>
                <a:sym typeface="Calibri"/>
              </a:rPr>
              <a:t> в некоторых странах и у провайдеров приравнивается к VPS, однако есть разница: если в VPS виртуализация на уровне операционной системы (на сервере стоит конкретная OS + программа-менеджер, виртуальные машины запускаются на экземплярах-копиях операционной системы), а в VDS (</a:t>
            </a:r>
            <a:r>
              <a:rPr lang="ru-RU" sz="1200" b="0" i="0" dirty="0" err="1" smtClean="0">
                <a:effectLst/>
                <a:latin typeface="+mj-lt"/>
                <a:ea typeface="+mj-ea"/>
                <a:cs typeface="+mj-cs"/>
                <a:sym typeface="Calibri"/>
              </a:rPr>
              <a:t>Virtual</a:t>
            </a:r>
            <a:r>
              <a:rPr lang="ru-RU" sz="1200" b="0" i="0" dirty="0" smtClean="0">
                <a:effectLst/>
                <a:latin typeface="+mj-lt"/>
                <a:ea typeface="+mj-ea"/>
                <a:cs typeface="+mj-cs"/>
                <a:sym typeface="Calibri"/>
              </a:rPr>
              <a:t> </a:t>
            </a:r>
            <a:r>
              <a:rPr lang="ru-RU" sz="1200" b="0" i="0" dirty="0" err="1" smtClean="0">
                <a:effectLst/>
                <a:latin typeface="+mj-lt"/>
                <a:ea typeface="+mj-ea"/>
                <a:cs typeface="+mj-cs"/>
                <a:sym typeface="Calibri"/>
              </a:rPr>
              <a:t>Dedicated</a:t>
            </a:r>
            <a:r>
              <a:rPr lang="ru-RU" sz="1200" b="0" i="0" dirty="0" smtClean="0">
                <a:effectLst/>
                <a:latin typeface="+mj-lt"/>
                <a:ea typeface="+mj-ea"/>
                <a:cs typeface="+mj-cs"/>
                <a:sym typeface="Calibri"/>
              </a:rPr>
              <a:t> </a:t>
            </a:r>
            <a:r>
              <a:rPr lang="ru-RU" sz="1200" b="0" i="0" dirty="0" err="1" smtClean="0">
                <a:effectLst/>
                <a:latin typeface="+mj-lt"/>
                <a:ea typeface="+mj-ea"/>
                <a:cs typeface="+mj-cs"/>
                <a:sym typeface="Calibri"/>
              </a:rPr>
              <a:t>Server</a:t>
            </a:r>
            <a:r>
              <a:rPr lang="ru-RU" sz="1200" b="0" i="0" dirty="0" smtClean="0">
                <a:effectLst/>
                <a:latin typeface="+mj-lt"/>
                <a:ea typeface="+mj-ea"/>
                <a:cs typeface="+mj-cs"/>
                <a:sym typeface="Calibri"/>
              </a:rPr>
              <a:t>) — аппаратная виртуализация (у каждого виртуального сервера своя OS, своё ядро). В целом VDS дороже и надёжнее, но это уже совсем корпоративное, </a:t>
            </a:r>
            <a:r>
              <a:rPr lang="ru-RU" sz="1200" b="0" i="0" dirty="0" err="1" smtClean="0">
                <a:effectLst/>
                <a:latin typeface="+mj-lt"/>
                <a:ea typeface="+mj-ea"/>
                <a:cs typeface="+mj-cs"/>
                <a:sym typeface="Calibri"/>
              </a:rPr>
              <a:t>энтерпрайзное</a:t>
            </a:r>
            <a:r>
              <a:rPr lang="ru-RU" sz="1200" b="0" i="0" dirty="0" smtClean="0">
                <a:effectLst/>
                <a:latin typeface="+mj-lt"/>
                <a:ea typeface="+mj-ea"/>
                <a:cs typeface="+mj-cs"/>
                <a:sym typeface="Calibri"/>
              </a:rPr>
              <a:t> решение.</a:t>
            </a:r>
            <a:r>
              <a:rPr lang="ru-RU" dirty="0" smtClean="0"/>
              <a:t/>
            </a:r>
            <a:br>
              <a:rPr lang="ru-RU" dirty="0" smtClean="0"/>
            </a:br>
            <a:endParaRPr lang="ru-RU" dirty="0"/>
          </a:p>
        </p:txBody>
      </p:sp>
    </p:spTree>
    <p:extLst>
      <p:ext uri="{BB962C8B-B14F-4D97-AF65-F5344CB8AC3E}">
        <p14:creationId xmlns:p14="http://schemas.microsoft.com/office/powerpoint/2010/main" val="4269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dirty="0" smtClean="0">
                <a:effectLst/>
                <a:latin typeface="+mj-lt"/>
                <a:ea typeface="+mj-ea"/>
                <a:cs typeface="+mj-cs"/>
                <a:sym typeface="Calibri"/>
              </a:rPr>
              <a:t>Конечно, если сайт вашей фирмы все же является зарегистрированным у провайдера бесплатного хостинга, то ничего криминального в этом тоже нет. Многие сотни фирм имеют именно такие сайты. Однако сам факт бесплатного размещения вашего сайта может негативно повлиять на имидж вашей компании, так как большинство солидных фирм являются обладателями </a:t>
            </a:r>
            <a:r>
              <a:rPr lang="ru-RU" sz="1200" b="1" i="0" dirty="0" smtClean="0">
                <a:effectLst/>
                <a:latin typeface="+mj-lt"/>
                <a:ea typeface="+mj-ea"/>
                <a:cs typeface="+mj-cs"/>
                <a:sym typeface="Calibri"/>
              </a:rPr>
              <a:t>доменов второго уровня</a:t>
            </a:r>
            <a:r>
              <a:rPr lang="ru-RU" sz="1200" b="0" i="0" dirty="0" smtClean="0">
                <a:effectLst/>
                <a:latin typeface="+mj-lt"/>
                <a:ea typeface="+mj-ea"/>
                <a:cs typeface="+mj-cs"/>
                <a:sym typeface="Calibri"/>
              </a:rPr>
              <a:t>. Если же сайт расположен на бесплатной хостинг-площадке, то его адрес в Интернете будет иметь примерно следующий вид: </a:t>
            </a:r>
            <a:r>
              <a:rPr lang="ru-RU" sz="1200" b="1" i="0" dirty="0" smtClean="0">
                <a:effectLst/>
                <a:latin typeface="+mj-lt"/>
                <a:ea typeface="+mj-ea"/>
                <a:cs typeface="+mj-cs"/>
                <a:sym typeface="Calibri"/>
              </a:rPr>
              <a:t>http://www.xxx.yyy.ru</a:t>
            </a:r>
            <a:r>
              <a:rPr lang="ru-RU" sz="1200" b="0" i="0" dirty="0" smtClean="0">
                <a:effectLst/>
                <a:latin typeface="+mj-lt"/>
                <a:ea typeface="+mj-ea"/>
                <a:cs typeface="+mj-cs"/>
                <a:sym typeface="Calibri"/>
              </a:rPr>
              <a:t>, где </a:t>
            </a:r>
            <a:r>
              <a:rPr lang="ru-RU" sz="1200" b="0" i="0" dirty="0" err="1" smtClean="0">
                <a:effectLst/>
                <a:latin typeface="+mj-lt"/>
                <a:ea typeface="+mj-ea"/>
                <a:cs typeface="+mj-cs"/>
                <a:sym typeface="Calibri"/>
              </a:rPr>
              <a:t>ххх</a:t>
            </a:r>
            <a:r>
              <a:rPr lang="ru-RU" sz="1200" b="0" i="0" dirty="0" smtClean="0">
                <a:effectLst/>
                <a:latin typeface="+mj-lt"/>
                <a:ea typeface="+mj-ea"/>
                <a:cs typeface="+mj-cs"/>
                <a:sym typeface="Calibri"/>
              </a:rPr>
              <a:t> — это название вашей компании, а </a:t>
            </a:r>
            <a:r>
              <a:rPr lang="ru-RU" sz="1200" b="0" i="0" dirty="0" err="1" smtClean="0">
                <a:effectLst/>
                <a:latin typeface="+mj-lt"/>
                <a:ea typeface="+mj-ea"/>
                <a:cs typeface="+mj-cs"/>
                <a:sym typeface="Calibri"/>
              </a:rPr>
              <a:t>ууу</a:t>
            </a:r>
            <a:r>
              <a:rPr lang="ru-RU" sz="1200" b="0" i="0" dirty="0" smtClean="0">
                <a:effectLst/>
                <a:latin typeface="+mj-lt"/>
                <a:ea typeface="+mj-ea"/>
                <a:cs typeface="+mj-cs"/>
                <a:sym typeface="Calibri"/>
              </a:rPr>
              <a:t> — это имя хостинг-провайдера, который и предоставляет бесплатный хостинг. Представьте себе, что хостинг-компания «УУУ» обанкротилась или закрылась. Соответственно, ваш сайт тоже закрывается, так как название представительства вашей фирмы (которое называется в этом случае </a:t>
            </a:r>
            <a:r>
              <a:rPr lang="ru-RU" sz="1200" b="1" i="0" dirty="0" smtClean="0">
                <a:effectLst/>
                <a:latin typeface="+mj-lt"/>
                <a:ea typeface="+mj-ea"/>
                <a:cs typeface="+mj-cs"/>
                <a:sym typeface="Calibri"/>
              </a:rPr>
              <a:t> доменом третьего уровня</a:t>
            </a:r>
            <a:r>
              <a:rPr lang="ru-RU" sz="1200" b="0" i="0" dirty="0" smtClean="0">
                <a:effectLst/>
                <a:latin typeface="+mj-lt"/>
                <a:ea typeface="+mj-ea"/>
                <a:cs typeface="+mj-cs"/>
                <a:sym typeface="Calibri"/>
              </a:rPr>
              <a:t>) привязано к имени хостинг-провайдера (домену второго уровня). А домен всегда зависит от домена предыдущего уровня. Бесплатным бывает только сыр в мышеловке! Бесплатный хостинг окупается за счет размещения рекламы на сайтах, которую вставляют на них провайдеры в обмен на бесплатное предоставление своих услуг. Постоянная посторонняя реклама на коммерческом сайте производит негативное впечатление на посетителей, в то время как на платном хостинге посторонняя реклама отсутствует, если, конечно, вы не опубликуете ее сами. Кроме того, компании, которые предоставляют бесплатный хостинг, как правило, не несут ответственности за различные сбои на сервере и потерю информации.</a:t>
            </a:r>
          </a:p>
          <a:p>
            <a:endParaRPr lang="ru-RU" sz="1200" b="0" i="0" dirty="0" smtClean="0">
              <a:effectLst/>
              <a:latin typeface="+mj-lt"/>
              <a:ea typeface="+mj-ea"/>
              <a:cs typeface="+mj-cs"/>
              <a:sym typeface="Calibri"/>
            </a:endParaRPr>
          </a:p>
          <a:p>
            <a:r>
              <a:rPr lang="ru-RU" sz="1200" b="0" i="0" dirty="0" smtClean="0">
                <a:effectLst/>
                <a:latin typeface="+mj-lt"/>
                <a:ea typeface="+mj-ea"/>
                <a:cs typeface="+mj-cs"/>
                <a:sym typeface="Calibri"/>
              </a:rPr>
              <a:t>Рассмотрим теперь ситуацию, когда адрес вашего сайта имеет доменное имя второго уровня, например </a:t>
            </a:r>
            <a:r>
              <a:rPr lang="ru-RU" sz="1200" b="1" i="0" dirty="0" smtClean="0">
                <a:effectLst/>
                <a:latin typeface="+mj-lt"/>
                <a:ea typeface="+mj-ea"/>
                <a:cs typeface="+mj-cs"/>
                <a:sym typeface="Calibri"/>
              </a:rPr>
              <a:t>http://www.firma.ru. </a:t>
            </a:r>
            <a:r>
              <a:rPr lang="ru-RU" sz="1200" b="0" i="0" dirty="0" smtClean="0">
                <a:effectLst/>
                <a:latin typeface="+mj-lt"/>
                <a:ea typeface="+mj-ea"/>
                <a:cs typeface="+mj-cs"/>
                <a:sym typeface="Calibri"/>
              </a:rPr>
              <a:t>В этом случае благополучие сайта не зависит от благополучия компании, предоставляющей платный хостинг, так как домен второго уровня фирмы зарегистрирован в DNS Интернета. Провайдер занимается лишь его поддержкой. В случае закрытия этой хостинг-компании адрес вашей фирмы в Сети останется прежним, нужно будет лишь отдать его на обслуживание другому хостинг-провайдеру. Это еще одна причина, по которой коммерческим проектам рекомендуется регистрировать домены второго уровня и использовать платный хостинг. Ведь в случае какой-нибудь неполадки на сервере провайдера вы всегда сможете отстоять свои права или даже потребовать компенсации, если хостинг вас не устраивает.</a:t>
            </a:r>
            <a:endParaRPr lang="ru-RU" dirty="0"/>
          </a:p>
        </p:txBody>
      </p:sp>
    </p:spTree>
    <p:extLst>
      <p:ext uri="{BB962C8B-B14F-4D97-AF65-F5344CB8AC3E}">
        <p14:creationId xmlns:p14="http://schemas.microsoft.com/office/powerpoint/2010/main" val="344845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36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966F1B3B-9108-457A-9563-B51C91746D42}" type="datetimeFigureOut">
              <a:rPr lang="ru-RU" smtClean="0"/>
              <a:t>28.11.2022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5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28.11.2022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52125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28.11.2022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39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58472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53100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141961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83658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85831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240409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64253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42151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6F1B3B-9108-457A-9563-B51C91746D42}" type="datetimeFigureOut">
              <a:rPr lang="ru-RU" smtClean="0"/>
              <a:t>28.11.2022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312069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71788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987846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661809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539726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434800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2436749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118450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285660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8715125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04150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6F1B3B-9108-457A-9563-B51C91746D42}" type="datetimeFigureOut">
              <a:rPr lang="ru-RU" smtClean="0"/>
              <a:t>28.11.2022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97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3964671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1400" i="1" dirty="0">
                <a:solidFill>
                  <a:srgbClr val="7F7F7F"/>
                </a:solidFill>
                <a:cs typeface="Arial" charset="0"/>
                <a:sym typeface="Symbol" pitchFamily="18" charset="2"/>
              </a:rPr>
              <a:t>Компьютерные сети</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A15EF735-DB40-4291-B53A-545DD86A87A4}" type="slidenum">
              <a:rPr lang="ru-RU" altLang="ru-RU"/>
              <a:pPr/>
              <a:t>‹#›</a:t>
            </a:fld>
            <a:endParaRPr lang="ru-RU" altLang="ru-RU"/>
          </a:p>
        </p:txBody>
      </p:sp>
    </p:spTree>
    <p:extLst>
      <p:ext uri="{BB962C8B-B14F-4D97-AF65-F5344CB8AC3E}">
        <p14:creationId xmlns:p14="http://schemas.microsoft.com/office/powerpoint/2010/main" val="14184650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2948788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4153889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1227581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1941673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a:solidFill>
                  <a:srgbClr val="7F7F7F"/>
                </a:solidFill>
                <a:cs typeface="Arial" charset="0"/>
                <a:sym typeface="Symbol" pitchFamily="18" charset="2"/>
              </a:rPr>
              <a:t>Создание веб-сайтов</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11 класс</a:t>
            </a:r>
            <a:endParaRPr lang="ru-RU" sz="1400" i="1">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89988" algn="r"/>
              </a:tabLst>
              <a:defRPr/>
            </a:pPr>
            <a:r>
              <a:rPr lang="ru-RU" sz="1400" i="1">
                <a:solidFill>
                  <a:srgbClr val="7F7F7F"/>
                </a:solidFill>
                <a:cs typeface="Arial" charset="0"/>
                <a:sym typeface="Symbol" pitchFamily="18" charset="2"/>
              </a:rPr>
              <a:t></a:t>
            </a:r>
            <a:r>
              <a:rPr lang="en-US" sz="1400" i="1">
                <a:solidFill>
                  <a:srgbClr val="7F7F7F"/>
                </a:solidFill>
                <a:cs typeface="Arial" charset="0"/>
                <a:sym typeface="Symbol" pitchFamily="18" charset="2"/>
              </a:rPr>
              <a:t> </a:t>
            </a:r>
            <a:r>
              <a:rPr lang="ru-RU" sz="1400" i="1">
                <a:solidFill>
                  <a:srgbClr val="7F7F7F"/>
                </a:solidFill>
                <a:cs typeface="Arial" charset="0"/>
                <a:sym typeface="Symbol" pitchFamily="18" charset="2"/>
              </a:rPr>
              <a:t>К.Ю. Поляков, Е.А. Ерёмин, 2013 	</a:t>
            </a:r>
            <a:r>
              <a:rPr lang="en-US" sz="1400" i="1">
                <a:solidFill>
                  <a:srgbClr val="7F7F7F"/>
                </a:solidFill>
                <a:cs typeface="Arial" charset="0"/>
                <a:sym typeface="Symbol" pitchFamily="18" charset="2"/>
              </a:rPr>
              <a:t>http://kpolyakov.spb.ru</a:t>
            </a:r>
            <a:endParaRPr lang="ru-RU" sz="1400" i="1">
              <a:solidFill>
                <a:srgbClr val="7F7F7F"/>
              </a:solidFill>
              <a:cs typeface="Arial" charset="0"/>
              <a:sym typeface="Symbol" pitchFamily="18" charset="2"/>
            </a:endParaRPr>
          </a:p>
        </p:txBody>
      </p:sp>
      <p:sp>
        <p:nvSpPr>
          <p:cNvPr id="5" name="Line 2"/>
          <p:cNvSpPr>
            <a:spLocks noChangeShapeType="1"/>
          </p:cNvSpPr>
          <p:nvPr userDrawn="1"/>
        </p:nvSpPr>
        <p:spPr bwMode="auto">
          <a:xfrm>
            <a:off x="376238"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smtClean="0"/>
              <a:t>Образец заголовка</a:t>
            </a:r>
            <a:endParaRPr lang="ru-RU" dirty="0"/>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fld id="{8245FA3C-6A19-4DAF-A4B5-80B99D008536}" type="slidenum">
              <a:rPr lang="ru-RU" altLang="ru-RU"/>
              <a:pPr/>
              <a:t>‹#›</a:t>
            </a:fld>
            <a:endParaRPr lang="ru-RU" altLang="ru-RU"/>
          </a:p>
        </p:txBody>
      </p:sp>
    </p:spTree>
    <p:extLst>
      <p:ext uri="{BB962C8B-B14F-4D97-AF65-F5344CB8AC3E}">
        <p14:creationId xmlns:p14="http://schemas.microsoft.com/office/powerpoint/2010/main" val="288158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6F1B3B-9108-457A-9563-B51C91746D42}" type="datetimeFigureOut">
              <a:rPr lang="ru-RU" smtClean="0"/>
              <a:t>28.11.2022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2915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68096" y="2967788"/>
            <a:ext cx="356616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4491990" y="2967788"/>
            <a:ext cx="356616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6F1B3B-9108-457A-9563-B51C91746D42}" type="datetimeFigureOut">
              <a:rPr lang="ru-RU" smtClean="0"/>
              <a:t>28.11.2022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3189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6F1B3B-9108-457A-9563-B51C91746D42}" type="datetimeFigureOut">
              <a:rPr lang="ru-RU" smtClean="0"/>
              <a:t>28.11.2022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06671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F1B3B-9108-457A-9563-B51C91746D42}" type="datetimeFigureOut">
              <a:rPr lang="ru-RU" smtClean="0"/>
              <a:t>28.11.2022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186503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6F1B3B-9108-457A-9563-B51C91746D42}" type="datetimeFigureOut">
              <a:rPr lang="ru-RU" smtClean="0"/>
              <a:t>28.11.2022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spTree>
    <p:extLst>
      <p:ext uri="{BB962C8B-B14F-4D97-AF65-F5344CB8AC3E}">
        <p14:creationId xmlns:p14="http://schemas.microsoft.com/office/powerpoint/2010/main" val="310432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smtClean="0"/>
              <a:t>Вставка рисунка</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966F1B3B-9108-457A-9563-B51C91746D42}" type="datetimeFigureOut">
              <a:rPr lang="ru-RU" smtClean="0"/>
              <a:t>28.11.2022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B4B4D-7CA3-9044-876B-883B54F8677D}" type="slidenum">
              <a:rPr lang="ru-RU" smtClean="0"/>
              <a:t>‹#›</a:t>
            </a:fld>
            <a:endParaRPr lang="ru-R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1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6F1B3B-9108-457A-9563-B51C91746D42}" type="datetimeFigureOut">
              <a:rPr lang="ru-RU" smtClean="0"/>
              <a:t>28.11.2022</a:t>
            </a:fld>
            <a:endParaRPr lang="ru-R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CB4B4D-7CA3-9044-876B-883B54F8677D}" type="slidenum">
              <a:rPr lang="ru-RU" smtClean="0"/>
              <a:t>‹#›</a:t>
            </a:fld>
            <a:endParaRPr lang="ru-R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6523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g.ru/domain/n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ngelinarz.tilda.w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eget.com/ru/hosting/fre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2ip.ru/domain-list-by-ip"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2ip.ru/looku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google.com/addurl" TargetMode="External"/><Relationship Id="rId2" Type="http://schemas.openxmlformats.org/officeDocument/2006/relationships/hyperlink" Target="http://webmaster.yandex.r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latin typeface="+mn-lt"/>
              </a:rPr>
              <a:t>Основы </a:t>
            </a:r>
            <a:br>
              <a:rPr lang="ru-RU" dirty="0" smtClean="0">
                <a:latin typeface="+mn-lt"/>
              </a:rPr>
            </a:br>
            <a:r>
              <a:rPr lang="en-US" dirty="0" smtClean="0">
                <a:latin typeface="+mn-lt"/>
              </a:rPr>
              <a:t>web-</a:t>
            </a:r>
            <a:r>
              <a:rPr lang="ru-RU" dirty="0" smtClean="0">
                <a:latin typeface="+mn-lt"/>
              </a:rPr>
              <a:t>технологий</a:t>
            </a:r>
            <a:endParaRPr lang="ru-RU" dirty="0">
              <a:latin typeface="+mn-lt"/>
            </a:endParaRPr>
          </a:p>
        </p:txBody>
      </p:sp>
      <p:sp>
        <p:nvSpPr>
          <p:cNvPr id="3" name="Подзаголовок 2"/>
          <p:cNvSpPr>
            <a:spLocks noGrp="1"/>
          </p:cNvSpPr>
          <p:nvPr>
            <p:ph type="subTitle" idx="1"/>
          </p:nvPr>
        </p:nvSpPr>
        <p:spPr/>
        <p:txBody>
          <a:bodyPr/>
          <a:lstStyle/>
          <a:p>
            <a:r>
              <a:rPr lang="ru-RU" dirty="0"/>
              <a:t>Лекция </a:t>
            </a:r>
            <a:r>
              <a:rPr lang="ru-RU" dirty="0"/>
              <a:t>7</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Стоимость</a:t>
            </a:r>
            <a:endParaRPr lang="ru-RU" dirty="0"/>
          </a:p>
        </p:txBody>
      </p:sp>
      <p:sp>
        <p:nvSpPr>
          <p:cNvPr id="3" name="Объект 2"/>
          <p:cNvSpPr>
            <a:spLocks noGrp="1"/>
          </p:cNvSpPr>
          <p:nvPr>
            <p:ph idx="1"/>
          </p:nvPr>
        </p:nvSpPr>
        <p:spPr/>
        <p:txBody>
          <a:bodyPr>
            <a:normAutofit/>
          </a:bodyPr>
          <a:lstStyle/>
          <a:p>
            <a:r>
              <a:rPr lang="ru-RU" sz="3600" dirty="0" smtClean="0"/>
              <a:t>Очень варьируется, подбирать под свои возможности и потребности.</a:t>
            </a:r>
          </a:p>
          <a:p>
            <a:endParaRPr lang="ru-RU" sz="3200" dirty="0"/>
          </a:p>
          <a:p>
            <a:r>
              <a:rPr lang="ru-RU" sz="3200" dirty="0" smtClean="0"/>
              <a:t>Пример </a:t>
            </a:r>
            <a:r>
              <a:rPr lang="en-US" sz="3200" dirty="0">
                <a:hlinkClick r:id="rId2"/>
              </a:rPr>
              <a:t>https://www.reg.ru/domain/new</a:t>
            </a:r>
            <a:r>
              <a:rPr lang="en-US" sz="3200" dirty="0" smtClean="0">
                <a:hlinkClick r:id="rId2"/>
              </a:rPr>
              <a:t>/</a:t>
            </a:r>
            <a:endParaRPr lang="ru-RU" sz="3200" dirty="0" smtClean="0"/>
          </a:p>
          <a:p>
            <a:endParaRPr lang="ru-RU" sz="3200" dirty="0"/>
          </a:p>
        </p:txBody>
      </p:sp>
    </p:spTree>
    <p:extLst>
      <p:ext uri="{BB962C8B-B14F-4D97-AF65-F5344CB8AC3E}">
        <p14:creationId xmlns:p14="http://schemas.microsoft.com/office/powerpoint/2010/main" val="364094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Шаг 2. Закажите хостинг</a:t>
            </a:r>
          </a:p>
        </p:txBody>
      </p:sp>
      <p:sp>
        <p:nvSpPr>
          <p:cNvPr id="3" name="Объект 2"/>
          <p:cNvSpPr>
            <a:spLocks noGrp="1"/>
          </p:cNvSpPr>
          <p:nvPr>
            <p:ph idx="1"/>
          </p:nvPr>
        </p:nvSpPr>
        <p:spPr/>
        <p:txBody>
          <a:bodyPr>
            <a:normAutofit/>
          </a:bodyPr>
          <a:lstStyle/>
          <a:p>
            <a:r>
              <a:rPr lang="ru-RU" sz="4000" b="1" dirty="0">
                <a:solidFill>
                  <a:schemeClr val="accent1"/>
                </a:solidFill>
              </a:rPr>
              <a:t>Хостинг</a:t>
            </a:r>
            <a:r>
              <a:rPr lang="ru-RU" sz="4000" dirty="0"/>
              <a:t> — это сервис, услуга, внутри которой </a:t>
            </a:r>
            <a:r>
              <a:rPr lang="ru-RU" sz="4000" dirty="0" err="1"/>
              <a:t>хостер</a:t>
            </a:r>
            <a:r>
              <a:rPr lang="ru-RU" sz="4000" dirty="0"/>
              <a:t> (владелец вычислительных мощностей) предлагает хранить файлы и передавать сайты и веб-сервисы конечным пользователям. </a:t>
            </a:r>
          </a:p>
        </p:txBody>
      </p:sp>
    </p:spTree>
    <p:extLst>
      <p:ext uri="{BB962C8B-B14F-4D97-AF65-F5344CB8AC3E}">
        <p14:creationId xmlns:p14="http://schemas.microsoft.com/office/powerpoint/2010/main" val="4137146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Варианты аренды</a:t>
            </a:r>
            <a:endParaRPr lang="ru-RU" dirty="0"/>
          </a:p>
        </p:txBody>
      </p:sp>
      <p:pic>
        <p:nvPicPr>
          <p:cNvPr id="1026" name="Picture 2" descr="https://habrastorage.org/getpro/habr/post_images/f4e/07e/f37/f4e07ef37313600f85d90c0ecb3927ec.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2647" y="2084832"/>
            <a:ext cx="700095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624662" y="6107557"/>
            <a:ext cx="2262158" cy="369332"/>
          </a:xfrm>
          <a:prstGeom prst="rect">
            <a:avLst/>
          </a:prstGeom>
        </p:spPr>
        <p:txBody>
          <a:bodyPr wrap="none">
            <a:spAutoFit/>
          </a:bodyPr>
          <a:lstStyle/>
          <a:p>
            <a:r>
              <a:rPr lang="en-US" dirty="0">
                <a:solidFill>
                  <a:srgbClr val="5F6368"/>
                </a:solidFill>
                <a:latin typeface="arial" panose="020B0604020202020204" pitchFamily="34" charset="0"/>
              </a:rPr>
              <a:t>virtual private </a:t>
            </a:r>
            <a:r>
              <a:rPr lang="en-US" dirty="0" smtClean="0">
                <a:solidFill>
                  <a:srgbClr val="5F6368"/>
                </a:solidFill>
                <a:latin typeface="arial" panose="020B0604020202020204" pitchFamily="34" charset="0"/>
              </a:rPr>
              <a:t>server</a:t>
            </a:r>
            <a:endParaRPr lang="ru-RU" dirty="0"/>
          </a:p>
        </p:txBody>
      </p:sp>
      <p:sp>
        <p:nvSpPr>
          <p:cNvPr id="5" name="Прямоугольник 4"/>
          <p:cNvSpPr/>
          <p:nvPr/>
        </p:nvSpPr>
        <p:spPr>
          <a:xfrm>
            <a:off x="3128156" y="6107557"/>
            <a:ext cx="2569934" cy="369332"/>
          </a:xfrm>
          <a:prstGeom prst="rect">
            <a:avLst/>
          </a:prstGeom>
        </p:spPr>
        <p:txBody>
          <a:bodyPr wrap="none">
            <a:spAutoFit/>
          </a:bodyPr>
          <a:lstStyle/>
          <a:p>
            <a:r>
              <a:rPr lang="en-US" dirty="0">
                <a:solidFill>
                  <a:srgbClr val="4D5156"/>
                </a:solidFill>
                <a:latin typeface="arial" panose="020B0604020202020204" pitchFamily="34" charset="0"/>
              </a:rPr>
              <a:t>virtual dedicated server</a:t>
            </a:r>
            <a:endParaRPr lang="ru-RU" dirty="0"/>
          </a:p>
        </p:txBody>
      </p:sp>
    </p:spTree>
    <p:extLst>
      <p:ext uri="{BB962C8B-B14F-4D97-AF65-F5344CB8AC3E}">
        <p14:creationId xmlns:p14="http://schemas.microsoft.com/office/powerpoint/2010/main" val="70161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Платный и бесплатный хостинг</a:t>
            </a:r>
            <a:endParaRPr lang="ru-RU" dirty="0"/>
          </a:p>
        </p:txBody>
      </p:sp>
      <p:sp>
        <p:nvSpPr>
          <p:cNvPr id="3" name="Объект 2"/>
          <p:cNvSpPr>
            <a:spLocks noGrp="1"/>
          </p:cNvSpPr>
          <p:nvPr>
            <p:ph idx="1"/>
          </p:nvPr>
        </p:nvSpPr>
        <p:spPr/>
        <p:txBody>
          <a:bodyPr>
            <a:normAutofit fontScale="92500" lnSpcReduction="10000"/>
          </a:bodyPr>
          <a:lstStyle/>
          <a:p>
            <a:r>
              <a:rPr lang="ru-RU" sz="3600" dirty="0">
                <a:sym typeface="Calibri"/>
              </a:rPr>
              <a:t>Если </a:t>
            </a:r>
            <a:r>
              <a:rPr lang="ru-RU" sz="3600" dirty="0" smtClean="0">
                <a:sym typeface="Calibri"/>
              </a:rPr>
              <a:t>сайт </a:t>
            </a:r>
            <a:r>
              <a:rPr lang="ru-RU" sz="3600" dirty="0">
                <a:sym typeface="Calibri"/>
              </a:rPr>
              <a:t>расположен на бесплатной хостинг-площадке, то его адрес в Интернете </a:t>
            </a:r>
            <a:r>
              <a:rPr lang="ru-RU" sz="3600" dirty="0" smtClean="0">
                <a:sym typeface="Calibri"/>
              </a:rPr>
              <a:t>зачастую будет </a:t>
            </a:r>
            <a:r>
              <a:rPr lang="ru-RU" sz="3600" dirty="0">
                <a:sym typeface="Calibri"/>
              </a:rPr>
              <a:t>иметь примерно следующий вид: </a:t>
            </a:r>
            <a:r>
              <a:rPr lang="ru-RU" sz="3600" b="1" dirty="0">
                <a:sym typeface="Calibri"/>
              </a:rPr>
              <a:t>http://</a:t>
            </a:r>
            <a:r>
              <a:rPr lang="ru-RU" sz="3600" b="1" dirty="0" smtClean="0">
                <a:sym typeface="Calibri"/>
              </a:rPr>
              <a:t>www.xxx.yyy.ru</a:t>
            </a:r>
            <a:endParaRPr lang="en-US" sz="3600" b="1" dirty="0" smtClean="0">
              <a:sym typeface="Calibri"/>
            </a:endParaRPr>
          </a:p>
          <a:p>
            <a:r>
              <a:rPr lang="en-US" sz="3600" b="1" dirty="0">
                <a:sym typeface="Calibri"/>
                <a:hlinkClick r:id="rId3"/>
              </a:rPr>
              <a:t>http://angelinarz.tilda.ws</a:t>
            </a:r>
            <a:r>
              <a:rPr lang="en-US" sz="3600" b="1" dirty="0" smtClean="0">
                <a:sym typeface="Calibri"/>
                <a:hlinkClick r:id="rId3"/>
              </a:rPr>
              <a:t>/</a:t>
            </a:r>
            <a:endParaRPr lang="en-US" sz="3600" b="1" dirty="0" smtClean="0">
              <a:sym typeface="Calibri"/>
            </a:endParaRPr>
          </a:p>
          <a:p>
            <a:r>
              <a:rPr lang="ru-RU" sz="3600" dirty="0" smtClean="0">
                <a:sym typeface="Calibri"/>
              </a:rPr>
              <a:t>Пример</a:t>
            </a:r>
            <a:r>
              <a:rPr lang="en-US" sz="3600" dirty="0" smtClean="0">
                <a:sym typeface="Calibri"/>
              </a:rPr>
              <a:t> </a:t>
            </a:r>
            <a:r>
              <a:rPr lang="ru-RU" sz="3600" dirty="0" smtClean="0">
                <a:sym typeface="Calibri"/>
              </a:rPr>
              <a:t>хостинга </a:t>
            </a:r>
            <a:r>
              <a:rPr lang="en-US" sz="3600" dirty="0">
                <a:sym typeface="Calibri"/>
                <a:hlinkClick r:id="rId4"/>
              </a:rPr>
              <a:t>https://</a:t>
            </a:r>
            <a:r>
              <a:rPr lang="en-US" sz="3600" dirty="0" smtClean="0">
                <a:sym typeface="Calibri"/>
                <a:hlinkClick r:id="rId4"/>
              </a:rPr>
              <a:t>beget.com/ru/hosting/free</a:t>
            </a:r>
            <a:endParaRPr lang="ru-RU" sz="3600" dirty="0" smtClean="0">
              <a:sym typeface="Calibri"/>
            </a:endParaRPr>
          </a:p>
          <a:p>
            <a:endParaRPr lang="en-US" sz="3600" dirty="0" smtClean="0">
              <a:sym typeface="Calibri"/>
            </a:endParaRPr>
          </a:p>
          <a:p>
            <a:endParaRPr lang="en-US" sz="3600" b="1" dirty="0">
              <a:sym typeface="Calibri"/>
            </a:endParaRPr>
          </a:p>
          <a:p>
            <a:endParaRPr lang="ru-RU" sz="3600" dirty="0"/>
          </a:p>
        </p:txBody>
      </p:sp>
    </p:spTree>
    <p:extLst>
      <p:ext uri="{BB962C8B-B14F-4D97-AF65-F5344CB8AC3E}">
        <p14:creationId xmlns:p14="http://schemas.microsoft.com/office/powerpoint/2010/main" val="2477192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Заголовок 1"/>
          <p:cNvSpPr>
            <a:spLocks noGrp="1"/>
          </p:cNvSpPr>
          <p:nvPr>
            <p:ph type="title"/>
          </p:nvPr>
        </p:nvSpPr>
        <p:spPr/>
        <p:txBody>
          <a:bodyPr/>
          <a:lstStyle/>
          <a:p>
            <a:r>
              <a:rPr lang="ru-RU" altLang="ru-RU" smtClean="0"/>
              <a:t>Преобразование адресов</a:t>
            </a:r>
          </a:p>
        </p:txBody>
      </p:sp>
      <p:sp>
        <p:nvSpPr>
          <p:cNvPr id="55299"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08894E-BFB0-4B8B-842F-D79E69B866D8}" type="slidenum">
              <a:rPr lang="ru-RU" altLang="ru-RU"/>
              <a:pPr eaLnBrk="1" hangingPunct="1"/>
              <a:t>14</a:t>
            </a:fld>
            <a:endParaRPr lang="ru-RU" altLang="ru-RU"/>
          </a:p>
        </p:txBody>
      </p:sp>
      <p:sp>
        <p:nvSpPr>
          <p:cNvPr id="55300" name="Прямоугольник 4"/>
          <p:cNvSpPr>
            <a:spLocks noChangeArrowheads="1"/>
          </p:cNvSpPr>
          <p:nvPr/>
        </p:nvSpPr>
        <p:spPr bwMode="auto">
          <a:xfrm>
            <a:off x="4910696" y="1884796"/>
            <a:ext cx="25193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sz="2400" dirty="0" smtClean="0"/>
              <a:t>142.250.185.78</a:t>
            </a:r>
            <a:endParaRPr lang="en-US" sz="2400" dirty="0" smtClean="0"/>
          </a:p>
          <a:p>
            <a:r>
              <a:rPr lang="ru-RU" sz="2400" dirty="0"/>
              <a:t>142.250.184.206</a:t>
            </a:r>
          </a:p>
          <a:p>
            <a:r>
              <a:rPr lang="ru-RU" sz="2400" dirty="0"/>
              <a:t>172.217.16.206</a:t>
            </a:r>
          </a:p>
          <a:p>
            <a:r>
              <a:rPr lang="ru-RU" sz="2400" dirty="0"/>
              <a:t>142.250.185.142</a:t>
            </a:r>
          </a:p>
          <a:p>
            <a:r>
              <a:rPr lang="ru-RU" sz="2400" dirty="0" smtClean="0"/>
              <a:t>142.250.185.78</a:t>
            </a:r>
            <a:endParaRPr lang="ru-RU" sz="2400" dirty="0"/>
          </a:p>
        </p:txBody>
      </p:sp>
      <p:sp>
        <p:nvSpPr>
          <p:cNvPr id="55301" name="Прямоугольник 7"/>
          <p:cNvSpPr>
            <a:spLocks noChangeArrowheads="1"/>
          </p:cNvSpPr>
          <p:nvPr/>
        </p:nvSpPr>
        <p:spPr bwMode="auto">
          <a:xfrm>
            <a:off x="536575" y="4013200"/>
            <a:ext cx="278794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400" dirty="0"/>
              <a:t>ycad-ba.narod.ru</a:t>
            </a:r>
          </a:p>
          <a:p>
            <a:pPr eaLnBrk="1" hangingPunct="1"/>
            <a:r>
              <a:rPr lang="en-US" altLang="ru-RU" sz="2400" dirty="0"/>
              <a:t>csmsoft.narod.ru</a:t>
            </a:r>
          </a:p>
          <a:p>
            <a:pPr eaLnBrk="1" hangingPunct="1"/>
            <a:r>
              <a:rPr lang="en-US" altLang="ru-RU" sz="2400" dirty="0"/>
              <a:t>opera-site.narod.ru</a:t>
            </a:r>
          </a:p>
          <a:p>
            <a:pPr eaLnBrk="1" hangingPunct="1"/>
            <a:r>
              <a:rPr lang="en-US" altLang="ru-RU" sz="2400" dirty="0"/>
              <a:t>detki-help.narod.ru</a:t>
            </a:r>
          </a:p>
          <a:p>
            <a:pPr eaLnBrk="1" hangingPunct="1"/>
            <a:r>
              <a:rPr lang="en-US" altLang="ru-RU" sz="2400" dirty="0"/>
              <a:t>seasoft.narod.ru</a:t>
            </a:r>
          </a:p>
          <a:p>
            <a:pPr eaLnBrk="1" hangingPunct="1"/>
            <a:r>
              <a:rPr lang="en-US" altLang="ru-RU" sz="2400" dirty="0"/>
              <a:t>…</a:t>
            </a:r>
          </a:p>
        </p:txBody>
      </p:sp>
      <p:sp>
        <p:nvSpPr>
          <p:cNvPr id="55302" name="Прямоугольник 8"/>
          <p:cNvSpPr>
            <a:spLocks noChangeArrowheads="1"/>
          </p:cNvSpPr>
          <p:nvPr/>
        </p:nvSpPr>
        <p:spPr bwMode="auto">
          <a:xfrm>
            <a:off x="4583113" y="5475976"/>
            <a:ext cx="330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400">
                <a:hlinkClick r:id="rId3"/>
              </a:rPr>
              <a:t>2ip.ru/domain-list-by-ip</a:t>
            </a:r>
            <a:endParaRPr lang="ru-RU" altLang="ru-RU" sz="2400"/>
          </a:p>
        </p:txBody>
      </p:sp>
      <p:sp>
        <p:nvSpPr>
          <p:cNvPr id="10" name="Прямоугольник 9"/>
          <p:cNvSpPr/>
          <p:nvPr/>
        </p:nvSpPr>
        <p:spPr>
          <a:xfrm>
            <a:off x="4702175" y="4914001"/>
            <a:ext cx="3065463" cy="554037"/>
          </a:xfrm>
          <a:prstGeom prst="rect">
            <a:avLst/>
          </a:prstGeom>
          <a:solidFill>
            <a:schemeClr val="accent1"/>
          </a:solidFill>
          <a:effectLst>
            <a:outerShdw blurRad="50800" dist="38100" dir="2700000" algn="tl" rotWithShape="0">
              <a:prstClr val="black">
                <a:alpha val="40000"/>
              </a:prstClr>
            </a:outerShdw>
          </a:effectLst>
        </p:spPr>
        <p:txBody>
          <a:bodyPr wrap="none">
            <a:spAutoFit/>
          </a:bodyPr>
          <a:lstStyle/>
          <a:p>
            <a:pPr>
              <a:defRPr/>
            </a:pPr>
            <a:r>
              <a:rPr lang="en-US" sz="3000" b="1" kern="0" dirty="0">
                <a:solidFill>
                  <a:srgbClr val="000000"/>
                </a:solidFill>
                <a:latin typeface="Arial"/>
                <a:ea typeface="+mj-ea"/>
                <a:cs typeface="+mj-cs"/>
              </a:rPr>
              <a:t>193.109.247.225</a:t>
            </a:r>
            <a:endParaRPr lang="ru-RU" dirty="0">
              <a:latin typeface="Arial" charset="0"/>
            </a:endParaRPr>
          </a:p>
        </p:txBody>
      </p:sp>
      <p:sp>
        <p:nvSpPr>
          <p:cNvPr id="55304" name="Полилиния 10"/>
          <p:cNvSpPr>
            <a:spLocks noChangeArrowheads="1"/>
          </p:cNvSpPr>
          <p:nvPr/>
        </p:nvSpPr>
        <p:spPr bwMode="auto">
          <a:xfrm>
            <a:off x="3735388" y="1832663"/>
            <a:ext cx="1265237" cy="2111375"/>
          </a:xfrm>
          <a:custGeom>
            <a:avLst/>
            <a:gdLst>
              <a:gd name="T0" fmla="*/ 0 w 1264596"/>
              <a:gd name="T1" fmla="*/ 896935 h 2013625"/>
              <a:gd name="T2" fmla="*/ 1256140 w 1264596"/>
              <a:gd name="T3" fmla="*/ 0 h 2013625"/>
              <a:gd name="T4" fmla="*/ 1265878 w 1264596"/>
              <a:gd name="T5" fmla="*/ 2320821 h 2013625"/>
              <a:gd name="T6" fmla="*/ 0 w 1264596"/>
              <a:gd name="T7" fmla="*/ 1513580 h 2013625"/>
              <a:gd name="T8" fmla="*/ 0 w 1264596"/>
              <a:gd name="T9" fmla="*/ 896935 h 2013625"/>
              <a:gd name="T10" fmla="*/ 0 60000 65536"/>
              <a:gd name="T11" fmla="*/ 0 60000 65536"/>
              <a:gd name="T12" fmla="*/ 0 60000 65536"/>
              <a:gd name="T13" fmla="*/ 0 60000 65536"/>
              <a:gd name="T14" fmla="*/ 0 60000 65536"/>
              <a:gd name="T15" fmla="*/ 0 w 1264596"/>
              <a:gd name="T16" fmla="*/ 0 h 2013625"/>
              <a:gd name="T17" fmla="*/ 1264596 w 1264596"/>
              <a:gd name="T18" fmla="*/ 2013625 h 2013625"/>
            </a:gdLst>
            <a:ahLst/>
            <a:cxnLst>
              <a:cxn ang="T10">
                <a:pos x="T0" y="T1"/>
              </a:cxn>
              <a:cxn ang="T11">
                <a:pos x="T2" y="T3"/>
              </a:cxn>
              <a:cxn ang="T12">
                <a:pos x="T4" y="T5"/>
              </a:cxn>
              <a:cxn ang="T13">
                <a:pos x="T6" y="T7"/>
              </a:cxn>
              <a:cxn ang="T14">
                <a:pos x="T8" y="T9"/>
              </a:cxn>
            </a:cxnLst>
            <a:rect l="T15" t="T16" r="T17" b="T18"/>
            <a:pathLst>
              <a:path w="1264596" h="2013625">
                <a:moveTo>
                  <a:pt x="0" y="778212"/>
                </a:moveTo>
                <a:lnTo>
                  <a:pt x="1254868" y="0"/>
                </a:lnTo>
                <a:cubicBezTo>
                  <a:pt x="1258111" y="671208"/>
                  <a:pt x="1261353" y="1342417"/>
                  <a:pt x="1264596" y="2013625"/>
                </a:cubicBezTo>
                <a:lnTo>
                  <a:pt x="0" y="1313234"/>
                </a:lnTo>
                <a:lnTo>
                  <a:pt x="0" y="778212"/>
                </a:lnTo>
                <a:close/>
              </a:path>
            </a:pathLst>
          </a:cu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4" name="Прямоугольник 3"/>
          <p:cNvSpPr/>
          <p:nvPr/>
        </p:nvSpPr>
        <p:spPr>
          <a:xfrm>
            <a:off x="406400" y="2647056"/>
            <a:ext cx="3351213" cy="554037"/>
          </a:xfrm>
          <a:prstGeom prst="rect">
            <a:avLst/>
          </a:prstGeom>
          <a:solidFill>
            <a:schemeClr val="accent1"/>
          </a:solidFill>
          <a:effectLst>
            <a:outerShdw blurRad="50800" dist="38100" dir="2700000" algn="tl" rotWithShape="0">
              <a:prstClr val="black">
                <a:alpha val="40000"/>
              </a:prstClr>
            </a:outerShdw>
          </a:effectLst>
        </p:spPr>
        <p:txBody>
          <a:bodyPr wrap="none">
            <a:spAutoFit/>
          </a:bodyPr>
          <a:lstStyle/>
          <a:p>
            <a:pPr algn="ctr">
              <a:defRPr/>
            </a:pPr>
            <a:r>
              <a:rPr lang="en-US" sz="3000" b="1" kern="0" dirty="0">
                <a:solidFill>
                  <a:srgbClr val="000000"/>
                </a:solidFill>
                <a:latin typeface="Arial"/>
                <a:ea typeface="+mj-ea"/>
                <a:cs typeface="+mj-cs"/>
              </a:rPr>
              <a:t>www.google.com</a:t>
            </a:r>
            <a:endParaRPr lang="ru-RU" dirty="0">
              <a:latin typeface="Arial" charset="0"/>
            </a:endParaRPr>
          </a:p>
        </p:txBody>
      </p:sp>
      <p:sp>
        <p:nvSpPr>
          <p:cNvPr id="55306" name="Полилиния 11"/>
          <p:cNvSpPr>
            <a:spLocks noChangeArrowheads="1"/>
          </p:cNvSpPr>
          <p:nvPr/>
        </p:nvSpPr>
        <p:spPr bwMode="auto">
          <a:xfrm flipH="1">
            <a:off x="3443288" y="4099613"/>
            <a:ext cx="1265237" cy="2111375"/>
          </a:xfrm>
          <a:custGeom>
            <a:avLst/>
            <a:gdLst>
              <a:gd name="T0" fmla="*/ 0 w 1264596"/>
              <a:gd name="T1" fmla="*/ 896935 h 2013625"/>
              <a:gd name="T2" fmla="*/ 1256140 w 1264596"/>
              <a:gd name="T3" fmla="*/ 0 h 2013625"/>
              <a:gd name="T4" fmla="*/ 1265878 w 1264596"/>
              <a:gd name="T5" fmla="*/ 2320821 h 2013625"/>
              <a:gd name="T6" fmla="*/ 0 w 1264596"/>
              <a:gd name="T7" fmla="*/ 1513580 h 2013625"/>
              <a:gd name="T8" fmla="*/ 0 w 1264596"/>
              <a:gd name="T9" fmla="*/ 896935 h 2013625"/>
              <a:gd name="T10" fmla="*/ 0 60000 65536"/>
              <a:gd name="T11" fmla="*/ 0 60000 65536"/>
              <a:gd name="T12" fmla="*/ 0 60000 65536"/>
              <a:gd name="T13" fmla="*/ 0 60000 65536"/>
              <a:gd name="T14" fmla="*/ 0 60000 65536"/>
              <a:gd name="T15" fmla="*/ 0 w 1264596"/>
              <a:gd name="T16" fmla="*/ 0 h 2013625"/>
              <a:gd name="T17" fmla="*/ 1264596 w 1264596"/>
              <a:gd name="T18" fmla="*/ 2013625 h 2013625"/>
            </a:gdLst>
            <a:ahLst/>
            <a:cxnLst>
              <a:cxn ang="T10">
                <a:pos x="T0" y="T1"/>
              </a:cxn>
              <a:cxn ang="T11">
                <a:pos x="T2" y="T3"/>
              </a:cxn>
              <a:cxn ang="T12">
                <a:pos x="T4" y="T5"/>
              </a:cxn>
              <a:cxn ang="T13">
                <a:pos x="T6" y="T7"/>
              </a:cxn>
              <a:cxn ang="T14">
                <a:pos x="T8" y="T9"/>
              </a:cxn>
            </a:cxnLst>
            <a:rect l="T15" t="T16" r="T17" b="T18"/>
            <a:pathLst>
              <a:path w="1264596" h="2013625">
                <a:moveTo>
                  <a:pt x="0" y="778212"/>
                </a:moveTo>
                <a:lnTo>
                  <a:pt x="1254868" y="0"/>
                </a:lnTo>
                <a:cubicBezTo>
                  <a:pt x="1258111" y="671208"/>
                  <a:pt x="1261353" y="1342417"/>
                  <a:pt x="1264596" y="2013625"/>
                </a:cubicBezTo>
                <a:lnTo>
                  <a:pt x="0" y="1313234"/>
                </a:lnTo>
                <a:lnTo>
                  <a:pt x="0" y="778212"/>
                </a:lnTo>
                <a:close/>
              </a:path>
            </a:pathLst>
          </a:cu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55307" name="Прямоугольник 12"/>
          <p:cNvSpPr>
            <a:spLocks noChangeArrowheads="1"/>
          </p:cNvSpPr>
          <p:nvPr/>
        </p:nvSpPr>
        <p:spPr bwMode="auto">
          <a:xfrm>
            <a:off x="1065213" y="3239188"/>
            <a:ext cx="2033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400" dirty="0">
                <a:hlinkClick r:id="rId4"/>
              </a:rPr>
              <a:t>2ip.ru/lookup</a:t>
            </a:r>
            <a:r>
              <a:rPr lang="en-US" altLang="ru-RU" sz="2400" dirty="0"/>
              <a:t> </a:t>
            </a:r>
            <a:endParaRPr lang="ru-RU" altLang="ru-RU" sz="2400" dirty="0"/>
          </a:p>
        </p:txBody>
      </p:sp>
    </p:spTree>
    <p:extLst>
      <p:ext uri="{BB962C8B-B14F-4D97-AF65-F5344CB8AC3E}">
        <p14:creationId xmlns:p14="http://schemas.microsoft.com/office/powerpoint/2010/main" val="1701858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wipe(left)">
                                      <p:cBhvr>
                                        <p:cTn id="7" dur="500"/>
                                        <p:tgtEl>
                                          <p:spTgt spid="5530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5300"/>
                                        </p:tgtEl>
                                        <p:attrNameLst>
                                          <p:attrName>style.visibility</p:attrName>
                                        </p:attrNameLst>
                                      </p:cBhvr>
                                      <p:to>
                                        <p:strVal val="visible"/>
                                      </p:to>
                                    </p:set>
                                    <p:animEffect transition="in" filter="dissolve">
                                      <p:cBhvr>
                                        <p:cTn id="11" dur="500"/>
                                        <p:tgtEl>
                                          <p:spTgt spid="553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5301"/>
                                        </p:tgtEl>
                                        <p:attrNameLst>
                                          <p:attrName>style.visibility</p:attrName>
                                        </p:attrNameLst>
                                      </p:cBhvr>
                                      <p:to>
                                        <p:strVal val="visible"/>
                                      </p:to>
                                    </p:set>
                                    <p:animEffect transition="in" filter="dissolve">
                                      <p:cBhvr>
                                        <p:cTn id="16" dur="500"/>
                                        <p:tgtEl>
                                          <p:spTgt spid="553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6"/>
                                        </p:tgtEl>
                                        <p:attrNameLst>
                                          <p:attrName>style.visibility</p:attrName>
                                        </p:attrNameLst>
                                      </p:cBhvr>
                                      <p:to>
                                        <p:strVal val="visible"/>
                                      </p:to>
                                    </p:set>
                                    <p:animEffect transition="in" filter="wipe(left)">
                                      <p:cBhvr>
                                        <p:cTn id="21" dur="500"/>
                                        <p:tgtEl>
                                          <p:spTgt spid="55306"/>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5307"/>
                                        </p:tgtEl>
                                        <p:attrNameLst>
                                          <p:attrName>style.visibility</p:attrName>
                                        </p:attrNameLst>
                                      </p:cBhvr>
                                      <p:to>
                                        <p:strVal val="visible"/>
                                      </p:to>
                                    </p:set>
                                    <p:animEffect transition="in" filter="dissolve">
                                      <p:cBhvr>
                                        <p:cTn id="30" dur="500"/>
                                        <p:tgtEl>
                                          <p:spTgt spid="5530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5302"/>
                                        </p:tgtEl>
                                        <p:attrNameLst>
                                          <p:attrName>style.visibility</p:attrName>
                                        </p:attrNameLst>
                                      </p:cBhvr>
                                      <p:to>
                                        <p:strVal val="visible"/>
                                      </p:to>
                                    </p:set>
                                    <p:animEffect transition="in" filter="dissolve">
                                      <p:cBhvr>
                                        <p:cTn id="33"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2" grpId="0"/>
      <p:bldP spid="10" grpId="0" animBg="1"/>
      <p:bldP spid="55304" grpId="0" animBg="1"/>
      <p:bldP spid="55306" grpId="0" animBg="1"/>
      <p:bldP spid="553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Шаг 3. Привяжите домен к хостингу</a:t>
            </a:r>
          </a:p>
        </p:txBody>
      </p:sp>
      <p:sp>
        <p:nvSpPr>
          <p:cNvPr id="3" name="Объект 2"/>
          <p:cNvSpPr>
            <a:spLocks noGrp="1"/>
          </p:cNvSpPr>
          <p:nvPr>
            <p:ph idx="1"/>
          </p:nvPr>
        </p:nvSpPr>
        <p:spPr/>
        <p:txBody>
          <a:bodyPr>
            <a:normAutofit/>
          </a:bodyPr>
          <a:lstStyle/>
          <a:p>
            <a:r>
              <a:rPr lang="ru-RU" sz="3600" dirty="0"/>
              <a:t>Привязать домен к хостингу — значит прописать для домена </a:t>
            </a:r>
            <a:r>
              <a:rPr lang="ru-RU" sz="3600" b="1" dirty="0"/>
              <a:t>DNS-серверы</a:t>
            </a:r>
            <a:r>
              <a:rPr lang="ru-RU" sz="3600" dirty="0"/>
              <a:t>. DNS-серверы устанавливают связь между именем сайта и IP-адресом сервера, на котором размещен этот сайт.</a:t>
            </a:r>
            <a:endParaRPr lang="ru-RU" sz="3600" dirty="0"/>
          </a:p>
        </p:txBody>
      </p:sp>
    </p:spTree>
    <p:extLst>
      <p:ext uri="{BB962C8B-B14F-4D97-AF65-F5344CB8AC3E}">
        <p14:creationId xmlns:p14="http://schemas.microsoft.com/office/powerpoint/2010/main" val="1052741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pic>
        <p:nvPicPr>
          <p:cNvPr id="2050" name="Picture 2" descr="https://img.reg.ru/faq/smenit-paru-serverov-ns1regru-i-ns2regru-na-hostingovy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940" y="1807246"/>
            <a:ext cx="6754365" cy="46240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96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Шаг 4. Разместите сайт на хостинге</a:t>
            </a:r>
          </a:p>
        </p:txBody>
      </p:sp>
      <p:sp>
        <p:nvSpPr>
          <p:cNvPr id="3" name="Объект 2"/>
          <p:cNvSpPr>
            <a:spLocks noGrp="1"/>
          </p:cNvSpPr>
          <p:nvPr>
            <p:ph idx="1"/>
          </p:nvPr>
        </p:nvSpPr>
        <p:spPr/>
        <p:txBody>
          <a:bodyPr>
            <a:normAutofit/>
          </a:bodyPr>
          <a:lstStyle/>
          <a:p>
            <a:r>
              <a:rPr lang="ru-RU" sz="3000" dirty="0"/>
              <a:t>С</a:t>
            </a:r>
            <a:r>
              <a:rPr lang="ru-RU" sz="3000" dirty="0" smtClean="0"/>
              <a:t>амый </a:t>
            </a:r>
            <a:r>
              <a:rPr lang="ru-RU" sz="3000" dirty="0"/>
              <a:t>простой путь — размещение сайта через панель управления </a:t>
            </a:r>
            <a:r>
              <a:rPr lang="ru-RU" sz="3000" dirty="0" smtClean="0"/>
              <a:t>хостингом.</a:t>
            </a:r>
          </a:p>
          <a:p>
            <a:endParaRPr lang="ru-RU" sz="3000" dirty="0"/>
          </a:p>
          <a:p>
            <a:r>
              <a:rPr lang="ru-RU" sz="3000" dirty="0"/>
              <a:t>Чтобы разместить сайт через панель управления, нужно загрузить архив с файлами сайта в корневой каталог и импортировать базу данных (если она есть).</a:t>
            </a:r>
            <a:endParaRPr lang="ru-RU" sz="3000" dirty="0"/>
          </a:p>
        </p:txBody>
      </p:sp>
    </p:spTree>
    <p:extLst>
      <p:ext uri="{BB962C8B-B14F-4D97-AF65-F5344CB8AC3E}">
        <p14:creationId xmlns:p14="http://schemas.microsoft.com/office/powerpoint/2010/main" val="1932797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На чем можно сделать </a:t>
            </a:r>
            <a:r>
              <a:rPr lang="ru-RU" dirty="0" smtClean="0"/>
              <a:t>сайт</a:t>
            </a:r>
            <a:endParaRPr lang="ru-RU" dirty="0"/>
          </a:p>
        </p:txBody>
      </p:sp>
      <p:sp>
        <p:nvSpPr>
          <p:cNvPr id="3" name="Объект 2"/>
          <p:cNvSpPr>
            <a:spLocks noGrp="1"/>
          </p:cNvSpPr>
          <p:nvPr>
            <p:ph idx="1"/>
          </p:nvPr>
        </p:nvSpPr>
        <p:spPr/>
        <p:txBody>
          <a:bodyPr>
            <a:normAutofit/>
          </a:bodyPr>
          <a:lstStyle/>
          <a:p>
            <a:pPr marL="441325" indent="-441325">
              <a:buFont typeface="Arial" panose="020B0604020202020204" pitchFamily="34" charset="0"/>
              <a:buChar char="•"/>
            </a:pPr>
            <a:r>
              <a:rPr lang="ru-RU" sz="4400" dirty="0" smtClean="0"/>
              <a:t>Конструкторы</a:t>
            </a:r>
          </a:p>
          <a:p>
            <a:pPr marL="441325" indent="-441325">
              <a:buFont typeface="Arial" panose="020B0604020202020204" pitchFamily="34" charset="0"/>
              <a:buChar char="•"/>
            </a:pPr>
            <a:r>
              <a:rPr lang="ru-RU" sz="4400" dirty="0" smtClean="0"/>
              <a:t>CMS движки</a:t>
            </a:r>
          </a:p>
          <a:p>
            <a:pPr marL="441325" indent="-441325">
              <a:buFont typeface="Arial" panose="020B0604020202020204" pitchFamily="34" charset="0"/>
              <a:buChar char="•"/>
            </a:pPr>
            <a:r>
              <a:rPr lang="ru-RU" sz="4400" dirty="0" err="1" smtClean="0"/>
              <a:t>Самописные</a:t>
            </a:r>
            <a:r>
              <a:rPr lang="ru-RU" sz="4400" dirty="0" smtClean="0"/>
              <a:t> решения</a:t>
            </a:r>
            <a:endParaRPr lang="ru-RU" sz="4400" dirty="0"/>
          </a:p>
        </p:txBody>
      </p:sp>
    </p:spTree>
    <p:extLst>
      <p:ext uri="{BB962C8B-B14F-4D97-AF65-F5344CB8AC3E}">
        <p14:creationId xmlns:p14="http://schemas.microsoft.com/office/powerpoint/2010/main" val="389399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Content management system</a:t>
            </a:r>
            <a:endParaRPr lang="ru-RU" dirty="0"/>
          </a:p>
        </p:txBody>
      </p:sp>
      <p:sp>
        <p:nvSpPr>
          <p:cNvPr id="3" name="Объект 2"/>
          <p:cNvSpPr>
            <a:spLocks noGrp="1"/>
          </p:cNvSpPr>
          <p:nvPr>
            <p:ph idx="1"/>
          </p:nvPr>
        </p:nvSpPr>
        <p:spPr/>
        <p:txBody>
          <a:bodyPr>
            <a:noAutofit/>
          </a:bodyPr>
          <a:lstStyle/>
          <a:p>
            <a:r>
              <a:rPr lang="ru-RU" sz="3200" b="1" dirty="0"/>
              <a:t>CMS</a:t>
            </a:r>
            <a:r>
              <a:rPr lang="ru-RU" sz="3200" dirty="0"/>
              <a:t> - это система управления контентом веб-ресурса, которая имеет определенный функционал из коробки и имеет возможность расширения функционала бесплатными/платными модулями, что делает доработки дешевле, а сроки внедрения нужного функционала быстрее.</a:t>
            </a:r>
          </a:p>
        </p:txBody>
      </p:sp>
    </p:spTree>
    <p:extLst>
      <p:ext uri="{BB962C8B-B14F-4D97-AF65-F5344CB8AC3E}">
        <p14:creationId xmlns:p14="http://schemas.microsoft.com/office/powerpoint/2010/main" val="328841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 Box 1"/>
          <p:cNvSpPr txBox="1"/>
          <p:nvPr/>
        </p:nvSpPr>
        <p:spPr>
          <a:xfrm>
            <a:off x="256031" y="1054100"/>
            <a:ext cx="8659370" cy="677106"/>
          </a:xfrm>
          <a:prstGeom prst="rect">
            <a:avLst/>
          </a:prstGeom>
          <a:ln w="12700">
            <a:miter lim="400000"/>
          </a:ln>
          <a:extLst>
            <a:ext uri="{C572A759-6A51-4108-AA02-DFA0A04FC94B}">
              <ma14:wrappingTextBoxFlag xmlns:ma14="http://schemas.microsoft.com/office/mac/drawingml/2011/main" xmlns=""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129" name="Text Box 2"/>
          <p:cNvSpPr txBox="1"/>
          <p:nvPr/>
        </p:nvSpPr>
        <p:spPr>
          <a:xfrm>
            <a:off x="269747" y="2149125"/>
            <a:ext cx="8604506" cy="683583"/>
          </a:xfrm>
          <a:prstGeom prst="rect">
            <a:avLst/>
          </a:prstGeom>
          <a:ln w="12700">
            <a:miter lim="400000"/>
          </a:ln>
          <a:extLst>
            <a:ext uri="{C572A759-6A51-4108-AA02-DFA0A04FC94B}">
              <ma14:wrappingTextBoxFlag xmlns:ma14="http://schemas.microsoft.com/office/mac/drawingml/2011/main" xmlns="" val="1"/>
            </a:ext>
          </a:extLst>
        </p:spPr>
        <p:txBody>
          <a:bodyPr tIns="91439" bIns="91439">
            <a:sp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ru-RU" dirty="0"/>
              <a:t>Структура занятия</a:t>
            </a:r>
          </a:p>
        </p:txBody>
      </p:sp>
      <p:sp>
        <p:nvSpPr>
          <p:cNvPr id="3" name="Объект 2"/>
          <p:cNvSpPr>
            <a:spLocks noGrp="1"/>
          </p:cNvSpPr>
          <p:nvPr>
            <p:ph idx="1"/>
          </p:nvPr>
        </p:nvSpPr>
        <p:spPr/>
        <p:txBody>
          <a:bodyPr>
            <a:normAutofit/>
          </a:bodyPr>
          <a:lstStyle/>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smtClean="0"/>
              <a:t>Размещение сайта в интернет</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smtClean="0"/>
              <a:t>Работа с </a:t>
            </a:r>
            <a:r>
              <a:rPr lang="en-US" dirty="0" smtClean="0"/>
              <a:t>CMS</a:t>
            </a:r>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smtClean="0"/>
              <a:t>Продвижение сайта</a:t>
            </a:r>
            <a:endParaRPr lang="ru-RU" dirty="0" smtClean="0"/>
          </a:p>
          <a:p>
            <a:pPr marL="265113" indent="-265113">
              <a:lnSpc>
                <a:spcPct val="150000"/>
              </a:lnSpc>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lang="en-US" dirty="0"/>
          </a:p>
        </p:txBody>
      </p:sp>
    </p:spTree>
    <p:extLst>
      <p:ext uri="{BB962C8B-B14F-4D97-AF65-F5344CB8AC3E}">
        <p14:creationId xmlns:p14="http://schemas.microsoft.com/office/powerpoint/2010/main" val="158417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Топ используемых CMS по всему миру по данным W3Tech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717400"/>
            <a:ext cx="9079653" cy="476900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914400" y="5800048"/>
            <a:ext cx="7576457" cy="461665"/>
          </a:xfrm>
          <a:prstGeom prst="rect">
            <a:avLst/>
          </a:prstGeom>
        </p:spPr>
        <p:txBody>
          <a:bodyPr wrap="square">
            <a:spAutoFit/>
          </a:bodyPr>
          <a:lstStyle/>
          <a:p>
            <a:r>
              <a:rPr lang="ru-RU" sz="2400" b="1" dirty="0" smtClean="0"/>
              <a:t>Общая </a:t>
            </a:r>
            <a:r>
              <a:rPr lang="ru-RU" sz="2400" b="1" dirty="0"/>
              <a:t>доля </a:t>
            </a:r>
            <a:r>
              <a:rPr lang="ru-RU" sz="2400" b="1" dirty="0" err="1"/>
              <a:t>WordPress</a:t>
            </a:r>
            <a:r>
              <a:rPr lang="ru-RU" sz="2400" b="1" dirty="0"/>
              <a:t> в таком случае составляет 43</a:t>
            </a:r>
            <a:r>
              <a:rPr lang="ru-RU" sz="2400" b="1" dirty="0" smtClean="0"/>
              <a:t>%</a:t>
            </a:r>
            <a:endParaRPr lang="ru-RU" sz="2400" b="1" dirty="0"/>
          </a:p>
        </p:txBody>
      </p:sp>
    </p:spTree>
    <p:extLst>
      <p:ext uri="{BB962C8B-B14F-4D97-AF65-F5344CB8AC3E}">
        <p14:creationId xmlns:p14="http://schemas.microsoft.com/office/powerpoint/2010/main" val="2715351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Какую CMS лучше выбрать: Платную, бесплатную или </a:t>
            </a:r>
            <a:r>
              <a:rPr lang="ru-RU" dirty="0" err="1" smtClean="0"/>
              <a:t>самопис</a:t>
            </a:r>
            <a:endParaRPr lang="ru-RU" dirty="0"/>
          </a:p>
        </p:txBody>
      </p:sp>
      <p:sp>
        <p:nvSpPr>
          <p:cNvPr id="3" name="Объект 2"/>
          <p:cNvSpPr>
            <a:spLocks noGrp="1"/>
          </p:cNvSpPr>
          <p:nvPr>
            <p:ph idx="1"/>
          </p:nvPr>
        </p:nvSpPr>
        <p:spPr/>
        <p:txBody>
          <a:bodyPr>
            <a:normAutofit/>
          </a:bodyPr>
          <a:lstStyle/>
          <a:p>
            <a:r>
              <a:rPr lang="ru-RU" sz="4000" dirty="0"/>
              <a:t>Что важно понимать перед выбором CMS</a:t>
            </a:r>
          </a:p>
          <a:p>
            <a:pPr marL="360363" indent="-360363">
              <a:buFont typeface="Arial" panose="020B0604020202020204" pitchFamily="34" charset="0"/>
              <a:buChar char="•"/>
            </a:pPr>
            <a:r>
              <a:rPr lang="ru-RU" sz="4000" b="1" dirty="0"/>
              <a:t>Сайт можно сделать на любом решении!</a:t>
            </a:r>
            <a:r>
              <a:rPr lang="ru-RU" sz="4000" dirty="0"/>
              <a:t> </a:t>
            </a:r>
            <a:endParaRPr lang="ru-RU" sz="4000" dirty="0" smtClean="0"/>
          </a:p>
          <a:p>
            <a:pPr marL="360363" indent="-360363">
              <a:buFont typeface="Arial" panose="020B0604020202020204" pitchFamily="34" charset="0"/>
              <a:buChar char="•"/>
            </a:pPr>
            <a:r>
              <a:rPr lang="ru-RU" sz="4000" b="1" dirty="0" smtClean="0"/>
              <a:t>Взломать </a:t>
            </a:r>
            <a:r>
              <a:rPr lang="ru-RU" sz="4000" b="1" dirty="0"/>
              <a:t>можно любой сайт!</a:t>
            </a:r>
            <a:r>
              <a:rPr lang="ru-RU" sz="4000" dirty="0"/>
              <a:t> </a:t>
            </a:r>
          </a:p>
        </p:txBody>
      </p:sp>
    </p:spTree>
    <p:extLst>
      <p:ext uri="{BB962C8B-B14F-4D97-AF65-F5344CB8AC3E}">
        <p14:creationId xmlns:p14="http://schemas.microsoft.com/office/powerpoint/2010/main" val="3812260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WordPress</a:t>
            </a:r>
            <a:endParaRPr lang="ru-RU" dirty="0"/>
          </a:p>
        </p:txBody>
      </p:sp>
      <p:pic>
        <p:nvPicPr>
          <p:cNvPr id="3074" name="Picture 2" descr="https://habrastorage.org/r/w1560/getpro/habr/upload_files/254/a19/77f/254a1977f6cd15020a489cac7cefb8fc.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2591" y="1958350"/>
            <a:ext cx="8253173" cy="431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969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1С-Битрикс</a:t>
            </a:r>
            <a:endParaRPr lang="ru-RU" dirty="0"/>
          </a:p>
        </p:txBody>
      </p:sp>
      <p:pic>
        <p:nvPicPr>
          <p:cNvPr id="4098" name="Picture 2" descr="https://habrastorage.org/r/w1560/getpro/habr/upload_files/c4c/73b/927/c4c73b92744712b36d3e3a60cb59ce0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6078" y="2084832"/>
            <a:ext cx="8081736" cy="437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407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tx2">
                    <a:lumMod val="50000"/>
                  </a:schemeClr>
                </a:solidFill>
              </a:rPr>
              <a:t>Поисковая оптимизация (SEO)</a:t>
            </a:r>
            <a:endParaRPr lang="ru-RU" dirty="0"/>
          </a:p>
        </p:txBody>
      </p:sp>
      <p:sp>
        <p:nvSpPr>
          <p:cNvPr id="3" name="Объект 2"/>
          <p:cNvSpPr>
            <a:spLocks noGrp="1"/>
          </p:cNvSpPr>
          <p:nvPr>
            <p:ph idx="1"/>
          </p:nvPr>
        </p:nvSpPr>
        <p:spPr/>
        <p:txBody>
          <a:bodyPr>
            <a:normAutofit fontScale="92500" lnSpcReduction="10000"/>
          </a:bodyPr>
          <a:lstStyle/>
          <a:p>
            <a:pPr marL="274320" indent="-274320">
              <a:spcAft>
                <a:spcPts val="0"/>
              </a:spcAft>
              <a:buNone/>
              <a:defRPr/>
            </a:pPr>
            <a:r>
              <a:rPr lang="ru-RU" sz="2400" b="1" dirty="0">
                <a:solidFill>
                  <a:schemeClr val="tx2">
                    <a:lumMod val="50000"/>
                  </a:schemeClr>
                </a:solidFill>
              </a:rPr>
              <a:t>Поисковая оптимизация (SEO)</a:t>
            </a:r>
            <a:r>
              <a:rPr lang="ru-RU" sz="2400" dirty="0">
                <a:solidFill>
                  <a:schemeClr val="tx2">
                    <a:lumMod val="50000"/>
                  </a:schemeClr>
                </a:solidFill>
              </a:rPr>
              <a:t> — </a:t>
            </a:r>
            <a:r>
              <a:rPr lang="ru-RU" dirty="0">
                <a:solidFill>
                  <a:schemeClr val="tx2">
                    <a:lumMod val="50000"/>
                  </a:schemeClr>
                </a:solidFill>
              </a:rPr>
              <a:t>комплекс мер для поднятия позиций сайта в результатах выдачи поисковых систем по определенным запросам пользователей. Обычно, чем выше позиция сайта в результатах поиска, тем больше заинтересованных посетителей переходит на него с поисковых систем.</a:t>
            </a:r>
          </a:p>
          <a:p>
            <a:pPr marL="274320" indent="-274320">
              <a:spcAft>
                <a:spcPts val="0"/>
              </a:spcAft>
              <a:buNone/>
              <a:defRPr/>
            </a:pPr>
            <a:r>
              <a:rPr lang="ru-RU" sz="2400" b="1" dirty="0">
                <a:solidFill>
                  <a:schemeClr val="tx2">
                    <a:lumMod val="50000"/>
                  </a:schemeClr>
                </a:solidFill>
              </a:rPr>
              <a:t>    Уникальность и качество контента — залог высоких позиций по тематическим поисковым запросам.</a:t>
            </a:r>
          </a:p>
          <a:p>
            <a:pPr marL="274320" indent="-274320">
              <a:spcAft>
                <a:spcPts val="0"/>
              </a:spcAft>
              <a:buNone/>
              <a:defRPr/>
            </a:pPr>
            <a:r>
              <a:rPr lang="ru-RU" sz="2400" b="1" dirty="0">
                <a:solidFill>
                  <a:schemeClr val="tx2">
                    <a:lumMod val="50000"/>
                  </a:schemeClr>
                </a:solidFill>
              </a:rPr>
              <a:t>Добавление сайта в поисковые системы:</a:t>
            </a:r>
            <a:endParaRPr lang="ru-RU" b="1" dirty="0">
              <a:solidFill>
                <a:schemeClr val="tx2">
                  <a:lumMod val="50000"/>
                </a:schemeClr>
              </a:solidFill>
            </a:endParaRPr>
          </a:p>
          <a:p>
            <a:pPr marL="274320" indent="-274320">
              <a:spcAft>
                <a:spcPts val="0"/>
              </a:spcAft>
              <a:buFont typeface="Wingdings"/>
              <a:buChar char=""/>
              <a:defRPr/>
            </a:pPr>
            <a:r>
              <a:rPr lang="ru-RU" dirty="0">
                <a:solidFill>
                  <a:schemeClr val="tx2">
                    <a:lumMod val="50000"/>
                  </a:schemeClr>
                </a:solidFill>
                <a:hlinkClick r:id="rId2"/>
              </a:rPr>
              <a:t>webmaster.yandex.ru </a:t>
            </a:r>
            <a:r>
              <a:rPr lang="ru-RU" dirty="0">
                <a:solidFill>
                  <a:schemeClr val="tx2">
                    <a:lumMod val="50000"/>
                  </a:schemeClr>
                </a:solidFill>
              </a:rPr>
              <a:t> — добавление сайта в Яндекс + сервис для вебмастеров (проблемы с сайтом, проиндексированные страницы)</a:t>
            </a:r>
          </a:p>
          <a:p>
            <a:pPr marL="274320" indent="-274320">
              <a:spcAft>
                <a:spcPts val="0"/>
              </a:spcAft>
              <a:buFont typeface="Wingdings"/>
              <a:buChar char=""/>
              <a:defRPr/>
            </a:pPr>
            <a:r>
              <a:rPr lang="ru-RU" dirty="0">
                <a:solidFill>
                  <a:schemeClr val="tx2">
                    <a:lumMod val="50000"/>
                  </a:schemeClr>
                </a:solidFill>
                <a:hlinkClick r:id="rId3"/>
              </a:rPr>
              <a:t>google.com/</a:t>
            </a:r>
            <a:r>
              <a:rPr lang="ru-RU" dirty="0" err="1">
                <a:solidFill>
                  <a:schemeClr val="tx2">
                    <a:lumMod val="50000"/>
                  </a:schemeClr>
                </a:solidFill>
                <a:hlinkClick r:id="rId3"/>
              </a:rPr>
              <a:t>addurl</a:t>
            </a:r>
            <a:r>
              <a:rPr lang="ru-RU" dirty="0">
                <a:solidFill>
                  <a:schemeClr val="tx2">
                    <a:lumMod val="50000"/>
                  </a:schemeClr>
                </a:solidFill>
                <a:hlinkClick r:id="rId3"/>
              </a:rPr>
              <a:t> </a:t>
            </a:r>
            <a:r>
              <a:rPr lang="ru-RU" dirty="0">
                <a:solidFill>
                  <a:schemeClr val="tx2">
                    <a:lumMod val="50000"/>
                  </a:schemeClr>
                </a:solidFill>
              </a:rPr>
              <a:t>— добавление сайта в </a:t>
            </a:r>
            <a:r>
              <a:rPr lang="ru-RU" dirty="0" err="1">
                <a:solidFill>
                  <a:schemeClr val="tx2">
                    <a:lumMod val="50000"/>
                  </a:schemeClr>
                </a:solidFill>
              </a:rPr>
              <a:t>Google</a:t>
            </a:r>
            <a:endParaRPr lang="ru-RU" dirty="0"/>
          </a:p>
        </p:txBody>
      </p:sp>
    </p:spTree>
    <p:extLst>
      <p:ext uri="{BB962C8B-B14F-4D97-AF65-F5344CB8AC3E}">
        <p14:creationId xmlns:p14="http://schemas.microsoft.com/office/powerpoint/2010/main" val="525563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Sitemap</a:t>
            </a:r>
            <a:endParaRPr lang="ru-RU" dirty="0"/>
          </a:p>
        </p:txBody>
      </p:sp>
      <p:sp>
        <p:nvSpPr>
          <p:cNvPr id="3" name="Объект 2"/>
          <p:cNvSpPr>
            <a:spLocks noGrp="1"/>
          </p:cNvSpPr>
          <p:nvPr>
            <p:ph idx="1"/>
          </p:nvPr>
        </p:nvSpPr>
        <p:spPr>
          <a:xfrm>
            <a:off x="768096" y="1910443"/>
            <a:ext cx="8081990" cy="4398917"/>
          </a:xfrm>
        </p:spPr>
        <p:txBody>
          <a:bodyPr>
            <a:noAutofit/>
          </a:bodyPr>
          <a:lstStyle/>
          <a:p>
            <a:r>
              <a:rPr lang="ru-RU" sz="2800" dirty="0"/>
              <a:t>В каких случаях вам может потребоваться файл </a:t>
            </a:r>
            <a:r>
              <a:rPr lang="ru-RU" sz="2800" dirty="0" err="1"/>
              <a:t>Sitemap</a:t>
            </a:r>
            <a:endParaRPr lang="ru-RU" sz="2800" dirty="0"/>
          </a:p>
          <a:p>
            <a:pPr marL="441325" indent="-441325">
              <a:buFont typeface="Arial" panose="020B0604020202020204" pitchFamily="34" charset="0"/>
              <a:buChar char="•"/>
            </a:pPr>
            <a:r>
              <a:rPr lang="ru-RU" sz="2800" dirty="0"/>
              <a:t>Размер сайта очень велик. </a:t>
            </a:r>
          </a:p>
          <a:p>
            <a:pPr marL="441325" indent="-441325">
              <a:buFont typeface="Arial" panose="020B0604020202020204" pitchFamily="34" charset="0"/>
              <a:buChar char="•"/>
            </a:pPr>
            <a:r>
              <a:rPr lang="ru-RU" sz="2800" dirty="0" smtClean="0"/>
              <a:t>Сайт </a:t>
            </a:r>
            <a:r>
              <a:rPr lang="ru-RU" sz="2800" dirty="0"/>
              <a:t>содержит большой архив страниц, которые изолированы или не связаны друг с другом. </a:t>
            </a:r>
          </a:p>
          <a:p>
            <a:pPr marL="441325" indent="-441325">
              <a:buFont typeface="Arial" panose="020B0604020202020204" pitchFamily="34" charset="0"/>
              <a:buChar char="•"/>
            </a:pPr>
            <a:r>
              <a:rPr lang="ru-RU" sz="2800" dirty="0"/>
              <a:t>Сайт создан недавно, и на него указывает мало внешних ссылок. </a:t>
            </a:r>
          </a:p>
          <a:p>
            <a:pPr marL="441325" indent="-441325">
              <a:buFont typeface="Arial" panose="020B0604020202020204" pitchFamily="34" charset="0"/>
              <a:buChar char="•"/>
            </a:pPr>
            <a:r>
              <a:rPr lang="ru-RU" sz="2800" dirty="0"/>
              <a:t>Сайт содержит большой объем мультимедийного (видео и изображения) или новостного контента. </a:t>
            </a:r>
            <a:endParaRPr lang="ru-RU" sz="2800" dirty="0"/>
          </a:p>
        </p:txBody>
      </p:sp>
    </p:spTree>
    <p:extLst>
      <p:ext uri="{BB962C8B-B14F-4D97-AF65-F5344CB8AC3E}">
        <p14:creationId xmlns:p14="http://schemas.microsoft.com/office/powerpoint/2010/main" val="145175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 Box 1"/>
          <p:cNvSpPr txBox="1"/>
          <p:nvPr/>
        </p:nvSpPr>
        <p:spPr>
          <a:xfrm>
            <a:off x="256031" y="1054100"/>
            <a:ext cx="8659370"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3200" b="1">
                <a:solidFill>
                  <a:srgbClr val="FF0000"/>
                </a:solidFill>
              </a:defRPr>
            </a:lvl1pPr>
          </a:lstStyle>
          <a:p>
            <a:endParaRPr dirty="0"/>
          </a:p>
        </p:txBody>
      </p:sp>
      <p:sp>
        <p:nvSpPr>
          <p:cNvPr id="208" name="Text Box 2"/>
          <p:cNvSpPr txBox="1"/>
          <p:nvPr/>
        </p:nvSpPr>
        <p:spPr>
          <a:xfrm>
            <a:off x="269747" y="2149125"/>
            <a:ext cx="8604506" cy="683583"/>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endParaRPr dirty="0"/>
          </a:p>
        </p:txBody>
      </p:sp>
      <p:sp>
        <p:nvSpPr>
          <p:cNvPr id="2" name="Заголовок 1"/>
          <p:cNvSpPr>
            <a:spLocks noGrp="1"/>
          </p:cNvSpPr>
          <p:nvPr>
            <p:ph type="title"/>
          </p:nvPr>
        </p:nvSpPr>
        <p:spPr/>
        <p:txBody>
          <a:bodyPr/>
          <a:lstStyle/>
          <a:p>
            <a:r>
              <a:rPr lang="ru-RU" dirty="0"/>
              <a:t>Рекомендации по </a:t>
            </a:r>
            <a:r>
              <a:rPr lang="en-US" dirty="0"/>
              <a:t>S</a:t>
            </a:r>
            <a:r>
              <a:rPr lang="ru-RU" dirty="0" smtClean="0"/>
              <a:t>ЕО</a:t>
            </a:r>
            <a:endParaRPr lang="ru-RU" dirty="0"/>
          </a:p>
        </p:txBody>
      </p:sp>
      <p:sp>
        <p:nvSpPr>
          <p:cNvPr id="3" name="Объект 2"/>
          <p:cNvSpPr>
            <a:spLocks noGrp="1"/>
          </p:cNvSpPr>
          <p:nvPr>
            <p:ph idx="1"/>
          </p:nvPr>
        </p:nvSpPr>
        <p:spPr/>
        <p:txBody>
          <a:bodyPr/>
          <a:lstStyle/>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Правильно расставленные теги (семантика и описание)</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Уникальный контент (не плагиат)</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Указание источников</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Своевременные обновления</a:t>
            </a:r>
          </a:p>
          <a:p>
            <a:pPr marL="265113" indent="-265113">
              <a:lnSpc>
                <a:spcPct val="150000"/>
              </a:lnSpc>
              <a:spcBef>
                <a:spcPts val="500"/>
              </a:spcBef>
              <a:buClr>
                <a:srgbClr val="000000"/>
              </a:buClr>
              <a:buSzPct val="70000"/>
              <a:buFont typeface="Arial"/>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pPr>
            <a:r>
              <a:rPr lang="ru-RU" dirty="0"/>
              <a:t>Наличие мобильной версии</a:t>
            </a:r>
          </a:p>
        </p:txBody>
      </p:sp>
    </p:spTree>
    <p:extLst>
      <p:ext uri="{BB962C8B-B14F-4D97-AF65-F5344CB8AC3E}">
        <p14:creationId xmlns:p14="http://schemas.microsoft.com/office/powerpoint/2010/main" val="154582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r>
              <a:rPr lang="ru-RU" dirty="0" smtClean="0"/>
              <a:t>конец </a:t>
            </a:r>
            <a:r>
              <a:rPr lang="ru-RU" dirty="0" smtClean="0"/>
              <a:t>лекции 7</a:t>
            </a:r>
            <a:endParaRPr lang="ru-RU"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Размещение в интернет</a:t>
            </a:r>
            <a:endParaRPr lang="ru-RU" dirty="0"/>
          </a:p>
        </p:txBody>
      </p:sp>
      <p:sp>
        <p:nvSpPr>
          <p:cNvPr id="3" name="Объект 2"/>
          <p:cNvSpPr>
            <a:spLocks noGrp="1"/>
          </p:cNvSpPr>
          <p:nvPr>
            <p:ph idx="1"/>
          </p:nvPr>
        </p:nvSpPr>
        <p:spPr/>
        <p:txBody>
          <a:bodyPr>
            <a:normAutofit/>
          </a:bodyPr>
          <a:lstStyle/>
          <a:p>
            <a:pPr marL="457200" indent="-457200">
              <a:buFont typeface="+mj-lt"/>
              <a:buAutoNum type="arabicPeriod"/>
            </a:pPr>
            <a:r>
              <a:rPr lang="ru-RU" sz="4000" dirty="0"/>
              <a:t>Зарегистрировать </a:t>
            </a:r>
            <a:r>
              <a:rPr lang="ru-RU" sz="4000" dirty="0" smtClean="0"/>
              <a:t>домен</a:t>
            </a:r>
            <a:endParaRPr lang="ru-RU" sz="4000" dirty="0"/>
          </a:p>
          <a:p>
            <a:pPr marL="457200" indent="-457200">
              <a:buFont typeface="+mj-lt"/>
              <a:buAutoNum type="arabicPeriod"/>
            </a:pPr>
            <a:r>
              <a:rPr lang="ru-RU" sz="4000" dirty="0"/>
              <a:t>Заказать </a:t>
            </a:r>
            <a:r>
              <a:rPr lang="ru-RU" sz="4000" dirty="0" smtClean="0"/>
              <a:t>хостинг</a:t>
            </a:r>
            <a:endParaRPr lang="ru-RU" sz="4000" dirty="0"/>
          </a:p>
          <a:p>
            <a:pPr marL="457200" indent="-457200">
              <a:buFont typeface="+mj-lt"/>
              <a:buAutoNum type="arabicPeriod"/>
            </a:pPr>
            <a:r>
              <a:rPr lang="ru-RU" sz="4000" dirty="0"/>
              <a:t>Привязать домен к </a:t>
            </a:r>
            <a:r>
              <a:rPr lang="ru-RU" sz="4000" dirty="0" smtClean="0"/>
              <a:t>хостингу</a:t>
            </a:r>
            <a:endParaRPr lang="ru-RU" sz="4000" dirty="0"/>
          </a:p>
          <a:p>
            <a:pPr marL="457200" indent="-457200">
              <a:buFont typeface="+mj-lt"/>
              <a:buAutoNum type="arabicPeriod"/>
            </a:pPr>
            <a:r>
              <a:rPr lang="ru-RU" sz="4000" dirty="0"/>
              <a:t>Разместить сайт на </a:t>
            </a:r>
            <a:r>
              <a:rPr lang="ru-RU" sz="4000" dirty="0" smtClean="0"/>
              <a:t>хостинге</a:t>
            </a:r>
            <a:endParaRPr lang="ru-RU" sz="4000" dirty="0"/>
          </a:p>
        </p:txBody>
      </p:sp>
    </p:spTree>
    <p:extLst>
      <p:ext uri="{BB962C8B-B14F-4D97-AF65-F5344CB8AC3E}">
        <p14:creationId xmlns:p14="http://schemas.microsoft.com/office/powerpoint/2010/main" val="453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Шаг 1. Зарегистрируйте домен</a:t>
            </a:r>
          </a:p>
        </p:txBody>
      </p:sp>
      <p:sp>
        <p:nvSpPr>
          <p:cNvPr id="3" name="Объект 2"/>
          <p:cNvSpPr>
            <a:spLocks noGrp="1"/>
          </p:cNvSpPr>
          <p:nvPr>
            <p:ph idx="1"/>
          </p:nvPr>
        </p:nvSpPr>
        <p:spPr/>
        <p:txBody>
          <a:bodyPr>
            <a:normAutofit/>
          </a:bodyPr>
          <a:lstStyle/>
          <a:p>
            <a:r>
              <a:rPr lang="ru-RU" sz="5400" b="1" dirty="0"/>
              <a:t>Домен</a:t>
            </a:r>
            <a:r>
              <a:rPr lang="ru-RU" sz="5400" dirty="0"/>
              <a:t> — это имя сайта в сети. </a:t>
            </a:r>
            <a:endParaRPr lang="ru-RU" sz="5400" dirty="0"/>
          </a:p>
          <a:p>
            <a:r>
              <a:rPr lang="ru-RU" sz="4000" b="1" dirty="0">
                <a:solidFill>
                  <a:schemeClr val="accent1"/>
                </a:solidFill>
                <a:sym typeface="Calibri"/>
              </a:rPr>
              <a:t>www.имя_фирмы.имя_зоны</a:t>
            </a:r>
            <a:endParaRPr lang="ru-RU" sz="4000" dirty="0">
              <a:solidFill>
                <a:schemeClr val="accent1"/>
              </a:solidFill>
            </a:endParaRPr>
          </a:p>
        </p:txBody>
      </p:sp>
    </p:spTree>
    <p:extLst>
      <p:ext uri="{BB962C8B-B14F-4D97-AF65-F5344CB8AC3E}">
        <p14:creationId xmlns:p14="http://schemas.microsoft.com/office/powerpoint/2010/main" val="1205467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a:xfrm>
            <a:off x="768096" y="585215"/>
            <a:ext cx="7290054" cy="1327267"/>
          </a:xfrm>
        </p:spPr>
        <p:txBody>
          <a:bodyPr/>
          <a:lstStyle/>
          <a:p>
            <a:r>
              <a:rPr lang="ru-RU" altLang="ru-RU" dirty="0" smtClean="0"/>
              <a:t>Доменные имена</a:t>
            </a:r>
          </a:p>
        </p:txBody>
      </p:sp>
      <p:sp>
        <p:nvSpPr>
          <p:cNvPr id="4" name="Прямоугольник 3"/>
          <p:cNvSpPr/>
          <p:nvPr/>
        </p:nvSpPr>
        <p:spPr>
          <a:xfrm>
            <a:off x="417513" y="1683144"/>
            <a:ext cx="8507412" cy="461963"/>
          </a:xfrm>
          <a:prstGeom prst="rect">
            <a:avLst/>
          </a:prstGeom>
        </p:spPr>
        <p:txBody>
          <a:bodyPr wrap="none">
            <a:spAutoFit/>
          </a:bodyPr>
          <a:lstStyle/>
          <a:p>
            <a:pPr>
              <a:defRPr/>
            </a:pPr>
            <a:r>
              <a:rPr lang="ru-RU" sz="2400" b="1" kern="0" dirty="0">
                <a:solidFill>
                  <a:srgbClr val="000000"/>
                </a:solidFill>
                <a:latin typeface="Arial"/>
                <a:ea typeface="+mj-ea"/>
                <a:cs typeface="+mj-cs"/>
              </a:rPr>
              <a:t>1984 г.</a:t>
            </a:r>
            <a:r>
              <a:rPr lang="ru-RU" sz="2400" kern="0" dirty="0">
                <a:solidFill>
                  <a:srgbClr val="000000"/>
                </a:solidFill>
                <a:latin typeface="Arial"/>
                <a:ea typeface="+mj-ea"/>
                <a:cs typeface="+mj-cs"/>
              </a:rPr>
              <a:t> </a:t>
            </a:r>
            <a:r>
              <a:rPr lang="en-US" sz="2400" b="1" kern="0" dirty="0">
                <a:solidFill>
                  <a:schemeClr val="accent1"/>
                </a:solidFill>
                <a:latin typeface="Arial"/>
                <a:ea typeface="+mj-ea"/>
                <a:cs typeface="+mj-cs"/>
              </a:rPr>
              <a:t>DNS</a:t>
            </a:r>
            <a:r>
              <a:rPr lang="en-US" sz="2400" kern="0" dirty="0">
                <a:solidFill>
                  <a:srgbClr val="000000"/>
                </a:solidFill>
                <a:latin typeface="Arial"/>
                <a:ea typeface="+mj-ea"/>
                <a:cs typeface="+mj-cs"/>
              </a:rPr>
              <a:t> = </a:t>
            </a:r>
            <a:r>
              <a:rPr lang="en-US" sz="2000" i="1" kern="0" dirty="0">
                <a:solidFill>
                  <a:srgbClr val="000000"/>
                </a:solidFill>
                <a:latin typeface="Arial"/>
                <a:ea typeface="+mj-ea"/>
                <a:cs typeface="+mj-cs"/>
              </a:rPr>
              <a:t>Domain Name System</a:t>
            </a:r>
            <a:r>
              <a:rPr lang="en-US" sz="2400" i="1" kern="0" dirty="0">
                <a:solidFill>
                  <a:srgbClr val="000000"/>
                </a:solidFill>
                <a:latin typeface="Arial"/>
                <a:ea typeface="+mj-ea"/>
                <a:cs typeface="+mj-cs"/>
              </a:rPr>
              <a:t>, </a:t>
            </a:r>
            <a:r>
              <a:rPr lang="ru-RU" sz="2400" kern="0" dirty="0">
                <a:solidFill>
                  <a:srgbClr val="000000"/>
                </a:solidFill>
                <a:latin typeface="Arial"/>
                <a:ea typeface="+mj-ea"/>
                <a:cs typeface="+mj-cs"/>
              </a:rPr>
              <a:t>система доменных имён</a:t>
            </a:r>
            <a:endParaRPr lang="ru-RU" sz="1400" dirty="0">
              <a:latin typeface="Arial" charset="0"/>
            </a:endParaRPr>
          </a:p>
        </p:txBody>
      </p:sp>
      <p:sp>
        <p:nvSpPr>
          <p:cNvPr id="5" name="Rectangle 4"/>
          <p:cNvSpPr>
            <a:spLocks noChangeArrowheads="1"/>
          </p:cNvSpPr>
          <p:nvPr/>
        </p:nvSpPr>
        <p:spPr bwMode="auto">
          <a:xfrm>
            <a:off x="3733800" y="2303857"/>
            <a:ext cx="2744788" cy="522287"/>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2800" b="1" dirty="0">
                <a:latin typeface="Arial" charset="0"/>
              </a:rPr>
              <a:t>www.google.ru</a:t>
            </a:r>
            <a:endParaRPr lang="ru-RU" sz="2800" b="1" dirty="0">
              <a:latin typeface="Arial" charset="0"/>
            </a:endParaRPr>
          </a:p>
        </p:txBody>
      </p:sp>
      <p:sp>
        <p:nvSpPr>
          <p:cNvPr id="51206" name="Rectangle 4"/>
          <p:cNvSpPr>
            <a:spLocks noChangeArrowheads="1"/>
          </p:cNvSpPr>
          <p:nvPr/>
        </p:nvSpPr>
        <p:spPr bwMode="auto">
          <a:xfrm>
            <a:off x="709613" y="2328571"/>
            <a:ext cx="2411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ru-RU" sz="2400" dirty="0">
                <a:latin typeface="Arial" charset="0"/>
              </a:rPr>
              <a:t> 74.125.131.100</a:t>
            </a:r>
          </a:p>
        </p:txBody>
      </p:sp>
      <p:sp>
        <p:nvSpPr>
          <p:cNvPr id="7" name="Стрелка вправо 6"/>
          <p:cNvSpPr/>
          <p:nvPr/>
        </p:nvSpPr>
        <p:spPr bwMode="auto">
          <a:xfrm>
            <a:off x="3211513" y="2426392"/>
            <a:ext cx="417512" cy="263525"/>
          </a:xfrm>
          <a:prstGeom prst="rightArrow">
            <a:avLst/>
          </a:prstGeom>
          <a:solidFill>
            <a:schemeClr val="bg1">
              <a:lumMod val="65000"/>
            </a:schemeClr>
          </a:solidFill>
          <a:ln w="12700" cap="flat" cmpd="sng" algn="ctr">
            <a:noFill/>
            <a:prstDash val="solid"/>
            <a:round/>
            <a:headEnd type="none" w="med" len="med"/>
            <a:tailEnd type="triangle" w="lg" len="lg"/>
          </a:ln>
          <a:effectLst/>
        </p:spPr>
        <p:txBody>
          <a:bodyPr/>
          <a:lstStyle/>
          <a:p>
            <a:pPr>
              <a:defRPr/>
            </a:pPr>
            <a:endParaRPr lang="ru-RU">
              <a:latin typeface="Arial" charset="0"/>
            </a:endParaRPr>
          </a:p>
        </p:txBody>
      </p:sp>
      <p:sp>
        <p:nvSpPr>
          <p:cNvPr id="51208"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grpSp>
        <p:nvGrpSpPr>
          <p:cNvPr id="2" name="Группа 55"/>
          <p:cNvGrpSpPr>
            <a:grpSpLocks/>
          </p:cNvGrpSpPr>
          <p:nvPr/>
        </p:nvGrpSpPr>
        <p:grpSpPr bwMode="auto">
          <a:xfrm>
            <a:off x="515938" y="4101119"/>
            <a:ext cx="8281987" cy="982662"/>
            <a:chOff x="515938" y="3321883"/>
            <a:chExt cx="8281987" cy="983813"/>
          </a:xfrm>
        </p:grpSpPr>
        <p:sp>
          <p:nvSpPr>
            <p:cNvPr id="51242" name="Freeform 42"/>
            <p:cNvSpPr>
              <a:spLocks/>
            </p:cNvSpPr>
            <p:nvPr/>
          </p:nvSpPr>
          <p:spPr bwMode="auto">
            <a:xfrm>
              <a:off x="5392511" y="3335327"/>
              <a:ext cx="1222" cy="516960"/>
            </a:xfrm>
            <a:custGeom>
              <a:avLst/>
              <a:gdLst>
                <a:gd name="T0" fmla="*/ 0 w 1"/>
                <a:gd name="T1" fmla="*/ 0 h 438"/>
                <a:gd name="T2" fmla="*/ 0 w 1"/>
                <a:gd name="T3" fmla="*/ 610154410 h 438"/>
                <a:gd name="T4" fmla="*/ 0 60000 65536"/>
                <a:gd name="T5" fmla="*/ 0 60000 65536"/>
                <a:gd name="T6" fmla="*/ 0 w 1"/>
                <a:gd name="T7" fmla="*/ 0 h 438"/>
                <a:gd name="T8" fmla="*/ 1 w 1"/>
                <a:gd name="T9" fmla="*/ 438 h 438"/>
              </a:gdLst>
              <a:ahLst/>
              <a:cxnLst>
                <a:cxn ang="T4">
                  <a:pos x="T0" y="T1"/>
                </a:cxn>
                <a:cxn ang="T5">
                  <a:pos x="T2" y="T3"/>
                </a:cxn>
              </a:cxnLst>
              <a:rect l="T6" t="T7" r="T8" b="T9"/>
              <a:pathLst>
                <a:path w="1" h="438">
                  <a:moveTo>
                    <a:pt x="0" y="0"/>
                  </a:moveTo>
                  <a:cubicBezTo>
                    <a:pt x="0" y="146"/>
                    <a:pt x="0" y="292"/>
                    <a:pt x="0" y="43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3" name="Freeform 41"/>
            <p:cNvSpPr>
              <a:spLocks/>
            </p:cNvSpPr>
            <p:nvPr/>
          </p:nvSpPr>
          <p:spPr bwMode="auto">
            <a:xfrm>
              <a:off x="4394225" y="3326772"/>
              <a:ext cx="992177" cy="525515"/>
            </a:xfrm>
            <a:custGeom>
              <a:avLst/>
              <a:gdLst>
                <a:gd name="T0" fmla="*/ 1212333930 w 812"/>
                <a:gd name="T1" fmla="*/ 0 h 429"/>
                <a:gd name="T2" fmla="*/ 0 w 812"/>
                <a:gd name="T3" fmla="*/ 643743748 h 429"/>
                <a:gd name="T4" fmla="*/ 0 60000 65536"/>
                <a:gd name="T5" fmla="*/ 0 60000 65536"/>
                <a:gd name="T6" fmla="*/ 0 w 812"/>
                <a:gd name="T7" fmla="*/ 0 h 429"/>
                <a:gd name="T8" fmla="*/ 812 w 812"/>
                <a:gd name="T9" fmla="*/ 429 h 429"/>
              </a:gdLst>
              <a:ahLst/>
              <a:cxnLst>
                <a:cxn ang="T4">
                  <a:pos x="T0" y="T1"/>
                </a:cxn>
                <a:cxn ang="T5">
                  <a:pos x="T2" y="T3"/>
                </a:cxn>
              </a:cxnLst>
              <a:rect l="T6" t="T7" r="T8" b="T9"/>
              <a:pathLst>
                <a:path w="812" h="429">
                  <a:moveTo>
                    <a:pt x="812" y="0"/>
                  </a:moveTo>
                  <a:cubicBezTo>
                    <a:pt x="812" y="141"/>
                    <a:pt x="0" y="288"/>
                    <a:pt x="0" y="429"/>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4" name="Freeform 40"/>
            <p:cNvSpPr>
              <a:spLocks/>
            </p:cNvSpPr>
            <p:nvPr/>
          </p:nvSpPr>
          <p:spPr bwMode="auto">
            <a:xfrm>
              <a:off x="3402048" y="3326772"/>
              <a:ext cx="1990463" cy="525515"/>
            </a:xfrm>
            <a:custGeom>
              <a:avLst/>
              <a:gdLst>
                <a:gd name="T0" fmla="*/ 2147483647 w 1629"/>
                <a:gd name="T1" fmla="*/ 0 h 429"/>
                <a:gd name="T2" fmla="*/ 0 w 1629"/>
                <a:gd name="T3" fmla="*/ 643743748 h 429"/>
                <a:gd name="T4" fmla="*/ 0 60000 65536"/>
                <a:gd name="T5" fmla="*/ 0 60000 65536"/>
                <a:gd name="T6" fmla="*/ 0 w 1629"/>
                <a:gd name="T7" fmla="*/ 0 h 429"/>
                <a:gd name="T8" fmla="*/ 1629 w 1629"/>
                <a:gd name="T9" fmla="*/ 429 h 429"/>
              </a:gdLst>
              <a:ahLst/>
              <a:cxnLst>
                <a:cxn ang="T4">
                  <a:pos x="T0" y="T1"/>
                </a:cxn>
                <a:cxn ang="T5">
                  <a:pos x="T2" y="T3"/>
                </a:cxn>
              </a:cxnLst>
              <a:rect l="T6" t="T7" r="T8" b="T9"/>
              <a:pathLst>
                <a:path w="1629" h="429">
                  <a:moveTo>
                    <a:pt x="1629" y="0"/>
                  </a:moveTo>
                  <a:cubicBezTo>
                    <a:pt x="1629" y="141"/>
                    <a:pt x="0" y="288"/>
                    <a:pt x="0" y="429"/>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5" name="Freeform 39"/>
            <p:cNvSpPr>
              <a:spLocks/>
            </p:cNvSpPr>
            <p:nvPr/>
          </p:nvSpPr>
          <p:spPr bwMode="auto">
            <a:xfrm>
              <a:off x="2397652" y="3326772"/>
              <a:ext cx="2994858" cy="525515"/>
            </a:xfrm>
            <a:custGeom>
              <a:avLst/>
              <a:gdLst>
                <a:gd name="T0" fmla="*/ 2147483647 w 2451"/>
                <a:gd name="T1" fmla="*/ 0 h 429"/>
                <a:gd name="T2" fmla="*/ 0 w 2451"/>
                <a:gd name="T3" fmla="*/ 643743748 h 429"/>
                <a:gd name="T4" fmla="*/ 0 60000 65536"/>
                <a:gd name="T5" fmla="*/ 0 60000 65536"/>
                <a:gd name="T6" fmla="*/ 0 w 2451"/>
                <a:gd name="T7" fmla="*/ 0 h 429"/>
                <a:gd name="T8" fmla="*/ 2451 w 2451"/>
                <a:gd name="T9" fmla="*/ 429 h 429"/>
              </a:gdLst>
              <a:ahLst/>
              <a:cxnLst>
                <a:cxn ang="T4">
                  <a:pos x="T0" y="T1"/>
                </a:cxn>
                <a:cxn ang="T5">
                  <a:pos x="T2" y="T3"/>
                </a:cxn>
              </a:cxnLst>
              <a:rect l="T6" t="T7" r="T8" b="T9"/>
              <a:pathLst>
                <a:path w="2451" h="429">
                  <a:moveTo>
                    <a:pt x="2451" y="0"/>
                  </a:moveTo>
                  <a:cubicBezTo>
                    <a:pt x="2451" y="141"/>
                    <a:pt x="0" y="288"/>
                    <a:pt x="0" y="429"/>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6" name="Freeform 38"/>
            <p:cNvSpPr>
              <a:spLocks/>
            </p:cNvSpPr>
            <p:nvPr/>
          </p:nvSpPr>
          <p:spPr bwMode="auto">
            <a:xfrm>
              <a:off x="5409617" y="3346326"/>
              <a:ext cx="1023946" cy="505961"/>
            </a:xfrm>
            <a:custGeom>
              <a:avLst/>
              <a:gdLst>
                <a:gd name="T0" fmla="*/ 0 w 838"/>
                <a:gd name="T1" fmla="*/ 0 h 414"/>
                <a:gd name="T2" fmla="*/ 1251151983 w 838"/>
                <a:gd name="T3" fmla="*/ 618349085 h 414"/>
                <a:gd name="T4" fmla="*/ 0 60000 65536"/>
                <a:gd name="T5" fmla="*/ 0 60000 65536"/>
                <a:gd name="T6" fmla="*/ 0 w 838"/>
                <a:gd name="T7" fmla="*/ 0 h 414"/>
                <a:gd name="T8" fmla="*/ 838 w 838"/>
                <a:gd name="T9" fmla="*/ 414 h 414"/>
              </a:gdLst>
              <a:ahLst/>
              <a:cxnLst>
                <a:cxn ang="T4">
                  <a:pos x="T0" y="T1"/>
                </a:cxn>
                <a:cxn ang="T5">
                  <a:pos x="T2" y="T3"/>
                </a:cxn>
              </a:cxnLst>
              <a:rect l="T6" t="T7" r="T8" b="T9"/>
              <a:pathLst>
                <a:path w="838" h="414">
                  <a:moveTo>
                    <a:pt x="0" y="0"/>
                  </a:moveTo>
                  <a:cubicBezTo>
                    <a:pt x="0" y="141"/>
                    <a:pt x="838" y="273"/>
                    <a:pt x="838" y="414"/>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7" name="Freeform 37"/>
            <p:cNvSpPr>
              <a:spLocks/>
            </p:cNvSpPr>
            <p:nvPr/>
          </p:nvSpPr>
          <p:spPr bwMode="auto">
            <a:xfrm>
              <a:off x="5392511" y="3334105"/>
              <a:ext cx="2051557" cy="518182"/>
            </a:xfrm>
            <a:custGeom>
              <a:avLst/>
              <a:gdLst>
                <a:gd name="T0" fmla="*/ 0 w 1679"/>
                <a:gd name="T1" fmla="*/ 0 h 424"/>
                <a:gd name="T2" fmla="*/ 2147483647 w 1679"/>
                <a:gd name="T3" fmla="*/ 633284369 h 424"/>
                <a:gd name="T4" fmla="*/ 0 60000 65536"/>
                <a:gd name="T5" fmla="*/ 0 60000 65536"/>
                <a:gd name="T6" fmla="*/ 0 w 1679"/>
                <a:gd name="T7" fmla="*/ 0 h 424"/>
                <a:gd name="T8" fmla="*/ 1679 w 1679"/>
                <a:gd name="T9" fmla="*/ 424 h 424"/>
              </a:gdLst>
              <a:ahLst/>
              <a:cxnLst>
                <a:cxn ang="T4">
                  <a:pos x="T0" y="T1"/>
                </a:cxn>
                <a:cxn ang="T5">
                  <a:pos x="T2" y="T3"/>
                </a:cxn>
              </a:cxnLst>
              <a:rect l="T6" t="T7" r="T8" b="T9"/>
              <a:pathLst>
                <a:path w="1679" h="424">
                  <a:moveTo>
                    <a:pt x="0" y="0"/>
                  </a:moveTo>
                  <a:cubicBezTo>
                    <a:pt x="0" y="141"/>
                    <a:pt x="1679" y="283"/>
                    <a:pt x="1679" y="424"/>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8" name="Freeform 36"/>
            <p:cNvSpPr>
              <a:spLocks/>
            </p:cNvSpPr>
            <p:nvPr/>
          </p:nvSpPr>
          <p:spPr bwMode="auto">
            <a:xfrm>
              <a:off x="5398620" y="3321883"/>
              <a:ext cx="3068172" cy="530404"/>
            </a:xfrm>
            <a:custGeom>
              <a:avLst/>
              <a:gdLst>
                <a:gd name="T0" fmla="*/ 0 w 2511"/>
                <a:gd name="T1" fmla="*/ 0 h 433"/>
                <a:gd name="T2" fmla="*/ 2147483647 w 2511"/>
                <a:gd name="T3" fmla="*/ 649719299 h 433"/>
                <a:gd name="T4" fmla="*/ 0 60000 65536"/>
                <a:gd name="T5" fmla="*/ 0 60000 65536"/>
                <a:gd name="T6" fmla="*/ 0 w 2511"/>
                <a:gd name="T7" fmla="*/ 0 h 433"/>
                <a:gd name="T8" fmla="*/ 2511 w 2511"/>
                <a:gd name="T9" fmla="*/ 433 h 433"/>
              </a:gdLst>
              <a:ahLst/>
              <a:cxnLst>
                <a:cxn ang="T4">
                  <a:pos x="T0" y="T1"/>
                </a:cxn>
                <a:cxn ang="T5">
                  <a:pos x="T2" y="T3"/>
                </a:cxn>
              </a:cxnLst>
              <a:rect l="T6" t="T7" r="T8" b="T9"/>
              <a:pathLst>
                <a:path w="2511" h="433">
                  <a:moveTo>
                    <a:pt x="0" y="0"/>
                  </a:moveTo>
                  <a:cubicBezTo>
                    <a:pt x="0" y="141"/>
                    <a:pt x="2511" y="292"/>
                    <a:pt x="2511" y="43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138268" name="AutoShape 28"/>
            <p:cNvSpPr>
              <a:spLocks noChangeArrowheads="1"/>
            </p:cNvSpPr>
            <p:nvPr/>
          </p:nvSpPr>
          <p:spPr bwMode="auto">
            <a:xfrm>
              <a:off x="6081713" y="3855908"/>
              <a:ext cx="692150" cy="449788"/>
            </a:xfrm>
            <a:prstGeom prst="flowChartAlternateProcess">
              <a:avLst/>
            </a:prstGeom>
            <a:solidFill>
              <a:schemeClr val="accent1"/>
            </a:solidFill>
            <a:ln w="9525">
              <a:noFill/>
              <a:miter lim="800000"/>
              <a:headEnd/>
              <a:tailEnd/>
            </a:ln>
            <a:effectLst>
              <a:outerShdw dist="35921" dir="2700000" algn="ctr" rotWithShape="0">
                <a:srgbClr val="808080"/>
              </a:outerShdw>
            </a:effectLst>
          </p:spPr>
          <p:txBody>
            <a:bodyPr lIns="0" tIns="0" rIns="0" bIns="0" anchor="ctr"/>
            <a:lstStyle/>
            <a:p>
              <a:pPr algn="ctr" eaLnBrk="0" hangingPunct="0">
                <a:defRPr/>
              </a:pPr>
              <a:r>
                <a:rPr lang="ru-RU" sz="2000" b="1" dirty="0" err="1">
                  <a:solidFill>
                    <a:schemeClr val="bg1"/>
                  </a:solidFill>
                  <a:ea typeface="Calibri" pitchFamily="34" charset="0"/>
                  <a:cs typeface="Times New Roman" pitchFamily="18" charset="0"/>
                </a:rPr>
                <a:t>ru</a:t>
              </a:r>
              <a:endParaRPr lang="ru-RU" sz="3600" b="1" dirty="0">
                <a:solidFill>
                  <a:schemeClr val="bg1"/>
                </a:solidFill>
              </a:endParaRPr>
            </a:p>
          </p:txBody>
        </p:sp>
        <p:sp>
          <p:nvSpPr>
            <p:cNvPr id="51250" name="Rectangle 15"/>
            <p:cNvSpPr>
              <a:spLocks noChangeArrowheads="1"/>
            </p:cNvSpPr>
            <p:nvPr/>
          </p:nvSpPr>
          <p:spPr bwMode="auto">
            <a:xfrm>
              <a:off x="515938" y="3881618"/>
              <a:ext cx="1275656" cy="36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000">
                  <a:ea typeface="Calibri" panose="020F0502020204030204" pitchFamily="34" charset="0"/>
                  <a:cs typeface="Times New Roman" panose="02020603050405020304" pitchFamily="18" charset="0"/>
                </a:rPr>
                <a:t>уровень 1</a:t>
              </a:r>
              <a:endParaRPr lang="ru-RU" altLang="ru-RU" sz="3600">
                <a:ea typeface="Calibri" panose="020F0502020204030204" pitchFamily="34" charset="0"/>
                <a:cs typeface="Times New Roman" panose="02020603050405020304" pitchFamily="18" charset="0"/>
              </a:endParaRPr>
            </a:p>
          </p:txBody>
        </p:sp>
        <p:sp>
          <p:nvSpPr>
            <p:cNvPr id="138252" name="AutoShape 12"/>
            <p:cNvSpPr>
              <a:spLocks noChangeArrowheads="1"/>
            </p:cNvSpPr>
            <p:nvPr/>
          </p:nvSpPr>
          <p:spPr bwMode="auto">
            <a:xfrm>
              <a:off x="2035175" y="3855908"/>
              <a:ext cx="690563"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a:ea typeface="Calibri" pitchFamily="34" charset="0"/>
                  <a:cs typeface="Times New Roman" pitchFamily="18" charset="0"/>
                </a:rPr>
                <a:t>com</a:t>
              </a:r>
              <a:endParaRPr lang="en-US" sz="3600"/>
            </a:p>
          </p:txBody>
        </p:sp>
        <p:sp>
          <p:nvSpPr>
            <p:cNvPr id="138251" name="AutoShape 11"/>
            <p:cNvSpPr>
              <a:spLocks noChangeArrowheads="1"/>
            </p:cNvSpPr>
            <p:nvPr/>
          </p:nvSpPr>
          <p:spPr bwMode="auto">
            <a:xfrm>
              <a:off x="3044825" y="3855908"/>
              <a:ext cx="693738"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ru-RU" sz="2000">
                  <a:ea typeface="Calibri" pitchFamily="34" charset="0"/>
                  <a:cs typeface="Times New Roman" pitchFamily="18" charset="0"/>
                </a:rPr>
                <a:t>edu</a:t>
              </a:r>
              <a:endParaRPr lang="ru-RU" sz="3600"/>
            </a:p>
          </p:txBody>
        </p:sp>
        <p:sp>
          <p:nvSpPr>
            <p:cNvPr id="138250" name="AutoShape 10"/>
            <p:cNvSpPr>
              <a:spLocks noChangeArrowheads="1"/>
            </p:cNvSpPr>
            <p:nvPr/>
          </p:nvSpPr>
          <p:spPr bwMode="auto">
            <a:xfrm>
              <a:off x="4057650" y="3855908"/>
              <a:ext cx="692150"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a:ea typeface="Calibri" pitchFamily="34" charset="0"/>
                  <a:cs typeface="Times New Roman" pitchFamily="18" charset="0"/>
                </a:rPr>
                <a:t>org</a:t>
              </a:r>
              <a:endParaRPr lang="en-US" sz="3600"/>
            </a:p>
          </p:txBody>
        </p:sp>
        <p:sp>
          <p:nvSpPr>
            <p:cNvPr id="138249" name="AutoShape 9"/>
            <p:cNvSpPr>
              <a:spLocks noChangeArrowheads="1"/>
            </p:cNvSpPr>
            <p:nvPr/>
          </p:nvSpPr>
          <p:spPr bwMode="auto">
            <a:xfrm>
              <a:off x="5068888" y="3855908"/>
              <a:ext cx="693737"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ru-RU" sz="2000">
                  <a:ea typeface="Calibri" pitchFamily="34" charset="0"/>
                  <a:cs typeface="Times New Roman" pitchFamily="18" charset="0"/>
                </a:rPr>
                <a:t>net</a:t>
              </a:r>
              <a:endParaRPr lang="ru-RU" sz="3600"/>
            </a:p>
          </p:txBody>
        </p:sp>
        <p:sp>
          <p:nvSpPr>
            <p:cNvPr id="138248" name="AutoShape 8"/>
            <p:cNvSpPr>
              <a:spLocks noChangeArrowheads="1"/>
            </p:cNvSpPr>
            <p:nvPr/>
          </p:nvSpPr>
          <p:spPr bwMode="auto">
            <a:xfrm>
              <a:off x="7092950" y="3855908"/>
              <a:ext cx="692150"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dirty="0" err="1" smtClean="0">
                  <a:cs typeface="Times New Roman" pitchFamily="18" charset="0"/>
                </a:rPr>
                <a:t>uk</a:t>
              </a:r>
              <a:endParaRPr lang="en-US" sz="3600" dirty="0"/>
            </a:p>
          </p:txBody>
        </p:sp>
        <p:sp>
          <p:nvSpPr>
            <p:cNvPr id="138247" name="AutoShape 7"/>
            <p:cNvSpPr>
              <a:spLocks noChangeArrowheads="1"/>
            </p:cNvSpPr>
            <p:nvPr/>
          </p:nvSpPr>
          <p:spPr bwMode="auto">
            <a:xfrm>
              <a:off x="8104188" y="3855908"/>
              <a:ext cx="693737" cy="449788"/>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ru-RU" sz="2000">
                  <a:ea typeface="Calibri" pitchFamily="34" charset="0"/>
                  <a:cs typeface="Times New Roman" pitchFamily="18" charset="0"/>
                </a:rPr>
                <a:t>by</a:t>
              </a:r>
              <a:endParaRPr lang="ru-RU" sz="3600"/>
            </a:p>
          </p:txBody>
        </p:sp>
      </p:grpSp>
      <p:grpSp>
        <p:nvGrpSpPr>
          <p:cNvPr id="3" name="Группа 56"/>
          <p:cNvGrpSpPr>
            <a:grpSpLocks/>
          </p:cNvGrpSpPr>
          <p:nvPr/>
        </p:nvGrpSpPr>
        <p:grpSpPr bwMode="auto">
          <a:xfrm>
            <a:off x="515938" y="5064731"/>
            <a:ext cx="7269162" cy="849313"/>
            <a:chOff x="515938" y="4286142"/>
            <a:chExt cx="7269038" cy="849379"/>
          </a:xfrm>
        </p:grpSpPr>
        <p:sp>
          <p:nvSpPr>
            <p:cNvPr id="51223" name="Freeform 35"/>
            <p:cNvSpPr>
              <a:spLocks/>
            </p:cNvSpPr>
            <p:nvPr/>
          </p:nvSpPr>
          <p:spPr bwMode="auto">
            <a:xfrm>
              <a:off x="6426232" y="4310585"/>
              <a:ext cx="1222" cy="394747"/>
            </a:xfrm>
            <a:custGeom>
              <a:avLst/>
              <a:gdLst>
                <a:gd name="T0" fmla="*/ 0 w 1"/>
                <a:gd name="T1" fmla="*/ 0 h 323"/>
                <a:gd name="T2" fmla="*/ 0 w 1"/>
                <a:gd name="T3" fmla="*/ 482430912 h 323"/>
                <a:gd name="T4" fmla="*/ 0 60000 65536"/>
                <a:gd name="T5" fmla="*/ 0 60000 65536"/>
                <a:gd name="T6" fmla="*/ 0 w 1"/>
                <a:gd name="T7" fmla="*/ 0 h 323"/>
                <a:gd name="T8" fmla="*/ 1 w 1"/>
                <a:gd name="T9" fmla="*/ 323 h 323"/>
              </a:gdLst>
              <a:ahLst/>
              <a:cxnLst>
                <a:cxn ang="T4">
                  <a:pos x="T0" y="T1"/>
                </a:cxn>
                <a:cxn ang="T5">
                  <a:pos x="T2" y="T3"/>
                </a:cxn>
              </a:cxnLst>
              <a:rect l="T6" t="T7" r="T8" b="T9"/>
              <a:pathLst>
                <a:path w="1" h="323">
                  <a:moveTo>
                    <a:pt x="0" y="0"/>
                  </a:moveTo>
                  <a:cubicBezTo>
                    <a:pt x="0"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24" name="Freeform 34"/>
            <p:cNvSpPr>
              <a:spLocks/>
            </p:cNvSpPr>
            <p:nvPr/>
          </p:nvSpPr>
          <p:spPr bwMode="auto">
            <a:xfrm>
              <a:off x="6420122" y="4286142"/>
              <a:ext cx="1004396" cy="413079"/>
            </a:xfrm>
            <a:custGeom>
              <a:avLst/>
              <a:gdLst>
                <a:gd name="T0" fmla="*/ 0 w 822"/>
                <a:gd name="T1" fmla="*/ 0 h 338"/>
                <a:gd name="T2" fmla="*/ 1227264326 w 822"/>
                <a:gd name="T3" fmla="*/ 504835060 h 338"/>
                <a:gd name="T4" fmla="*/ 0 60000 65536"/>
                <a:gd name="T5" fmla="*/ 0 60000 65536"/>
                <a:gd name="T6" fmla="*/ 0 w 822"/>
                <a:gd name="T7" fmla="*/ 0 h 338"/>
                <a:gd name="T8" fmla="*/ 822 w 822"/>
                <a:gd name="T9" fmla="*/ 338 h 338"/>
              </a:gdLst>
              <a:ahLst/>
              <a:cxnLst>
                <a:cxn ang="T4">
                  <a:pos x="T0" y="T1"/>
                </a:cxn>
                <a:cxn ang="T5">
                  <a:pos x="T2" y="T3"/>
                </a:cxn>
              </a:cxnLst>
              <a:rect l="T6" t="T7" r="T8" b="T9"/>
              <a:pathLst>
                <a:path w="822" h="338">
                  <a:moveTo>
                    <a:pt x="0" y="0"/>
                  </a:moveTo>
                  <a:cubicBezTo>
                    <a:pt x="0" y="141"/>
                    <a:pt x="822" y="197"/>
                    <a:pt x="822" y="33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25" name="Freeform 33"/>
            <p:cNvSpPr>
              <a:spLocks/>
            </p:cNvSpPr>
            <p:nvPr/>
          </p:nvSpPr>
          <p:spPr bwMode="auto">
            <a:xfrm>
              <a:off x="5403508" y="4292253"/>
              <a:ext cx="1022724" cy="413079"/>
            </a:xfrm>
            <a:custGeom>
              <a:avLst/>
              <a:gdLst>
                <a:gd name="T0" fmla="*/ 1249658699 w 837"/>
                <a:gd name="T1" fmla="*/ 0 h 338"/>
                <a:gd name="T2" fmla="*/ 0 w 837"/>
                <a:gd name="T3" fmla="*/ 504835060 h 338"/>
                <a:gd name="T4" fmla="*/ 0 60000 65536"/>
                <a:gd name="T5" fmla="*/ 0 60000 65536"/>
                <a:gd name="T6" fmla="*/ 0 w 837"/>
                <a:gd name="T7" fmla="*/ 0 h 338"/>
                <a:gd name="T8" fmla="*/ 837 w 837"/>
                <a:gd name="T9" fmla="*/ 338 h 338"/>
              </a:gdLst>
              <a:ahLst/>
              <a:cxnLst>
                <a:cxn ang="T4">
                  <a:pos x="T0" y="T1"/>
                </a:cxn>
                <a:cxn ang="T5">
                  <a:pos x="T2" y="T3"/>
                </a:cxn>
              </a:cxnLst>
              <a:rect l="T6" t="T7" r="T8" b="T9"/>
              <a:pathLst>
                <a:path w="837" h="338">
                  <a:moveTo>
                    <a:pt x="837" y="0"/>
                  </a:moveTo>
                  <a:cubicBezTo>
                    <a:pt x="837" y="141"/>
                    <a:pt x="0" y="197"/>
                    <a:pt x="0" y="33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138269" name="AutoShape 29"/>
            <p:cNvSpPr>
              <a:spLocks noChangeArrowheads="1"/>
            </p:cNvSpPr>
            <p:nvPr/>
          </p:nvSpPr>
          <p:spPr bwMode="auto">
            <a:xfrm>
              <a:off x="6081618" y="4687811"/>
              <a:ext cx="692138" cy="447710"/>
            </a:xfrm>
            <a:prstGeom prst="flowChartAlternateProcess">
              <a:avLst/>
            </a:prstGeom>
            <a:solidFill>
              <a:schemeClr val="accent1"/>
            </a:solidFill>
            <a:ln w="9525">
              <a:noFill/>
              <a:miter lim="800000"/>
              <a:headEnd/>
              <a:tailEnd/>
            </a:ln>
            <a:effectLst>
              <a:outerShdw dist="35921" dir="2700000" algn="ctr" rotWithShape="0">
                <a:srgbClr val="808080"/>
              </a:outerShdw>
            </a:effectLst>
          </p:spPr>
          <p:txBody>
            <a:bodyPr lIns="0" tIns="0" rIns="0" bIns="0" anchor="ctr"/>
            <a:lstStyle/>
            <a:p>
              <a:pPr algn="ctr" eaLnBrk="0" hangingPunct="0">
                <a:defRPr/>
              </a:pPr>
              <a:r>
                <a:rPr lang="en-US" sz="2000" b="1" dirty="0">
                  <a:solidFill>
                    <a:schemeClr val="bg1"/>
                  </a:solidFill>
                  <a:ea typeface="Calibri" pitchFamily="34" charset="0"/>
                  <a:cs typeface="Times New Roman" pitchFamily="18" charset="0"/>
                </a:rPr>
                <a:t>mail</a:t>
              </a:r>
              <a:endParaRPr lang="en-US" sz="3600" b="1" dirty="0">
                <a:solidFill>
                  <a:schemeClr val="bg1"/>
                </a:solidFill>
              </a:endParaRPr>
            </a:p>
          </p:txBody>
        </p:sp>
        <p:grpSp>
          <p:nvGrpSpPr>
            <p:cNvPr id="51227" name="Group 24"/>
            <p:cNvGrpSpPr>
              <a:grpSpLocks/>
            </p:cNvGrpSpPr>
            <p:nvPr/>
          </p:nvGrpSpPr>
          <p:grpSpPr bwMode="auto">
            <a:xfrm>
              <a:off x="2076295" y="4304474"/>
              <a:ext cx="598727" cy="400858"/>
              <a:chOff x="3645" y="4572"/>
              <a:chExt cx="490" cy="328"/>
            </a:xfrm>
          </p:grpSpPr>
          <p:sp>
            <p:nvSpPr>
              <p:cNvPr id="51239" name="Freeform 27"/>
              <p:cNvSpPr>
                <a:spLocks/>
              </p:cNvSpPr>
              <p:nvPr/>
            </p:nvSpPr>
            <p:spPr bwMode="auto">
              <a:xfrm>
                <a:off x="3890" y="4577"/>
                <a:ext cx="1" cy="323"/>
              </a:xfrm>
              <a:custGeom>
                <a:avLst/>
                <a:gdLst>
                  <a:gd name="T0" fmla="*/ 0 w 1"/>
                  <a:gd name="T1" fmla="*/ 0 h 323"/>
                  <a:gd name="T2" fmla="*/ 0 w 1"/>
                  <a:gd name="T3" fmla="*/ 323 h 323"/>
                  <a:gd name="T4" fmla="*/ 0 60000 65536"/>
                  <a:gd name="T5" fmla="*/ 0 60000 65536"/>
                  <a:gd name="T6" fmla="*/ 0 w 1"/>
                  <a:gd name="T7" fmla="*/ 0 h 323"/>
                  <a:gd name="T8" fmla="*/ 1 w 1"/>
                  <a:gd name="T9" fmla="*/ 323 h 323"/>
                </a:gdLst>
                <a:ahLst/>
                <a:cxnLst>
                  <a:cxn ang="T4">
                    <a:pos x="T0" y="T1"/>
                  </a:cxn>
                  <a:cxn ang="T5">
                    <a:pos x="T2" y="T3"/>
                  </a:cxn>
                </a:cxnLst>
                <a:rect l="T6" t="T7" r="T8" b="T9"/>
                <a:pathLst>
                  <a:path w="1" h="323">
                    <a:moveTo>
                      <a:pt x="0" y="0"/>
                    </a:moveTo>
                    <a:cubicBezTo>
                      <a:pt x="0"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0" name="Freeform 26"/>
              <p:cNvSpPr>
                <a:spLocks/>
              </p:cNvSpPr>
              <p:nvPr/>
            </p:nvSpPr>
            <p:spPr bwMode="auto">
              <a:xfrm>
                <a:off x="3897" y="4572"/>
                <a:ext cx="238" cy="328"/>
              </a:xfrm>
              <a:custGeom>
                <a:avLst/>
                <a:gdLst>
                  <a:gd name="T0" fmla="*/ 0 w 238"/>
                  <a:gd name="T1" fmla="*/ 0 h 328"/>
                  <a:gd name="T2" fmla="*/ 238 w 238"/>
                  <a:gd name="T3" fmla="*/ 328 h 328"/>
                  <a:gd name="T4" fmla="*/ 0 60000 65536"/>
                  <a:gd name="T5" fmla="*/ 0 60000 65536"/>
                  <a:gd name="T6" fmla="*/ 0 w 238"/>
                  <a:gd name="T7" fmla="*/ 0 h 328"/>
                  <a:gd name="T8" fmla="*/ 238 w 238"/>
                  <a:gd name="T9" fmla="*/ 328 h 328"/>
                </a:gdLst>
                <a:ahLst/>
                <a:cxnLst>
                  <a:cxn ang="T4">
                    <a:pos x="T0" y="T1"/>
                  </a:cxn>
                  <a:cxn ang="T5">
                    <a:pos x="T2" y="T3"/>
                  </a:cxn>
                </a:cxnLst>
                <a:rect l="T6" t="T7" r="T8" b="T9"/>
                <a:pathLst>
                  <a:path w="238" h="328">
                    <a:moveTo>
                      <a:pt x="0" y="0"/>
                    </a:moveTo>
                    <a:cubicBezTo>
                      <a:pt x="0" y="141"/>
                      <a:pt x="238" y="187"/>
                      <a:pt x="238" y="32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41" name="Freeform 25"/>
              <p:cNvSpPr>
                <a:spLocks/>
              </p:cNvSpPr>
              <p:nvPr/>
            </p:nvSpPr>
            <p:spPr bwMode="auto">
              <a:xfrm>
                <a:off x="3645" y="4577"/>
                <a:ext cx="238" cy="323"/>
              </a:xfrm>
              <a:custGeom>
                <a:avLst/>
                <a:gdLst>
                  <a:gd name="T0" fmla="*/ 238 w 238"/>
                  <a:gd name="T1" fmla="*/ 0 h 323"/>
                  <a:gd name="T2" fmla="*/ 0 w 238"/>
                  <a:gd name="T3" fmla="*/ 323 h 323"/>
                  <a:gd name="T4" fmla="*/ 0 60000 65536"/>
                  <a:gd name="T5" fmla="*/ 0 60000 65536"/>
                  <a:gd name="T6" fmla="*/ 0 w 238"/>
                  <a:gd name="T7" fmla="*/ 0 h 323"/>
                  <a:gd name="T8" fmla="*/ 238 w 238"/>
                  <a:gd name="T9" fmla="*/ 323 h 323"/>
                </a:gdLst>
                <a:ahLst/>
                <a:cxnLst>
                  <a:cxn ang="T4">
                    <a:pos x="T0" y="T1"/>
                  </a:cxn>
                  <a:cxn ang="T5">
                    <a:pos x="T2" y="T3"/>
                  </a:cxn>
                </a:cxnLst>
                <a:rect l="T6" t="T7" r="T8" b="T9"/>
                <a:pathLst>
                  <a:path w="238" h="323">
                    <a:moveTo>
                      <a:pt x="238" y="0"/>
                    </a:moveTo>
                    <a:cubicBezTo>
                      <a:pt x="238"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grpSp>
        <p:grpSp>
          <p:nvGrpSpPr>
            <p:cNvPr id="51228" name="Group 20"/>
            <p:cNvGrpSpPr>
              <a:grpSpLocks/>
            </p:cNvGrpSpPr>
            <p:nvPr/>
          </p:nvGrpSpPr>
          <p:grpSpPr bwMode="auto">
            <a:xfrm>
              <a:off x="3080690" y="4304474"/>
              <a:ext cx="598727" cy="400858"/>
              <a:chOff x="3645" y="4572"/>
              <a:chExt cx="490" cy="328"/>
            </a:xfrm>
          </p:grpSpPr>
          <p:sp>
            <p:nvSpPr>
              <p:cNvPr id="51236" name="Freeform 23"/>
              <p:cNvSpPr>
                <a:spLocks/>
              </p:cNvSpPr>
              <p:nvPr/>
            </p:nvSpPr>
            <p:spPr bwMode="auto">
              <a:xfrm>
                <a:off x="3890" y="4577"/>
                <a:ext cx="1" cy="323"/>
              </a:xfrm>
              <a:custGeom>
                <a:avLst/>
                <a:gdLst>
                  <a:gd name="T0" fmla="*/ 0 w 1"/>
                  <a:gd name="T1" fmla="*/ 0 h 323"/>
                  <a:gd name="T2" fmla="*/ 0 w 1"/>
                  <a:gd name="T3" fmla="*/ 323 h 323"/>
                  <a:gd name="T4" fmla="*/ 0 60000 65536"/>
                  <a:gd name="T5" fmla="*/ 0 60000 65536"/>
                  <a:gd name="T6" fmla="*/ 0 w 1"/>
                  <a:gd name="T7" fmla="*/ 0 h 323"/>
                  <a:gd name="T8" fmla="*/ 1 w 1"/>
                  <a:gd name="T9" fmla="*/ 323 h 323"/>
                </a:gdLst>
                <a:ahLst/>
                <a:cxnLst>
                  <a:cxn ang="T4">
                    <a:pos x="T0" y="T1"/>
                  </a:cxn>
                  <a:cxn ang="T5">
                    <a:pos x="T2" y="T3"/>
                  </a:cxn>
                </a:cxnLst>
                <a:rect l="T6" t="T7" r="T8" b="T9"/>
                <a:pathLst>
                  <a:path w="1" h="323">
                    <a:moveTo>
                      <a:pt x="0" y="0"/>
                    </a:moveTo>
                    <a:cubicBezTo>
                      <a:pt x="0"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37" name="Freeform 22"/>
              <p:cNvSpPr>
                <a:spLocks/>
              </p:cNvSpPr>
              <p:nvPr/>
            </p:nvSpPr>
            <p:spPr bwMode="auto">
              <a:xfrm>
                <a:off x="3897" y="4572"/>
                <a:ext cx="238" cy="328"/>
              </a:xfrm>
              <a:custGeom>
                <a:avLst/>
                <a:gdLst>
                  <a:gd name="T0" fmla="*/ 0 w 238"/>
                  <a:gd name="T1" fmla="*/ 0 h 328"/>
                  <a:gd name="T2" fmla="*/ 238 w 238"/>
                  <a:gd name="T3" fmla="*/ 328 h 328"/>
                  <a:gd name="T4" fmla="*/ 0 60000 65536"/>
                  <a:gd name="T5" fmla="*/ 0 60000 65536"/>
                  <a:gd name="T6" fmla="*/ 0 w 238"/>
                  <a:gd name="T7" fmla="*/ 0 h 328"/>
                  <a:gd name="T8" fmla="*/ 238 w 238"/>
                  <a:gd name="T9" fmla="*/ 328 h 328"/>
                </a:gdLst>
                <a:ahLst/>
                <a:cxnLst>
                  <a:cxn ang="T4">
                    <a:pos x="T0" y="T1"/>
                  </a:cxn>
                  <a:cxn ang="T5">
                    <a:pos x="T2" y="T3"/>
                  </a:cxn>
                </a:cxnLst>
                <a:rect l="T6" t="T7" r="T8" b="T9"/>
                <a:pathLst>
                  <a:path w="238" h="328">
                    <a:moveTo>
                      <a:pt x="0" y="0"/>
                    </a:moveTo>
                    <a:cubicBezTo>
                      <a:pt x="0" y="141"/>
                      <a:pt x="238" y="187"/>
                      <a:pt x="238" y="32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38" name="Freeform 21"/>
              <p:cNvSpPr>
                <a:spLocks/>
              </p:cNvSpPr>
              <p:nvPr/>
            </p:nvSpPr>
            <p:spPr bwMode="auto">
              <a:xfrm>
                <a:off x="3645" y="4577"/>
                <a:ext cx="238" cy="323"/>
              </a:xfrm>
              <a:custGeom>
                <a:avLst/>
                <a:gdLst>
                  <a:gd name="T0" fmla="*/ 238 w 238"/>
                  <a:gd name="T1" fmla="*/ 0 h 323"/>
                  <a:gd name="T2" fmla="*/ 0 w 238"/>
                  <a:gd name="T3" fmla="*/ 323 h 323"/>
                  <a:gd name="T4" fmla="*/ 0 60000 65536"/>
                  <a:gd name="T5" fmla="*/ 0 60000 65536"/>
                  <a:gd name="T6" fmla="*/ 0 w 238"/>
                  <a:gd name="T7" fmla="*/ 0 h 323"/>
                  <a:gd name="T8" fmla="*/ 238 w 238"/>
                  <a:gd name="T9" fmla="*/ 323 h 323"/>
                </a:gdLst>
                <a:ahLst/>
                <a:cxnLst>
                  <a:cxn ang="T4">
                    <a:pos x="T0" y="T1"/>
                  </a:cxn>
                  <a:cxn ang="T5">
                    <a:pos x="T2" y="T3"/>
                  </a:cxn>
                </a:cxnLst>
                <a:rect l="T6" t="T7" r="T8" b="T9"/>
                <a:pathLst>
                  <a:path w="238" h="323">
                    <a:moveTo>
                      <a:pt x="238" y="0"/>
                    </a:moveTo>
                    <a:cubicBezTo>
                      <a:pt x="238"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grpSp>
        <p:grpSp>
          <p:nvGrpSpPr>
            <p:cNvPr id="51229" name="Group 16"/>
            <p:cNvGrpSpPr>
              <a:grpSpLocks/>
            </p:cNvGrpSpPr>
            <p:nvPr/>
          </p:nvGrpSpPr>
          <p:grpSpPr bwMode="auto">
            <a:xfrm>
              <a:off x="4085086" y="4304474"/>
              <a:ext cx="598727" cy="400858"/>
              <a:chOff x="3645" y="4572"/>
              <a:chExt cx="490" cy="328"/>
            </a:xfrm>
          </p:grpSpPr>
          <p:sp>
            <p:nvSpPr>
              <p:cNvPr id="51233" name="Freeform 19"/>
              <p:cNvSpPr>
                <a:spLocks/>
              </p:cNvSpPr>
              <p:nvPr/>
            </p:nvSpPr>
            <p:spPr bwMode="auto">
              <a:xfrm>
                <a:off x="3890" y="4577"/>
                <a:ext cx="1" cy="323"/>
              </a:xfrm>
              <a:custGeom>
                <a:avLst/>
                <a:gdLst>
                  <a:gd name="T0" fmla="*/ 0 w 1"/>
                  <a:gd name="T1" fmla="*/ 0 h 323"/>
                  <a:gd name="T2" fmla="*/ 0 w 1"/>
                  <a:gd name="T3" fmla="*/ 323 h 323"/>
                  <a:gd name="T4" fmla="*/ 0 60000 65536"/>
                  <a:gd name="T5" fmla="*/ 0 60000 65536"/>
                  <a:gd name="T6" fmla="*/ 0 w 1"/>
                  <a:gd name="T7" fmla="*/ 0 h 323"/>
                  <a:gd name="T8" fmla="*/ 1 w 1"/>
                  <a:gd name="T9" fmla="*/ 323 h 323"/>
                </a:gdLst>
                <a:ahLst/>
                <a:cxnLst>
                  <a:cxn ang="T4">
                    <a:pos x="T0" y="T1"/>
                  </a:cxn>
                  <a:cxn ang="T5">
                    <a:pos x="T2" y="T3"/>
                  </a:cxn>
                </a:cxnLst>
                <a:rect l="T6" t="T7" r="T8" b="T9"/>
                <a:pathLst>
                  <a:path w="1" h="323">
                    <a:moveTo>
                      <a:pt x="0" y="0"/>
                    </a:moveTo>
                    <a:cubicBezTo>
                      <a:pt x="0"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34" name="Freeform 18"/>
              <p:cNvSpPr>
                <a:spLocks/>
              </p:cNvSpPr>
              <p:nvPr/>
            </p:nvSpPr>
            <p:spPr bwMode="auto">
              <a:xfrm>
                <a:off x="3897" y="4572"/>
                <a:ext cx="238" cy="328"/>
              </a:xfrm>
              <a:custGeom>
                <a:avLst/>
                <a:gdLst>
                  <a:gd name="T0" fmla="*/ 0 w 238"/>
                  <a:gd name="T1" fmla="*/ 0 h 328"/>
                  <a:gd name="T2" fmla="*/ 238 w 238"/>
                  <a:gd name="T3" fmla="*/ 328 h 328"/>
                  <a:gd name="T4" fmla="*/ 0 60000 65536"/>
                  <a:gd name="T5" fmla="*/ 0 60000 65536"/>
                  <a:gd name="T6" fmla="*/ 0 w 238"/>
                  <a:gd name="T7" fmla="*/ 0 h 328"/>
                  <a:gd name="T8" fmla="*/ 238 w 238"/>
                  <a:gd name="T9" fmla="*/ 328 h 328"/>
                </a:gdLst>
                <a:ahLst/>
                <a:cxnLst>
                  <a:cxn ang="T4">
                    <a:pos x="T0" y="T1"/>
                  </a:cxn>
                  <a:cxn ang="T5">
                    <a:pos x="T2" y="T3"/>
                  </a:cxn>
                </a:cxnLst>
                <a:rect l="T6" t="T7" r="T8" b="T9"/>
                <a:pathLst>
                  <a:path w="238" h="328">
                    <a:moveTo>
                      <a:pt x="0" y="0"/>
                    </a:moveTo>
                    <a:cubicBezTo>
                      <a:pt x="0" y="141"/>
                      <a:pt x="238" y="187"/>
                      <a:pt x="238" y="32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35" name="Freeform 17"/>
              <p:cNvSpPr>
                <a:spLocks/>
              </p:cNvSpPr>
              <p:nvPr/>
            </p:nvSpPr>
            <p:spPr bwMode="auto">
              <a:xfrm>
                <a:off x="3645" y="4577"/>
                <a:ext cx="238" cy="323"/>
              </a:xfrm>
              <a:custGeom>
                <a:avLst/>
                <a:gdLst>
                  <a:gd name="T0" fmla="*/ 238 w 238"/>
                  <a:gd name="T1" fmla="*/ 0 h 323"/>
                  <a:gd name="T2" fmla="*/ 0 w 238"/>
                  <a:gd name="T3" fmla="*/ 323 h 323"/>
                  <a:gd name="T4" fmla="*/ 0 60000 65536"/>
                  <a:gd name="T5" fmla="*/ 0 60000 65536"/>
                  <a:gd name="T6" fmla="*/ 0 w 238"/>
                  <a:gd name="T7" fmla="*/ 0 h 323"/>
                  <a:gd name="T8" fmla="*/ 238 w 238"/>
                  <a:gd name="T9" fmla="*/ 323 h 323"/>
                </a:gdLst>
                <a:ahLst/>
                <a:cxnLst>
                  <a:cxn ang="T4">
                    <a:pos x="T0" y="T1"/>
                  </a:cxn>
                  <a:cxn ang="T5">
                    <a:pos x="T2" y="T3"/>
                  </a:cxn>
                </a:cxnLst>
                <a:rect l="T6" t="T7" r="T8" b="T9"/>
                <a:pathLst>
                  <a:path w="238" h="323">
                    <a:moveTo>
                      <a:pt x="238" y="0"/>
                    </a:moveTo>
                    <a:cubicBezTo>
                      <a:pt x="238"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grpSp>
        <p:sp>
          <p:nvSpPr>
            <p:cNvPr id="51230" name="Rectangle 14"/>
            <p:cNvSpPr>
              <a:spLocks noChangeArrowheads="1"/>
            </p:cNvSpPr>
            <p:nvPr/>
          </p:nvSpPr>
          <p:spPr bwMode="auto">
            <a:xfrm>
              <a:off x="515938" y="4699222"/>
              <a:ext cx="1275656" cy="36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000">
                  <a:ea typeface="Calibri" panose="020F0502020204030204" pitchFamily="34" charset="0"/>
                  <a:cs typeface="Times New Roman" panose="02020603050405020304" pitchFamily="18" charset="0"/>
                </a:rPr>
                <a:t>уровень </a:t>
              </a:r>
              <a:r>
                <a:rPr lang="en-US" altLang="ru-RU" sz="2000">
                  <a:ea typeface="Calibri" panose="020F0502020204030204" pitchFamily="34" charset="0"/>
                  <a:cs typeface="Times New Roman" panose="02020603050405020304" pitchFamily="18" charset="0"/>
                </a:rPr>
                <a:t>2</a:t>
              </a:r>
              <a:endParaRPr lang="en-US" altLang="ru-RU" sz="3600">
                <a:ea typeface="Calibri" panose="020F0502020204030204" pitchFamily="34" charset="0"/>
                <a:cs typeface="Times New Roman" panose="02020603050405020304" pitchFamily="18" charset="0"/>
              </a:endParaRPr>
            </a:p>
          </p:txBody>
        </p:sp>
        <p:sp>
          <p:nvSpPr>
            <p:cNvPr id="138246" name="AutoShape 6"/>
            <p:cNvSpPr>
              <a:spLocks noChangeArrowheads="1"/>
            </p:cNvSpPr>
            <p:nvPr/>
          </p:nvSpPr>
          <p:spPr bwMode="auto">
            <a:xfrm>
              <a:off x="5068810" y="4687811"/>
              <a:ext cx="692138" cy="447710"/>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a:ea typeface="Calibri" pitchFamily="34" charset="0"/>
                  <a:cs typeface="Times New Roman" pitchFamily="18" charset="0"/>
                </a:rPr>
                <a:t>spb</a:t>
              </a:r>
              <a:endParaRPr lang="en-US" sz="3600"/>
            </a:p>
          </p:txBody>
        </p:sp>
        <p:sp>
          <p:nvSpPr>
            <p:cNvPr id="138245" name="AutoShape 5"/>
            <p:cNvSpPr>
              <a:spLocks noChangeArrowheads="1"/>
            </p:cNvSpPr>
            <p:nvPr/>
          </p:nvSpPr>
          <p:spPr bwMode="auto">
            <a:xfrm>
              <a:off x="7092838" y="4687811"/>
              <a:ext cx="692138" cy="447710"/>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a:ea typeface="Calibri" pitchFamily="34" charset="0"/>
                  <a:cs typeface="Times New Roman" pitchFamily="18" charset="0"/>
                </a:rPr>
                <a:t>msk</a:t>
              </a:r>
              <a:endParaRPr lang="en-US" sz="3600"/>
            </a:p>
          </p:txBody>
        </p:sp>
      </p:grpSp>
      <p:grpSp>
        <p:nvGrpSpPr>
          <p:cNvPr id="10" name="Группа 57"/>
          <p:cNvGrpSpPr>
            <a:grpSpLocks/>
          </p:cNvGrpSpPr>
          <p:nvPr/>
        </p:nvGrpSpPr>
        <p:grpSpPr bwMode="auto">
          <a:xfrm>
            <a:off x="515938" y="5894994"/>
            <a:ext cx="7497762" cy="836612"/>
            <a:chOff x="515938" y="5117189"/>
            <a:chExt cx="7497532" cy="835936"/>
          </a:xfrm>
        </p:grpSpPr>
        <p:sp>
          <p:nvSpPr>
            <p:cNvPr id="138283" name="AutoShape 43"/>
            <p:cNvSpPr>
              <a:spLocks noChangeArrowheads="1"/>
            </p:cNvSpPr>
            <p:nvPr/>
          </p:nvSpPr>
          <p:spPr bwMode="auto">
            <a:xfrm>
              <a:off x="4817931" y="5505812"/>
              <a:ext cx="941358" cy="447313"/>
            </a:xfrm>
            <a:prstGeom prst="flowChartAlternateProcess">
              <a:avLst/>
            </a:prstGeom>
            <a:solidFill>
              <a:schemeClr val="accent1"/>
            </a:solidFill>
            <a:ln w="9525">
              <a:noFill/>
              <a:miter lim="800000"/>
              <a:headEnd/>
              <a:tailEnd/>
            </a:ln>
            <a:effectLst>
              <a:outerShdw dist="35921" dir="2700000" algn="ctr" rotWithShape="0">
                <a:srgbClr val="808080"/>
              </a:outerShdw>
            </a:effectLst>
          </p:spPr>
          <p:txBody>
            <a:bodyPr lIns="0" tIns="0" rIns="0" bIns="0" anchor="ctr"/>
            <a:lstStyle/>
            <a:p>
              <a:pPr algn="ctr" eaLnBrk="0" hangingPunct="0">
                <a:defRPr/>
              </a:pPr>
              <a:r>
                <a:rPr lang="en-US" sz="2000" b="1">
                  <a:solidFill>
                    <a:schemeClr val="bg1"/>
                  </a:solidFill>
                  <a:ea typeface="Calibri" pitchFamily="34" charset="0"/>
                  <a:cs typeface="Times New Roman" pitchFamily="18" charset="0"/>
                </a:rPr>
                <a:t>www</a:t>
              </a:r>
              <a:endParaRPr lang="en-US" sz="3600" b="1">
                <a:solidFill>
                  <a:schemeClr val="bg1"/>
                </a:solidFill>
              </a:endParaRPr>
            </a:p>
          </p:txBody>
        </p:sp>
        <p:sp>
          <p:nvSpPr>
            <p:cNvPr id="51217" name="Freeform 32"/>
            <p:cNvSpPr>
              <a:spLocks/>
            </p:cNvSpPr>
            <p:nvPr/>
          </p:nvSpPr>
          <p:spPr bwMode="auto">
            <a:xfrm>
              <a:off x="6426232" y="5141632"/>
              <a:ext cx="1222" cy="394747"/>
            </a:xfrm>
            <a:custGeom>
              <a:avLst/>
              <a:gdLst>
                <a:gd name="T0" fmla="*/ 0 w 1"/>
                <a:gd name="T1" fmla="*/ 0 h 323"/>
                <a:gd name="T2" fmla="*/ 0 w 1"/>
                <a:gd name="T3" fmla="*/ 482430912 h 323"/>
                <a:gd name="T4" fmla="*/ 0 60000 65536"/>
                <a:gd name="T5" fmla="*/ 0 60000 65536"/>
                <a:gd name="T6" fmla="*/ 0 w 1"/>
                <a:gd name="T7" fmla="*/ 0 h 323"/>
                <a:gd name="T8" fmla="*/ 1 w 1"/>
                <a:gd name="T9" fmla="*/ 323 h 323"/>
              </a:gdLst>
              <a:ahLst/>
              <a:cxnLst>
                <a:cxn ang="T4">
                  <a:pos x="T0" y="T1"/>
                </a:cxn>
                <a:cxn ang="T5">
                  <a:pos x="T2" y="T3"/>
                </a:cxn>
              </a:cxnLst>
              <a:rect l="T6" t="T7" r="T8" b="T9"/>
              <a:pathLst>
                <a:path w="1" h="323">
                  <a:moveTo>
                    <a:pt x="0" y="0"/>
                  </a:moveTo>
                  <a:cubicBezTo>
                    <a:pt x="0" y="141"/>
                    <a:pt x="0" y="182"/>
                    <a:pt x="0" y="323"/>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18" name="Freeform 31"/>
            <p:cNvSpPr>
              <a:spLocks/>
            </p:cNvSpPr>
            <p:nvPr/>
          </p:nvSpPr>
          <p:spPr bwMode="auto">
            <a:xfrm>
              <a:off x="6420122" y="5117189"/>
              <a:ext cx="1004396" cy="413079"/>
            </a:xfrm>
            <a:custGeom>
              <a:avLst/>
              <a:gdLst>
                <a:gd name="T0" fmla="*/ 0 w 822"/>
                <a:gd name="T1" fmla="*/ 0 h 338"/>
                <a:gd name="T2" fmla="*/ 1227264326 w 822"/>
                <a:gd name="T3" fmla="*/ 504835060 h 338"/>
                <a:gd name="T4" fmla="*/ 0 60000 65536"/>
                <a:gd name="T5" fmla="*/ 0 60000 65536"/>
                <a:gd name="T6" fmla="*/ 0 w 822"/>
                <a:gd name="T7" fmla="*/ 0 h 338"/>
                <a:gd name="T8" fmla="*/ 822 w 822"/>
                <a:gd name="T9" fmla="*/ 338 h 338"/>
              </a:gdLst>
              <a:ahLst/>
              <a:cxnLst>
                <a:cxn ang="T4">
                  <a:pos x="T0" y="T1"/>
                </a:cxn>
                <a:cxn ang="T5">
                  <a:pos x="T2" y="T3"/>
                </a:cxn>
              </a:cxnLst>
              <a:rect l="T6" t="T7" r="T8" b="T9"/>
              <a:pathLst>
                <a:path w="822" h="338">
                  <a:moveTo>
                    <a:pt x="0" y="0"/>
                  </a:moveTo>
                  <a:cubicBezTo>
                    <a:pt x="0" y="141"/>
                    <a:pt x="822" y="197"/>
                    <a:pt x="822" y="33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19" name="Freeform 30"/>
            <p:cNvSpPr>
              <a:spLocks/>
            </p:cNvSpPr>
            <p:nvPr/>
          </p:nvSpPr>
          <p:spPr bwMode="auto">
            <a:xfrm>
              <a:off x="5403508" y="5123300"/>
              <a:ext cx="1022724" cy="413079"/>
            </a:xfrm>
            <a:custGeom>
              <a:avLst/>
              <a:gdLst>
                <a:gd name="T0" fmla="*/ 1249658699 w 837"/>
                <a:gd name="T1" fmla="*/ 0 h 338"/>
                <a:gd name="T2" fmla="*/ 0 w 837"/>
                <a:gd name="T3" fmla="*/ 504835060 h 338"/>
                <a:gd name="T4" fmla="*/ 0 60000 65536"/>
                <a:gd name="T5" fmla="*/ 0 60000 65536"/>
                <a:gd name="T6" fmla="*/ 0 w 837"/>
                <a:gd name="T7" fmla="*/ 0 h 338"/>
                <a:gd name="T8" fmla="*/ 837 w 837"/>
                <a:gd name="T9" fmla="*/ 338 h 338"/>
              </a:gdLst>
              <a:ahLst/>
              <a:cxnLst>
                <a:cxn ang="T4">
                  <a:pos x="T0" y="T1"/>
                </a:cxn>
                <a:cxn ang="T5">
                  <a:pos x="T2" y="T3"/>
                </a:cxn>
              </a:cxnLst>
              <a:rect l="T6" t="T7" r="T8" b="T9"/>
              <a:pathLst>
                <a:path w="837" h="338">
                  <a:moveTo>
                    <a:pt x="837" y="0"/>
                  </a:moveTo>
                  <a:cubicBezTo>
                    <a:pt x="837" y="141"/>
                    <a:pt x="0" y="197"/>
                    <a:pt x="0" y="338"/>
                  </a:cubicBez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sz="3600"/>
            </a:p>
          </p:txBody>
        </p:sp>
        <p:sp>
          <p:nvSpPr>
            <p:cNvPr id="51220" name="Rectangle 13"/>
            <p:cNvSpPr>
              <a:spLocks noChangeArrowheads="1"/>
            </p:cNvSpPr>
            <p:nvPr/>
          </p:nvSpPr>
          <p:spPr bwMode="auto">
            <a:xfrm>
              <a:off x="515938" y="5516825"/>
              <a:ext cx="1275656" cy="36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000">
                  <a:ea typeface="Calibri" panose="020F0502020204030204" pitchFamily="34" charset="0"/>
                  <a:cs typeface="Times New Roman" panose="02020603050405020304" pitchFamily="18" charset="0"/>
                </a:rPr>
                <a:t>уровень </a:t>
              </a:r>
              <a:r>
                <a:rPr lang="en-US" altLang="ru-RU" sz="2000">
                  <a:ea typeface="Calibri" panose="020F0502020204030204" pitchFamily="34" charset="0"/>
                  <a:cs typeface="Times New Roman" panose="02020603050405020304" pitchFamily="18" charset="0"/>
                </a:rPr>
                <a:t>3</a:t>
              </a:r>
              <a:endParaRPr lang="en-US" altLang="ru-RU" sz="3600">
                <a:ea typeface="Calibri" panose="020F0502020204030204" pitchFamily="34" charset="0"/>
                <a:cs typeface="Times New Roman" panose="02020603050405020304" pitchFamily="18" charset="0"/>
              </a:endParaRPr>
            </a:p>
          </p:txBody>
        </p:sp>
        <p:sp>
          <p:nvSpPr>
            <p:cNvPr id="138244" name="AutoShape 4"/>
            <p:cNvSpPr>
              <a:spLocks noChangeArrowheads="1"/>
            </p:cNvSpPr>
            <p:nvPr/>
          </p:nvSpPr>
          <p:spPr bwMode="auto">
            <a:xfrm>
              <a:off x="5956133" y="5505812"/>
              <a:ext cx="942946" cy="447313"/>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dirty="0">
                  <a:ea typeface="Calibri" pitchFamily="34" charset="0"/>
                  <a:cs typeface="Times New Roman" pitchFamily="18" charset="0"/>
                </a:rPr>
                <a:t>news</a:t>
              </a:r>
              <a:endParaRPr lang="en-US" sz="3600" dirty="0"/>
            </a:p>
          </p:txBody>
        </p:sp>
        <p:sp>
          <p:nvSpPr>
            <p:cNvPr id="138243" name="AutoShape 3"/>
            <p:cNvSpPr>
              <a:spLocks noChangeArrowheads="1"/>
            </p:cNvSpPr>
            <p:nvPr/>
          </p:nvSpPr>
          <p:spPr bwMode="auto">
            <a:xfrm>
              <a:off x="7072112" y="5505812"/>
              <a:ext cx="941358" cy="447313"/>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en-US" sz="2000">
                  <a:ea typeface="Calibri" pitchFamily="34" charset="0"/>
                  <a:cs typeface="Times New Roman" pitchFamily="18" charset="0"/>
                </a:rPr>
                <a:t>list</a:t>
              </a:r>
              <a:endParaRPr lang="en-US" sz="3600"/>
            </a:p>
          </p:txBody>
        </p:sp>
      </p:grpSp>
      <p:grpSp>
        <p:nvGrpSpPr>
          <p:cNvPr id="11" name="Группа 53"/>
          <p:cNvGrpSpPr>
            <a:grpSpLocks/>
          </p:cNvGrpSpPr>
          <p:nvPr/>
        </p:nvGrpSpPr>
        <p:grpSpPr bwMode="auto">
          <a:xfrm>
            <a:off x="5170488" y="3667731"/>
            <a:ext cx="2855912" cy="449263"/>
            <a:chOff x="5170126" y="2889250"/>
            <a:chExt cx="2855563" cy="449743"/>
          </a:xfrm>
        </p:grpSpPr>
        <p:sp>
          <p:nvSpPr>
            <p:cNvPr id="138242" name="AutoShape 2"/>
            <p:cNvSpPr>
              <a:spLocks noChangeArrowheads="1"/>
            </p:cNvSpPr>
            <p:nvPr/>
          </p:nvSpPr>
          <p:spPr bwMode="auto">
            <a:xfrm>
              <a:off x="5170126" y="2889250"/>
              <a:ext cx="457144" cy="449743"/>
            </a:xfrm>
            <a:prstGeom prst="flowChartAlternateProcess">
              <a:avLst/>
            </a:prstGeom>
            <a:solidFill>
              <a:schemeClr val="bg2"/>
            </a:solidFill>
            <a:ln w="9525">
              <a:noFill/>
              <a:miter lim="800000"/>
              <a:headEnd/>
              <a:tailEnd/>
            </a:ln>
            <a:effectLst>
              <a:outerShdw dist="17961" dir="2700000" algn="ctr" rotWithShape="0">
                <a:srgbClr val="808080"/>
              </a:outerShdw>
            </a:effectLst>
          </p:spPr>
          <p:txBody>
            <a:bodyPr lIns="0" tIns="0" rIns="0" bIns="0" anchor="ctr"/>
            <a:lstStyle/>
            <a:p>
              <a:pPr algn="ctr" eaLnBrk="0" hangingPunct="0">
                <a:defRPr/>
              </a:pPr>
              <a:r>
                <a:rPr lang="ru-RU" sz="2000" dirty="0">
                  <a:ea typeface="Calibri" pitchFamily="34" charset="0"/>
                  <a:cs typeface="Times New Roman" pitchFamily="18" charset="0"/>
                </a:rPr>
                <a:t>.</a:t>
              </a:r>
              <a:endParaRPr lang="ru-RU" sz="3600" dirty="0"/>
            </a:p>
          </p:txBody>
        </p:sp>
        <p:sp>
          <p:nvSpPr>
            <p:cNvPr id="51215" name="Rectangle 15"/>
            <p:cNvSpPr>
              <a:spLocks noChangeArrowheads="1"/>
            </p:cNvSpPr>
            <p:nvPr/>
          </p:nvSpPr>
          <p:spPr bwMode="auto">
            <a:xfrm>
              <a:off x="5778629" y="2918581"/>
              <a:ext cx="2247060" cy="36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ru-RU" altLang="ru-RU" sz="2000">
                  <a:ea typeface="Calibri" panose="020F0502020204030204" pitchFamily="34" charset="0"/>
                  <a:cs typeface="Times New Roman" panose="02020603050405020304" pitchFamily="18" charset="0"/>
                </a:rPr>
                <a:t>корневой домен</a:t>
              </a:r>
              <a:endParaRPr lang="ru-RU" altLang="ru-RU" sz="3600">
                <a:ea typeface="Calibri" panose="020F0502020204030204" pitchFamily="34" charset="0"/>
                <a:cs typeface="Times New Roman" panose="02020603050405020304" pitchFamily="18" charset="0"/>
              </a:endParaRPr>
            </a:p>
          </p:txBody>
        </p:sp>
      </p:grpSp>
      <p:sp>
        <p:nvSpPr>
          <p:cNvPr id="55" name="Прямоугольник 54"/>
          <p:cNvSpPr/>
          <p:nvPr/>
        </p:nvSpPr>
        <p:spPr>
          <a:xfrm>
            <a:off x="417513" y="3038949"/>
            <a:ext cx="8542337"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60363" indent="-360363">
              <a:defRPr/>
            </a:pPr>
            <a:r>
              <a:rPr lang="ru-RU" sz="2400" b="1" dirty="0">
                <a:latin typeface="Arial" charset="0"/>
              </a:rPr>
              <a:t>Домен</a:t>
            </a:r>
            <a:r>
              <a:rPr lang="ru-RU" sz="2400" dirty="0">
                <a:latin typeface="Arial" charset="0"/>
              </a:rPr>
              <a:t> – это группа символьных адресов в Интернете.</a:t>
            </a:r>
          </a:p>
        </p:txBody>
      </p:sp>
    </p:spTree>
    <p:extLst>
      <p:ext uri="{BB962C8B-B14F-4D97-AF65-F5344CB8AC3E}">
        <p14:creationId xmlns:p14="http://schemas.microsoft.com/office/powerpoint/2010/main" val="1049048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dissolve">
                                      <p:cBhvr>
                                        <p:cTn id="12" dur="500"/>
                                        <p:tgtEl>
                                          <p:spTgt spid="5120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dissolve">
                                      <p:cBhvr>
                                        <p:cTn id="25" dur="500"/>
                                        <p:tgtEl>
                                          <p:spTgt spid="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1206" grpId="0"/>
      <p:bldP spid="7" grpId="0" animBg="1"/>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Заголовок 1"/>
          <p:cNvSpPr>
            <a:spLocks noGrp="1"/>
          </p:cNvSpPr>
          <p:nvPr>
            <p:ph type="title"/>
          </p:nvPr>
        </p:nvSpPr>
        <p:spPr/>
        <p:txBody>
          <a:bodyPr/>
          <a:lstStyle/>
          <a:p>
            <a:r>
              <a:rPr lang="ru-RU" altLang="ru-RU" dirty="0" smtClean="0"/>
              <a:t>Доменные зоны</a:t>
            </a:r>
            <a:endParaRPr lang="ru-RU" altLang="ru-RU" dirty="0" smtClean="0"/>
          </a:p>
        </p:txBody>
      </p:sp>
      <p:sp>
        <p:nvSpPr>
          <p:cNvPr id="52227" name="Номер слайда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FFC330-73D0-4C62-B506-C4D45A6CCAD9}" type="slidenum">
              <a:rPr lang="ru-RU" altLang="ru-RU"/>
              <a:pPr eaLnBrk="1" hangingPunct="1"/>
              <a:t>6</a:t>
            </a:fld>
            <a:endParaRPr lang="ru-RU" altLang="ru-RU"/>
          </a:p>
        </p:txBody>
      </p:sp>
      <p:graphicFrame>
        <p:nvGraphicFramePr>
          <p:cNvPr id="4" name="Group 33"/>
          <p:cNvGraphicFramePr>
            <a:graphicFrameLocks noGrp="1"/>
          </p:cNvGraphicFramePr>
          <p:nvPr>
            <p:extLst/>
          </p:nvPr>
        </p:nvGraphicFramePr>
        <p:xfrm>
          <a:off x="555625" y="2004286"/>
          <a:ext cx="8243888" cy="4023206"/>
        </p:xfrm>
        <a:graphic>
          <a:graphicData uri="http://schemas.openxmlformats.org/drawingml/2006/table">
            <a:tbl>
              <a:tblPr/>
              <a:tblGrid>
                <a:gridCol w="4122738">
                  <a:extLst>
                    <a:ext uri="{9D8B030D-6E8A-4147-A177-3AD203B41FA5}">
                      <a16:colId xmlns:a16="http://schemas.microsoft.com/office/drawing/2014/main" val="20000"/>
                    </a:ext>
                  </a:extLst>
                </a:gridCol>
                <a:gridCol w="4121150">
                  <a:extLst>
                    <a:ext uri="{9D8B030D-6E8A-4147-A177-3AD203B41FA5}">
                      <a16:colId xmlns:a16="http://schemas.microsoft.com/office/drawing/2014/main" val="20001"/>
                    </a:ext>
                  </a:extLst>
                </a:gridCol>
              </a:tblGrid>
              <a:tr h="3657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rPr>
                        <a:t>Вид организации</a:t>
                      </a:r>
                    </a:p>
                  </a:txBody>
                  <a:tcPr marT="45713" marB="45713" horzOverflow="overflow">
                    <a:lnL>
                      <a:noFill/>
                    </a:lnL>
                    <a:lnR>
                      <a:noFill/>
                    </a:lnR>
                    <a:lnT>
                      <a:noFill/>
                    </a:lnT>
                    <a:lnB>
                      <a:noFill/>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rPr>
                        <a:t>Страна</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chemeClr val="tx1"/>
                          </a:solidFill>
                          <a:effectLst/>
                          <a:latin typeface="Arial" charset="0"/>
                        </a:rPr>
                        <a:t>.</a:t>
                      </a:r>
                      <a:r>
                        <a:rPr kumimoji="0" lang="en-US" sz="1800" b="1" i="0" u="none" strike="noStrike" cap="none" normalizeH="0" baseline="0" smtClean="0">
                          <a:ln>
                            <a:noFill/>
                          </a:ln>
                          <a:solidFill>
                            <a:schemeClr val="tx1"/>
                          </a:solidFill>
                          <a:effectLst/>
                          <a:latin typeface="Arial" charset="0"/>
                        </a:rPr>
                        <a:t>com</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коммерческие организации</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ru</a:t>
                      </a:r>
                      <a:r>
                        <a:rPr kumimoji="0" lang="ru-RU" sz="1800" b="1" i="0" u="none" strike="noStrike" cap="none" normalizeH="0" baseline="0" dirty="0" smtClean="0">
                          <a:ln>
                            <a:noFill/>
                          </a:ln>
                          <a:solidFill>
                            <a:schemeClr val="tx1"/>
                          </a:solidFill>
                          <a:effectLst/>
                          <a:latin typeface="Arial" charset="0"/>
                        </a:rPr>
                        <a:t>, </a:t>
                      </a:r>
                      <a:r>
                        <a:rPr kumimoji="0" lang="ru-RU" sz="1800" b="1" i="0" u="none" strike="noStrike" cap="none" normalizeH="0" baseline="0" dirty="0" err="1" smtClean="0">
                          <a:ln>
                            <a:noFill/>
                          </a:ln>
                          <a:solidFill>
                            <a:schemeClr val="tx1"/>
                          </a:solidFill>
                          <a:effectLst/>
                          <a:latin typeface="Arial" charset="0"/>
                        </a:rPr>
                        <a:t>рф</a:t>
                      </a:r>
                      <a:r>
                        <a:rPr kumimoji="0" lang="en-US"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Россия</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.edu</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образование</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ua</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Украина</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.gov</a:t>
                      </a:r>
                      <a:r>
                        <a:rPr kumimoji="0" lang="en-US" sz="1800" b="0" i="0" u="none" strike="noStrike" cap="none" normalizeH="0" baseline="0" smtClean="0">
                          <a:ln>
                            <a:noFill/>
                          </a:ln>
                          <a:solidFill>
                            <a:schemeClr val="tx1"/>
                          </a:solidFill>
                          <a:effectLst/>
                          <a:latin typeface="Arial" charset="0"/>
                        </a:rPr>
                        <a:t>    </a:t>
                      </a:r>
                      <a:r>
                        <a:rPr kumimoji="0" lang="ru-RU" sz="1800" b="0" i="0" u="none" strike="noStrike" cap="none" normalizeH="0" baseline="0" smtClean="0">
                          <a:ln>
                            <a:noFill/>
                          </a:ln>
                          <a:solidFill>
                            <a:schemeClr val="tx1"/>
                          </a:solidFill>
                          <a:effectLst/>
                          <a:latin typeface="Arial" charset="0"/>
                        </a:rPr>
                        <a:t>правительство США</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.by</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Белоруссия</a:t>
                      </a:r>
                      <a:endParaRPr kumimoji="0" lang="ru-RU" sz="1800" b="1" i="0" u="none" strike="noStrike" cap="none" normalizeH="0" baseline="0" dirty="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.mil     </a:t>
                      </a:r>
                      <a:r>
                        <a:rPr kumimoji="0" lang="ru-RU" sz="1800" b="0" i="0" u="none" strike="noStrike" cap="none" normalizeH="0" baseline="0" dirty="0" smtClean="0">
                          <a:ln>
                            <a:noFill/>
                          </a:ln>
                          <a:solidFill>
                            <a:schemeClr val="tx1"/>
                          </a:solidFill>
                          <a:effectLst/>
                          <a:latin typeface="Arial" charset="0"/>
                        </a:rPr>
                        <a:t>военные ведомства США</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uk</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Великобритания</a:t>
                      </a:r>
                      <a:endParaRPr kumimoji="0" lang="ru-RU" sz="1800" b="1" i="0" u="none" strike="noStrike" cap="none" normalizeH="0" baseline="0" dirty="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.net</a:t>
                      </a:r>
                      <a:r>
                        <a:rPr kumimoji="0" lang="en-US" sz="1800" b="0"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сетевые организации</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.it</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Италия</a:t>
                      </a:r>
                      <a:endParaRPr kumimoji="0" lang="ru-RU" sz="1800" b="1" i="0" u="none" strike="noStrike" cap="none" normalizeH="0" baseline="0" dirty="0" smtClean="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5"/>
                  </a:ext>
                </a:extLst>
              </a:tr>
              <a:tr h="365702">
                <a:tc>
                  <a:txBody>
                    <a:bodyPr/>
                    <a:lstStyle/>
                    <a:p>
                      <a:r>
                        <a:rPr kumimoji="0" lang="ru-RU"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smtClean="0">
                          <a:ln>
                            <a:noFill/>
                          </a:ln>
                          <a:solidFill>
                            <a:schemeClr val="tx1"/>
                          </a:solidFill>
                          <a:effectLst/>
                          <a:latin typeface="Arial" charset="0"/>
                        </a:rPr>
                        <a:t>org</a:t>
                      </a:r>
                      <a:r>
                        <a:rPr kumimoji="0" lang="en-US" sz="1800" b="0"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разные организации</a:t>
                      </a:r>
                      <a:endParaRPr lang="ru-RU" sz="1800" dirty="0"/>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jp</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Япония</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.info  </a:t>
                      </a:r>
                      <a:r>
                        <a:rPr kumimoji="0" lang="en-US" sz="1800" b="0"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информационные сайты</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cn</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Китай</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7"/>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.biz     </a:t>
                      </a:r>
                      <a:r>
                        <a:rPr kumimoji="0" lang="ru-RU" sz="1800" b="0" i="0" u="none" strike="noStrike" cap="none" normalizeH="0" baseline="0" dirty="0" smtClean="0">
                          <a:ln>
                            <a:noFill/>
                          </a:ln>
                          <a:solidFill>
                            <a:schemeClr val="tx1"/>
                          </a:solidFill>
                          <a:effectLst/>
                          <a:latin typeface="Arial" charset="0"/>
                        </a:rPr>
                        <a:t>бизнес</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Arial" charset="0"/>
                        </a:rPr>
                        <a:t>.ca</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Канада</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8"/>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Arial" charset="0"/>
                        </a:rPr>
                        <a:t>.name  </a:t>
                      </a:r>
                      <a:r>
                        <a:rPr kumimoji="0" lang="ru-RU" sz="1800" b="0" i="0" u="none" strike="noStrike" cap="none" normalizeH="0" baseline="0" dirty="0" smtClean="0">
                          <a:ln>
                            <a:noFill/>
                          </a:ln>
                          <a:solidFill>
                            <a:schemeClr val="tx1"/>
                          </a:solidFill>
                          <a:effectLst/>
                          <a:latin typeface="Arial" charset="0"/>
                        </a:rPr>
                        <a:t>личные сайты</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Arial" charset="0"/>
                        </a:rPr>
                        <a:t>.de</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Германия</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09"/>
                  </a:ext>
                </a:extLst>
              </a:tr>
              <a:tr h="36570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Arial" charset="0"/>
                        </a:rPr>
                        <a:t>.museum  </a:t>
                      </a:r>
                      <a:r>
                        <a:rPr kumimoji="0" lang="ru-RU" sz="1800" b="0" i="0" u="none" strike="noStrike" cap="none" normalizeH="0" baseline="0" dirty="0" smtClean="0">
                          <a:ln>
                            <a:noFill/>
                          </a:ln>
                          <a:solidFill>
                            <a:schemeClr val="tx1"/>
                          </a:solidFill>
                          <a:effectLst/>
                          <a:latin typeface="Arial" charset="0"/>
                        </a:rPr>
                        <a:t>музеи</a:t>
                      </a:r>
                    </a:p>
                  </a:txBody>
                  <a:tcPr marT="45713" marB="45713" horzOverflow="overflow">
                    <a:lnL>
                      <a:noFill/>
                    </a:lnL>
                    <a:lnR>
                      <a:noFill/>
                    </a:lnR>
                    <a:lnT>
                      <a:noFill/>
                    </a:lnT>
                    <a:lnB>
                      <a:noFill/>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Arial" charset="0"/>
                        </a:rPr>
                        <a:t>.</a:t>
                      </a:r>
                      <a:r>
                        <a:rPr kumimoji="0" lang="en-US" sz="1800" b="1" i="0" u="none" strike="noStrike" cap="none" normalizeH="0" baseline="0" dirty="0" err="1" smtClean="0">
                          <a:ln>
                            <a:noFill/>
                          </a:ln>
                          <a:solidFill>
                            <a:schemeClr val="tx1"/>
                          </a:solidFill>
                          <a:effectLst/>
                          <a:latin typeface="Arial" charset="0"/>
                        </a:rPr>
                        <a:t>ee</a:t>
                      </a:r>
                      <a:r>
                        <a:rPr kumimoji="0" lang="ru-RU" sz="1800" b="1" i="0" u="none" strike="noStrike" cap="none" normalizeH="0" baseline="0" dirty="0" smtClean="0">
                          <a:ln>
                            <a:noFill/>
                          </a:ln>
                          <a:solidFill>
                            <a:schemeClr val="tx1"/>
                          </a:solidFill>
                          <a:effectLst/>
                          <a:latin typeface="Arial" charset="0"/>
                        </a:rPr>
                        <a:t>   </a:t>
                      </a:r>
                      <a:r>
                        <a:rPr kumimoji="0" lang="ru-RU" sz="1800" b="0" i="0" u="none" strike="noStrike" cap="none" normalizeH="0" baseline="0" dirty="0" smtClean="0">
                          <a:ln>
                            <a:noFill/>
                          </a:ln>
                          <a:solidFill>
                            <a:schemeClr val="tx1"/>
                          </a:solidFill>
                          <a:effectLst/>
                          <a:latin typeface="Arial" charset="0"/>
                        </a:rPr>
                        <a:t>Эстония</a:t>
                      </a:r>
                    </a:p>
                  </a:txBody>
                  <a:tcPr marT="45713" marB="45713" horzOverflow="overflow">
                    <a:lnL>
                      <a:noFill/>
                    </a:lnL>
                    <a:lnR>
                      <a:noFill/>
                    </a:lnR>
                    <a:lnT>
                      <a:noFill/>
                    </a:lnT>
                    <a:lnB>
                      <a:noFill/>
                    </a:lnB>
                    <a:lnTlToBr>
                      <a:noFill/>
                    </a:lnTlToBr>
                    <a:lnBlToTr>
                      <a:noFill/>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84113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Международная доменная зона</a:t>
            </a:r>
            <a:endParaRPr lang="ru-RU" dirty="0"/>
          </a:p>
        </p:txBody>
      </p:sp>
      <p:sp>
        <p:nvSpPr>
          <p:cNvPr id="3" name="Объект 2"/>
          <p:cNvSpPr>
            <a:spLocks noGrp="1"/>
          </p:cNvSpPr>
          <p:nvPr>
            <p:ph idx="1"/>
          </p:nvPr>
        </p:nvSpPr>
        <p:spPr/>
        <p:txBody>
          <a:bodyPr>
            <a:normAutofit/>
          </a:bodyPr>
          <a:lstStyle/>
          <a:p>
            <a:r>
              <a:rPr lang="ru-RU" sz="4000" dirty="0"/>
              <a:t>Если ваш проект ориентирован на международный рынок, советуем регистрировать домен в </a:t>
            </a:r>
            <a:r>
              <a:rPr lang="ru-RU" sz="4000" b="1" dirty="0"/>
              <a:t>международных зонах</a:t>
            </a:r>
            <a:r>
              <a:rPr lang="ru-RU" sz="4000" dirty="0" smtClean="0"/>
              <a:t>.</a:t>
            </a:r>
          </a:p>
          <a:p>
            <a:r>
              <a:rPr lang="en-US" sz="4000" dirty="0" smtClean="0"/>
              <a:t>.COM .NET .ORG</a:t>
            </a:r>
            <a:endParaRPr lang="ru-RU" sz="4000" dirty="0"/>
          </a:p>
        </p:txBody>
      </p:sp>
    </p:spTree>
    <p:extLst>
      <p:ext uri="{BB962C8B-B14F-4D97-AF65-F5344CB8AC3E}">
        <p14:creationId xmlns:p14="http://schemas.microsoft.com/office/powerpoint/2010/main" val="308111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Национальные зоны</a:t>
            </a:r>
            <a:endParaRPr lang="ru-RU" dirty="0"/>
          </a:p>
        </p:txBody>
      </p:sp>
      <p:sp>
        <p:nvSpPr>
          <p:cNvPr id="3" name="Объект 2"/>
          <p:cNvSpPr>
            <a:spLocks noGrp="1"/>
          </p:cNvSpPr>
          <p:nvPr>
            <p:ph idx="1"/>
          </p:nvPr>
        </p:nvSpPr>
        <p:spPr/>
        <p:txBody>
          <a:bodyPr>
            <a:normAutofit/>
          </a:bodyPr>
          <a:lstStyle/>
          <a:p>
            <a:r>
              <a:rPr lang="ru-RU" sz="4400" dirty="0"/>
              <a:t>Если вы рассчитываете работать только на территории Российской Федерации или бывших стран </a:t>
            </a:r>
            <a:r>
              <a:rPr lang="ru-RU" sz="4400" dirty="0" smtClean="0"/>
              <a:t>СНГ</a:t>
            </a:r>
          </a:p>
          <a:p>
            <a:r>
              <a:rPr lang="en-US" sz="4400" dirty="0" smtClean="0"/>
              <a:t>.RU</a:t>
            </a:r>
            <a:r>
              <a:rPr lang="en-US" sz="4400" dirty="0"/>
              <a:t>, .SU </a:t>
            </a:r>
            <a:r>
              <a:rPr lang="ru-RU" sz="4400" dirty="0"/>
              <a:t>и .РФ</a:t>
            </a:r>
            <a:endParaRPr lang="ru-RU" sz="4400" dirty="0"/>
          </a:p>
        </p:txBody>
      </p:sp>
    </p:spTree>
    <p:extLst>
      <p:ext uri="{BB962C8B-B14F-4D97-AF65-F5344CB8AC3E}">
        <p14:creationId xmlns:p14="http://schemas.microsoft.com/office/powerpoint/2010/main" val="1370901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Тематические зоны</a:t>
            </a:r>
            <a:endParaRPr lang="ru-RU" dirty="0"/>
          </a:p>
        </p:txBody>
      </p:sp>
      <p:sp>
        <p:nvSpPr>
          <p:cNvPr id="3" name="Объект 2"/>
          <p:cNvSpPr>
            <a:spLocks noGrp="1"/>
          </p:cNvSpPr>
          <p:nvPr>
            <p:ph idx="1"/>
          </p:nvPr>
        </p:nvSpPr>
        <p:spPr/>
        <p:txBody>
          <a:bodyPr>
            <a:normAutofit/>
          </a:bodyPr>
          <a:lstStyle/>
          <a:p>
            <a:r>
              <a:rPr lang="ru-RU" sz="3600" dirty="0"/>
              <a:t>В названии зон </a:t>
            </a:r>
            <a:r>
              <a:rPr lang="ru-RU" sz="3600" dirty="0" err="1"/>
              <a:t>New</a:t>
            </a:r>
            <a:r>
              <a:rPr lang="ru-RU" sz="3600" dirty="0"/>
              <a:t> </a:t>
            </a:r>
            <a:r>
              <a:rPr lang="ru-RU" sz="3600" dirty="0" err="1"/>
              <a:t>gTLD</a:t>
            </a:r>
            <a:r>
              <a:rPr lang="ru-RU" sz="3600" dirty="0"/>
              <a:t> уже содержатся назначения бизнеса. Например, .</a:t>
            </a:r>
            <a:r>
              <a:rPr lang="ru-RU" sz="3600" dirty="0" err="1"/>
              <a:t>shop</a:t>
            </a:r>
            <a:r>
              <a:rPr lang="ru-RU" sz="3600" dirty="0"/>
              <a:t> — для интернет-магазинов, .</a:t>
            </a:r>
            <a:r>
              <a:rPr lang="ru-RU" sz="3600" dirty="0" err="1"/>
              <a:t>news</a:t>
            </a:r>
            <a:r>
              <a:rPr lang="ru-RU" sz="3600" dirty="0"/>
              <a:t> — для новостных страниц и так далее. </a:t>
            </a:r>
            <a:endParaRPr lang="ru-RU" sz="3600" dirty="0" smtClean="0"/>
          </a:p>
          <a:p>
            <a:r>
              <a:rPr lang="ru-RU" dirty="0"/>
              <a:t> </a:t>
            </a:r>
            <a:r>
              <a:rPr lang="ru-RU" sz="3600" dirty="0"/>
              <a:t>.ДЕТИ, .ОНЛАЙН, .</a:t>
            </a:r>
            <a:r>
              <a:rPr lang="en-US" sz="3600" dirty="0"/>
              <a:t>PHOTO, .HOLIDAY</a:t>
            </a:r>
            <a:endParaRPr lang="ru-RU" sz="5400" dirty="0"/>
          </a:p>
        </p:txBody>
      </p:sp>
    </p:spTree>
    <p:extLst>
      <p:ext uri="{BB962C8B-B14F-4D97-AF65-F5344CB8AC3E}">
        <p14:creationId xmlns:p14="http://schemas.microsoft.com/office/powerpoint/2010/main" val="20372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65707</TotalTime>
  <Words>765</Words>
  <Application>Microsoft Office PowerPoint</Application>
  <PresentationFormat>Экран (4:3)</PresentationFormat>
  <Paragraphs>196</Paragraphs>
  <Slides>27</Slides>
  <Notes>16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27</vt:i4>
      </vt:variant>
    </vt:vector>
  </HeadingPairs>
  <TitlesOfParts>
    <vt:vector size="37" baseType="lpstr">
      <vt:lpstr>Arial</vt:lpstr>
      <vt:lpstr>Arial</vt:lpstr>
      <vt:lpstr>Calibri</vt:lpstr>
      <vt:lpstr>Symbol</vt:lpstr>
      <vt:lpstr>Times New Roman</vt:lpstr>
      <vt:lpstr>Tw Cen MT</vt:lpstr>
      <vt:lpstr>Tw Cen MT Condensed</vt:lpstr>
      <vt:lpstr>Wingdings</vt:lpstr>
      <vt:lpstr>Wingdings 3</vt:lpstr>
      <vt:lpstr>Интеграл</vt:lpstr>
      <vt:lpstr>Основы  web-технологий</vt:lpstr>
      <vt:lpstr>Структура занятия</vt:lpstr>
      <vt:lpstr>Размещение в интернет</vt:lpstr>
      <vt:lpstr>Шаг 1. Зарегистрируйте домен</vt:lpstr>
      <vt:lpstr>Доменные имена</vt:lpstr>
      <vt:lpstr>Доменные зоны</vt:lpstr>
      <vt:lpstr>Международная доменная зона</vt:lpstr>
      <vt:lpstr>Национальные зоны</vt:lpstr>
      <vt:lpstr>Тематические зоны</vt:lpstr>
      <vt:lpstr>Стоимость</vt:lpstr>
      <vt:lpstr>Шаг 2. Закажите хостинг</vt:lpstr>
      <vt:lpstr>Варианты аренды</vt:lpstr>
      <vt:lpstr>Платный и бесплатный хостинг</vt:lpstr>
      <vt:lpstr>Преобразование адресов</vt:lpstr>
      <vt:lpstr>Шаг 3. Привяжите домен к хостингу</vt:lpstr>
      <vt:lpstr>пример</vt:lpstr>
      <vt:lpstr>Шаг 4. Разместите сайт на хостинге</vt:lpstr>
      <vt:lpstr>На чем можно сделать сайт</vt:lpstr>
      <vt:lpstr>Content management system</vt:lpstr>
      <vt:lpstr>Презентация PowerPoint</vt:lpstr>
      <vt:lpstr>Какую CMS лучше выбрать: Платную, бесплатную или самопис</vt:lpstr>
      <vt:lpstr>WordPress</vt:lpstr>
      <vt:lpstr>1С-Битрикс</vt:lpstr>
      <vt:lpstr>Поисковая оптимизация (SEO)</vt:lpstr>
      <vt:lpstr>Sitemap</vt:lpstr>
      <vt:lpstr>Рекомендации по SЕО</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Анна</dc:creator>
  <cp:lastModifiedBy>Анна</cp:lastModifiedBy>
  <cp:revision>289</cp:revision>
  <dcterms:modified xsi:type="dcterms:W3CDTF">2022-11-29T17:43:01Z</dcterms:modified>
</cp:coreProperties>
</file>