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9" r:id="rId1"/>
  </p:sldMasterIdLst>
  <p:notesMasterIdLst>
    <p:notesMasterId r:id="rId43"/>
  </p:notesMasterIdLst>
  <p:sldIdLst>
    <p:sldId id="256" r:id="rId2"/>
    <p:sldId id="279" r:id="rId3"/>
    <p:sldId id="278" r:id="rId4"/>
    <p:sldId id="330" r:id="rId5"/>
    <p:sldId id="331" r:id="rId6"/>
    <p:sldId id="332" r:id="rId7"/>
    <p:sldId id="327" r:id="rId8"/>
    <p:sldId id="326" r:id="rId9"/>
    <p:sldId id="321" r:id="rId10"/>
    <p:sldId id="323" r:id="rId11"/>
    <p:sldId id="322" r:id="rId12"/>
    <p:sldId id="324" r:id="rId13"/>
    <p:sldId id="292" r:id="rId14"/>
    <p:sldId id="325" r:id="rId15"/>
    <p:sldId id="293" r:id="rId16"/>
    <p:sldId id="333" r:id="rId17"/>
    <p:sldId id="334" r:id="rId18"/>
    <p:sldId id="335" r:id="rId19"/>
    <p:sldId id="336" r:id="rId20"/>
    <p:sldId id="337" r:id="rId21"/>
    <p:sldId id="294" r:id="rId22"/>
    <p:sldId id="298" r:id="rId23"/>
    <p:sldId id="299" r:id="rId24"/>
    <p:sldId id="300" r:id="rId25"/>
    <p:sldId id="301" r:id="rId26"/>
    <p:sldId id="338" r:id="rId27"/>
    <p:sldId id="339" r:id="rId28"/>
    <p:sldId id="340" r:id="rId29"/>
    <p:sldId id="328" r:id="rId30"/>
    <p:sldId id="341" r:id="rId31"/>
    <p:sldId id="302" r:id="rId32"/>
    <p:sldId id="303" r:id="rId33"/>
    <p:sldId id="342" r:id="rId34"/>
    <p:sldId id="343" r:id="rId35"/>
    <p:sldId id="344" r:id="rId36"/>
    <p:sldId id="345" r:id="rId37"/>
    <p:sldId id="346" r:id="rId38"/>
    <p:sldId id="347" r:id="rId39"/>
    <p:sldId id="348" r:id="rId40"/>
    <p:sldId id="349" r:id="rId41"/>
    <p:sldId id="277" r:id="rId4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EEE7283C-3CF3-47DC-8721-378D4A62B22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65545" autoAdjust="0"/>
  </p:normalViewPr>
  <p:slideViewPr>
    <p:cSldViewPr snapToGrid="0">
      <p:cViewPr varScale="1">
        <p:scale>
          <a:sx n="72" d="100"/>
          <a:sy n="72" d="100"/>
        </p:scale>
        <p:origin x="2976"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xfrm>
            <a:off x="1143000" y="685800"/>
            <a:ext cx="4572000" cy="3429000"/>
          </a:xfrm>
          <a:prstGeom prst="rect">
            <a:avLst/>
          </a:prstGeom>
        </p:spPr>
        <p:txBody>
          <a:bodyPr/>
          <a:lstStyle/>
          <a:p>
            <a:endParaRPr/>
          </a:p>
        </p:txBody>
      </p:sp>
      <p:sp>
        <p:nvSpPr>
          <p:cNvPr id="123" name="Shape 1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codeharmony.ru/materials/42?ysclid=l8t4d5rga2224490938"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drafts.csswg.org/css-values-3/" TargetMode="External"/><Relationship Id="rId3" Type="http://schemas.openxmlformats.org/officeDocument/2006/relationships/hyperlink" Target="https://learn.javascript.ru/css-units#otnositelno-shrifta-em" TargetMode="External"/><Relationship Id="rId7" Type="http://schemas.openxmlformats.org/officeDocument/2006/relationships/hyperlink" Target="https://learn.javascript.ru/css-units#otnositelno-ekrana-vw-vh-vmin-vmax"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learn.javascript.ru/css-units#edinitsa-rem-smes-px-i-em" TargetMode="External"/><Relationship Id="rId5" Type="http://schemas.openxmlformats.org/officeDocument/2006/relationships/hyperlink" Target="https://learn.javascript.ru/height-percent" TargetMode="External"/><Relationship Id="rId4" Type="http://schemas.openxmlformats.org/officeDocument/2006/relationships/hyperlink" Target="https://learn.javascript.ru/font-size-line-height"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dirty="0" smtClean="0">
                <a:effectLst/>
                <a:latin typeface="+mj-lt"/>
                <a:ea typeface="+mj-ea"/>
                <a:cs typeface="+mj-cs"/>
                <a:sym typeface="Calibri"/>
              </a:rPr>
              <a:t>Регистр символов значения не имеет, порядок перечисления селекторов в таблице и свойств в определении не регламентирован.</a:t>
            </a:r>
            <a:endParaRPr lang="ru-RU" dirty="0"/>
          </a:p>
        </p:txBody>
      </p:sp>
    </p:spTree>
    <p:extLst>
      <p:ext uri="{BB962C8B-B14F-4D97-AF65-F5344CB8AC3E}">
        <p14:creationId xmlns:p14="http://schemas.microsoft.com/office/powerpoint/2010/main" val="3669584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eaLnBrk="1" hangingPunct="1">
              <a:spcBef>
                <a:spcPct val="20000"/>
              </a:spcBef>
              <a:spcAft>
                <a:spcPct val="20000"/>
              </a:spcAft>
              <a:defRPr/>
            </a:pPr>
            <a:r>
              <a:rPr lang="ru-RU" altLang="ru-RU" sz="1200" dirty="0" smtClean="0">
                <a:solidFill>
                  <a:schemeClr val="tx2">
                    <a:lumMod val="50000"/>
                  </a:schemeClr>
                </a:solidFill>
              </a:rPr>
              <a:t>Платным хостингом пользуются крупные компании. Они получают удобное для прочтения и запоминания доменное имя второго уровня, которое может совпадать с названием компании.</a:t>
            </a:r>
          </a:p>
          <a:p>
            <a:pPr algn="just" eaLnBrk="1" hangingPunct="1">
              <a:spcBef>
                <a:spcPct val="20000"/>
              </a:spcBef>
              <a:spcAft>
                <a:spcPct val="20000"/>
              </a:spcAft>
              <a:defRPr/>
            </a:pPr>
            <a:r>
              <a:rPr lang="ru-RU" altLang="ru-RU" sz="1200" dirty="0" smtClean="0">
                <a:solidFill>
                  <a:schemeClr val="tx2">
                    <a:lumMod val="50000"/>
                  </a:schemeClr>
                </a:solidFill>
              </a:rPr>
              <a:t>Частные лица и небольшие компании пользуются бесплатным хостингом. Ограничения: небольшое дисковое пространство, ограничение размера отдельного файла, доменное имя только третьего уровня и т. д. Главный недостаток -  на страницы вашего сайта без вашего согласия добавляется коммерческая реклама.</a:t>
            </a:r>
          </a:p>
          <a:p>
            <a:endParaRPr lang="ru-RU" dirty="0"/>
          </a:p>
        </p:txBody>
      </p:sp>
    </p:spTree>
    <p:extLst>
      <p:ext uri="{BB962C8B-B14F-4D97-AF65-F5344CB8AC3E}">
        <p14:creationId xmlns:p14="http://schemas.microsoft.com/office/powerpoint/2010/main" val="930224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dirty="0" smtClean="0">
                <a:effectLst/>
                <a:latin typeface="+mj-lt"/>
                <a:ea typeface="+mj-ea"/>
                <a:cs typeface="+mj-cs"/>
                <a:sym typeface="Calibri"/>
              </a:rPr>
              <a:t>Встроенные стили полезны, когда необходима тонкая настройка отображения некоторого элемента страницы или небольшой веб-страницы.</a:t>
            </a:r>
          </a:p>
          <a:p>
            <a:r>
              <a:rPr lang="ru-RU" sz="1200" b="0" i="1" dirty="0" smtClean="0">
                <a:effectLst/>
                <a:latin typeface="+mj-lt"/>
                <a:ea typeface="+mj-ea"/>
                <a:cs typeface="+mj-cs"/>
                <a:sym typeface="Calibri"/>
              </a:rPr>
              <a:t>Связанные (</a:t>
            </a:r>
            <a:r>
              <a:rPr lang="ru-RU" sz="1200" b="0" i="1" dirty="0" err="1" smtClean="0">
                <a:effectLst/>
                <a:latin typeface="+mj-lt"/>
                <a:ea typeface="+mj-ea"/>
                <a:cs typeface="+mj-cs"/>
                <a:sym typeface="Calibri"/>
              </a:rPr>
              <a:t>linked</a:t>
            </a:r>
            <a:r>
              <a:rPr lang="ru-RU" sz="1200" b="0" i="1" dirty="0" smtClean="0">
                <a:effectLst/>
                <a:latin typeface="+mj-lt"/>
                <a:ea typeface="+mj-ea"/>
                <a:cs typeface="+mj-cs"/>
                <a:sym typeface="Calibri"/>
              </a:rPr>
              <a:t>)</a:t>
            </a:r>
            <a:r>
              <a:rPr lang="ru-RU" sz="1200" b="0" i="0" dirty="0" smtClean="0">
                <a:effectLst/>
                <a:latin typeface="+mj-lt"/>
                <a:ea typeface="+mj-ea"/>
                <a:cs typeface="+mj-cs"/>
                <a:sym typeface="Calibri"/>
              </a:rPr>
              <a:t>, или </a:t>
            </a:r>
            <a:r>
              <a:rPr lang="ru-RU" sz="1200" b="0" i="1" dirty="0" smtClean="0">
                <a:effectLst/>
                <a:latin typeface="+mj-lt"/>
                <a:ea typeface="+mj-ea"/>
                <a:cs typeface="+mj-cs"/>
                <a:sym typeface="Calibri"/>
              </a:rPr>
              <a:t>внешние (</a:t>
            </a:r>
            <a:r>
              <a:rPr lang="ru-RU" sz="1200" b="0" i="1" dirty="0" err="1" smtClean="0">
                <a:effectLst/>
                <a:latin typeface="+mj-lt"/>
                <a:ea typeface="+mj-ea"/>
                <a:cs typeface="+mj-cs"/>
                <a:sym typeface="Calibri"/>
              </a:rPr>
              <a:t>external</a:t>
            </a:r>
            <a:r>
              <a:rPr lang="ru-RU" sz="1200" b="0" i="1" dirty="0" smtClean="0">
                <a:effectLst/>
                <a:latin typeface="+mj-lt"/>
                <a:ea typeface="+mj-ea"/>
                <a:cs typeface="+mj-cs"/>
                <a:sym typeface="Calibri"/>
              </a:rPr>
              <a:t>)</a:t>
            </a:r>
            <a:r>
              <a:rPr lang="ru-RU" sz="1200" b="0" i="0" dirty="0" smtClean="0">
                <a:effectLst/>
                <a:latin typeface="+mj-lt"/>
                <a:ea typeface="+mj-ea"/>
                <a:cs typeface="+mj-cs"/>
                <a:sym typeface="Calibri"/>
              </a:rPr>
              <a:t> таблицы стилей — наиболее удобное решение, когда речь идет об оформлении целого сайта. Описание правил помещается в отдельный файл (обычно, но не обязательно, с расширением </a:t>
            </a:r>
            <a:r>
              <a:rPr lang="ru-RU" sz="1200" b="0" i="1" dirty="0" smtClean="0">
                <a:effectLst/>
                <a:latin typeface="+mj-lt"/>
                <a:ea typeface="+mj-ea"/>
                <a:cs typeface="+mj-cs"/>
                <a:sym typeface="Calibri"/>
              </a:rPr>
              <a:t>.</a:t>
            </a:r>
            <a:r>
              <a:rPr lang="ru-RU" sz="1200" b="0" i="1" dirty="0" err="1" smtClean="0">
                <a:effectLst/>
                <a:latin typeface="+mj-lt"/>
                <a:ea typeface="+mj-ea"/>
                <a:cs typeface="+mj-cs"/>
                <a:sym typeface="Calibri"/>
              </a:rPr>
              <a:t>css</a:t>
            </a:r>
            <a:r>
              <a:rPr lang="ru-RU" sz="1200" b="0" i="0" dirty="0" smtClean="0">
                <a:effectLst/>
                <a:latin typeface="+mj-lt"/>
                <a:ea typeface="+mj-ea"/>
                <a:cs typeface="+mj-cs"/>
                <a:sym typeface="Calibri"/>
              </a:rPr>
              <a:t>). С помощью тега &lt;</a:t>
            </a:r>
            <a:r>
              <a:rPr lang="ru-RU" sz="1200" b="0" i="0" dirty="0" err="1" smtClean="0">
                <a:effectLst/>
                <a:latin typeface="+mj-lt"/>
                <a:ea typeface="+mj-ea"/>
                <a:cs typeface="+mj-cs"/>
                <a:sym typeface="Calibri"/>
              </a:rPr>
              <a:t>link</a:t>
            </a:r>
            <a:r>
              <a:rPr lang="ru-RU" sz="1200" b="0" i="0" dirty="0" smtClean="0">
                <a:effectLst/>
                <a:latin typeface="+mj-lt"/>
                <a:ea typeface="+mj-ea"/>
                <a:cs typeface="+mj-cs"/>
                <a:sym typeface="Calibri"/>
              </a:rPr>
              <a:t>&gt; выполняется связывание этой таблицы стилей с каждой страницей, где ее необходимо применить, например так:</a:t>
            </a:r>
          </a:p>
          <a:p>
            <a:r>
              <a:rPr lang="ru-RU" dirty="0" smtClean="0"/>
              <a:t>&lt;</a:t>
            </a:r>
            <a:r>
              <a:rPr lang="ru-RU" dirty="0" err="1" smtClean="0"/>
              <a:t>link</a:t>
            </a:r>
            <a:r>
              <a:rPr lang="ru-RU" dirty="0" smtClean="0"/>
              <a:t> </a:t>
            </a:r>
            <a:r>
              <a:rPr lang="ru-RU" dirty="0" err="1" smtClean="0"/>
              <a:t>rel</a:t>
            </a:r>
            <a:r>
              <a:rPr lang="ru-RU" dirty="0" smtClean="0"/>
              <a:t>=</a:t>
            </a:r>
            <a:r>
              <a:rPr lang="ru-RU" dirty="0" err="1" smtClean="0"/>
              <a:t>stylesheet</a:t>
            </a:r>
            <a:r>
              <a:rPr lang="ru-RU" dirty="0" smtClean="0"/>
              <a:t> </a:t>
            </a:r>
            <a:r>
              <a:rPr lang="ru-RU" dirty="0" err="1" smtClean="0"/>
              <a:t>href</a:t>
            </a:r>
            <a:r>
              <a:rPr lang="ru-RU" dirty="0" smtClean="0"/>
              <a:t>="sample.css" </a:t>
            </a:r>
            <a:r>
              <a:rPr lang="ru-RU" dirty="0" err="1" smtClean="0"/>
              <a:t>type</a:t>
            </a:r>
            <a:r>
              <a:rPr lang="ru-RU" dirty="0" smtClean="0"/>
              <a:t>="</a:t>
            </a:r>
            <a:r>
              <a:rPr lang="ru-RU" dirty="0" err="1" smtClean="0"/>
              <a:t>text</a:t>
            </a:r>
            <a:r>
              <a:rPr lang="ru-RU" dirty="0" smtClean="0"/>
              <a:t>/</a:t>
            </a:r>
            <a:r>
              <a:rPr lang="ru-RU" dirty="0" err="1" smtClean="0"/>
              <a:t>css</a:t>
            </a:r>
            <a:r>
              <a:rPr lang="ru-RU" dirty="0" smtClean="0"/>
              <a:t>"&gt;</a:t>
            </a:r>
            <a:r>
              <a:rPr lang="ru-RU" sz="1200" b="0" i="0" dirty="0" smtClean="0">
                <a:effectLst/>
                <a:latin typeface="+mj-lt"/>
                <a:ea typeface="+mj-ea"/>
                <a:cs typeface="+mj-cs"/>
                <a:sym typeface="Calibri"/>
              </a:rPr>
              <a:t>Любая страница, содержащая такую связь, будет оформлена в соответствии со стилями, указанными в файле sample.css. Следует отметить, что файл со стилями физически может находиться на другом веб-сервере, тогда в </a:t>
            </a:r>
            <a:r>
              <a:rPr lang="ru-RU" sz="1200" b="0" i="0" dirty="0" err="1" smtClean="0">
                <a:effectLst/>
                <a:latin typeface="+mj-lt"/>
                <a:ea typeface="+mj-ea"/>
                <a:cs typeface="+mj-cs"/>
                <a:sym typeface="Calibri"/>
              </a:rPr>
              <a:t>href</a:t>
            </a:r>
            <a:r>
              <a:rPr lang="ru-RU" sz="1200" b="0" i="0" dirty="0" smtClean="0">
                <a:effectLst/>
                <a:latin typeface="+mj-lt"/>
                <a:ea typeface="+mj-ea"/>
                <a:cs typeface="+mj-cs"/>
                <a:sym typeface="Calibri"/>
              </a:rPr>
              <a:t> нужно указать абсолютный путь к нему.</a:t>
            </a:r>
          </a:p>
          <a:p>
            <a:endParaRPr lang="ru-RU" dirty="0"/>
          </a:p>
        </p:txBody>
      </p:sp>
    </p:spTree>
    <p:extLst>
      <p:ext uri="{BB962C8B-B14F-4D97-AF65-F5344CB8AC3E}">
        <p14:creationId xmlns:p14="http://schemas.microsoft.com/office/powerpoint/2010/main" val="2640572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Проверить,</a:t>
            </a:r>
            <a:r>
              <a:rPr lang="ru-RU" baseline="0" dirty="0" smtClean="0"/>
              <a:t> подключён ли файл мы можем во вкладке </a:t>
            </a:r>
            <a:r>
              <a:rPr lang="en-US" baseline="0" dirty="0" smtClean="0"/>
              <a:t>network</a:t>
            </a:r>
          </a:p>
          <a:p>
            <a:r>
              <a:rPr lang="ru-RU" baseline="0" dirty="0" smtClean="0"/>
              <a:t>Есть ли </a:t>
            </a:r>
            <a:r>
              <a:rPr lang="en-US" baseline="0" dirty="0" err="1" smtClean="0"/>
              <a:t>getstatus</a:t>
            </a:r>
            <a:r>
              <a:rPr lang="en-US" baseline="0" dirty="0" smtClean="0"/>
              <a:t>?</a:t>
            </a:r>
          </a:p>
        </p:txBody>
      </p:sp>
    </p:spTree>
    <p:extLst>
      <p:ext uri="{BB962C8B-B14F-4D97-AF65-F5344CB8AC3E}">
        <p14:creationId xmlns:p14="http://schemas.microsoft.com/office/powerpoint/2010/main" val="1350892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Продемонстрировать</a:t>
            </a:r>
            <a:r>
              <a:rPr lang="ru-RU" baseline="0" dirty="0" smtClean="0"/>
              <a:t> это на практике</a:t>
            </a:r>
            <a:endParaRPr lang="ru-RU" dirty="0"/>
          </a:p>
        </p:txBody>
      </p:sp>
    </p:spTree>
    <p:extLst>
      <p:ext uri="{BB962C8B-B14F-4D97-AF65-F5344CB8AC3E}">
        <p14:creationId xmlns:p14="http://schemas.microsoft.com/office/powerpoint/2010/main" val="1423531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hlinkClick r:id="rId3"/>
              </a:rPr>
              <a:t>30 CSS-селекторов, о которых полезно помнить (codeharmony.ru)</a:t>
            </a:r>
            <a:endParaRPr lang="ru-RU" dirty="0"/>
          </a:p>
        </p:txBody>
      </p:sp>
    </p:spTree>
    <p:extLst>
      <p:ext uri="{BB962C8B-B14F-4D97-AF65-F5344CB8AC3E}">
        <p14:creationId xmlns:p14="http://schemas.microsoft.com/office/powerpoint/2010/main" val="1049504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Атрибут</a:t>
            </a:r>
            <a:r>
              <a:rPr lang="ru-RU" baseline="0" dirty="0" smtClean="0"/>
              <a:t> </a:t>
            </a:r>
            <a:r>
              <a:rPr lang="en-US" baseline="0" dirty="0" smtClean="0"/>
              <a:t>position:</a:t>
            </a:r>
            <a:r>
              <a:rPr lang="ru-RU" baseline="0" dirty="0" smtClean="0"/>
              <a:t> </a:t>
            </a:r>
            <a:r>
              <a:rPr lang="en-US" baseline="0" dirty="0" smtClean="0"/>
              <a:t>static</a:t>
            </a:r>
          </a:p>
          <a:p>
            <a:r>
              <a:rPr lang="ru-RU" baseline="0" dirty="0" smtClean="0"/>
              <a:t>Но можно «выдрать» объект и сказать, что он будет вести себя по-своему</a:t>
            </a:r>
          </a:p>
          <a:p>
            <a:r>
              <a:rPr lang="ru-RU" baseline="0" dirty="0" smtClean="0"/>
              <a:t>Тогда у нас на сайте будет появляются «слои»</a:t>
            </a:r>
          </a:p>
          <a:p>
            <a:r>
              <a:rPr lang="en-US" baseline="0" dirty="0" err="1" smtClean="0"/>
              <a:t>Position:fixed</a:t>
            </a:r>
            <a:r>
              <a:rPr lang="en-US" baseline="0" dirty="0" smtClean="0"/>
              <a:t> – </a:t>
            </a:r>
            <a:r>
              <a:rPr lang="ru-RU" baseline="0" dirty="0" smtClean="0"/>
              <a:t>все остальные объекты забывают об его существовании и не учитывают его в позиционировании</a:t>
            </a:r>
          </a:p>
          <a:p>
            <a:r>
              <a:rPr lang="en-US" baseline="0" dirty="0" smtClean="0"/>
              <a:t>Position: absolute</a:t>
            </a:r>
            <a:r>
              <a:rPr lang="ru-RU" baseline="0" dirty="0" smtClean="0"/>
              <a:t> – абсолютно </a:t>
            </a:r>
            <a:r>
              <a:rPr lang="ru-RU" baseline="0" dirty="0" err="1" smtClean="0"/>
              <a:t>спозиционирован</a:t>
            </a:r>
            <a:r>
              <a:rPr lang="ru-RU" baseline="0" dirty="0" smtClean="0"/>
              <a:t> относительно окна</a:t>
            </a:r>
            <a:endParaRPr lang="en-US" baseline="0" dirty="0" smtClean="0"/>
          </a:p>
          <a:p>
            <a:r>
              <a:rPr lang="ru-RU" baseline="0" dirty="0" smtClean="0"/>
              <a:t>Схожий эффект:</a:t>
            </a:r>
            <a:endParaRPr lang="en-US" baseline="0" dirty="0" smtClean="0"/>
          </a:p>
          <a:p>
            <a:r>
              <a:rPr lang="en-US" baseline="0" dirty="0" smtClean="0"/>
              <a:t>Float </a:t>
            </a:r>
            <a:r>
              <a:rPr lang="ru-RU" baseline="0" dirty="0" smtClean="0"/>
              <a:t>лучше не использовать, вёрстка на </a:t>
            </a:r>
            <a:r>
              <a:rPr lang="ru-RU" baseline="0" dirty="0" err="1" smtClean="0"/>
              <a:t>флоатах</a:t>
            </a:r>
            <a:r>
              <a:rPr lang="ru-RU" baseline="0" dirty="0" smtClean="0"/>
              <a:t> устарела, в линию </a:t>
            </a:r>
            <a:r>
              <a:rPr lang="en-US" baseline="0" dirty="0" smtClean="0"/>
              <a:t>display: inline-block</a:t>
            </a:r>
            <a:r>
              <a:rPr lang="ru-RU" baseline="0" dirty="0" smtClean="0"/>
              <a:t> и </a:t>
            </a:r>
            <a:r>
              <a:rPr lang="en-US" baseline="0" dirty="0" smtClean="0"/>
              <a:t>grid</a:t>
            </a:r>
          </a:p>
        </p:txBody>
      </p:sp>
    </p:spTree>
    <p:extLst>
      <p:ext uri="{BB962C8B-B14F-4D97-AF65-F5344CB8AC3E}">
        <p14:creationId xmlns:p14="http://schemas.microsoft.com/office/powerpoint/2010/main" val="2770182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sng" dirty="0" smtClean="0">
                <a:effectLst/>
                <a:latin typeface="+mj-lt"/>
                <a:ea typeface="+mj-ea"/>
                <a:cs typeface="+mj-cs"/>
                <a:sym typeface="Calibri"/>
                <a:hlinkClick r:id="rId3"/>
              </a:rPr>
              <a:t>Относительно шрифта: </a:t>
            </a:r>
            <a:r>
              <a:rPr lang="ru-RU" sz="1200" b="1" i="0" u="sng" dirty="0" err="1" smtClean="0">
                <a:effectLst/>
                <a:latin typeface="+mj-lt"/>
                <a:ea typeface="+mj-ea"/>
                <a:cs typeface="+mj-cs"/>
                <a:sym typeface="Calibri"/>
                <a:hlinkClick r:id="rId3"/>
              </a:rPr>
              <a:t>em</a:t>
            </a:r>
            <a:r>
              <a:rPr lang="ru-RU" sz="1200" b="1" i="0" u="sng" dirty="0" smtClean="0">
                <a:effectLst/>
                <a:latin typeface="+mj-lt"/>
                <a:ea typeface="+mj-ea"/>
                <a:cs typeface="+mj-cs"/>
                <a:sym typeface="Calibri"/>
              </a:rPr>
              <a:t> </a:t>
            </a:r>
            <a:r>
              <a:rPr lang="ru-RU" sz="1200" b="0" i="0" dirty="0" smtClean="0">
                <a:effectLst/>
                <a:latin typeface="+mj-lt"/>
                <a:ea typeface="+mj-ea"/>
                <a:cs typeface="+mj-cs"/>
                <a:sym typeface="Calibri"/>
              </a:rPr>
              <a:t>1em – текущий размер шрифта.</a:t>
            </a:r>
          </a:p>
          <a:p>
            <a:r>
              <a:rPr lang="en-US" sz="1200" b="0" i="0" dirty="0" smtClean="0">
                <a:effectLst/>
                <a:latin typeface="+mj-lt"/>
                <a:ea typeface="+mj-ea"/>
                <a:cs typeface="+mj-cs"/>
                <a:sym typeface="Calibri"/>
              </a:rPr>
              <a:t>&lt;div style="font-size:1.5em"&gt; </a:t>
            </a:r>
            <a:r>
              <a:rPr lang="ru-RU" sz="1200" b="0" i="0" dirty="0" smtClean="0">
                <a:effectLst/>
                <a:latin typeface="+mj-lt"/>
                <a:ea typeface="+mj-ea"/>
                <a:cs typeface="+mj-cs"/>
                <a:sym typeface="Calibri"/>
              </a:rPr>
              <a:t>Страусы &lt;</a:t>
            </a:r>
            <a:r>
              <a:rPr lang="en-US" sz="1200" b="0" i="0" dirty="0" smtClean="0">
                <a:effectLst/>
                <a:latin typeface="+mj-lt"/>
                <a:ea typeface="+mj-ea"/>
                <a:cs typeface="+mj-cs"/>
                <a:sym typeface="Calibri"/>
              </a:rPr>
              <a:t>div style="font-size:1.5em"&gt;</a:t>
            </a:r>
            <a:r>
              <a:rPr lang="ru-RU" sz="1200" b="0" i="0" dirty="0" smtClean="0">
                <a:effectLst/>
                <a:latin typeface="+mj-lt"/>
                <a:ea typeface="+mj-ea"/>
                <a:cs typeface="+mj-cs"/>
                <a:sym typeface="Calibri"/>
              </a:rPr>
              <a:t>Живут также в Африке&lt;/</a:t>
            </a:r>
            <a:r>
              <a:rPr lang="en-US" sz="1200" b="0" i="0" dirty="0" smtClean="0">
                <a:effectLst/>
                <a:latin typeface="+mj-lt"/>
                <a:ea typeface="+mj-ea"/>
                <a:cs typeface="+mj-cs"/>
                <a:sym typeface="Calibri"/>
              </a:rPr>
              <a:t>div&gt; &lt;/div&gt;</a:t>
            </a:r>
            <a:endParaRPr lang="ru-RU" sz="1200" b="0" i="0" dirty="0" smtClean="0">
              <a:effectLst/>
              <a:latin typeface="+mj-lt"/>
              <a:ea typeface="+mj-ea"/>
              <a:cs typeface="+mj-cs"/>
              <a:sym typeface="Calibri"/>
            </a:endParaRPr>
          </a:p>
          <a:p>
            <a:endParaRPr lang="ru-RU" sz="1200" b="0" i="0" dirty="0" smtClean="0">
              <a:effectLst/>
              <a:latin typeface="+mj-lt"/>
              <a:ea typeface="+mj-ea"/>
              <a:cs typeface="+mj-cs"/>
              <a:sym typeface="Calibri"/>
            </a:endParaRPr>
          </a:p>
          <a:p>
            <a:r>
              <a:rPr lang="ru-RU" sz="1200" b="0" i="0" dirty="0" smtClean="0">
                <a:effectLst/>
                <a:latin typeface="+mj-lt"/>
                <a:ea typeface="+mj-ea"/>
                <a:cs typeface="+mj-cs"/>
                <a:sym typeface="Calibri"/>
              </a:rPr>
              <a:t>Процент: Как правило, процент будет от значения свойства родителя с тем же названием, но не всегда.</a:t>
            </a:r>
          </a:p>
          <a:p>
            <a:r>
              <a:rPr lang="ru-RU" sz="1200" b="0" i="0" dirty="0" smtClean="0">
                <a:effectLst/>
                <a:latin typeface="+mj-lt"/>
                <a:ea typeface="+mj-ea"/>
                <a:cs typeface="+mj-cs"/>
                <a:sym typeface="Calibri"/>
              </a:rPr>
              <a:t>Это очень важная особенность процентов, про которую, увы, часто забывают.</a:t>
            </a:r>
          </a:p>
          <a:p>
            <a:r>
              <a:rPr lang="ru-RU" sz="1200" b="0" i="0" dirty="0" smtClean="0">
                <a:effectLst/>
                <a:latin typeface="+mj-lt"/>
                <a:ea typeface="+mj-ea"/>
                <a:cs typeface="+mj-cs"/>
                <a:sym typeface="Calibri"/>
              </a:rPr>
              <a:t>А вот примеры-исключения, в которых % берётся не так:</a:t>
            </a:r>
          </a:p>
          <a:p>
            <a:r>
              <a:rPr lang="ru-RU" dirty="0" err="1" smtClean="0"/>
              <a:t>margin-leftПри</a:t>
            </a:r>
            <a:r>
              <a:rPr lang="ru-RU" dirty="0" smtClean="0"/>
              <a:t> установке свойства </a:t>
            </a:r>
            <a:r>
              <a:rPr lang="ru-RU" dirty="0" err="1" smtClean="0"/>
              <a:t>margin-left</a:t>
            </a:r>
            <a:r>
              <a:rPr lang="ru-RU" dirty="0" smtClean="0"/>
              <a:t> в %, процент берётся от </a:t>
            </a:r>
            <a:r>
              <a:rPr lang="ru-RU" i="1" dirty="0" smtClean="0"/>
              <a:t>ширины</a:t>
            </a:r>
            <a:r>
              <a:rPr lang="ru-RU" dirty="0" smtClean="0"/>
              <a:t> родительского блока, а вовсе не от его </a:t>
            </a:r>
            <a:r>
              <a:rPr lang="ru-RU" dirty="0" err="1" smtClean="0"/>
              <a:t>margin-left.line-heightПри</a:t>
            </a:r>
            <a:r>
              <a:rPr lang="ru-RU" dirty="0" smtClean="0"/>
              <a:t> установке свойства </a:t>
            </a:r>
            <a:r>
              <a:rPr lang="ru-RU" dirty="0" err="1" smtClean="0"/>
              <a:t>line-height</a:t>
            </a:r>
            <a:r>
              <a:rPr lang="ru-RU" dirty="0" smtClean="0"/>
              <a:t> в %, процент берётся от текущего </a:t>
            </a:r>
            <a:r>
              <a:rPr lang="ru-RU" i="1" dirty="0" smtClean="0"/>
              <a:t>размера шрифта</a:t>
            </a:r>
            <a:r>
              <a:rPr lang="ru-RU" dirty="0" smtClean="0"/>
              <a:t>, а вовсе не от </a:t>
            </a:r>
            <a:r>
              <a:rPr lang="ru-RU" dirty="0" err="1" smtClean="0"/>
              <a:t>line-height</a:t>
            </a:r>
            <a:r>
              <a:rPr lang="ru-RU" dirty="0" smtClean="0"/>
              <a:t> родителя. Детали по </a:t>
            </a:r>
            <a:r>
              <a:rPr lang="ru-RU" dirty="0" err="1" smtClean="0"/>
              <a:t>line-height</a:t>
            </a:r>
            <a:r>
              <a:rPr lang="ru-RU" dirty="0" smtClean="0"/>
              <a:t> и размеру шрифта вы также можете найти в статье </a:t>
            </a:r>
            <a:r>
              <a:rPr lang="ru-RU" u="none" strike="noStrike" dirty="0" smtClean="0">
                <a:effectLst/>
                <a:hlinkClick r:id="rId4"/>
              </a:rPr>
              <a:t>Свойства </a:t>
            </a:r>
            <a:r>
              <a:rPr lang="ru-RU" u="none" strike="noStrike" dirty="0" err="1" smtClean="0">
                <a:effectLst/>
                <a:hlinkClick r:id="rId4"/>
              </a:rPr>
              <a:t>font-size</a:t>
            </a:r>
            <a:r>
              <a:rPr lang="ru-RU" u="none" strike="noStrike" dirty="0" smtClean="0">
                <a:effectLst/>
                <a:hlinkClick r:id="rId4"/>
              </a:rPr>
              <a:t> и </a:t>
            </a:r>
            <a:r>
              <a:rPr lang="ru-RU" u="none" strike="noStrike" dirty="0" err="1" smtClean="0">
                <a:effectLst/>
                <a:hlinkClick r:id="rId4"/>
              </a:rPr>
              <a:t>line-height</a:t>
            </a:r>
            <a:r>
              <a:rPr lang="ru-RU" dirty="0" err="1" smtClean="0"/>
              <a:t>.width</a:t>
            </a:r>
            <a:r>
              <a:rPr lang="ru-RU" dirty="0" smtClean="0"/>
              <a:t>/</a:t>
            </a:r>
            <a:r>
              <a:rPr lang="ru-RU" dirty="0" err="1" smtClean="0"/>
              <a:t>heightДля</a:t>
            </a:r>
            <a:r>
              <a:rPr lang="ru-RU" dirty="0" smtClean="0"/>
              <a:t> </a:t>
            </a:r>
            <a:r>
              <a:rPr lang="ru-RU" dirty="0" err="1" smtClean="0"/>
              <a:t>width</a:t>
            </a:r>
            <a:r>
              <a:rPr lang="ru-RU" dirty="0" smtClean="0"/>
              <a:t>/</a:t>
            </a:r>
            <a:r>
              <a:rPr lang="ru-RU" dirty="0" err="1" smtClean="0"/>
              <a:t>height</a:t>
            </a:r>
            <a:r>
              <a:rPr lang="ru-RU" dirty="0" smtClean="0"/>
              <a:t> обычно процент от ширины/высоты родителя, но при </a:t>
            </a:r>
            <a:r>
              <a:rPr lang="ru-RU" dirty="0" err="1" smtClean="0"/>
              <a:t>position:fixed</a:t>
            </a:r>
            <a:r>
              <a:rPr lang="ru-RU" dirty="0" smtClean="0"/>
              <a:t>, процент берётся от ширины/высоты </a:t>
            </a:r>
            <a:r>
              <a:rPr lang="ru-RU" i="1" dirty="0" smtClean="0"/>
              <a:t>окна</a:t>
            </a:r>
            <a:r>
              <a:rPr lang="ru-RU" dirty="0" smtClean="0"/>
              <a:t> (а не родителя и не документа). Кроме того, иногда % требует соблюдения дополнительных условий, за примером – обратитесь к главе </a:t>
            </a:r>
            <a:r>
              <a:rPr lang="ru-RU" u="none" strike="noStrike" dirty="0" smtClean="0">
                <a:effectLst/>
                <a:hlinkClick r:id="rId5"/>
              </a:rPr>
              <a:t>Особенности свойства </a:t>
            </a:r>
            <a:r>
              <a:rPr lang="ru-RU" u="none" strike="noStrike" dirty="0" err="1" smtClean="0">
                <a:effectLst/>
                <a:hlinkClick r:id="rId5"/>
              </a:rPr>
              <a:t>height</a:t>
            </a:r>
            <a:r>
              <a:rPr lang="ru-RU" u="none" strike="noStrike" dirty="0" smtClean="0">
                <a:effectLst/>
                <a:hlinkClick r:id="rId5"/>
              </a:rPr>
              <a:t> в %</a:t>
            </a:r>
            <a:r>
              <a:rPr lang="ru-RU" dirty="0" smtClean="0"/>
              <a:t>.</a:t>
            </a:r>
            <a:endParaRPr lang="ru-RU" sz="1200" b="0" i="0" dirty="0" smtClean="0">
              <a:effectLst/>
              <a:latin typeface="+mj-lt"/>
              <a:ea typeface="+mj-ea"/>
              <a:cs typeface="+mj-cs"/>
              <a:sym typeface="Calibri"/>
            </a:endParaRPr>
          </a:p>
          <a:p>
            <a:endParaRPr lang="ru-RU" sz="1200" b="0" i="0" baseline="0" dirty="0" smtClean="0">
              <a:effectLst/>
              <a:latin typeface="+mj-lt"/>
              <a:ea typeface="+mj-ea"/>
              <a:cs typeface="+mj-cs"/>
              <a:sym typeface="Calibri"/>
            </a:endParaRPr>
          </a:p>
          <a:p>
            <a:r>
              <a:rPr lang="ru-RU" sz="1200" b="1" i="0" u="none" strike="noStrike" dirty="0" smtClean="0">
                <a:effectLst/>
                <a:latin typeface="+mj-lt"/>
                <a:ea typeface="+mj-ea"/>
                <a:cs typeface="+mj-cs"/>
                <a:sym typeface="Calibri"/>
                <a:hlinkClick r:id="rId6"/>
              </a:rPr>
              <a:t>Единица </a:t>
            </a:r>
            <a:r>
              <a:rPr lang="ru-RU" sz="1200" b="1" i="0" u="none" strike="noStrike" dirty="0" err="1" smtClean="0">
                <a:effectLst/>
                <a:latin typeface="+mj-lt"/>
                <a:ea typeface="+mj-ea"/>
                <a:cs typeface="+mj-cs"/>
                <a:sym typeface="Calibri"/>
                <a:hlinkClick r:id="rId6"/>
              </a:rPr>
              <a:t>rem</a:t>
            </a:r>
            <a:r>
              <a:rPr lang="ru-RU" sz="1200" b="1" i="0" u="none" strike="noStrike" dirty="0" smtClean="0">
                <a:effectLst/>
                <a:latin typeface="+mj-lt"/>
                <a:ea typeface="+mj-ea"/>
                <a:cs typeface="+mj-cs"/>
                <a:sym typeface="Calibri"/>
                <a:hlinkClick r:id="rId6"/>
              </a:rPr>
              <a:t>: смесь </a:t>
            </a:r>
            <a:r>
              <a:rPr lang="ru-RU" sz="1200" b="1" i="0" u="none" strike="noStrike" dirty="0" err="1" smtClean="0">
                <a:effectLst/>
                <a:latin typeface="+mj-lt"/>
                <a:ea typeface="+mj-ea"/>
                <a:cs typeface="+mj-cs"/>
                <a:sym typeface="Calibri"/>
                <a:hlinkClick r:id="rId6"/>
              </a:rPr>
              <a:t>px</a:t>
            </a:r>
            <a:r>
              <a:rPr lang="ru-RU" sz="1200" b="1" i="0" u="none" strike="noStrike" dirty="0" smtClean="0">
                <a:effectLst/>
                <a:latin typeface="+mj-lt"/>
                <a:ea typeface="+mj-ea"/>
                <a:cs typeface="+mj-cs"/>
                <a:sym typeface="Calibri"/>
                <a:hlinkClick r:id="rId6"/>
              </a:rPr>
              <a:t> и </a:t>
            </a:r>
            <a:r>
              <a:rPr lang="ru-RU" sz="1200" b="1" i="0" u="none" strike="noStrike" dirty="0" err="1" smtClean="0">
                <a:effectLst/>
                <a:latin typeface="+mj-lt"/>
                <a:ea typeface="+mj-ea"/>
                <a:cs typeface="+mj-cs"/>
                <a:sym typeface="Calibri"/>
                <a:hlinkClick r:id="rId6"/>
              </a:rPr>
              <a:t>em</a:t>
            </a:r>
            <a:endParaRPr lang="ru-RU" sz="1200" b="1" i="0" u="none" strike="noStrike" dirty="0" smtClean="0">
              <a:effectLst/>
              <a:latin typeface="+mj-lt"/>
              <a:ea typeface="+mj-ea"/>
              <a:cs typeface="+mj-cs"/>
              <a:sym typeface="Calibri"/>
            </a:endParaRPr>
          </a:p>
          <a:p>
            <a:r>
              <a:rPr lang="ru-RU" sz="1200" b="1" i="0" dirty="0" smtClean="0">
                <a:effectLst/>
                <a:latin typeface="+mj-lt"/>
                <a:ea typeface="+mj-ea"/>
                <a:cs typeface="+mj-cs"/>
                <a:sym typeface="Calibri"/>
              </a:rPr>
              <a:t>Единица </a:t>
            </a:r>
            <a:r>
              <a:rPr lang="ru-RU" sz="1200" b="1" i="0" dirty="0" err="1" smtClean="0">
                <a:effectLst/>
                <a:latin typeface="+mj-lt"/>
                <a:ea typeface="+mj-ea"/>
                <a:cs typeface="+mj-cs"/>
                <a:sym typeface="Calibri"/>
              </a:rPr>
              <a:t>rem</a:t>
            </a:r>
            <a:r>
              <a:rPr lang="ru-RU" sz="1200" b="1" i="0" dirty="0" smtClean="0">
                <a:effectLst/>
                <a:latin typeface="+mj-lt"/>
                <a:ea typeface="+mj-ea"/>
                <a:cs typeface="+mj-cs"/>
                <a:sym typeface="Calibri"/>
              </a:rPr>
              <a:t> задаёт размер относительно размера шрифта элемента &lt;</a:t>
            </a:r>
            <a:r>
              <a:rPr lang="ru-RU" sz="1200" b="1" i="0" dirty="0" err="1" smtClean="0">
                <a:effectLst/>
                <a:latin typeface="+mj-lt"/>
                <a:ea typeface="+mj-ea"/>
                <a:cs typeface="+mj-cs"/>
                <a:sym typeface="Calibri"/>
              </a:rPr>
              <a:t>html</a:t>
            </a:r>
            <a:r>
              <a:rPr lang="ru-RU" sz="1200" b="1" i="0" dirty="0" smtClean="0">
                <a:effectLst/>
                <a:latin typeface="+mj-lt"/>
                <a:ea typeface="+mj-ea"/>
                <a:cs typeface="+mj-cs"/>
                <a:sym typeface="Calibri"/>
              </a:rPr>
              <a:t>&gt;</a:t>
            </a:r>
          </a:p>
          <a:p>
            <a:endParaRPr lang="ru-RU" sz="1200" b="1" i="0" dirty="0" smtClean="0">
              <a:effectLst/>
              <a:latin typeface="+mj-lt"/>
              <a:ea typeface="+mj-ea"/>
              <a:cs typeface="+mj-cs"/>
              <a:sym typeface="Calibri"/>
            </a:endParaRPr>
          </a:p>
          <a:p>
            <a:r>
              <a:rPr lang="ru-RU" sz="1200" b="1" i="0" u="sng" dirty="0" smtClean="0">
                <a:effectLst/>
                <a:latin typeface="+mj-lt"/>
                <a:ea typeface="+mj-ea"/>
                <a:cs typeface="+mj-cs"/>
                <a:sym typeface="Calibri"/>
                <a:hlinkClick r:id="rId7"/>
              </a:rPr>
              <a:t>Относительно экрана: </a:t>
            </a:r>
            <a:r>
              <a:rPr lang="en-US" sz="1200" b="1" i="0" u="sng" dirty="0" err="1" smtClean="0">
                <a:effectLst/>
                <a:latin typeface="+mj-lt"/>
                <a:ea typeface="+mj-ea"/>
                <a:cs typeface="+mj-cs"/>
                <a:sym typeface="Calibri"/>
                <a:hlinkClick r:id="rId7"/>
              </a:rPr>
              <a:t>vw</a:t>
            </a:r>
            <a:r>
              <a:rPr lang="en-US" sz="1200" b="1" i="0" u="sng" dirty="0" smtClean="0">
                <a:effectLst/>
                <a:latin typeface="+mj-lt"/>
                <a:ea typeface="+mj-ea"/>
                <a:cs typeface="+mj-cs"/>
                <a:sym typeface="Calibri"/>
                <a:hlinkClick r:id="rId7"/>
              </a:rPr>
              <a:t>, </a:t>
            </a:r>
            <a:r>
              <a:rPr lang="en-US" sz="1200" b="1" i="0" u="sng" dirty="0" err="1" smtClean="0">
                <a:effectLst/>
                <a:latin typeface="+mj-lt"/>
                <a:ea typeface="+mj-ea"/>
                <a:cs typeface="+mj-cs"/>
                <a:sym typeface="Calibri"/>
                <a:hlinkClick r:id="rId7"/>
              </a:rPr>
              <a:t>vh</a:t>
            </a:r>
            <a:r>
              <a:rPr lang="en-US" sz="1200" b="1" i="0" u="sng" dirty="0" smtClean="0">
                <a:effectLst/>
                <a:latin typeface="+mj-lt"/>
                <a:ea typeface="+mj-ea"/>
                <a:cs typeface="+mj-cs"/>
                <a:sym typeface="Calibri"/>
                <a:hlinkClick r:id="rId7"/>
              </a:rPr>
              <a:t>, </a:t>
            </a:r>
            <a:r>
              <a:rPr lang="en-US" sz="1200" b="1" i="0" u="sng" dirty="0" err="1" smtClean="0">
                <a:effectLst/>
                <a:latin typeface="+mj-lt"/>
                <a:ea typeface="+mj-ea"/>
                <a:cs typeface="+mj-cs"/>
                <a:sym typeface="Calibri"/>
                <a:hlinkClick r:id="rId7"/>
              </a:rPr>
              <a:t>vmin</a:t>
            </a:r>
            <a:r>
              <a:rPr lang="en-US" sz="1200" b="1" i="0" u="sng" dirty="0" smtClean="0">
                <a:effectLst/>
                <a:latin typeface="+mj-lt"/>
                <a:ea typeface="+mj-ea"/>
                <a:cs typeface="+mj-cs"/>
                <a:sym typeface="Calibri"/>
                <a:hlinkClick r:id="rId7"/>
              </a:rPr>
              <a:t>, </a:t>
            </a:r>
            <a:r>
              <a:rPr lang="en-US" sz="1200" b="1" i="0" u="sng" dirty="0" err="1" smtClean="0">
                <a:effectLst/>
                <a:latin typeface="+mj-lt"/>
                <a:ea typeface="+mj-ea"/>
                <a:cs typeface="+mj-cs"/>
                <a:sym typeface="Calibri"/>
                <a:hlinkClick r:id="rId7"/>
              </a:rPr>
              <a:t>vmax</a:t>
            </a:r>
            <a:endParaRPr lang="en-US" sz="1200" b="1" i="0" dirty="0" smtClean="0">
              <a:effectLst/>
              <a:latin typeface="+mj-lt"/>
              <a:ea typeface="+mj-ea"/>
              <a:cs typeface="+mj-cs"/>
              <a:sym typeface="Calibri"/>
            </a:endParaRPr>
          </a:p>
          <a:p>
            <a:r>
              <a:rPr lang="ru-RU" sz="1200" b="0" i="0" dirty="0" smtClean="0">
                <a:effectLst/>
                <a:latin typeface="+mj-lt"/>
                <a:ea typeface="+mj-ea"/>
                <a:cs typeface="+mj-cs"/>
                <a:sym typeface="Calibri"/>
              </a:rPr>
              <a:t>Во всех современных браузерах, исключая </a:t>
            </a:r>
            <a:r>
              <a:rPr lang="en-US" sz="1200" b="0" i="0" dirty="0" smtClean="0">
                <a:effectLst/>
                <a:latin typeface="+mj-lt"/>
                <a:ea typeface="+mj-ea"/>
                <a:cs typeface="+mj-cs"/>
                <a:sym typeface="Calibri"/>
              </a:rPr>
              <a:t>IE8-, </a:t>
            </a:r>
            <a:r>
              <a:rPr lang="ru-RU" sz="1200" b="0" i="0" dirty="0" smtClean="0">
                <a:effectLst/>
                <a:latin typeface="+mj-lt"/>
                <a:ea typeface="+mj-ea"/>
                <a:cs typeface="+mj-cs"/>
                <a:sym typeface="Calibri"/>
              </a:rPr>
              <a:t>поддерживаются новые единицы из черновика стандарта </a:t>
            </a:r>
            <a:r>
              <a:rPr lang="en-US" sz="1200" b="0" i="0" u="none" strike="noStrike" dirty="0" smtClean="0">
                <a:effectLst/>
                <a:latin typeface="+mj-lt"/>
                <a:ea typeface="+mj-ea"/>
                <a:cs typeface="+mj-cs"/>
                <a:sym typeface="Calibri"/>
                <a:hlinkClick r:id="rId8"/>
              </a:rPr>
              <a:t>CSS Values and Units 3</a:t>
            </a:r>
            <a:r>
              <a:rPr lang="en-US" sz="1200" b="0" i="0" dirty="0" smtClean="0">
                <a:effectLst/>
                <a:latin typeface="+mj-lt"/>
                <a:ea typeface="+mj-ea"/>
                <a:cs typeface="+mj-cs"/>
                <a:sym typeface="Calibri"/>
              </a:rPr>
              <a:t>:</a:t>
            </a:r>
          </a:p>
          <a:p>
            <a:r>
              <a:rPr lang="en-US" sz="1200" b="0" i="0" dirty="0" err="1" smtClean="0">
                <a:effectLst/>
                <a:latin typeface="+mj-lt"/>
                <a:ea typeface="+mj-ea"/>
                <a:cs typeface="+mj-cs"/>
                <a:sym typeface="Calibri"/>
              </a:rPr>
              <a:t>vw</a:t>
            </a:r>
            <a:r>
              <a:rPr lang="en-US" sz="1200" b="0" i="0" dirty="0" smtClean="0">
                <a:effectLst/>
                <a:latin typeface="+mj-lt"/>
                <a:ea typeface="+mj-ea"/>
                <a:cs typeface="+mj-cs"/>
                <a:sym typeface="Calibri"/>
              </a:rPr>
              <a:t> – 1% </a:t>
            </a:r>
            <a:r>
              <a:rPr lang="ru-RU" sz="1200" b="0" i="0" dirty="0" smtClean="0">
                <a:effectLst/>
                <a:latin typeface="+mj-lt"/>
                <a:ea typeface="+mj-ea"/>
                <a:cs typeface="+mj-cs"/>
                <a:sym typeface="Calibri"/>
              </a:rPr>
              <a:t>ширины окна</a:t>
            </a:r>
          </a:p>
          <a:p>
            <a:r>
              <a:rPr lang="en-US" sz="1200" b="0" i="0" dirty="0" err="1" smtClean="0">
                <a:effectLst/>
                <a:latin typeface="+mj-lt"/>
                <a:ea typeface="+mj-ea"/>
                <a:cs typeface="+mj-cs"/>
                <a:sym typeface="Calibri"/>
              </a:rPr>
              <a:t>vh</a:t>
            </a:r>
            <a:r>
              <a:rPr lang="en-US" sz="1200" b="0" i="0" dirty="0" smtClean="0">
                <a:effectLst/>
                <a:latin typeface="+mj-lt"/>
                <a:ea typeface="+mj-ea"/>
                <a:cs typeface="+mj-cs"/>
                <a:sym typeface="Calibri"/>
              </a:rPr>
              <a:t> – 1% </a:t>
            </a:r>
            <a:r>
              <a:rPr lang="ru-RU" sz="1200" b="0" i="0" dirty="0" smtClean="0">
                <a:effectLst/>
                <a:latin typeface="+mj-lt"/>
                <a:ea typeface="+mj-ea"/>
                <a:cs typeface="+mj-cs"/>
                <a:sym typeface="Calibri"/>
              </a:rPr>
              <a:t>высоты окна</a:t>
            </a:r>
          </a:p>
          <a:p>
            <a:r>
              <a:rPr lang="en-US" sz="1200" b="0" i="0" dirty="0" err="1" smtClean="0">
                <a:effectLst/>
                <a:latin typeface="+mj-lt"/>
                <a:ea typeface="+mj-ea"/>
                <a:cs typeface="+mj-cs"/>
                <a:sym typeface="Calibri"/>
              </a:rPr>
              <a:t>vmin</a:t>
            </a:r>
            <a:r>
              <a:rPr lang="en-US" sz="1200" b="0" i="0" dirty="0" smtClean="0">
                <a:effectLst/>
                <a:latin typeface="+mj-lt"/>
                <a:ea typeface="+mj-ea"/>
                <a:cs typeface="+mj-cs"/>
                <a:sym typeface="Calibri"/>
              </a:rPr>
              <a:t> – </a:t>
            </a:r>
            <a:r>
              <a:rPr lang="ru-RU" sz="1200" b="0" i="0" dirty="0" smtClean="0">
                <a:effectLst/>
                <a:latin typeface="+mj-lt"/>
                <a:ea typeface="+mj-ea"/>
                <a:cs typeface="+mj-cs"/>
                <a:sym typeface="Calibri"/>
              </a:rPr>
              <a:t>наименьшее из (</a:t>
            </a:r>
            <a:r>
              <a:rPr lang="en-US" sz="1200" b="0" i="0" dirty="0" err="1" smtClean="0">
                <a:effectLst/>
                <a:latin typeface="+mj-lt"/>
                <a:ea typeface="+mj-ea"/>
                <a:cs typeface="+mj-cs"/>
                <a:sym typeface="Calibri"/>
              </a:rPr>
              <a:t>vw</a:t>
            </a:r>
            <a:r>
              <a:rPr lang="en-US" sz="1200" b="0" i="0" dirty="0" smtClean="0">
                <a:effectLst/>
                <a:latin typeface="+mj-lt"/>
                <a:ea typeface="+mj-ea"/>
                <a:cs typeface="+mj-cs"/>
                <a:sym typeface="Calibri"/>
              </a:rPr>
              <a:t>, </a:t>
            </a:r>
            <a:r>
              <a:rPr lang="en-US" sz="1200" b="0" i="0" dirty="0" err="1" smtClean="0">
                <a:effectLst/>
                <a:latin typeface="+mj-lt"/>
                <a:ea typeface="+mj-ea"/>
                <a:cs typeface="+mj-cs"/>
                <a:sym typeface="Calibri"/>
              </a:rPr>
              <a:t>vh</a:t>
            </a:r>
            <a:r>
              <a:rPr lang="en-US" sz="1200" b="0" i="0" dirty="0" smtClean="0">
                <a:effectLst/>
                <a:latin typeface="+mj-lt"/>
                <a:ea typeface="+mj-ea"/>
                <a:cs typeface="+mj-cs"/>
                <a:sym typeface="Calibri"/>
              </a:rPr>
              <a:t>), </a:t>
            </a:r>
            <a:r>
              <a:rPr lang="ru-RU" sz="1200" b="0" i="0" dirty="0" smtClean="0">
                <a:effectLst/>
                <a:latin typeface="+mj-lt"/>
                <a:ea typeface="+mj-ea"/>
                <a:cs typeface="+mj-cs"/>
                <a:sym typeface="Calibri"/>
              </a:rPr>
              <a:t>в </a:t>
            </a:r>
            <a:r>
              <a:rPr lang="en-US" sz="1200" b="0" i="0" dirty="0" smtClean="0">
                <a:effectLst/>
                <a:latin typeface="+mj-lt"/>
                <a:ea typeface="+mj-ea"/>
                <a:cs typeface="+mj-cs"/>
                <a:sym typeface="Calibri"/>
              </a:rPr>
              <a:t>IE9 </a:t>
            </a:r>
            <a:r>
              <a:rPr lang="ru-RU" sz="1200" b="0" i="0" dirty="0" smtClean="0">
                <a:effectLst/>
                <a:latin typeface="+mj-lt"/>
                <a:ea typeface="+mj-ea"/>
                <a:cs typeface="+mj-cs"/>
                <a:sym typeface="Calibri"/>
              </a:rPr>
              <a:t>обозначается </a:t>
            </a:r>
            <a:r>
              <a:rPr lang="en-US" sz="1200" b="0" i="0" dirty="0" err="1" smtClean="0">
                <a:effectLst/>
                <a:latin typeface="+mj-lt"/>
                <a:ea typeface="+mj-ea"/>
                <a:cs typeface="+mj-cs"/>
                <a:sym typeface="Calibri"/>
              </a:rPr>
              <a:t>vm</a:t>
            </a:r>
            <a:endParaRPr lang="en-US" sz="1200" b="0" i="0" dirty="0" smtClean="0">
              <a:effectLst/>
              <a:latin typeface="+mj-lt"/>
              <a:ea typeface="+mj-ea"/>
              <a:cs typeface="+mj-cs"/>
              <a:sym typeface="Calibri"/>
            </a:endParaRPr>
          </a:p>
          <a:p>
            <a:r>
              <a:rPr lang="en-US" sz="1200" b="0" i="0" dirty="0" err="1" smtClean="0">
                <a:effectLst/>
                <a:latin typeface="+mj-lt"/>
                <a:ea typeface="+mj-ea"/>
                <a:cs typeface="+mj-cs"/>
                <a:sym typeface="Calibri"/>
              </a:rPr>
              <a:t>vmax</a:t>
            </a:r>
            <a:r>
              <a:rPr lang="en-US" sz="1200" b="0" i="0" dirty="0" smtClean="0">
                <a:effectLst/>
                <a:latin typeface="+mj-lt"/>
                <a:ea typeface="+mj-ea"/>
                <a:cs typeface="+mj-cs"/>
                <a:sym typeface="Calibri"/>
              </a:rPr>
              <a:t> – </a:t>
            </a:r>
            <a:r>
              <a:rPr lang="ru-RU" sz="1200" b="0" i="0" dirty="0" smtClean="0">
                <a:effectLst/>
                <a:latin typeface="+mj-lt"/>
                <a:ea typeface="+mj-ea"/>
                <a:cs typeface="+mj-cs"/>
                <a:sym typeface="Calibri"/>
              </a:rPr>
              <a:t>наибольшее из (</a:t>
            </a:r>
            <a:r>
              <a:rPr lang="en-US" sz="1200" b="0" i="0" dirty="0" err="1" smtClean="0">
                <a:effectLst/>
                <a:latin typeface="+mj-lt"/>
                <a:ea typeface="+mj-ea"/>
                <a:cs typeface="+mj-cs"/>
                <a:sym typeface="Calibri"/>
              </a:rPr>
              <a:t>vw</a:t>
            </a:r>
            <a:r>
              <a:rPr lang="en-US" sz="1200" b="0" i="0" dirty="0" smtClean="0">
                <a:effectLst/>
                <a:latin typeface="+mj-lt"/>
                <a:ea typeface="+mj-ea"/>
                <a:cs typeface="+mj-cs"/>
                <a:sym typeface="Calibri"/>
              </a:rPr>
              <a:t>, </a:t>
            </a:r>
            <a:r>
              <a:rPr lang="en-US" sz="1200" b="0" i="0" dirty="0" err="1" smtClean="0">
                <a:effectLst/>
                <a:latin typeface="+mj-lt"/>
                <a:ea typeface="+mj-ea"/>
                <a:cs typeface="+mj-cs"/>
                <a:sym typeface="Calibri"/>
              </a:rPr>
              <a:t>vh</a:t>
            </a:r>
            <a:r>
              <a:rPr lang="en-US" sz="1200" b="0" i="0" dirty="0" smtClean="0">
                <a:effectLst/>
                <a:latin typeface="+mj-lt"/>
                <a:ea typeface="+mj-ea"/>
                <a:cs typeface="+mj-cs"/>
                <a:sym typeface="Calibri"/>
              </a:rPr>
              <a:t>)</a:t>
            </a:r>
            <a:endParaRPr lang="ru-RU" sz="1200" b="0" i="0" dirty="0" smtClean="0">
              <a:effectLst/>
              <a:latin typeface="+mj-lt"/>
              <a:ea typeface="+mj-ea"/>
              <a:cs typeface="+mj-cs"/>
              <a:sym typeface="Calibri"/>
            </a:endParaRPr>
          </a:p>
          <a:p>
            <a:r>
              <a:rPr lang="ru-RU" sz="1200" b="1" i="0" dirty="0" smtClean="0">
                <a:effectLst/>
                <a:latin typeface="+mj-lt"/>
                <a:ea typeface="+mj-ea"/>
                <a:cs typeface="+mj-cs"/>
                <a:sym typeface="Calibri"/>
              </a:rPr>
              <a:t>Эти значения были созданы, в первую очередь, для поддержки мобильных устройств.</a:t>
            </a:r>
            <a:endParaRPr lang="en-US" sz="1200" b="0" i="0" dirty="0">
              <a:effectLst/>
              <a:latin typeface="+mj-lt"/>
              <a:ea typeface="+mj-ea"/>
              <a:cs typeface="+mj-cs"/>
              <a:sym typeface="Calibri"/>
            </a:endParaRPr>
          </a:p>
        </p:txBody>
      </p:sp>
    </p:spTree>
    <p:extLst>
      <p:ext uri="{BB962C8B-B14F-4D97-AF65-F5344CB8AC3E}">
        <p14:creationId xmlns:p14="http://schemas.microsoft.com/office/powerpoint/2010/main" val="1560729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Уровень приложений</a:t>
            </a:r>
            <a:r>
              <a:rPr lang="ru-RU" baseline="0" dirty="0" smtClean="0"/>
              <a:t> – запросы и ответы между программами</a:t>
            </a:r>
          </a:p>
          <a:p>
            <a:r>
              <a:rPr lang="ru-RU" baseline="0" dirty="0" smtClean="0"/>
              <a:t>Транспортный </a:t>
            </a:r>
            <a:r>
              <a:rPr lang="ru-RU" baseline="0" dirty="0" err="1" smtClean="0"/>
              <a:t>ур</a:t>
            </a:r>
            <a:r>
              <a:rPr lang="ru-RU" baseline="0" dirty="0" smtClean="0"/>
              <a:t> – Правила пакетной передачи блоков без учёта их содержания</a:t>
            </a:r>
          </a:p>
          <a:p>
            <a:r>
              <a:rPr lang="ru-RU" baseline="0" dirty="0" smtClean="0"/>
              <a:t>Сетевой </a:t>
            </a:r>
            <a:r>
              <a:rPr lang="ru-RU" baseline="0" dirty="0" err="1" smtClean="0"/>
              <a:t>ур</a:t>
            </a:r>
            <a:r>
              <a:rPr lang="ru-RU" baseline="0" dirty="0" smtClean="0"/>
              <a:t> (</a:t>
            </a:r>
            <a:r>
              <a:rPr lang="en-US" baseline="0" dirty="0" smtClean="0"/>
              <a:t>IP</a:t>
            </a:r>
            <a:r>
              <a:rPr lang="ru-RU" baseline="0" dirty="0" smtClean="0"/>
              <a:t>) – правила выбора маршрута без гарантии доставки</a:t>
            </a:r>
          </a:p>
          <a:p>
            <a:r>
              <a:rPr lang="ru-RU" baseline="0" dirty="0" smtClean="0"/>
              <a:t>Физический </a:t>
            </a:r>
            <a:r>
              <a:rPr lang="ru-RU" baseline="0" dirty="0" err="1" smtClean="0"/>
              <a:t>ур</a:t>
            </a:r>
            <a:r>
              <a:rPr lang="ru-RU" baseline="0" dirty="0" smtClean="0"/>
              <a:t> – правила передачи отдельных байтов по кабельной, оптоволоконной или другой линии связи</a:t>
            </a:r>
          </a:p>
          <a:p>
            <a:endParaRPr lang="ru-RU" baseline="0" dirty="0" smtClean="0"/>
          </a:p>
        </p:txBody>
      </p:sp>
    </p:spTree>
    <p:extLst>
      <p:ext uri="{BB962C8B-B14F-4D97-AF65-F5344CB8AC3E}">
        <p14:creationId xmlns:p14="http://schemas.microsoft.com/office/powerpoint/2010/main" val="2762599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Чтобы сайт стал </a:t>
            </a:r>
            <a:r>
              <a:rPr lang="ru-RU" dirty="0" err="1" smtClean="0"/>
              <a:t>оступен</a:t>
            </a:r>
            <a:r>
              <a:rPr lang="ru-RU" dirty="0" smtClean="0"/>
              <a:t> другим компьютерам, нужно запустить веб-сервер.</a:t>
            </a:r>
            <a:endParaRPr lang="ru-RU" dirty="0"/>
          </a:p>
        </p:txBody>
      </p:sp>
    </p:spTree>
    <p:extLst>
      <p:ext uri="{BB962C8B-B14F-4D97-AF65-F5344CB8AC3E}">
        <p14:creationId xmlns:p14="http://schemas.microsoft.com/office/powerpoint/2010/main" val="2998294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ru-RU" smtClean="0"/>
              <a:t>Образец заголовка</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lgn="l">
              <a:defRPr/>
            </a:lvl1pPr>
          </a:lstStyle>
          <a:p>
            <a:fld id="{966F1B3B-9108-457A-9563-B51C91746D42}" type="datetimeFigureOut">
              <a:rPr lang="ru-RU" smtClean="0"/>
              <a:t>07.11.2022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B4B4D-7CA3-9044-876B-883B54F8677D}" type="slidenum">
              <a:rPr lang="ru-RU" smtClean="0"/>
              <a:t>‹#›</a:t>
            </a:fld>
            <a:endParaRPr lang="ru-RU"/>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455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66F1B3B-9108-457A-9563-B51C91746D42}" type="datetimeFigureOut">
              <a:rPr lang="ru-RU" smtClean="0"/>
              <a:t>07.11.2022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152125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66F1B3B-9108-457A-9563-B51C91746D42}" type="datetimeFigureOut">
              <a:rPr lang="ru-RU" smtClean="0"/>
              <a:t>07.11.2022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B4B4D-7CA3-9044-876B-883B54F8677D}" type="slidenum">
              <a:rPr lang="ru-RU" smtClean="0"/>
              <a:t>‹#›</a:t>
            </a:fld>
            <a:endParaRPr lang="ru-RU"/>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539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3584722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2531009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1141961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2836582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3858318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22404094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2642533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1421514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66F1B3B-9108-457A-9563-B51C91746D42}" type="datetimeFigureOut">
              <a:rPr lang="ru-RU" smtClean="0"/>
              <a:t>07.11.2022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13120698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3717880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29878469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661809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35397263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4348006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24367499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31184505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32856605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8715125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3041504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66F1B3B-9108-457A-9563-B51C91746D42}" type="datetimeFigureOut">
              <a:rPr lang="ru-RU" smtClean="0"/>
              <a:t>07.11.2022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B4B4D-7CA3-9044-876B-883B54F8677D}" type="slidenum">
              <a:rPr lang="ru-RU" smtClean="0"/>
              <a:t>‹#›</a:t>
            </a:fld>
            <a:endParaRPr lang="ru-RU"/>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2971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39646712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14184650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ru-RU" sz="1400" i="1">
                <a:solidFill>
                  <a:srgbClr val="7F7F7F"/>
                </a:solidFill>
                <a:cs typeface="Arial" charset="0"/>
                <a:sym typeface="Symbol" pitchFamily="18" charset="2"/>
              </a:rPr>
              <a:t>Создание веб-сайтов</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11 класс</a:t>
            </a:r>
            <a:endParaRPr lang="ru-RU" sz="1400" i="1">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89988" algn="r"/>
              </a:tabLst>
              <a:defRPr/>
            </a:pPr>
            <a:r>
              <a:rPr lang="ru-RU" sz="1400" i="1">
                <a:solidFill>
                  <a:srgbClr val="7F7F7F"/>
                </a:solidFill>
                <a:cs typeface="Arial" charset="0"/>
                <a:sym typeface="Symbol" pitchFamily="18" charset="2"/>
              </a:rPr>
              <a:t></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К.Ю. Поляков, Е.А. Ерёмин, 2013 	</a:t>
            </a:r>
            <a:r>
              <a:rPr lang="en-US" sz="1400" i="1">
                <a:solidFill>
                  <a:srgbClr val="7F7F7F"/>
                </a:solidFill>
                <a:cs typeface="Arial" charset="0"/>
                <a:sym typeface="Symbol" pitchFamily="18" charset="2"/>
              </a:rPr>
              <a:t>http://kpolyakov.spb.ru</a:t>
            </a:r>
            <a:endParaRPr lang="ru-RU" sz="1400" i="1">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8245FA3C-6A19-4DAF-A4B5-80B99D008536}" type="slidenum">
              <a:rPr lang="ru-RU" altLang="ru-RU"/>
              <a:pPr/>
              <a:t>‹#›</a:t>
            </a:fld>
            <a:endParaRPr lang="ru-RU" altLang="ru-RU"/>
          </a:p>
        </p:txBody>
      </p:sp>
    </p:spTree>
    <p:extLst>
      <p:ext uri="{BB962C8B-B14F-4D97-AF65-F5344CB8AC3E}">
        <p14:creationId xmlns:p14="http://schemas.microsoft.com/office/powerpoint/2010/main" val="29487880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ru-RU" sz="1400" i="1">
                <a:solidFill>
                  <a:srgbClr val="7F7F7F"/>
                </a:solidFill>
                <a:cs typeface="Arial" charset="0"/>
                <a:sym typeface="Symbol" pitchFamily="18" charset="2"/>
              </a:rPr>
              <a:t>Создание веб-сайтов</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11 класс</a:t>
            </a:r>
            <a:endParaRPr lang="ru-RU" sz="1400" i="1">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89988" algn="r"/>
              </a:tabLst>
              <a:defRPr/>
            </a:pPr>
            <a:r>
              <a:rPr lang="ru-RU" sz="1400" i="1">
                <a:solidFill>
                  <a:srgbClr val="7F7F7F"/>
                </a:solidFill>
                <a:cs typeface="Arial" charset="0"/>
                <a:sym typeface="Symbol" pitchFamily="18" charset="2"/>
              </a:rPr>
              <a:t></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К.Ю. Поляков, Е.А. Ерёмин, 2013 	</a:t>
            </a:r>
            <a:r>
              <a:rPr lang="en-US" sz="1400" i="1">
                <a:solidFill>
                  <a:srgbClr val="7F7F7F"/>
                </a:solidFill>
                <a:cs typeface="Arial" charset="0"/>
                <a:sym typeface="Symbol" pitchFamily="18" charset="2"/>
              </a:rPr>
              <a:t>http://kpolyakov.spb.ru</a:t>
            </a:r>
            <a:endParaRPr lang="ru-RU" sz="1400" i="1">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8245FA3C-6A19-4DAF-A4B5-80B99D008536}" type="slidenum">
              <a:rPr lang="ru-RU" altLang="ru-RU"/>
              <a:pPr/>
              <a:t>‹#›</a:t>
            </a:fld>
            <a:endParaRPr lang="ru-RU" altLang="ru-RU"/>
          </a:p>
        </p:txBody>
      </p:sp>
    </p:spTree>
    <p:extLst>
      <p:ext uri="{BB962C8B-B14F-4D97-AF65-F5344CB8AC3E}">
        <p14:creationId xmlns:p14="http://schemas.microsoft.com/office/powerpoint/2010/main" val="41538895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ru-RU" sz="1400" i="1">
                <a:solidFill>
                  <a:srgbClr val="7F7F7F"/>
                </a:solidFill>
                <a:cs typeface="Arial" charset="0"/>
                <a:sym typeface="Symbol" pitchFamily="18" charset="2"/>
              </a:rPr>
              <a:t>Создание веб-сайтов</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11 класс</a:t>
            </a:r>
            <a:endParaRPr lang="ru-RU" sz="1400" i="1">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89988" algn="r"/>
              </a:tabLst>
              <a:defRPr/>
            </a:pPr>
            <a:r>
              <a:rPr lang="ru-RU" sz="1400" i="1">
                <a:solidFill>
                  <a:srgbClr val="7F7F7F"/>
                </a:solidFill>
                <a:cs typeface="Arial" charset="0"/>
                <a:sym typeface="Symbol" pitchFamily="18" charset="2"/>
              </a:rPr>
              <a:t></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К.Ю. Поляков, Е.А. Ерёмин, 2013 	</a:t>
            </a:r>
            <a:r>
              <a:rPr lang="en-US" sz="1400" i="1">
                <a:solidFill>
                  <a:srgbClr val="7F7F7F"/>
                </a:solidFill>
                <a:cs typeface="Arial" charset="0"/>
                <a:sym typeface="Symbol" pitchFamily="18" charset="2"/>
              </a:rPr>
              <a:t>http://kpolyakov.spb.ru</a:t>
            </a:r>
            <a:endParaRPr lang="ru-RU" sz="1400" i="1">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8245FA3C-6A19-4DAF-A4B5-80B99D008536}" type="slidenum">
              <a:rPr lang="ru-RU" altLang="ru-RU"/>
              <a:pPr/>
              <a:t>‹#›</a:t>
            </a:fld>
            <a:endParaRPr lang="ru-RU" altLang="ru-RU"/>
          </a:p>
        </p:txBody>
      </p:sp>
    </p:spTree>
    <p:extLst>
      <p:ext uri="{BB962C8B-B14F-4D97-AF65-F5344CB8AC3E}">
        <p14:creationId xmlns:p14="http://schemas.microsoft.com/office/powerpoint/2010/main" val="12275818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ru-RU" sz="1400" i="1">
                <a:solidFill>
                  <a:srgbClr val="7F7F7F"/>
                </a:solidFill>
                <a:cs typeface="Arial" charset="0"/>
                <a:sym typeface="Symbol" pitchFamily="18" charset="2"/>
              </a:rPr>
              <a:t>Создание веб-сайтов</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11 класс</a:t>
            </a:r>
            <a:endParaRPr lang="ru-RU" sz="1400" i="1">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89988" algn="r"/>
              </a:tabLst>
              <a:defRPr/>
            </a:pPr>
            <a:r>
              <a:rPr lang="ru-RU" sz="1400" i="1">
                <a:solidFill>
                  <a:srgbClr val="7F7F7F"/>
                </a:solidFill>
                <a:cs typeface="Arial" charset="0"/>
                <a:sym typeface="Symbol" pitchFamily="18" charset="2"/>
              </a:rPr>
              <a:t></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К.Ю. Поляков, Е.А. Ерёмин, 2013 	</a:t>
            </a:r>
            <a:r>
              <a:rPr lang="en-US" sz="1400" i="1">
                <a:solidFill>
                  <a:srgbClr val="7F7F7F"/>
                </a:solidFill>
                <a:cs typeface="Arial" charset="0"/>
                <a:sym typeface="Symbol" pitchFamily="18" charset="2"/>
              </a:rPr>
              <a:t>http://kpolyakov.spb.ru</a:t>
            </a:r>
            <a:endParaRPr lang="ru-RU" sz="1400" i="1">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8245FA3C-6A19-4DAF-A4B5-80B99D008536}" type="slidenum">
              <a:rPr lang="ru-RU" altLang="ru-RU"/>
              <a:pPr/>
              <a:t>‹#›</a:t>
            </a:fld>
            <a:endParaRPr lang="ru-RU" altLang="ru-RU"/>
          </a:p>
        </p:txBody>
      </p:sp>
    </p:spTree>
    <p:extLst>
      <p:ext uri="{BB962C8B-B14F-4D97-AF65-F5344CB8AC3E}">
        <p14:creationId xmlns:p14="http://schemas.microsoft.com/office/powerpoint/2010/main" val="19416738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ru-RU" sz="1400" i="1">
                <a:solidFill>
                  <a:srgbClr val="7F7F7F"/>
                </a:solidFill>
                <a:cs typeface="Arial" charset="0"/>
                <a:sym typeface="Symbol" pitchFamily="18" charset="2"/>
              </a:rPr>
              <a:t>Создание веб-сайтов</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11 класс</a:t>
            </a:r>
            <a:endParaRPr lang="ru-RU" sz="1400" i="1">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89988" algn="r"/>
              </a:tabLst>
              <a:defRPr/>
            </a:pPr>
            <a:r>
              <a:rPr lang="ru-RU" sz="1400" i="1">
                <a:solidFill>
                  <a:srgbClr val="7F7F7F"/>
                </a:solidFill>
                <a:cs typeface="Arial" charset="0"/>
                <a:sym typeface="Symbol" pitchFamily="18" charset="2"/>
              </a:rPr>
              <a:t></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К.Ю. Поляков, Е.А. Ерёмин, 2013 	</a:t>
            </a:r>
            <a:r>
              <a:rPr lang="en-US" sz="1400" i="1">
                <a:solidFill>
                  <a:srgbClr val="7F7F7F"/>
                </a:solidFill>
                <a:cs typeface="Arial" charset="0"/>
                <a:sym typeface="Symbol" pitchFamily="18" charset="2"/>
              </a:rPr>
              <a:t>http://kpolyakov.spb.ru</a:t>
            </a:r>
            <a:endParaRPr lang="ru-RU" sz="1400" i="1">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8245FA3C-6A19-4DAF-A4B5-80B99D008536}" type="slidenum">
              <a:rPr lang="ru-RU" altLang="ru-RU"/>
              <a:pPr/>
              <a:t>‹#›</a:t>
            </a:fld>
            <a:endParaRPr lang="ru-RU" altLang="ru-RU"/>
          </a:p>
        </p:txBody>
      </p:sp>
    </p:spTree>
    <p:extLst>
      <p:ext uri="{BB962C8B-B14F-4D97-AF65-F5344CB8AC3E}">
        <p14:creationId xmlns:p14="http://schemas.microsoft.com/office/powerpoint/2010/main" val="288158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66F1B3B-9108-457A-9563-B51C91746D42}" type="datetimeFigureOut">
              <a:rPr lang="ru-RU" smtClean="0"/>
              <a:t>07.11.2022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9155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768096" y="2967788"/>
            <a:ext cx="3566160" cy="33415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ru-RU" smtClean="0"/>
              <a:t>Образец текста</a:t>
            </a:r>
          </a:p>
        </p:txBody>
      </p:sp>
      <p:sp>
        <p:nvSpPr>
          <p:cNvPr id="6" name="Content Placeholder 5"/>
          <p:cNvSpPr>
            <a:spLocks noGrp="1"/>
          </p:cNvSpPr>
          <p:nvPr>
            <p:ph sz="quarter" idx="4"/>
          </p:nvPr>
        </p:nvSpPr>
        <p:spPr>
          <a:xfrm>
            <a:off x="4491990" y="2967788"/>
            <a:ext cx="3566160" cy="33415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66F1B3B-9108-457A-9563-B51C91746D42}" type="datetimeFigureOut">
              <a:rPr lang="ru-RU" smtClean="0"/>
              <a:t>07.11.2022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331896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66F1B3B-9108-457A-9563-B51C91746D42}" type="datetimeFigureOut">
              <a:rPr lang="ru-RU" smtClean="0"/>
              <a:t>07.11.2022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106671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F1B3B-9108-457A-9563-B51C91746D42}" type="datetimeFigureOut">
              <a:rPr lang="ru-RU" smtClean="0"/>
              <a:t>07.11.2022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1865036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ru-RU" smtClean="0"/>
              <a:t>Образец заголовка</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66F1B3B-9108-457A-9563-B51C91746D42}" type="datetimeFigureOut">
              <a:rPr lang="ru-RU" smtClean="0"/>
              <a:t>07.11.2022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310432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smtClean="0"/>
              <a:t>Вставка рисунка</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966F1B3B-9108-457A-9563-B51C91746D42}" type="datetimeFigureOut">
              <a:rPr lang="ru-RU" smtClean="0"/>
              <a:t>07.11.2022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B4B4D-7CA3-9044-876B-883B54F8677D}" type="slidenum">
              <a:rPr lang="ru-RU" smtClean="0"/>
              <a:t>‹#›</a:t>
            </a:fld>
            <a:endParaRPr lang="ru-RU"/>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010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6F1B3B-9108-457A-9563-B51C91746D42}" type="datetimeFigureOut">
              <a:rPr lang="ru-RU" smtClean="0"/>
              <a:t>07.11.2022</a:t>
            </a:fld>
            <a:endParaRPr lang="ru-RU"/>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ru-RU"/>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6CB4B4D-7CA3-9044-876B-883B54F8677D}" type="slidenum">
              <a:rPr lang="ru-RU" smtClean="0"/>
              <a:t>‹#›</a:t>
            </a:fld>
            <a:endParaRPr lang="ru-RU"/>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652307"/>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793" r:id="rId24"/>
    <p:sldLayoutId id="2147483794" r:id="rId25"/>
    <p:sldLayoutId id="2147483795" r:id="rId26"/>
    <p:sldLayoutId id="2147483796" r:id="rId27"/>
    <p:sldLayoutId id="2147483797" r:id="rId28"/>
    <p:sldLayoutId id="2147483798" r:id="rId29"/>
    <p:sldLayoutId id="2147483799" r:id="rId30"/>
    <p:sldLayoutId id="2147483800" r:id="rId31"/>
    <p:sldLayoutId id="2147483801" r:id="rId32"/>
    <p:sldLayoutId id="2147483802" r:id="rId33"/>
    <p:sldLayoutId id="2147483803" r:id="rId34"/>
    <p:sldLayoutId id="2147483804" r:id="rId35"/>
    <p:sldLayoutId id="2147483805" r:id="rId36"/>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codeharmony.ru/materials/42?ysclid=l8t4d5rga222449093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3.org/Style/CS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figma.com/file/riYWsKz8Mltxiv4D6nN6lo/Free--Landing--Page-Template-(Copy)?node-id=254:515"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httpd.apache.org/"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hyperlink" Target="http://sysoev.ru/nginx" TargetMode="External"/><Relationship Id="rId4" Type="http://schemas.openxmlformats.org/officeDocument/2006/relationships/hyperlink" Target="http://www.iis.net/"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www.google.com/chrome" TargetMode="External"/><Relationship Id="rId3" Type="http://schemas.openxmlformats.org/officeDocument/2006/relationships/image" Target="../media/image11.jpeg"/><Relationship Id="rId7" Type="http://schemas.openxmlformats.org/officeDocument/2006/relationships/hyperlink" Target="http://www.mozilla-russia.org/" TargetMode="External"/><Relationship Id="rId2" Type="http://schemas.openxmlformats.org/officeDocument/2006/relationships/image" Target="../media/image10.jpe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hyperlink" Target="http://www.opera.com/" TargetMode="External"/><Relationship Id="rId4" Type="http://schemas.openxmlformats.org/officeDocument/2006/relationships/image" Target="../media/image12.png"/><Relationship Id="rId9" Type="http://schemas.openxmlformats.org/officeDocument/2006/relationships/hyperlink" Target="http://www.apple.com/afari"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hostiman.ru/"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free.sprinthost.ru/" TargetMode="External"/><Relationship Id="rId4" Type="http://schemas.openxmlformats.org/officeDocument/2006/relationships/hyperlink" Target="https://beget.com/ru/hosting/fre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google.com/addurl" TargetMode="External"/><Relationship Id="rId2" Type="http://schemas.openxmlformats.org/officeDocument/2006/relationships/hyperlink" Target="http://webmaster.yandex.ru/"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latin typeface="+mn-lt"/>
              </a:rPr>
              <a:t>Основы </a:t>
            </a:r>
            <a:br>
              <a:rPr lang="ru-RU" dirty="0" smtClean="0">
                <a:latin typeface="+mn-lt"/>
              </a:rPr>
            </a:br>
            <a:r>
              <a:rPr lang="en-US" dirty="0" smtClean="0">
                <a:latin typeface="+mn-lt"/>
              </a:rPr>
              <a:t>web-</a:t>
            </a:r>
            <a:r>
              <a:rPr lang="ru-RU" dirty="0" smtClean="0">
                <a:latin typeface="+mn-lt"/>
              </a:rPr>
              <a:t>технологий</a:t>
            </a:r>
            <a:endParaRPr lang="ru-RU" dirty="0">
              <a:latin typeface="+mn-lt"/>
            </a:endParaRPr>
          </a:p>
        </p:txBody>
      </p:sp>
      <p:sp>
        <p:nvSpPr>
          <p:cNvPr id="3" name="Подзаголовок 2"/>
          <p:cNvSpPr>
            <a:spLocks noGrp="1"/>
          </p:cNvSpPr>
          <p:nvPr>
            <p:ph type="subTitle" idx="1"/>
          </p:nvPr>
        </p:nvSpPr>
        <p:spPr/>
        <p:txBody>
          <a:bodyPr/>
          <a:lstStyle/>
          <a:p>
            <a:r>
              <a:rPr lang="ru-RU" dirty="0"/>
              <a:t>Лекция 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Подключение файла </a:t>
            </a:r>
            <a:r>
              <a:rPr lang="en-US" dirty="0" smtClean="0"/>
              <a:t>CSS</a:t>
            </a:r>
            <a:endParaRPr lang="ru-RU" dirty="0"/>
          </a:p>
        </p:txBody>
      </p:sp>
      <p:sp>
        <p:nvSpPr>
          <p:cNvPr id="3" name="Объект 2"/>
          <p:cNvSpPr>
            <a:spLocks noGrp="1"/>
          </p:cNvSpPr>
          <p:nvPr>
            <p:ph idx="1"/>
          </p:nvPr>
        </p:nvSpPr>
        <p:spPr/>
        <p:txBody>
          <a:bodyPr>
            <a:normAutofit/>
          </a:bodyPr>
          <a:lstStyle/>
          <a:p>
            <a:r>
              <a:rPr lang="en-US" sz="3200" b="1" dirty="0"/>
              <a:t>&lt;link</a:t>
            </a:r>
            <a:r>
              <a:rPr lang="en-US" sz="3200" dirty="0"/>
              <a:t> </a:t>
            </a:r>
            <a:r>
              <a:rPr lang="en-US" sz="3200" dirty="0" err="1"/>
              <a:t>rel</a:t>
            </a:r>
            <a:r>
              <a:rPr lang="en-US" sz="3200" dirty="0"/>
              <a:t>="stylesheet" </a:t>
            </a:r>
            <a:r>
              <a:rPr lang="en-US" sz="3200" dirty="0" err="1"/>
              <a:t>href</a:t>
            </a:r>
            <a:r>
              <a:rPr lang="en-US" sz="3200" dirty="0"/>
              <a:t>="mysite.css"</a:t>
            </a:r>
            <a:r>
              <a:rPr lang="en-US" sz="3200" b="1" dirty="0"/>
              <a:t>&gt;</a:t>
            </a:r>
            <a:r>
              <a:rPr lang="en-US" sz="3200" dirty="0"/>
              <a:t> </a:t>
            </a:r>
            <a:r>
              <a:rPr lang="en-US" sz="3200" b="1" dirty="0"/>
              <a:t>&lt;link</a:t>
            </a:r>
            <a:r>
              <a:rPr lang="en-US" sz="3200" dirty="0"/>
              <a:t> </a:t>
            </a:r>
            <a:r>
              <a:rPr lang="en-US" sz="3200" dirty="0" err="1"/>
              <a:t>rel</a:t>
            </a:r>
            <a:r>
              <a:rPr lang="en-US" sz="3200" dirty="0"/>
              <a:t>="stylesheet" </a:t>
            </a:r>
            <a:endParaRPr lang="ru-RU" sz="3200" dirty="0" smtClean="0"/>
          </a:p>
          <a:p>
            <a:pPr marL="128016" lvl="1" indent="0">
              <a:buNone/>
            </a:pPr>
            <a:r>
              <a:rPr lang="ru-RU" sz="2800" dirty="0"/>
              <a:t> </a:t>
            </a:r>
            <a:r>
              <a:rPr lang="ru-RU" sz="2800" dirty="0" smtClean="0"/>
              <a:t>     </a:t>
            </a:r>
            <a:r>
              <a:rPr lang="en-US" sz="2800" dirty="0" err="1" smtClean="0"/>
              <a:t>href</a:t>
            </a:r>
            <a:r>
              <a:rPr lang="en-US" sz="2800" dirty="0"/>
              <a:t>="http://www.htmlbook.ru/main.css"</a:t>
            </a:r>
            <a:r>
              <a:rPr lang="en-US" sz="2800" b="1" dirty="0"/>
              <a:t>&gt;</a:t>
            </a:r>
            <a:endParaRPr lang="ru-RU" sz="2800" dirty="0"/>
          </a:p>
        </p:txBody>
      </p:sp>
    </p:spTree>
    <p:extLst>
      <p:ext uri="{BB962C8B-B14F-4D97-AF65-F5344CB8AC3E}">
        <p14:creationId xmlns:p14="http://schemas.microsoft.com/office/powerpoint/2010/main" val="3997466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Порядок применения стилей</a:t>
            </a:r>
            <a:endParaRPr lang="ru-RU" dirty="0"/>
          </a:p>
        </p:txBody>
      </p:sp>
      <p:sp>
        <p:nvSpPr>
          <p:cNvPr id="3" name="Объект 2"/>
          <p:cNvSpPr>
            <a:spLocks noGrp="1"/>
          </p:cNvSpPr>
          <p:nvPr>
            <p:ph idx="1"/>
          </p:nvPr>
        </p:nvSpPr>
        <p:spPr/>
        <p:txBody>
          <a:bodyPr>
            <a:normAutofit/>
          </a:bodyPr>
          <a:lstStyle/>
          <a:p>
            <a:pPr marL="457200" indent="-457200">
              <a:buFont typeface="+mj-lt"/>
              <a:buAutoNum type="arabicPeriod"/>
            </a:pPr>
            <a:r>
              <a:rPr lang="ru-RU" sz="3200" dirty="0" smtClean="0"/>
              <a:t>Если правила одинаковые, то будет применён самый последний</a:t>
            </a:r>
          </a:p>
          <a:p>
            <a:pPr marL="457200" indent="-457200">
              <a:buFont typeface="+mj-lt"/>
              <a:buAutoNum type="arabicPeriod"/>
            </a:pPr>
            <a:r>
              <a:rPr lang="ru-RU" sz="3200" dirty="0" smtClean="0"/>
              <a:t>Чем конкретнее написан селектор, тем приоритетнее будет стиль</a:t>
            </a:r>
          </a:p>
          <a:p>
            <a:pPr marL="457200" indent="-457200">
              <a:buFont typeface="+mj-lt"/>
              <a:buAutoNum type="arabicPeriod"/>
            </a:pPr>
            <a:r>
              <a:rPr lang="ru-RU" sz="3200" dirty="0" err="1" smtClean="0"/>
              <a:t>Инлайн</a:t>
            </a:r>
            <a:r>
              <a:rPr lang="ru-RU" sz="3200" dirty="0" smtClean="0"/>
              <a:t> стиль приоритетнее всего</a:t>
            </a:r>
          </a:p>
          <a:p>
            <a:pPr marL="457200" indent="-457200">
              <a:buFont typeface="+mj-lt"/>
              <a:buAutoNum type="arabicPeriod"/>
            </a:pPr>
            <a:r>
              <a:rPr lang="ru-RU" sz="3200" dirty="0" err="1" smtClean="0"/>
              <a:t>Чит</a:t>
            </a:r>
            <a:r>
              <a:rPr lang="ru-RU" sz="3200" dirty="0" smtClean="0"/>
              <a:t>: </a:t>
            </a:r>
            <a:r>
              <a:rPr lang="en-US" sz="3200" dirty="0" smtClean="0"/>
              <a:t>!important</a:t>
            </a:r>
            <a:endParaRPr lang="ru-RU" sz="3200" dirty="0"/>
          </a:p>
        </p:txBody>
      </p:sp>
    </p:spTree>
    <p:extLst>
      <p:ext uri="{BB962C8B-B14F-4D97-AF65-F5344CB8AC3E}">
        <p14:creationId xmlns:p14="http://schemas.microsoft.com/office/powerpoint/2010/main" val="3760022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Селекторы </a:t>
            </a:r>
            <a:r>
              <a:rPr lang="en-US" dirty="0" smtClean="0"/>
              <a:t>CSS</a:t>
            </a:r>
            <a:endParaRPr lang="ru-RU" dirty="0"/>
          </a:p>
        </p:txBody>
      </p:sp>
      <p:sp>
        <p:nvSpPr>
          <p:cNvPr id="3" name="Объект 2"/>
          <p:cNvSpPr>
            <a:spLocks noGrp="1"/>
          </p:cNvSpPr>
          <p:nvPr>
            <p:ph idx="1"/>
          </p:nvPr>
        </p:nvSpPr>
        <p:spPr/>
        <p:txBody>
          <a:bodyPr>
            <a:normAutofit fontScale="92500" lnSpcReduction="20000"/>
          </a:bodyPr>
          <a:lstStyle/>
          <a:p>
            <a:pPr marL="457200" indent="-457200">
              <a:buFont typeface="+mj-lt"/>
              <a:buAutoNum type="arabicPeriod"/>
            </a:pPr>
            <a:r>
              <a:rPr lang="ru-RU" sz="4400" dirty="0" smtClean="0"/>
              <a:t>По имени тега</a:t>
            </a:r>
          </a:p>
          <a:p>
            <a:pPr marL="457200" indent="-457200">
              <a:buFont typeface="+mj-lt"/>
              <a:buAutoNum type="arabicPeriod"/>
            </a:pPr>
            <a:r>
              <a:rPr lang="ru-RU" sz="4400" dirty="0" smtClean="0"/>
              <a:t>По атрибуту </a:t>
            </a:r>
            <a:r>
              <a:rPr lang="en-US" sz="4400" dirty="0" smtClean="0"/>
              <a:t>class</a:t>
            </a:r>
          </a:p>
          <a:p>
            <a:pPr marL="457200" indent="-457200">
              <a:buFont typeface="+mj-lt"/>
              <a:buAutoNum type="arabicPeriod"/>
            </a:pPr>
            <a:r>
              <a:rPr lang="ru-RU" sz="4400" dirty="0" smtClean="0"/>
              <a:t>По атрибуту </a:t>
            </a:r>
            <a:r>
              <a:rPr lang="en-US" sz="4400" dirty="0" smtClean="0"/>
              <a:t>id</a:t>
            </a:r>
          </a:p>
          <a:p>
            <a:pPr marL="0" indent="0">
              <a:buNone/>
            </a:pPr>
            <a:r>
              <a:rPr lang="ru-RU" sz="4400" dirty="0" smtClean="0"/>
              <a:t>Другие типы селекторов:</a:t>
            </a:r>
          </a:p>
          <a:p>
            <a:pPr marL="0" indent="0">
              <a:buNone/>
            </a:pPr>
            <a:r>
              <a:rPr lang="ru-RU" sz="4400" dirty="0">
                <a:hlinkClick r:id="rId3"/>
              </a:rPr>
              <a:t>30 CSS-селекторов, о которых полезно помнить (codeharmony.ru)</a:t>
            </a:r>
            <a:endParaRPr lang="ru-RU" sz="4400" dirty="0"/>
          </a:p>
          <a:p>
            <a:pPr marL="0" indent="0">
              <a:buNone/>
            </a:pPr>
            <a:endParaRPr lang="ru-RU" sz="4400" dirty="0"/>
          </a:p>
        </p:txBody>
      </p:sp>
    </p:spTree>
    <p:extLst>
      <p:ext uri="{BB962C8B-B14F-4D97-AF65-F5344CB8AC3E}">
        <p14:creationId xmlns:p14="http://schemas.microsoft.com/office/powerpoint/2010/main" val="3165458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 Box 1"/>
          <p:cNvSpPr txBox="1"/>
          <p:nvPr/>
        </p:nvSpPr>
        <p:spPr>
          <a:xfrm>
            <a:off x="256031" y="1054100"/>
            <a:ext cx="8659370" cy="677106"/>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sz="3200" b="1">
                <a:solidFill>
                  <a:srgbClr val="FF0000"/>
                </a:solidFill>
              </a:defRPr>
            </a:lvl1pPr>
          </a:lstStyle>
          <a:p>
            <a:endParaRPr dirty="0"/>
          </a:p>
        </p:txBody>
      </p:sp>
      <p:sp>
        <p:nvSpPr>
          <p:cNvPr id="168" name="Text Box 2"/>
          <p:cNvSpPr txBox="1"/>
          <p:nvPr/>
        </p:nvSpPr>
        <p:spPr>
          <a:xfrm>
            <a:off x="269747" y="2149125"/>
            <a:ext cx="8604506" cy="683583"/>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endParaRPr dirty="0"/>
          </a:p>
        </p:txBody>
      </p:sp>
      <p:sp>
        <p:nvSpPr>
          <p:cNvPr id="2" name="Заголовок 1"/>
          <p:cNvSpPr>
            <a:spLocks noGrp="1"/>
          </p:cNvSpPr>
          <p:nvPr>
            <p:ph type="title"/>
          </p:nvPr>
        </p:nvSpPr>
        <p:spPr/>
        <p:txBody>
          <a:bodyPr/>
          <a:lstStyle/>
          <a:p>
            <a:r>
              <a:rPr lang="en-US" dirty="0"/>
              <a:t>CSS </a:t>
            </a:r>
            <a:r>
              <a:rPr lang="ru-RU" dirty="0"/>
              <a:t>Позиционирование</a:t>
            </a:r>
          </a:p>
        </p:txBody>
      </p:sp>
      <p:sp>
        <p:nvSpPr>
          <p:cNvPr id="3" name="Объект 2"/>
          <p:cNvSpPr>
            <a:spLocks noGrp="1"/>
          </p:cNvSpPr>
          <p:nvPr>
            <p:ph idx="1"/>
          </p:nvPr>
        </p:nvSpPr>
        <p:spPr/>
        <p:txBody>
          <a:bodyPr>
            <a:normAutofit/>
          </a:bodyPr>
          <a:lstStyle/>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en-US" sz="4000" dirty="0" smtClean="0"/>
              <a:t>position </a:t>
            </a:r>
            <a:r>
              <a:rPr lang="en-US" sz="4000" dirty="0"/>
              <a:t>static, fixed, </a:t>
            </a:r>
            <a:r>
              <a:rPr lang="en-US" sz="4000" dirty="0" smtClean="0"/>
              <a:t>absolute, relative</a:t>
            </a:r>
            <a:endParaRPr lang="en-US" sz="4000" dirty="0"/>
          </a:p>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en-US" sz="4000" dirty="0"/>
              <a:t>float: left</a:t>
            </a:r>
          </a:p>
        </p:txBody>
      </p:sp>
    </p:spTree>
    <p:extLst>
      <p:ext uri="{BB962C8B-B14F-4D97-AF65-F5344CB8AC3E}">
        <p14:creationId xmlns:p14="http://schemas.microsoft.com/office/powerpoint/2010/main" val="507047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Блочная модель</a:t>
            </a:r>
            <a:endParaRPr lang="ru-RU" dirty="0"/>
          </a:p>
        </p:txBody>
      </p:sp>
      <p:sp>
        <p:nvSpPr>
          <p:cNvPr id="4" name="Rectangle 12"/>
          <p:cNvSpPr>
            <a:spLocks noChangeArrowheads="1"/>
          </p:cNvSpPr>
          <p:nvPr/>
        </p:nvSpPr>
        <p:spPr bwMode="auto">
          <a:xfrm>
            <a:off x="1765554" y="2727325"/>
            <a:ext cx="5648325" cy="2879725"/>
          </a:xfrm>
          <a:prstGeom prst="rect">
            <a:avLst/>
          </a:prstGeom>
          <a:solidFill>
            <a:srgbClr val="66FF66"/>
          </a:solidFill>
          <a:ln>
            <a:noFill/>
          </a:ln>
          <a:extLst>
            <a:ext uri="{91240B29-F687-4F45-9708-019B960494DF}">
              <a14:hiddenLine xmlns:a14="http://schemas.microsoft.com/office/drawing/2010/main" w="28575">
                <a:solidFill>
                  <a:srgbClr val="000000"/>
                </a:solidFill>
                <a:miter lim="800000"/>
                <a:headEnd/>
                <a:tailEnd/>
              </a14:hiddenLine>
            </a:ext>
          </a:extLst>
        </p:spPr>
        <p:txBody>
          <a:bodyPr r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sz="4000"/>
          </a:p>
        </p:txBody>
      </p:sp>
      <p:sp>
        <p:nvSpPr>
          <p:cNvPr id="5" name="Rectangle 11"/>
          <p:cNvSpPr>
            <a:spLocks noChangeArrowheads="1"/>
          </p:cNvSpPr>
          <p:nvPr/>
        </p:nvSpPr>
        <p:spPr bwMode="auto">
          <a:xfrm>
            <a:off x="2360867" y="2967038"/>
            <a:ext cx="4056062" cy="2403475"/>
          </a:xfrm>
          <a:prstGeom prst="rect">
            <a:avLst/>
          </a:prstGeom>
          <a:solidFill>
            <a:srgbClr val="FFFF99"/>
          </a:solidFill>
          <a:ln w="28575">
            <a:solidFill>
              <a:srgbClr val="000000"/>
            </a:solidFill>
            <a:miter lim="800000"/>
            <a:headEnd/>
            <a:tailEnd/>
          </a:ln>
        </p:spPr>
        <p:txBody>
          <a:bodyPr r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sz="4000"/>
          </a:p>
        </p:txBody>
      </p:sp>
      <p:sp>
        <p:nvSpPr>
          <p:cNvPr id="6" name="Rectangle 10"/>
          <p:cNvSpPr>
            <a:spLocks noChangeArrowheads="1"/>
          </p:cNvSpPr>
          <p:nvPr/>
        </p:nvSpPr>
        <p:spPr bwMode="auto">
          <a:xfrm>
            <a:off x="2940304" y="3349625"/>
            <a:ext cx="2832100" cy="1639888"/>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ru-RU" sz="1300">
                <a:solidFill>
                  <a:srgbClr val="D9D9D9"/>
                </a:solidFill>
                <a:cs typeface="Times New Roman" panose="02020603050405020304" pitchFamily="18" charset="0"/>
              </a:rPr>
              <a:t>Lorem ipsum dolor sit amet, consectetur adipiscing elit. Nam nunc libero, semper ac feugiat sed, sollicitudin et mauris. In hac habitasse platea dictumst. Cras dapibus nulla ac metus commodo viverra eget vitae erat. </a:t>
            </a:r>
            <a:r>
              <a:rPr lang="fr-CA" altLang="ru-RU" sz="1300">
                <a:solidFill>
                  <a:srgbClr val="D9D9D9"/>
                </a:solidFill>
                <a:cs typeface="Times New Roman" panose="02020603050405020304" pitchFamily="18" charset="0"/>
              </a:rPr>
              <a:t>Donec ut mi tellus. </a:t>
            </a:r>
            <a:endParaRPr lang="fr-CA" altLang="ru-RU" sz="1300">
              <a:solidFill>
                <a:srgbClr val="D9D9D9"/>
              </a:solidFill>
            </a:endParaRPr>
          </a:p>
        </p:txBody>
      </p:sp>
      <p:sp>
        <p:nvSpPr>
          <p:cNvPr id="7" name="Line 9"/>
          <p:cNvSpPr>
            <a:spLocks noChangeShapeType="1"/>
          </p:cNvSpPr>
          <p:nvPr/>
        </p:nvSpPr>
        <p:spPr bwMode="auto">
          <a:xfrm>
            <a:off x="5770817" y="4244975"/>
            <a:ext cx="612775" cy="1588"/>
          </a:xfrm>
          <a:prstGeom prst="line">
            <a:avLst/>
          </a:prstGeom>
          <a:noFill/>
          <a:ln w="19050">
            <a:solidFill>
              <a:srgbClr val="FF0000"/>
            </a:solidFill>
            <a:round/>
            <a:headEnd type="triangle" w="med" len="lg"/>
            <a:tailEnd type="triangle" w="med" len="lg"/>
          </a:ln>
        </p:spPr>
        <p:txBody>
          <a:bodyPr/>
          <a:lstStyle/>
          <a:p>
            <a:pPr eaLnBrk="1" hangingPunct="1">
              <a:defRPr/>
            </a:pPr>
            <a:endParaRPr lang="ru-RU" sz="4000">
              <a:latin typeface="+mn-lt"/>
              <a:cs typeface="+mn-cs"/>
            </a:endParaRPr>
          </a:p>
        </p:txBody>
      </p:sp>
      <p:sp>
        <p:nvSpPr>
          <p:cNvPr id="8" name="Line 8"/>
          <p:cNvSpPr>
            <a:spLocks noChangeShapeType="1"/>
          </p:cNvSpPr>
          <p:nvPr/>
        </p:nvSpPr>
        <p:spPr bwMode="auto">
          <a:xfrm>
            <a:off x="6423279" y="4946650"/>
            <a:ext cx="984250" cy="0"/>
          </a:xfrm>
          <a:prstGeom prst="line">
            <a:avLst/>
          </a:prstGeom>
          <a:noFill/>
          <a:ln w="19050">
            <a:solidFill>
              <a:srgbClr val="0000FF"/>
            </a:solidFill>
            <a:round/>
            <a:headEnd type="triangle" w="med" len="lg"/>
            <a:tailEnd type="triangle" w="med" len="lg"/>
          </a:ln>
        </p:spPr>
        <p:txBody>
          <a:bodyPr/>
          <a:lstStyle/>
          <a:p>
            <a:pPr eaLnBrk="1" hangingPunct="1">
              <a:defRPr/>
            </a:pPr>
            <a:endParaRPr lang="ru-RU" sz="4000">
              <a:latin typeface="+mn-lt"/>
              <a:cs typeface="+mn-cs"/>
            </a:endParaRPr>
          </a:p>
        </p:txBody>
      </p:sp>
      <p:sp>
        <p:nvSpPr>
          <p:cNvPr id="9" name="Line 9"/>
          <p:cNvSpPr>
            <a:spLocks noChangeShapeType="1"/>
          </p:cNvSpPr>
          <p:nvPr/>
        </p:nvSpPr>
        <p:spPr bwMode="auto">
          <a:xfrm>
            <a:off x="2368804" y="4244975"/>
            <a:ext cx="588963" cy="1588"/>
          </a:xfrm>
          <a:prstGeom prst="line">
            <a:avLst/>
          </a:prstGeom>
          <a:noFill/>
          <a:ln w="19050">
            <a:solidFill>
              <a:srgbClr val="FF0000"/>
            </a:solidFill>
            <a:round/>
            <a:headEnd type="triangle" w="med" len="lg"/>
            <a:tailEnd type="triangle" w="med" len="lg"/>
          </a:ln>
        </p:spPr>
        <p:txBody>
          <a:bodyPr/>
          <a:lstStyle/>
          <a:p>
            <a:pPr eaLnBrk="1" hangingPunct="1">
              <a:defRPr/>
            </a:pPr>
            <a:endParaRPr lang="ru-RU" sz="4000">
              <a:latin typeface="+mn-lt"/>
              <a:cs typeface="+mn-cs"/>
            </a:endParaRPr>
          </a:p>
        </p:txBody>
      </p:sp>
      <p:sp>
        <p:nvSpPr>
          <p:cNvPr id="10" name="Line 9"/>
          <p:cNvSpPr>
            <a:spLocks noChangeShapeType="1"/>
          </p:cNvSpPr>
          <p:nvPr/>
        </p:nvSpPr>
        <p:spPr bwMode="auto">
          <a:xfrm rot="16200000">
            <a:off x="4677823" y="3163094"/>
            <a:ext cx="376238" cy="0"/>
          </a:xfrm>
          <a:prstGeom prst="line">
            <a:avLst/>
          </a:prstGeom>
          <a:noFill/>
          <a:ln w="19050">
            <a:solidFill>
              <a:srgbClr val="FF0000"/>
            </a:solidFill>
            <a:round/>
            <a:headEnd type="triangle" w="med" len="lg"/>
            <a:tailEnd type="triangle" w="med" len="lg"/>
          </a:ln>
        </p:spPr>
        <p:txBody>
          <a:bodyPr/>
          <a:lstStyle/>
          <a:p>
            <a:pPr eaLnBrk="1" hangingPunct="1">
              <a:defRPr/>
            </a:pPr>
            <a:endParaRPr lang="ru-RU" sz="4000">
              <a:latin typeface="+mn-lt"/>
              <a:cs typeface="+mn-cs"/>
            </a:endParaRPr>
          </a:p>
        </p:txBody>
      </p:sp>
      <p:sp>
        <p:nvSpPr>
          <p:cNvPr id="11" name="Line 9"/>
          <p:cNvSpPr>
            <a:spLocks noChangeShapeType="1"/>
          </p:cNvSpPr>
          <p:nvPr/>
        </p:nvSpPr>
        <p:spPr bwMode="auto">
          <a:xfrm rot="16200000">
            <a:off x="4034092" y="5194300"/>
            <a:ext cx="360362" cy="1588"/>
          </a:xfrm>
          <a:prstGeom prst="line">
            <a:avLst/>
          </a:prstGeom>
          <a:noFill/>
          <a:ln w="19050">
            <a:solidFill>
              <a:srgbClr val="FF0000"/>
            </a:solidFill>
            <a:round/>
            <a:headEnd type="triangle" w="med" len="lg"/>
            <a:tailEnd type="triangle" w="med" len="lg"/>
          </a:ln>
        </p:spPr>
        <p:txBody>
          <a:bodyPr/>
          <a:lstStyle/>
          <a:p>
            <a:pPr eaLnBrk="1" hangingPunct="1">
              <a:defRPr/>
            </a:pPr>
            <a:endParaRPr lang="ru-RU" sz="4000">
              <a:latin typeface="+mn-lt"/>
              <a:cs typeface="+mn-cs"/>
            </a:endParaRPr>
          </a:p>
        </p:txBody>
      </p:sp>
      <p:sp>
        <p:nvSpPr>
          <p:cNvPr id="12" name="Rectangle 2"/>
          <p:cNvSpPr>
            <a:spLocks noChangeArrowheads="1"/>
          </p:cNvSpPr>
          <p:nvPr/>
        </p:nvSpPr>
        <p:spPr bwMode="auto">
          <a:xfrm>
            <a:off x="2754567" y="5610225"/>
            <a:ext cx="2049462" cy="423863"/>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ru-RU" sz="2400">
                <a:solidFill>
                  <a:srgbClr val="0000FF"/>
                </a:solidFill>
                <a:cs typeface="Times New Roman" panose="02020603050405020304" pitchFamily="18" charset="0"/>
              </a:rPr>
              <a:t>margin-bottom</a:t>
            </a:r>
            <a:endParaRPr lang="en-US" altLang="ru-RU" sz="4000">
              <a:solidFill>
                <a:srgbClr val="0000FF"/>
              </a:solidFill>
            </a:endParaRPr>
          </a:p>
        </p:txBody>
      </p:sp>
      <p:sp>
        <p:nvSpPr>
          <p:cNvPr id="13" name="Line 8"/>
          <p:cNvSpPr>
            <a:spLocks noChangeShapeType="1"/>
          </p:cNvSpPr>
          <p:nvPr/>
        </p:nvSpPr>
        <p:spPr bwMode="auto">
          <a:xfrm>
            <a:off x="1765554" y="4946650"/>
            <a:ext cx="612775" cy="0"/>
          </a:xfrm>
          <a:prstGeom prst="line">
            <a:avLst/>
          </a:prstGeom>
          <a:noFill/>
          <a:ln w="19050">
            <a:solidFill>
              <a:srgbClr val="0000FF"/>
            </a:solidFill>
            <a:round/>
            <a:headEnd type="triangle" w="med" len="lg"/>
            <a:tailEnd type="triangle" w="med" len="lg"/>
          </a:ln>
        </p:spPr>
        <p:txBody>
          <a:bodyPr/>
          <a:lstStyle/>
          <a:p>
            <a:pPr eaLnBrk="1" hangingPunct="1">
              <a:defRPr/>
            </a:pPr>
            <a:endParaRPr lang="ru-RU" sz="4000">
              <a:latin typeface="+mn-lt"/>
              <a:cs typeface="+mn-cs"/>
            </a:endParaRPr>
          </a:p>
        </p:txBody>
      </p:sp>
      <p:sp>
        <p:nvSpPr>
          <p:cNvPr id="14" name="Rectangle 2"/>
          <p:cNvSpPr>
            <a:spLocks noChangeArrowheads="1"/>
          </p:cNvSpPr>
          <p:nvPr/>
        </p:nvSpPr>
        <p:spPr bwMode="auto">
          <a:xfrm>
            <a:off x="146304" y="4743450"/>
            <a:ext cx="1581150" cy="41910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ru-RU" sz="2400">
                <a:solidFill>
                  <a:srgbClr val="0000FF"/>
                </a:solidFill>
                <a:cs typeface="Times New Roman" panose="02020603050405020304" pitchFamily="18" charset="0"/>
              </a:rPr>
              <a:t>margin-left</a:t>
            </a:r>
            <a:endParaRPr lang="en-US" altLang="ru-RU" sz="4000">
              <a:solidFill>
                <a:srgbClr val="0000FF"/>
              </a:solidFill>
            </a:endParaRPr>
          </a:p>
        </p:txBody>
      </p:sp>
      <p:sp>
        <p:nvSpPr>
          <p:cNvPr id="15" name="Line 8"/>
          <p:cNvSpPr>
            <a:spLocks noChangeShapeType="1"/>
          </p:cNvSpPr>
          <p:nvPr/>
        </p:nvSpPr>
        <p:spPr bwMode="auto">
          <a:xfrm rot="16200000">
            <a:off x="3622135" y="5480844"/>
            <a:ext cx="287338" cy="0"/>
          </a:xfrm>
          <a:prstGeom prst="line">
            <a:avLst/>
          </a:prstGeom>
          <a:noFill/>
          <a:ln w="19050">
            <a:solidFill>
              <a:srgbClr val="0000FF"/>
            </a:solidFill>
            <a:round/>
            <a:headEnd type="triangle" w="med" len="lg"/>
            <a:tailEnd type="triangle" w="med" len="lg"/>
          </a:ln>
        </p:spPr>
        <p:txBody>
          <a:bodyPr/>
          <a:lstStyle/>
          <a:p>
            <a:pPr eaLnBrk="1" hangingPunct="1">
              <a:defRPr/>
            </a:pPr>
            <a:endParaRPr lang="ru-RU" sz="4000">
              <a:latin typeface="+mn-lt"/>
              <a:cs typeface="+mn-cs"/>
            </a:endParaRPr>
          </a:p>
        </p:txBody>
      </p:sp>
      <p:sp>
        <p:nvSpPr>
          <p:cNvPr id="16" name="Line 8"/>
          <p:cNvSpPr>
            <a:spLocks noChangeShapeType="1"/>
          </p:cNvSpPr>
          <p:nvPr/>
        </p:nvSpPr>
        <p:spPr bwMode="auto">
          <a:xfrm rot="16200000">
            <a:off x="4271423" y="2851944"/>
            <a:ext cx="287338" cy="0"/>
          </a:xfrm>
          <a:prstGeom prst="line">
            <a:avLst/>
          </a:prstGeom>
          <a:noFill/>
          <a:ln w="19050">
            <a:solidFill>
              <a:srgbClr val="0000FF"/>
            </a:solidFill>
            <a:round/>
            <a:headEnd type="triangle" w="med" len="lg"/>
            <a:tailEnd type="triangle" w="med" len="lg"/>
          </a:ln>
        </p:spPr>
        <p:txBody>
          <a:bodyPr/>
          <a:lstStyle/>
          <a:p>
            <a:pPr eaLnBrk="1" hangingPunct="1">
              <a:defRPr/>
            </a:pPr>
            <a:endParaRPr lang="ru-RU" sz="4000">
              <a:latin typeface="+mn-lt"/>
              <a:cs typeface="+mn-cs"/>
            </a:endParaRPr>
          </a:p>
        </p:txBody>
      </p:sp>
      <p:sp>
        <p:nvSpPr>
          <p:cNvPr id="17" name="Rectangle 2"/>
          <p:cNvSpPr>
            <a:spLocks noChangeArrowheads="1"/>
          </p:cNvSpPr>
          <p:nvPr/>
        </p:nvSpPr>
        <p:spPr bwMode="auto">
          <a:xfrm>
            <a:off x="3175254" y="2286000"/>
            <a:ext cx="2038350" cy="423863"/>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ru-RU" sz="2400">
                <a:solidFill>
                  <a:srgbClr val="0000FF"/>
                </a:solidFill>
                <a:cs typeface="Times New Roman" panose="02020603050405020304" pitchFamily="18" charset="0"/>
              </a:rPr>
              <a:t>margin-top</a:t>
            </a:r>
            <a:endParaRPr lang="en-US" altLang="ru-RU" sz="4000">
              <a:solidFill>
                <a:srgbClr val="0000FF"/>
              </a:solidFill>
            </a:endParaRPr>
          </a:p>
        </p:txBody>
      </p:sp>
      <p:sp>
        <p:nvSpPr>
          <p:cNvPr id="18" name="AutoShape 6"/>
          <p:cNvSpPr>
            <a:spLocks noChangeArrowheads="1"/>
          </p:cNvSpPr>
          <p:nvPr/>
        </p:nvSpPr>
        <p:spPr bwMode="auto">
          <a:xfrm>
            <a:off x="5835904" y="3489325"/>
            <a:ext cx="1978025" cy="419100"/>
          </a:xfrm>
          <a:prstGeom prst="wedgeRoundRectCallout">
            <a:avLst>
              <a:gd name="adj1" fmla="val -42057"/>
              <a:gd name="adj2" fmla="val 116322"/>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padding-right</a:t>
            </a:r>
            <a:endParaRPr lang="ru-RU" sz="2000">
              <a:latin typeface="Arial" charset="0"/>
              <a:cs typeface="+mn-cs"/>
            </a:endParaRPr>
          </a:p>
        </p:txBody>
      </p:sp>
      <p:sp>
        <p:nvSpPr>
          <p:cNvPr id="19" name="AutoShape 6"/>
          <p:cNvSpPr>
            <a:spLocks noChangeArrowheads="1"/>
          </p:cNvSpPr>
          <p:nvPr/>
        </p:nvSpPr>
        <p:spPr bwMode="auto">
          <a:xfrm>
            <a:off x="2416429" y="3489325"/>
            <a:ext cx="1978025" cy="419100"/>
          </a:xfrm>
          <a:prstGeom prst="wedgeRoundRectCallout">
            <a:avLst>
              <a:gd name="adj1" fmla="val -42057"/>
              <a:gd name="adj2" fmla="val 116322"/>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padding-left</a:t>
            </a:r>
            <a:endParaRPr lang="ru-RU" sz="2000">
              <a:latin typeface="Arial" charset="0"/>
              <a:cs typeface="+mn-cs"/>
            </a:endParaRPr>
          </a:p>
        </p:txBody>
      </p:sp>
      <p:sp>
        <p:nvSpPr>
          <p:cNvPr id="20" name="AutoShape 6"/>
          <p:cNvSpPr>
            <a:spLocks noChangeArrowheads="1"/>
          </p:cNvSpPr>
          <p:nvPr/>
        </p:nvSpPr>
        <p:spPr bwMode="auto">
          <a:xfrm>
            <a:off x="4778629" y="2413000"/>
            <a:ext cx="1863725" cy="419100"/>
          </a:xfrm>
          <a:prstGeom prst="wedgeRoundRectCallout">
            <a:avLst>
              <a:gd name="adj1" fmla="val -42057"/>
              <a:gd name="adj2" fmla="val 116322"/>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padding-top</a:t>
            </a:r>
            <a:endParaRPr lang="ru-RU" sz="2000">
              <a:latin typeface="Arial" charset="0"/>
              <a:cs typeface="+mn-cs"/>
            </a:endParaRPr>
          </a:p>
        </p:txBody>
      </p:sp>
      <p:sp>
        <p:nvSpPr>
          <p:cNvPr id="21" name="AutoShape 6"/>
          <p:cNvSpPr>
            <a:spLocks noChangeArrowheads="1"/>
          </p:cNvSpPr>
          <p:nvPr/>
        </p:nvSpPr>
        <p:spPr bwMode="auto">
          <a:xfrm>
            <a:off x="4035679" y="4489450"/>
            <a:ext cx="2206625" cy="419100"/>
          </a:xfrm>
          <a:prstGeom prst="wedgeRoundRectCallout">
            <a:avLst>
              <a:gd name="adj1" fmla="val -42057"/>
              <a:gd name="adj2" fmla="val 116322"/>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padding-bottom</a:t>
            </a:r>
            <a:endParaRPr lang="ru-RU" sz="2000">
              <a:latin typeface="Arial" charset="0"/>
              <a:cs typeface="+mn-cs"/>
            </a:endParaRPr>
          </a:p>
        </p:txBody>
      </p:sp>
      <p:sp>
        <p:nvSpPr>
          <p:cNvPr id="22" name="AutoShape 6"/>
          <p:cNvSpPr>
            <a:spLocks noChangeArrowheads="1"/>
          </p:cNvSpPr>
          <p:nvPr/>
        </p:nvSpPr>
        <p:spPr bwMode="auto">
          <a:xfrm>
            <a:off x="6616954" y="2994025"/>
            <a:ext cx="1978025" cy="419100"/>
          </a:xfrm>
          <a:prstGeom prst="wedgeRoundRectCallout">
            <a:avLst>
              <a:gd name="adj1" fmla="val -59874"/>
              <a:gd name="adj2" fmla="val 32231"/>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border-right</a:t>
            </a:r>
            <a:endParaRPr lang="ru-RU" sz="2000">
              <a:latin typeface="Arial" charset="0"/>
              <a:cs typeface="+mn-cs"/>
            </a:endParaRPr>
          </a:p>
        </p:txBody>
      </p:sp>
      <p:sp>
        <p:nvSpPr>
          <p:cNvPr id="23" name="AutoShape 6"/>
          <p:cNvSpPr>
            <a:spLocks noChangeArrowheads="1"/>
          </p:cNvSpPr>
          <p:nvPr/>
        </p:nvSpPr>
        <p:spPr bwMode="auto">
          <a:xfrm>
            <a:off x="413004" y="3736975"/>
            <a:ext cx="1711325" cy="419100"/>
          </a:xfrm>
          <a:prstGeom prst="wedgeRoundRectCallout">
            <a:avLst>
              <a:gd name="adj1" fmla="val 65915"/>
              <a:gd name="adj2" fmla="val -1860"/>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border-left</a:t>
            </a:r>
            <a:endParaRPr lang="ru-RU" sz="2000">
              <a:latin typeface="Arial" charset="0"/>
              <a:cs typeface="+mn-cs"/>
            </a:endParaRPr>
          </a:p>
        </p:txBody>
      </p:sp>
      <p:sp>
        <p:nvSpPr>
          <p:cNvPr id="24" name="AutoShape 6"/>
          <p:cNvSpPr>
            <a:spLocks noChangeArrowheads="1"/>
          </p:cNvSpPr>
          <p:nvPr/>
        </p:nvSpPr>
        <p:spPr bwMode="auto">
          <a:xfrm>
            <a:off x="1251204" y="2336800"/>
            <a:ext cx="1711325" cy="419100"/>
          </a:xfrm>
          <a:prstGeom prst="wedgeRoundRectCallout">
            <a:avLst>
              <a:gd name="adj1" fmla="val 46991"/>
              <a:gd name="adj2" fmla="val 100412"/>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border-top</a:t>
            </a:r>
            <a:endParaRPr lang="ru-RU" sz="2000">
              <a:latin typeface="Arial" charset="0"/>
              <a:cs typeface="+mn-cs"/>
            </a:endParaRPr>
          </a:p>
        </p:txBody>
      </p:sp>
      <p:sp>
        <p:nvSpPr>
          <p:cNvPr id="25" name="AutoShape 6"/>
          <p:cNvSpPr>
            <a:spLocks noChangeArrowheads="1"/>
          </p:cNvSpPr>
          <p:nvPr/>
        </p:nvSpPr>
        <p:spPr bwMode="auto">
          <a:xfrm>
            <a:off x="5204079" y="5565775"/>
            <a:ext cx="2009775" cy="419100"/>
          </a:xfrm>
          <a:prstGeom prst="wedgeRoundRectCallout">
            <a:avLst>
              <a:gd name="adj1" fmla="val -38166"/>
              <a:gd name="adj2" fmla="val -95043"/>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border-bottom</a:t>
            </a:r>
            <a:endParaRPr lang="ru-RU" sz="2000">
              <a:latin typeface="Arial" charset="0"/>
              <a:cs typeface="+mn-cs"/>
            </a:endParaRPr>
          </a:p>
        </p:txBody>
      </p:sp>
    </p:spTree>
    <p:extLst>
      <p:ext uri="{BB962C8B-B14F-4D97-AF65-F5344CB8AC3E}">
        <p14:creationId xmlns:p14="http://schemas.microsoft.com/office/powerpoint/2010/main" val="43083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dissolve">
                                      <p:cBhvr>
                                        <p:cTn id="18" dur="500"/>
                                        <p:tgtEl>
                                          <p:spTgt spid="2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dissolv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dissolv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ssolve">
                                      <p:cBhvr>
                                        <p:cTn id="31" dur="500"/>
                                        <p:tgtEl>
                                          <p:spTgt spid="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dissolve">
                                      <p:cBhvr>
                                        <p:cTn id="34" dur="500"/>
                                        <p:tgtEl>
                                          <p:spTgt spid="19"/>
                                        </p:tgtEl>
                                      </p:cBhvr>
                                    </p:animEffect>
                                  </p:childTnLst>
                                </p:cTn>
                              </p:par>
                              <p:par>
                                <p:cTn id="35" presetID="9"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ssolve">
                                      <p:cBhvr>
                                        <p:cTn id="40" dur="500"/>
                                        <p:tgtEl>
                                          <p:spTgt spid="20"/>
                                        </p:tgtEl>
                                      </p:cBhvr>
                                    </p:animEffect>
                                  </p:childTnLst>
                                </p:cTn>
                              </p:par>
                              <p:par>
                                <p:cTn id="41" presetID="9"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dissolve">
                                      <p:cBhvr>
                                        <p:cTn id="46" dur="500"/>
                                        <p:tgtEl>
                                          <p:spTgt spid="1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dissolve">
                                      <p:cBhvr>
                                        <p:cTn id="49" dur="500"/>
                                        <p:tgtEl>
                                          <p:spTgt spid="21"/>
                                        </p:tgtEl>
                                      </p:cBhvr>
                                    </p:animEffect>
                                  </p:childTnLst>
                                </p:cTn>
                              </p:par>
                              <p:par>
                                <p:cTn id="50" presetID="9"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dissolv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dissolve">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dissolve">
                                      <p:cBhvr>
                                        <p:cTn id="62" dur="500"/>
                                        <p:tgtEl>
                                          <p:spTgt spid="14"/>
                                        </p:tgtEl>
                                      </p:cBhvr>
                                    </p:animEffect>
                                  </p:childTnLst>
                                </p:cTn>
                              </p:par>
                              <p:par>
                                <p:cTn id="63" presetID="9" presetClass="entr" presetSubtype="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dissolve">
                                      <p:cBhvr>
                                        <p:cTn id="65" dur="500"/>
                                        <p:tgtEl>
                                          <p:spTgt spid="13"/>
                                        </p:tgtEl>
                                      </p:cBhvr>
                                    </p:animEffect>
                                  </p:childTnLst>
                                </p:cTn>
                              </p:par>
                              <p:par>
                                <p:cTn id="66" presetID="9" presetClass="entr" presetSubtype="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dissolve">
                                      <p:cBhvr>
                                        <p:cTn id="68" dur="500"/>
                                        <p:tgtEl>
                                          <p:spTgt spid="15"/>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dissolve">
                                      <p:cBhvr>
                                        <p:cTn id="71" dur="500"/>
                                        <p:tgtEl>
                                          <p:spTgt spid="12"/>
                                        </p:tgtEl>
                                      </p:cBhvr>
                                    </p:animEffect>
                                  </p:childTnLst>
                                </p:cTn>
                              </p:par>
                              <p:par>
                                <p:cTn id="72" presetID="9" presetClass="entr" presetSubtype="0" fill="hold"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dissolve">
                                      <p:cBhvr>
                                        <p:cTn id="74" dur="500"/>
                                        <p:tgtEl>
                                          <p:spTgt spid="16"/>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dissolve">
                                      <p:cBhvr>
                                        <p:cTn id="77" dur="500"/>
                                        <p:tgtEl>
                                          <p:spTgt spid="17"/>
                                        </p:tgtEl>
                                      </p:cBhvr>
                                    </p:animEffect>
                                  </p:childTnLst>
                                </p:cTn>
                              </p:par>
                              <p:par>
                                <p:cTn id="78" presetID="9" presetClass="entr" presetSubtype="0" fill="hold" nodeType="with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dissolve">
                                      <p:cBhvr>
                                        <p:cTn id="8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2"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 Box 1"/>
          <p:cNvSpPr txBox="1"/>
          <p:nvPr/>
        </p:nvSpPr>
        <p:spPr>
          <a:xfrm>
            <a:off x="256031" y="1054100"/>
            <a:ext cx="8659370" cy="677106"/>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sz="3200" b="1">
                <a:solidFill>
                  <a:srgbClr val="FF0000"/>
                </a:solidFill>
              </a:defRPr>
            </a:lvl1pPr>
          </a:lstStyle>
          <a:p>
            <a:endParaRPr dirty="0"/>
          </a:p>
        </p:txBody>
      </p:sp>
      <p:sp>
        <p:nvSpPr>
          <p:cNvPr id="171" name="Text Box 2"/>
          <p:cNvSpPr txBox="1"/>
          <p:nvPr/>
        </p:nvSpPr>
        <p:spPr>
          <a:xfrm>
            <a:off x="269747" y="2149125"/>
            <a:ext cx="8604506" cy="683583"/>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endParaRPr dirty="0"/>
          </a:p>
        </p:txBody>
      </p:sp>
      <p:sp>
        <p:nvSpPr>
          <p:cNvPr id="2" name="Заголовок 1"/>
          <p:cNvSpPr>
            <a:spLocks noGrp="1"/>
          </p:cNvSpPr>
          <p:nvPr>
            <p:ph type="title"/>
          </p:nvPr>
        </p:nvSpPr>
        <p:spPr/>
        <p:txBody>
          <a:bodyPr/>
          <a:lstStyle/>
          <a:p>
            <a:r>
              <a:rPr lang="en-US" dirty="0"/>
              <a:t>CSS </a:t>
            </a:r>
            <a:r>
              <a:rPr lang="ru-RU" dirty="0"/>
              <a:t>Единицы измерения</a:t>
            </a:r>
          </a:p>
        </p:txBody>
      </p:sp>
      <p:sp>
        <p:nvSpPr>
          <p:cNvPr id="3" name="Объект 2"/>
          <p:cNvSpPr>
            <a:spLocks noGrp="1"/>
          </p:cNvSpPr>
          <p:nvPr>
            <p:ph idx="1"/>
          </p:nvPr>
        </p:nvSpPr>
        <p:spPr/>
        <p:txBody>
          <a:bodyPr>
            <a:normAutofit fontScale="92500" lnSpcReduction="10000"/>
          </a:bodyPr>
          <a:lstStyle/>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en-US" sz="3200" dirty="0" err="1"/>
              <a:t>px</a:t>
            </a:r>
            <a:endParaRPr lang="en-US" sz="3200" dirty="0"/>
          </a:p>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en-US" sz="3200" dirty="0" err="1"/>
              <a:t>em</a:t>
            </a:r>
            <a:endParaRPr lang="en-US" sz="3200" dirty="0"/>
          </a:p>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en-US" sz="3200" dirty="0"/>
              <a:t>%</a:t>
            </a:r>
          </a:p>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en-US" sz="3200" dirty="0"/>
              <a:t>r</a:t>
            </a:r>
            <a:r>
              <a:rPr lang="en-US" sz="3200" dirty="0" smtClean="0"/>
              <a:t>em</a:t>
            </a:r>
          </a:p>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en-US" sz="3200" dirty="0" err="1" smtClean="0"/>
              <a:t>Vh</a:t>
            </a:r>
            <a:r>
              <a:rPr lang="en-US" sz="3200" dirty="0" smtClean="0"/>
              <a:t>, </a:t>
            </a:r>
            <a:r>
              <a:rPr lang="en-US" sz="3200" dirty="0" err="1" smtClean="0"/>
              <a:t>wh</a:t>
            </a:r>
            <a:endParaRPr lang="en-US" sz="3200" dirty="0"/>
          </a:p>
        </p:txBody>
      </p:sp>
    </p:spTree>
    <p:extLst>
      <p:ext uri="{BB962C8B-B14F-4D97-AF65-F5344CB8AC3E}">
        <p14:creationId xmlns:p14="http://schemas.microsoft.com/office/powerpoint/2010/main" val="1506767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Веб-цвета</a:t>
            </a:r>
            <a:r>
              <a:rPr lang="en-US" dirty="0" smtClean="0"/>
              <a:t>. </a:t>
            </a:r>
            <a:r>
              <a:rPr lang="ru-RU" dirty="0" smtClean="0"/>
              <a:t>Модель </a:t>
            </a:r>
            <a:r>
              <a:rPr lang="en-US" dirty="0" smtClean="0"/>
              <a:t>RGB</a:t>
            </a:r>
            <a:endParaRPr lang="ru-RU" dirty="0"/>
          </a:p>
        </p:txBody>
      </p:sp>
      <p:pic>
        <p:nvPicPr>
          <p:cNvPr id="4098" name="Picture 2" descr="Что такое формат цвета RG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6649" y="2008261"/>
            <a:ext cx="6763341" cy="412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461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Модель </a:t>
            </a:r>
            <a:r>
              <a:rPr lang="en-US" dirty="0" smtClean="0"/>
              <a:t>RGB</a:t>
            </a:r>
            <a:endParaRPr lang="ru-RU" dirty="0"/>
          </a:p>
        </p:txBody>
      </p:sp>
      <p:pic>
        <p:nvPicPr>
          <p:cNvPr id="5122" name="Picture 2" descr="https://www.pngitem.com/pimgs/m/592-5920896_rgb-color-model-cube-hd-png-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4156" y="1796903"/>
            <a:ext cx="7193994" cy="5044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42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Шестнадцатеричные цветовые значения</a:t>
            </a:r>
          </a:p>
        </p:txBody>
      </p:sp>
      <p:pic>
        <p:nvPicPr>
          <p:cNvPr id="4" name="Объект 3"/>
          <p:cNvPicPr>
            <a:picLocks noGrp="1" noChangeAspect="1"/>
          </p:cNvPicPr>
          <p:nvPr>
            <p:ph idx="1"/>
          </p:nvPr>
        </p:nvPicPr>
        <p:blipFill>
          <a:blip r:embed="rId2"/>
          <a:stretch>
            <a:fillRect/>
          </a:stretch>
        </p:blipFill>
        <p:spPr>
          <a:xfrm>
            <a:off x="2207973" y="2084832"/>
            <a:ext cx="4607495" cy="4097910"/>
          </a:xfrm>
          <a:prstGeom prst="rect">
            <a:avLst/>
          </a:prstGeom>
        </p:spPr>
      </p:pic>
    </p:spTree>
    <p:extLst>
      <p:ext uri="{BB962C8B-B14F-4D97-AF65-F5344CB8AC3E}">
        <p14:creationId xmlns:p14="http://schemas.microsoft.com/office/powerpoint/2010/main" val="5213695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Цвета, задаваемые в формате RGB/RGBA</a:t>
            </a:r>
          </a:p>
        </p:txBody>
      </p:sp>
      <p:pic>
        <p:nvPicPr>
          <p:cNvPr id="4" name="Объект 3"/>
          <p:cNvPicPr>
            <a:picLocks noGrp="1" noChangeAspect="1"/>
          </p:cNvPicPr>
          <p:nvPr>
            <p:ph idx="1"/>
          </p:nvPr>
        </p:nvPicPr>
        <p:blipFill>
          <a:blip r:embed="rId2"/>
          <a:stretch>
            <a:fillRect/>
          </a:stretch>
        </p:blipFill>
        <p:spPr>
          <a:xfrm>
            <a:off x="1721108" y="2338534"/>
            <a:ext cx="5103623" cy="3254191"/>
          </a:xfrm>
          <a:prstGeom prst="rect">
            <a:avLst/>
          </a:prstGeom>
        </p:spPr>
      </p:pic>
    </p:spTree>
    <p:extLst>
      <p:ext uri="{BB962C8B-B14F-4D97-AF65-F5344CB8AC3E}">
        <p14:creationId xmlns:p14="http://schemas.microsoft.com/office/powerpoint/2010/main" val="1016276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 Box 1"/>
          <p:cNvSpPr txBox="1"/>
          <p:nvPr/>
        </p:nvSpPr>
        <p:spPr>
          <a:xfrm>
            <a:off x="256031" y="1054100"/>
            <a:ext cx="8659370" cy="677106"/>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sz="3200" b="1">
                <a:solidFill>
                  <a:srgbClr val="FF0000"/>
                </a:solidFill>
              </a:defRPr>
            </a:lvl1pPr>
          </a:lstStyle>
          <a:p>
            <a:endParaRPr dirty="0"/>
          </a:p>
        </p:txBody>
      </p:sp>
      <p:sp>
        <p:nvSpPr>
          <p:cNvPr id="129" name="Text Box 2"/>
          <p:cNvSpPr txBox="1"/>
          <p:nvPr/>
        </p:nvSpPr>
        <p:spPr>
          <a:xfrm>
            <a:off x="269747" y="2149125"/>
            <a:ext cx="8604506" cy="683583"/>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endParaRPr dirty="0"/>
          </a:p>
        </p:txBody>
      </p:sp>
      <p:sp>
        <p:nvSpPr>
          <p:cNvPr id="2" name="Заголовок 1"/>
          <p:cNvSpPr>
            <a:spLocks noGrp="1"/>
          </p:cNvSpPr>
          <p:nvPr>
            <p:ph type="title"/>
          </p:nvPr>
        </p:nvSpPr>
        <p:spPr/>
        <p:txBody>
          <a:bodyPr/>
          <a:lstStyle/>
          <a:p>
            <a:r>
              <a:rPr lang="ru-RU" dirty="0"/>
              <a:t>Структура занятия</a:t>
            </a:r>
          </a:p>
        </p:txBody>
      </p:sp>
      <p:sp>
        <p:nvSpPr>
          <p:cNvPr id="3" name="Объект 2"/>
          <p:cNvSpPr>
            <a:spLocks noGrp="1"/>
          </p:cNvSpPr>
          <p:nvPr>
            <p:ph idx="1"/>
          </p:nvPr>
        </p:nvSpPr>
        <p:spPr/>
        <p:txBody>
          <a:bodyPr/>
          <a:lstStyle/>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ru-RU" dirty="0" smtClean="0"/>
              <a:t>CSS </a:t>
            </a:r>
            <a:r>
              <a:rPr lang="ru-RU" dirty="0"/>
              <a:t>внешний вид </a:t>
            </a:r>
            <a:r>
              <a:rPr lang="ru-RU" dirty="0" smtClean="0"/>
              <a:t>сайта</a:t>
            </a:r>
          </a:p>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ru-RU" dirty="0" smtClean="0"/>
              <a:t>Работа с цветами</a:t>
            </a:r>
            <a:endParaRPr lang="ru-RU" dirty="0"/>
          </a:p>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ru-RU" dirty="0"/>
              <a:t>Мастер класс по работе с макетом</a:t>
            </a:r>
          </a:p>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ru-RU" dirty="0"/>
              <a:t>Что такое </a:t>
            </a:r>
            <a:r>
              <a:rPr lang="ru-RU" dirty="0" err="1"/>
              <a:t>шаблонизация</a:t>
            </a:r>
            <a:r>
              <a:rPr lang="ru-RU" dirty="0"/>
              <a:t> и зачем нужна</a:t>
            </a:r>
          </a:p>
        </p:txBody>
      </p:sp>
    </p:spTree>
    <p:extLst>
      <p:ext uri="{BB962C8B-B14F-4D97-AF65-F5344CB8AC3E}">
        <p14:creationId xmlns:p14="http://schemas.microsoft.com/office/powerpoint/2010/main" val="1584176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Расширение для браузера</a:t>
            </a:r>
            <a:endParaRPr lang="ru-RU" dirty="0"/>
          </a:p>
        </p:txBody>
      </p:sp>
      <p:sp>
        <p:nvSpPr>
          <p:cNvPr id="3" name="Объект 2"/>
          <p:cNvSpPr>
            <a:spLocks noGrp="1"/>
          </p:cNvSpPr>
          <p:nvPr>
            <p:ph idx="1"/>
          </p:nvPr>
        </p:nvSpPr>
        <p:spPr/>
        <p:txBody>
          <a:bodyPr>
            <a:normAutofit/>
          </a:bodyPr>
          <a:lstStyle/>
          <a:p>
            <a:r>
              <a:rPr lang="en-US" sz="4400" dirty="0" err="1" smtClean="0"/>
              <a:t>ColorZilla</a:t>
            </a:r>
            <a:endParaRPr lang="en-US" sz="4400" dirty="0" smtClean="0"/>
          </a:p>
          <a:p>
            <a:endParaRPr lang="ru-RU" sz="4400" dirty="0"/>
          </a:p>
        </p:txBody>
      </p:sp>
    </p:spTree>
    <p:extLst>
      <p:ext uri="{BB962C8B-B14F-4D97-AF65-F5344CB8AC3E}">
        <p14:creationId xmlns:p14="http://schemas.microsoft.com/office/powerpoint/2010/main" val="2141640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 Box 1"/>
          <p:cNvSpPr txBox="1"/>
          <p:nvPr/>
        </p:nvSpPr>
        <p:spPr>
          <a:xfrm>
            <a:off x="256031" y="1054100"/>
            <a:ext cx="8659370" cy="677106"/>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sz="3200" b="1">
                <a:solidFill>
                  <a:srgbClr val="FF0000"/>
                </a:solidFill>
              </a:defRPr>
            </a:lvl1pPr>
          </a:lstStyle>
          <a:p>
            <a:endParaRPr dirty="0"/>
          </a:p>
        </p:txBody>
      </p:sp>
      <p:sp>
        <p:nvSpPr>
          <p:cNvPr id="174" name="Text Box 2"/>
          <p:cNvSpPr txBox="1"/>
          <p:nvPr/>
        </p:nvSpPr>
        <p:spPr>
          <a:xfrm>
            <a:off x="269747" y="2149125"/>
            <a:ext cx="8604506" cy="683583"/>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endParaRPr dirty="0"/>
          </a:p>
        </p:txBody>
      </p:sp>
      <p:sp>
        <p:nvSpPr>
          <p:cNvPr id="2" name="Заголовок 1"/>
          <p:cNvSpPr>
            <a:spLocks noGrp="1"/>
          </p:cNvSpPr>
          <p:nvPr>
            <p:ph type="title"/>
          </p:nvPr>
        </p:nvSpPr>
        <p:spPr/>
        <p:txBody>
          <a:bodyPr/>
          <a:lstStyle/>
          <a:p>
            <a:r>
              <a:rPr lang="en-US" dirty="0"/>
              <a:t>CSS </a:t>
            </a:r>
            <a:r>
              <a:rPr lang="ru-RU" dirty="0"/>
              <a:t>Наследование</a:t>
            </a:r>
          </a:p>
        </p:txBody>
      </p:sp>
      <p:sp>
        <p:nvSpPr>
          <p:cNvPr id="3" name="Объект 2"/>
          <p:cNvSpPr>
            <a:spLocks noGrp="1"/>
          </p:cNvSpPr>
          <p:nvPr>
            <p:ph idx="1"/>
          </p:nvPr>
        </p:nvSpPr>
        <p:spPr/>
        <p:txBody>
          <a:bodyPr>
            <a:normAutofit/>
          </a:bodyPr>
          <a:lstStyle/>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en-US" sz="3600" dirty="0"/>
              <a:t>color:</a:t>
            </a:r>
          </a:p>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en-US" sz="3600" dirty="0"/>
              <a:t>font-size:</a:t>
            </a:r>
          </a:p>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en-US" sz="3600" dirty="0"/>
              <a:t>letter-spacing:</a:t>
            </a:r>
          </a:p>
          <a:p>
            <a:endParaRPr lang="ru-RU" sz="3200" dirty="0"/>
          </a:p>
        </p:txBody>
      </p:sp>
    </p:spTree>
    <p:extLst>
      <p:ext uri="{BB962C8B-B14F-4D97-AF65-F5344CB8AC3E}">
        <p14:creationId xmlns:p14="http://schemas.microsoft.com/office/powerpoint/2010/main" val="4142469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 Box 1"/>
          <p:cNvSpPr txBox="1"/>
          <p:nvPr/>
        </p:nvSpPr>
        <p:spPr>
          <a:xfrm>
            <a:off x="256031" y="1054100"/>
            <a:ext cx="8659370" cy="677106"/>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sz="3200" b="1">
                <a:solidFill>
                  <a:srgbClr val="FF0000"/>
                </a:solidFill>
              </a:defRPr>
            </a:lvl1pPr>
          </a:lstStyle>
          <a:p>
            <a:endParaRPr dirty="0"/>
          </a:p>
        </p:txBody>
      </p:sp>
      <p:sp>
        <p:nvSpPr>
          <p:cNvPr id="186" name="index.html"/>
          <p:cNvSpPr txBox="1"/>
          <p:nvPr/>
        </p:nvSpPr>
        <p:spPr>
          <a:xfrm>
            <a:off x="374725" y="2149125"/>
            <a:ext cx="92396" cy="59125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nSpc>
                <a:spcPct val="150000"/>
              </a:lnSpc>
              <a:defRPr sz="2400"/>
            </a:lvl1pPr>
          </a:lstStyle>
          <a:p>
            <a:endParaRPr dirty="0"/>
          </a:p>
        </p:txBody>
      </p:sp>
      <p:sp>
        <p:nvSpPr>
          <p:cNvPr id="2" name="Заголовок 1"/>
          <p:cNvSpPr>
            <a:spLocks noGrp="1"/>
          </p:cNvSpPr>
          <p:nvPr>
            <p:ph type="title"/>
          </p:nvPr>
        </p:nvSpPr>
        <p:spPr/>
        <p:txBody>
          <a:bodyPr/>
          <a:lstStyle/>
          <a:p>
            <a:r>
              <a:rPr lang="ru-RU" dirty="0"/>
              <a:t>Содержимое сайта</a:t>
            </a:r>
          </a:p>
        </p:txBody>
      </p:sp>
      <p:sp>
        <p:nvSpPr>
          <p:cNvPr id="3" name="Объект 2"/>
          <p:cNvSpPr>
            <a:spLocks noGrp="1"/>
          </p:cNvSpPr>
          <p:nvPr>
            <p:ph idx="1"/>
          </p:nvPr>
        </p:nvSpPr>
        <p:spPr/>
        <p:txBody>
          <a:bodyPr/>
          <a:lstStyle/>
          <a:p>
            <a:r>
              <a:rPr lang="en-US" dirty="0"/>
              <a:t>index.html</a:t>
            </a:r>
          </a:p>
          <a:p>
            <a:endParaRPr lang="ru-RU" dirty="0"/>
          </a:p>
        </p:txBody>
      </p:sp>
    </p:spTree>
    <p:extLst>
      <p:ext uri="{BB962C8B-B14F-4D97-AF65-F5344CB8AC3E}">
        <p14:creationId xmlns:p14="http://schemas.microsoft.com/office/powerpoint/2010/main" val="622783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 Box 1"/>
          <p:cNvSpPr txBox="1"/>
          <p:nvPr/>
        </p:nvSpPr>
        <p:spPr>
          <a:xfrm>
            <a:off x="256031" y="1054100"/>
            <a:ext cx="8659370" cy="677106"/>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sz="3200" b="1">
                <a:solidFill>
                  <a:srgbClr val="FF0000"/>
                </a:solidFill>
              </a:defRPr>
            </a:lvl1pPr>
          </a:lstStyle>
          <a:p>
            <a:endParaRPr dirty="0"/>
          </a:p>
        </p:txBody>
      </p:sp>
      <p:sp>
        <p:nvSpPr>
          <p:cNvPr id="189" name="index.html"/>
          <p:cNvSpPr txBox="1"/>
          <p:nvPr/>
        </p:nvSpPr>
        <p:spPr>
          <a:xfrm>
            <a:off x="374725" y="2149125"/>
            <a:ext cx="1588553" cy="447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nSpc>
                <a:spcPct val="150000"/>
              </a:lnSpc>
              <a:defRPr sz="2400"/>
            </a:lvl1pPr>
          </a:lstStyle>
          <a:p>
            <a:r>
              <a:rPr dirty="0"/>
              <a:t>index.html</a:t>
            </a:r>
          </a:p>
        </p:txBody>
      </p:sp>
      <p:sp>
        <p:nvSpPr>
          <p:cNvPr id="190" name="style.css"/>
          <p:cNvSpPr txBox="1"/>
          <p:nvPr/>
        </p:nvSpPr>
        <p:spPr>
          <a:xfrm>
            <a:off x="2583917" y="2149125"/>
            <a:ext cx="1264405" cy="447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nSpc>
                <a:spcPct val="150000"/>
              </a:lnSpc>
              <a:defRPr sz="2400"/>
            </a:lvl1pPr>
          </a:lstStyle>
          <a:p>
            <a:r>
              <a:t>style.css</a:t>
            </a:r>
          </a:p>
        </p:txBody>
      </p:sp>
      <p:sp>
        <p:nvSpPr>
          <p:cNvPr id="191" name="script.js"/>
          <p:cNvSpPr txBox="1"/>
          <p:nvPr/>
        </p:nvSpPr>
        <p:spPr>
          <a:xfrm>
            <a:off x="4468962" y="2149125"/>
            <a:ext cx="1221542" cy="447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nSpc>
                <a:spcPct val="150000"/>
              </a:lnSpc>
              <a:defRPr sz="2400"/>
            </a:lvl1pPr>
          </a:lstStyle>
          <a:p>
            <a:r>
              <a:t>script.js</a:t>
            </a:r>
          </a:p>
        </p:txBody>
      </p:sp>
      <p:sp>
        <p:nvSpPr>
          <p:cNvPr id="2" name="Заголовок 1"/>
          <p:cNvSpPr>
            <a:spLocks noGrp="1"/>
          </p:cNvSpPr>
          <p:nvPr>
            <p:ph type="title"/>
          </p:nvPr>
        </p:nvSpPr>
        <p:spPr/>
        <p:txBody>
          <a:bodyPr/>
          <a:lstStyle/>
          <a:p>
            <a:r>
              <a:rPr lang="ru-RU" dirty="0"/>
              <a:t>Содержимое сайта</a:t>
            </a:r>
            <a:br>
              <a:rPr lang="ru-RU" dirty="0"/>
            </a:br>
            <a:endParaRPr lang="ru-RU" dirty="0"/>
          </a:p>
        </p:txBody>
      </p:sp>
    </p:spTree>
    <p:extLst>
      <p:ext uri="{BB962C8B-B14F-4D97-AF65-F5344CB8AC3E}">
        <p14:creationId xmlns:p14="http://schemas.microsoft.com/office/powerpoint/2010/main" val="1215906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 Box 1"/>
          <p:cNvSpPr txBox="1"/>
          <p:nvPr/>
        </p:nvSpPr>
        <p:spPr>
          <a:xfrm>
            <a:off x="256031" y="1054100"/>
            <a:ext cx="8659370" cy="677106"/>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sz="3200" b="1">
                <a:solidFill>
                  <a:srgbClr val="FF0000"/>
                </a:solidFill>
              </a:defRPr>
            </a:lvl1pPr>
          </a:lstStyle>
          <a:p>
            <a:endParaRPr dirty="0"/>
          </a:p>
        </p:txBody>
      </p:sp>
      <p:sp>
        <p:nvSpPr>
          <p:cNvPr id="194" name="index.html"/>
          <p:cNvSpPr txBox="1"/>
          <p:nvPr/>
        </p:nvSpPr>
        <p:spPr>
          <a:xfrm>
            <a:off x="374725" y="2149125"/>
            <a:ext cx="1680380" cy="980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nSpc>
                <a:spcPct val="150000"/>
              </a:lnSpc>
              <a:defRPr sz="2400"/>
            </a:lvl1pPr>
          </a:lstStyle>
          <a:p>
            <a:r>
              <a:t>index.html</a:t>
            </a:r>
          </a:p>
        </p:txBody>
      </p:sp>
      <p:sp>
        <p:nvSpPr>
          <p:cNvPr id="195" name="main.css…"/>
          <p:cNvSpPr txBox="1"/>
          <p:nvPr/>
        </p:nvSpPr>
        <p:spPr>
          <a:xfrm>
            <a:off x="2507702" y="2149125"/>
            <a:ext cx="1541672" cy="2047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nSpc>
                <a:spcPct val="150000"/>
              </a:lnSpc>
              <a:defRPr sz="2400"/>
            </a:pPr>
            <a:r>
              <a:t>main.css</a:t>
            </a:r>
          </a:p>
          <a:p>
            <a:pPr>
              <a:lnSpc>
                <a:spcPct val="150000"/>
              </a:lnSpc>
              <a:defRPr sz="2400"/>
            </a:pPr>
            <a:r>
              <a:t>menu.css</a:t>
            </a:r>
          </a:p>
          <a:p>
            <a:pPr>
              <a:lnSpc>
                <a:spcPct val="150000"/>
              </a:lnSpc>
              <a:defRPr sz="2400"/>
            </a:pPr>
            <a:r>
              <a:t>media.css</a:t>
            </a:r>
          </a:p>
          <a:p>
            <a:pPr>
              <a:lnSpc>
                <a:spcPct val="150000"/>
              </a:lnSpc>
              <a:defRPr sz="2400"/>
            </a:pPr>
            <a:r>
              <a:t>home.css</a:t>
            </a:r>
          </a:p>
        </p:txBody>
      </p:sp>
      <p:sp>
        <p:nvSpPr>
          <p:cNvPr id="196" name="main.js…"/>
          <p:cNvSpPr txBox="1"/>
          <p:nvPr/>
        </p:nvSpPr>
        <p:spPr>
          <a:xfrm>
            <a:off x="4501972" y="2149125"/>
            <a:ext cx="1975505" cy="2580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nSpc>
                <a:spcPct val="150000"/>
              </a:lnSpc>
              <a:defRPr sz="2400"/>
            </a:pPr>
            <a:r>
              <a:t>main.js</a:t>
            </a:r>
          </a:p>
          <a:p>
            <a:pPr>
              <a:lnSpc>
                <a:spcPct val="150000"/>
              </a:lnSpc>
              <a:defRPr sz="2400"/>
            </a:pPr>
            <a:r>
              <a:t>menu.js</a:t>
            </a:r>
          </a:p>
          <a:p>
            <a:pPr>
              <a:lnSpc>
                <a:spcPct val="150000"/>
              </a:lnSpc>
              <a:defRPr sz="2400"/>
            </a:pPr>
            <a:r>
              <a:t>gallery.js</a:t>
            </a:r>
          </a:p>
          <a:p>
            <a:pPr>
              <a:lnSpc>
                <a:spcPct val="150000"/>
              </a:lnSpc>
              <a:defRPr sz="2400"/>
            </a:pPr>
            <a:r>
              <a:t>bootstrap.js</a:t>
            </a:r>
          </a:p>
          <a:p>
            <a:pPr>
              <a:lnSpc>
                <a:spcPct val="150000"/>
              </a:lnSpc>
              <a:defRPr sz="2400"/>
            </a:pPr>
            <a:r>
              <a:t>simplePage.js</a:t>
            </a:r>
          </a:p>
        </p:txBody>
      </p:sp>
      <p:sp>
        <p:nvSpPr>
          <p:cNvPr id="2" name="Заголовок 1"/>
          <p:cNvSpPr>
            <a:spLocks noGrp="1"/>
          </p:cNvSpPr>
          <p:nvPr>
            <p:ph type="title"/>
          </p:nvPr>
        </p:nvSpPr>
        <p:spPr/>
        <p:txBody>
          <a:bodyPr/>
          <a:lstStyle/>
          <a:p>
            <a:r>
              <a:rPr lang="ru-RU" dirty="0"/>
              <a:t>Содержимое сайта</a:t>
            </a:r>
          </a:p>
        </p:txBody>
      </p:sp>
    </p:spTree>
    <p:extLst>
      <p:ext uri="{BB962C8B-B14F-4D97-AF65-F5344CB8AC3E}">
        <p14:creationId xmlns:p14="http://schemas.microsoft.com/office/powerpoint/2010/main" val="403474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 Box 1"/>
          <p:cNvSpPr txBox="1"/>
          <p:nvPr/>
        </p:nvSpPr>
        <p:spPr>
          <a:xfrm>
            <a:off x="256031" y="1054100"/>
            <a:ext cx="8659370" cy="677106"/>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sz="3200" b="1">
                <a:solidFill>
                  <a:srgbClr val="FF0000"/>
                </a:solidFill>
              </a:defRPr>
            </a:lvl1pPr>
          </a:lstStyle>
          <a:p>
            <a:endParaRPr dirty="0"/>
          </a:p>
        </p:txBody>
      </p:sp>
      <p:sp>
        <p:nvSpPr>
          <p:cNvPr id="199" name="index.html"/>
          <p:cNvSpPr txBox="1"/>
          <p:nvPr/>
        </p:nvSpPr>
        <p:spPr>
          <a:xfrm>
            <a:off x="374725" y="2149125"/>
            <a:ext cx="1680380" cy="980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nSpc>
                <a:spcPct val="150000"/>
              </a:lnSpc>
              <a:defRPr sz="2400"/>
            </a:lvl1pPr>
          </a:lstStyle>
          <a:p>
            <a:r>
              <a:t>index.html</a:t>
            </a:r>
          </a:p>
        </p:txBody>
      </p:sp>
      <p:sp>
        <p:nvSpPr>
          <p:cNvPr id="200" name="main.css…"/>
          <p:cNvSpPr txBox="1"/>
          <p:nvPr/>
        </p:nvSpPr>
        <p:spPr>
          <a:xfrm>
            <a:off x="2507702" y="2149125"/>
            <a:ext cx="1541672" cy="2047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nSpc>
                <a:spcPct val="150000"/>
              </a:lnSpc>
              <a:defRPr sz="2400"/>
            </a:pPr>
            <a:r>
              <a:t>main.css</a:t>
            </a:r>
          </a:p>
          <a:p>
            <a:pPr>
              <a:lnSpc>
                <a:spcPct val="150000"/>
              </a:lnSpc>
              <a:defRPr sz="2400"/>
            </a:pPr>
            <a:r>
              <a:t>menu.css</a:t>
            </a:r>
          </a:p>
          <a:p>
            <a:pPr>
              <a:lnSpc>
                <a:spcPct val="150000"/>
              </a:lnSpc>
              <a:defRPr sz="2400"/>
            </a:pPr>
            <a:r>
              <a:t>media.css</a:t>
            </a:r>
          </a:p>
          <a:p>
            <a:pPr>
              <a:lnSpc>
                <a:spcPct val="150000"/>
              </a:lnSpc>
              <a:defRPr sz="2400"/>
            </a:pPr>
            <a:r>
              <a:t>home.css</a:t>
            </a:r>
          </a:p>
        </p:txBody>
      </p:sp>
      <p:sp>
        <p:nvSpPr>
          <p:cNvPr id="201" name="main.js…"/>
          <p:cNvSpPr txBox="1"/>
          <p:nvPr/>
        </p:nvSpPr>
        <p:spPr>
          <a:xfrm>
            <a:off x="4501972" y="2149125"/>
            <a:ext cx="1975505" cy="2580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nSpc>
                <a:spcPct val="150000"/>
              </a:lnSpc>
              <a:defRPr sz="2400"/>
            </a:pPr>
            <a:r>
              <a:t>main.js</a:t>
            </a:r>
          </a:p>
          <a:p>
            <a:pPr>
              <a:lnSpc>
                <a:spcPct val="150000"/>
              </a:lnSpc>
              <a:defRPr sz="2400"/>
            </a:pPr>
            <a:r>
              <a:t>menu.js</a:t>
            </a:r>
          </a:p>
          <a:p>
            <a:pPr>
              <a:lnSpc>
                <a:spcPct val="150000"/>
              </a:lnSpc>
              <a:defRPr sz="2400"/>
            </a:pPr>
            <a:r>
              <a:t>gallery.js</a:t>
            </a:r>
          </a:p>
          <a:p>
            <a:pPr>
              <a:lnSpc>
                <a:spcPct val="150000"/>
              </a:lnSpc>
              <a:defRPr sz="2400"/>
            </a:pPr>
            <a:r>
              <a:t>bootstrap.js</a:t>
            </a:r>
          </a:p>
          <a:p>
            <a:pPr>
              <a:lnSpc>
                <a:spcPct val="150000"/>
              </a:lnSpc>
              <a:defRPr sz="2400"/>
            </a:pPr>
            <a:r>
              <a:t>simplePage.js</a:t>
            </a:r>
          </a:p>
        </p:txBody>
      </p:sp>
      <p:sp>
        <p:nvSpPr>
          <p:cNvPr id="202" name="logo.svg…"/>
          <p:cNvSpPr txBox="1"/>
          <p:nvPr/>
        </p:nvSpPr>
        <p:spPr>
          <a:xfrm>
            <a:off x="6786066" y="2149125"/>
            <a:ext cx="1637517" cy="3114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nSpc>
                <a:spcPct val="150000"/>
              </a:lnSpc>
              <a:defRPr sz="2400"/>
            </a:pPr>
            <a:r>
              <a:t>logo.svg</a:t>
            </a:r>
          </a:p>
          <a:p>
            <a:pPr>
              <a:lnSpc>
                <a:spcPct val="150000"/>
              </a:lnSpc>
              <a:defRPr sz="2400"/>
            </a:pPr>
            <a:r>
              <a:t>hello.jpg</a:t>
            </a:r>
          </a:p>
          <a:p>
            <a:pPr>
              <a:lnSpc>
                <a:spcPct val="150000"/>
              </a:lnSpc>
              <a:defRPr sz="2400"/>
            </a:pPr>
            <a:r>
              <a:t>image.png</a:t>
            </a:r>
          </a:p>
          <a:p>
            <a:pPr>
              <a:lnSpc>
                <a:spcPct val="150000"/>
              </a:lnSpc>
              <a:defRPr sz="2400"/>
            </a:pPr>
            <a:r>
              <a:t>video.mp4</a:t>
            </a:r>
          </a:p>
          <a:p>
            <a:pPr>
              <a:lnSpc>
                <a:spcPct val="150000"/>
              </a:lnSpc>
              <a:defRPr sz="2400"/>
            </a:pPr>
            <a:r>
              <a:t>audio.mp3</a:t>
            </a:r>
          </a:p>
          <a:p>
            <a:pPr>
              <a:lnSpc>
                <a:spcPct val="150000"/>
              </a:lnSpc>
              <a:defRPr sz="2400"/>
            </a:pPr>
            <a:r>
              <a:t>и другие…</a:t>
            </a:r>
          </a:p>
        </p:txBody>
      </p:sp>
      <p:sp>
        <p:nvSpPr>
          <p:cNvPr id="2" name="Заголовок 1"/>
          <p:cNvSpPr>
            <a:spLocks noGrp="1"/>
          </p:cNvSpPr>
          <p:nvPr>
            <p:ph type="title"/>
          </p:nvPr>
        </p:nvSpPr>
        <p:spPr/>
        <p:txBody>
          <a:bodyPr/>
          <a:lstStyle/>
          <a:p>
            <a:r>
              <a:rPr lang="ru-RU" dirty="0"/>
              <a:t>Содержимое сайта</a:t>
            </a:r>
          </a:p>
        </p:txBody>
      </p:sp>
    </p:spTree>
    <p:extLst>
      <p:ext uri="{BB962C8B-B14F-4D97-AF65-F5344CB8AC3E}">
        <p14:creationId xmlns:p14="http://schemas.microsoft.com/office/powerpoint/2010/main" val="1187662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Медиа-запросы </a:t>
            </a:r>
            <a:r>
              <a:rPr lang="en-US" dirty="0" err="1" smtClean="0"/>
              <a:t>css</a:t>
            </a:r>
            <a:endParaRPr lang="ru-RU" dirty="0"/>
          </a:p>
        </p:txBody>
      </p:sp>
      <p:sp>
        <p:nvSpPr>
          <p:cNvPr id="3" name="Объект 2"/>
          <p:cNvSpPr>
            <a:spLocks noGrp="1"/>
          </p:cNvSpPr>
          <p:nvPr>
            <p:ph idx="1"/>
          </p:nvPr>
        </p:nvSpPr>
        <p:spPr/>
        <p:txBody>
          <a:bodyPr>
            <a:normAutofit/>
          </a:bodyPr>
          <a:lstStyle/>
          <a:p>
            <a:r>
              <a:rPr lang="ru-RU" sz="3200" b="1" dirty="0">
                <a:solidFill>
                  <a:schemeClr val="accent1"/>
                </a:solidFill>
              </a:rPr>
              <a:t>Медиа-запросы</a:t>
            </a:r>
            <a:r>
              <a:rPr lang="ru-RU" sz="3200" dirty="0"/>
              <a:t> — это особые правила применения CSS, с помощью которых можно менять стиль элементов, отталкиваясь от устройств, на которых будут просматривать веб-страницу</a:t>
            </a:r>
            <a:r>
              <a:rPr lang="ru-RU" sz="3200" dirty="0" smtClean="0"/>
              <a:t>.</a:t>
            </a:r>
            <a:endParaRPr lang="en-US" sz="3200" dirty="0"/>
          </a:p>
          <a:p>
            <a:r>
              <a:rPr lang="ru-RU" sz="3200" dirty="0"/>
              <a:t>@</a:t>
            </a:r>
            <a:r>
              <a:rPr lang="ru-RU" sz="3200" dirty="0" err="1"/>
              <a:t>media</a:t>
            </a:r>
            <a:r>
              <a:rPr lang="ru-RU" sz="3200" dirty="0"/>
              <a:t> условие { /* стили, которые становятся активными при соответствии условию }</a:t>
            </a:r>
            <a:endParaRPr lang="ru-RU" sz="4400" dirty="0"/>
          </a:p>
        </p:txBody>
      </p:sp>
    </p:spTree>
    <p:extLst>
      <p:ext uri="{BB962C8B-B14F-4D97-AF65-F5344CB8AC3E}">
        <p14:creationId xmlns:p14="http://schemas.microsoft.com/office/powerpoint/2010/main" val="36344396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Виды запросов</a:t>
            </a:r>
            <a:endParaRPr lang="ru-RU" dirty="0"/>
          </a:p>
        </p:txBody>
      </p:sp>
      <p:sp>
        <p:nvSpPr>
          <p:cNvPr id="3" name="Объект 2"/>
          <p:cNvSpPr>
            <a:spLocks noGrp="1"/>
          </p:cNvSpPr>
          <p:nvPr>
            <p:ph idx="1"/>
          </p:nvPr>
        </p:nvSpPr>
        <p:spPr/>
        <p:txBody>
          <a:bodyPr>
            <a:normAutofit/>
          </a:bodyPr>
          <a:lstStyle/>
          <a:p>
            <a:r>
              <a:rPr lang="ru-RU" sz="3200" dirty="0"/>
              <a:t>все устройства — </a:t>
            </a:r>
            <a:r>
              <a:rPr lang="ru-RU" sz="3200" dirty="0" err="1" smtClean="0"/>
              <a:t>all</a:t>
            </a:r>
            <a:r>
              <a:rPr lang="ru-RU" sz="3200" dirty="0" smtClean="0"/>
              <a:t>;</a:t>
            </a:r>
            <a:endParaRPr lang="ru-RU" sz="3200" dirty="0"/>
          </a:p>
          <a:p>
            <a:r>
              <a:rPr lang="ru-RU" sz="3200" dirty="0"/>
              <a:t>устройства с экранами — </a:t>
            </a:r>
            <a:r>
              <a:rPr lang="ru-RU" sz="3200" dirty="0" err="1" smtClean="0"/>
              <a:t>screen</a:t>
            </a:r>
            <a:r>
              <a:rPr lang="ru-RU" sz="3200" dirty="0" smtClean="0"/>
              <a:t>;</a:t>
            </a:r>
            <a:endParaRPr lang="ru-RU" sz="3200" dirty="0"/>
          </a:p>
          <a:p>
            <a:r>
              <a:rPr lang="ru-RU" sz="3200" dirty="0"/>
              <a:t>синтезаторы речи — </a:t>
            </a:r>
            <a:r>
              <a:rPr lang="ru-RU" sz="3200" dirty="0" err="1" smtClean="0"/>
              <a:t>speech</a:t>
            </a:r>
            <a:r>
              <a:rPr lang="ru-RU" sz="3200" dirty="0" smtClean="0"/>
              <a:t>;</a:t>
            </a:r>
            <a:endParaRPr lang="ru-RU" sz="3200" dirty="0"/>
          </a:p>
          <a:p>
            <a:r>
              <a:rPr lang="ru-RU" sz="3200" dirty="0"/>
              <a:t>принтеры или страница предварительного просмотра для печати — </a:t>
            </a:r>
            <a:r>
              <a:rPr lang="ru-RU" sz="3200" dirty="0" err="1"/>
              <a:t>print</a:t>
            </a:r>
            <a:endParaRPr lang="ru-RU" sz="3200" dirty="0"/>
          </a:p>
          <a:p>
            <a:r>
              <a:rPr lang="ru-RU" sz="3200" dirty="0"/>
              <a:t>.</a:t>
            </a:r>
          </a:p>
        </p:txBody>
      </p:sp>
    </p:spTree>
    <p:extLst>
      <p:ext uri="{BB962C8B-B14F-4D97-AF65-F5344CB8AC3E}">
        <p14:creationId xmlns:p14="http://schemas.microsoft.com/office/powerpoint/2010/main" val="42019578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Виды условий</a:t>
            </a:r>
            <a:endParaRPr lang="ru-RU" dirty="0"/>
          </a:p>
        </p:txBody>
      </p:sp>
      <p:sp>
        <p:nvSpPr>
          <p:cNvPr id="3" name="Объект 2"/>
          <p:cNvSpPr>
            <a:spLocks noGrp="1"/>
          </p:cNvSpPr>
          <p:nvPr>
            <p:ph idx="1"/>
          </p:nvPr>
        </p:nvSpPr>
        <p:spPr>
          <a:xfrm>
            <a:off x="768096" y="1775637"/>
            <a:ext cx="7290055" cy="4533723"/>
          </a:xfrm>
        </p:spPr>
        <p:txBody>
          <a:bodyPr>
            <a:noAutofit/>
          </a:bodyPr>
          <a:lstStyle/>
          <a:p>
            <a:r>
              <a:rPr lang="en-US" b="1" dirty="0" smtClean="0">
                <a:solidFill>
                  <a:schemeClr val="accent1"/>
                </a:solidFill>
              </a:rPr>
              <a:t>Height,</a:t>
            </a:r>
            <a:r>
              <a:rPr lang="en-US" b="1" dirty="0">
                <a:solidFill>
                  <a:schemeClr val="accent1"/>
                </a:solidFill>
              </a:rPr>
              <a:t> </a:t>
            </a:r>
            <a:r>
              <a:rPr lang="en-US" b="1" dirty="0" smtClean="0">
                <a:solidFill>
                  <a:schemeClr val="accent1"/>
                </a:solidFill>
              </a:rPr>
              <a:t>min-height</a:t>
            </a:r>
            <a:r>
              <a:rPr lang="ru-RU" b="1" dirty="0" smtClean="0">
                <a:solidFill>
                  <a:schemeClr val="accent1"/>
                </a:solidFill>
              </a:rPr>
              <a:t> </a:t>
            </a:r>
            <a:r>
              <a:rPr lang="en-US" b="1" dirty="0">
                <a:solidFill>
                  <a:schemeClr val="accent1"/>
                </a:solidFill>
              </a:rPr>
              <a:t> </a:t>
            </a:r>
            <a:r>
              <a:rPr lang="ru-RU" b="1" dirty="0">
                <a:solidFill>
                  <a:schemeClr val="accent1"/>
                </a:solidFill>
              </a:rPr>
              <a:t>и </a:t>
            </a:r>
            <a:r>
              <a:rPr lang="en-US" b="1" dirty="0" smtClean="0">
                <a:solidFill>
                  <a:schemeClr val="accent1"/>
                </a:solidFill>
              </a:rPr>
              <a:t>max-height</a:t>
            </a:r>
            <a:r>
              <a:rPr lang="ru-RU" b="1" dirty="0" smtClean="0">
                <a:solidFill>
                  <a:schemeClr val="accent1"/>
                </a:solidFill>
              </a:rPr>
              <a:t> </a:t>
            </a:r>
            <a:r>
              <a:rPr lang="en-US" dirty="0"/>
              <a:t> — </a:t>
            </a:r>
            <a:r>
              <a:rPr lang="ru-RU" dirty="0"/>
              <a:t>прописывает требования к высоте браузера, аналогично функциям ширины: @</a:t>
            </a:r>
            <a:r>
              <a:rPr lang="en-US" dirty="0"/>
              <a:t>media (max -height: 1080px</a:t>
            </a:r>
            <a:r>
              <a:rPr lang="en-US" dirty="0" smtClean="0"/>
              <a:t>)</a:t>
            </a:r>
            <a:endParaRPr lang="en-US" dirty="0"/>
          </a:p>
          <a:p>
            <a:r>
              <a:rPr lang="en-US" b="1" dirty="0" smtClean="0">
                <a:solidFill>
                  <a:schemeClr val="accent1"/>
                </a:solidFill>
              </a:rPr>
              <a:t>Color</a:t>
            </a:r>
            <a:r>
              <a:rPr lang="ru-RU" b="1" dirty="0" smtClean="0">
                <a:solidFill>
                  <a:schemeClr val="accent1"/>
                </a:solidFill>
              </a:rPr>
              <a:t> </a:t>
            </a:r>
            <a:r>
              <a:rPr lang="en-US" dirty="0"/>
              <a:t> </a:t>
            </a:r>
            <a:r>
              <a:rPr lang="ru-RU" dirty="0"/>
              <a:t>определяет количество бит на канал цвета (также есть значения </a:t>
            </a:r>
            <a:r>
              <a:rPr lang="en-US" dirty="0" smtClean="0"/>
              <a:t>min</a:t>
            </a:r>
            <a:r>
              <a:rPr lang="en-US" dirty="0"/>
              <a:t> </a:t>
            </a:r>
            <a:r>
              <a:rPr lang="ru-RU" dirty="0"/>
              <a:t>и </a:t>
            </a:r>
            <a:r>
              <a:rPr lang="en-US" dirty="0" smtClean="0"/>
              <a:t>max);</a:t>
            </a:r>
            <a:endParaRPr lang="en-US" dirty="0"/>
          </a:p>
          <a:p>
            <a:r>
              <a:rPr lang="en-US" b="1" dirty="0" smtClean="0">
                <a:solidFill>
                  <a:schemeClr val="accent1"/>
                </a:solidFill>
              </a:rPr>
              <a:t>aspect-ratio</a:t>
            </a:r>
            <a:r>
              <a:rPr lang="ru-RU" b="1" dirty="0" smtClean="0">
                <a:solidFill>
                  <a:schemeClr val="accent1"/>
                </a:solidFill>
              </a:rPr>
              <a:t> </a:t>
            </a:r>
            <a:r>
              <a:rPr lang="en-US" b="1" dirty="0">
                <a:solidFill>
                  <a:schemeClr val="accent1"/>
                </a:solidFill>
              </a:rPr>
              <a:t> (</a:t>
            </a:r>
            <a:r>
              <a:rPr lang="en-US" b="1" dirty="0" smtClean="0">
                <a:solidFill>
                  <a:schemeClr val="accent1"/>
                </a:solidFill>
              </a:rPr>
              <a:t>min-aspect-ratio,</a:t>
            </a:r>
            <a:r>
              <a:rPr lang="en-US" b="1" dirty="0">
                <a:solidFill>
                  <a:schemeClr val="accent1"/>
                </a:solidFill>
              </a:rPr>
              <a:t> </a:t>
            </a:r>
            <a:r>
              <a:rPr lang="en-US" b="1" dirty="0" smtClean="0">
                <a:solidFill>
                  <a:schemeClr val="accent1"/>
                </a:solidFill>
              </a:rPr>
              <a:t>max-aspect-ratio) </a:t>
            </a:r>
            <a:r>
              <a:rPr lang="en-US" dirty="0"/>
              <a:t>— </a:t>
            </a:r>
            <a:r>
              <a:rPr lang="ru-RU" dirty="0"/>
              <a:t>отношения ширины к высоте: @</a:t>
            </a:r>
            <a:r>
              <a:rPr lang="en-US" dirty="0"/>
              <a:t>media screen and (device-aspect-ratio: 1920/1080)</a:t>
            </a:r>
          </a:p>
          <a:p>
            <a:r>
              <a:rPr lang="en-US" b="1" dirty="0" smtClean="0">
                <a:solidFill>
                  <a:schemeClr val="accent1"/>
                </a:solidFill>
              </a:rPr>
              <a:t>orientation</a:t>
            </a:r>
            <a:r>
              <a:rPr lang="en-US" dirty="0"/>
              <a:t> — </a:t>
            </a:r>
            <a:r>
              <a:rPr lang="ru-RU" dirty="0"/>
              <a:t>оценивает режим отображения страницы: портретный (</a:t>
            </a:r>
            <a:r>
              <a:rPr lang="en-US" dirty="0" smtClean="0"/>
              <a:t>portrait) </a:t>
            </a:r>
            <a:r>
              <a:rPr lang="ru-RU" dirty="0"/>
              <a:t>или альбомный (</a:t>
            </a:r>
            <a:r>
              <a:rPr lang="en-US" dirty="0" smtClean="0"/>
              <a:t>landscape);</a:t>
            </a:r>
            <a:endParaRPr lang="en-US" dirty="0"/>
          </a:p>
          <a:p>
            <a:r>
              <a:rPr lang="en-US" b="1" dirty="0" smtClean="0">
                <a:solidFill>
                  <a:schemeClr val="accent1"/>
                </a:solidFill>
              </a:rPr>
              <a:t>Resolution</a:t>
            </a:r>
            <a:r>
              <a:rPr lang="ru-RU" b="1" dirty="0" smtClean="0">
                <a:solidFill>
                  <a:schemeClr val="accent1"/>
                </a:solidFill>
              </a:rPr>
              <a:t> </a:t>
            </a:r>
            <a:r>
              <a:rPr lang="en-US" b="1" dirty="0">
                <a:solidFill>
                  <a:schemeClr val="accent1"/>
                </a:solidFill>
              </a:rPr>
              <a:t> (</a:t>
            </a:r>
            <a:r>
              <a:rPr lang="en-US" b="1" dirty="0" smtClean="0">
                <a:solidFill>
                  <a:schemeClr val="accent1"/>
                </a:solidFill>
              </a:rPr>
              <a:t>min-resolution</a:t>
            </a:r>
            <a:r>
              <a:rPr lang="ru-RU" b="1" dirty="0" smtClean="0">
                <a:solidFill>
                  <a:schemeClr val="accent1"/>
                </a:solidFill>
              </a:rPr>
              <a:t> </a:t>
            </a:r>
            <a:r>
              <a:rPr lang="en-US" b="1" dirty="0" smtClean="0">
                <a:solidFill>
                  <a:schemeClr val="accent1"/>
                </a:solidFill>
              </a:rPr>
              <a:t>,</a:t>
            </a:r>
            <a:r>
              <a:rPr lang="en-US" b="1" dirty="0">
                <a:solidFill>
                  <a:schemeClr val="accent1"/>
                </a:solidFill>
              </a:rPr>
              <a:t> </a:t>
            </a:r>
            <a:r>
              <a:rPr lang="en-US" b="1" dirty="0" smtClean="0">
                <a:solidFill>
                  <a:schemeClr val="accent1"/>
                </a:solidFill>
              </a:rPr>
              <a:t>max-resolution) </a:t>
            </a:r>
            <a:r>
              <a:rPr lang="en-US" dirty="0"/>
              <a:t>— </a:t>
            </a:r>
            <a:r>
              <a:rPr lang="ru-RU" dirty="0"/>
              <a:t>это разрешение устройства ввода: требуемое, минимальное и максимальное; измеряется в </a:t>
            </a:r>
            <a:r>
              <a:rPr lang="en-US" dirty="0"/>
              <a:t>dpi, </a:t>
            </a:r>
            <a:r>
              <a:rPr lang="en-US" dirty="0" err="1"/>
              <a:t>dpcm</a:t>
            </a:r>
            <a:r>
              <a:rPr lang="en-US" dirty="0"/>
              <a:t> </a:t>
            </a:r>
            <a:r>
              <a:rPr lang="ru-RU" dirty="0"/>
              <a:t>или </a:t>
            </a:r>
            <a:r>
              <a:rPr lang="en-US" dirty="0" err="1"/>
              <a:t>dppx</a:t>
            </a:r>
            <a:r>
              <a:rPr lang="en-US" dirty="0"/>
              <a:t>.</a:t>
            </a:r>
          </a:p>
        </p:txBody>
      </p:sp>
    </p:spTree>
    <p:extLst>
      <p:ext uri="{BB962C8B-B14F-4D97-AF65-F5344CB8AC3E}">
        <p14:creationId xmlns:p14="http://schemas.microsoft.com/office/powerpoint/2010/main" val="13742311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Проблемы с браузерами</a:t>
            </a:r>
            <a:endParaRPr lang="ru-RU" dirty="0"/>
          </a:p>
        </p:txBody>
      </p:sp>
      <p:sp>
        <p:nvSpPr>
          <p:cNvPr id="3" name="Объект 2"/>
          <p:cNvSpPr>
            <a:spLocks noGrp="1"/>
          </p:cNvSpPr>
          <p:nvPr>
            <p:ph idx="1"/>
          </p:nvPr>
        </p:nvSpPr>
        <p:spPr/>
        <p:txBody>
          <a:bodyPr>
            <a:noAutofit/>
          </a:bodyPr>
          <a:lstStyle/>
          <a:p>
            <a:r>
              <a:rPr lang="ru-RU" sz="3600" dirty="0"/>
              <a:t>Обязательно просматривайте страницы с таблицами стилей в различных браузерах. Это связано с тем, что разные браузеры могут по разному интерпретировать одно и то же правило, а некоторые свойства и/или значения и вовсе не поддерживать. </a:t>
            </a:r>
          </a:p>
        </p:txBody>
      </p:sp>
    </p:spTree>
    <p:extLst>
      <p:ext uri="{BB962C8B-B14F-4D97-AF65-F5344CB8AC3E}">
        <p14:creationId xmlns:p14="http://schemas.microsoft.com/office/powerpoint/2010/main" val="4260205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Cascading</a:t>
            </a:r>
            <a:r>
              <a:rPr lang="ru-RU" dirty="0"/>
              <a:t> </a:t>
            </a:r>
            <a:r>
              <a:rPr lang="ru-RU" dirty="0" err="1"/>
              <a:t>Style</a:t>
            </a:r>
            <a:r>
              <a:rPr lang="ru-RU" dirty="0"/>
              <a:t> </a:t>
            </a:r>
            <a:r>
              <a:rPr lang="ru-RU" dirty="0" err="1" smtClean="0"/>
              <a:t>Sheets</a:t>
            </a:r>
            <a:r>
              <a:rPr lang="en-US" dirty="0" smtClean="0"/>
              <a:t>(CSS)</a:t>
            </a:r>
            <a:endParaRPr lang="ru-RU" dirty="0"/>
          </a:p>
        </p:txBody>
      </p:sp>
      <p:sp>
        <p:nvSpPr>
          <p:cNvPr id="3" name="Объект 2"/>
          <p:cNvSpPr>
            <a:spLocks noGrp="1"/>
          </p:cNvSpPr>
          <p:nvPr>
            <p:ph idx="1"/>
          </p:nvPr>
        </p:nvSpPr>
        <p:spPr>
          <a:xfrm>
            <a:off x="768097" y="2286000"/>
            <a:ext cx="7290054" cy="4023360"/>
          </a:xfrm>
        </p:spPr>
        <p:txBody>
          <a:bodyPr>
            <a:normAutofit/>
          </a:bodyPr>
          <a:lstStyle/>
          <a:p>
            <a:r>
              <a:rPr lang="ru-RU" sz="3200" dirty="0"/>
              <a:t>CSS (англ. </a:t>
            </a:r>
            <a:r>
              <a:rPr lang="ru-RU" sz="3200" b="1" dirty="0" err="1">
                <a:solidFill>
                  <a:schemeClr val="accent1"/>
                </a:solidFill>
              </a:rPr>
              <a:t>Cascading</a:t>
            </a:r>
            <a:r>
              <a:rPr lang="ru-RU" sz="3200" b="1" dirty="0">
                <a:solidFill>
                  <a:schemeClr val="accent1"/>
                </a:solidFill>
              </a:rPr>
              <a:t> </a:t>
            </a:r>
            <a:r>
              <a:rPr lang="ru-RU" sz="3200" b="1" dirty="0" err="1">
                <a:solidFill>
                  <a:schemeClr val="accent1"/>
                </a:solidFill>
              </a:rPr>
              <a:t>Style</a:t>
            </a:r>
            <a:r>
              <a:rPr lang="ru-RU" sz="3200" b="1" dirty="0">
                <a:solidFill>
                  <a:schemeClr val="accent1"/>
                </a:solidFill>
              </a:rPr>
              <a:t> </a:t>
            </a:r>
            <a:r>
              <a:rPr lang="ru-RU" sz="3200" b="1" dirty="0" err="1">
                <a:solidFill>
                  <a:schemeClr val="accent1"/>
                </a:solidFill>
              </a:rPr>
              <a:t>Sheets</a:t>
            </a:r>
            <a:r>
              <a:rPr lang="ru-RU" sz="3200" b="1" dirty="0">
                <a:solidFill>
                  <a:schemeClr val="accent1"/>
                </a:solidFill>
              </a:rPr>
              <a:t> </a:t>
            </a:r>
            <a:r>
              <a:rPr lang="ru-RU" sz="3200" dirty="0"/>
              <a:t>— каскадные таблицы стилей) — формальный язык описания внешнего вида документа, который написан с использованием языка разметки HTML. </a:t>
            </a:r>
            <a:endParaRPr lang="en-US" sz="3200" dirty="0" smtClean="0"/>
          </a:p>
          <a:p>
            <a:r>
              <a:rPr lang="ru-RU" sz="3200" dirty="0" smtClean="0"/>
              <a:t>Подготовкой </a:t>
            </a:r>
            <a:r>
              <a:rPr lang="ru-RU" sz="3200" dirty="0"/>
              <a:t>и выпуском спецификации занимается консорциум W3C - </a:t>
            </a:r>
            <a:r>
              <a:rPr lang="ru-RU" sz="3200" dirty="0">
                <a:hlinkClick r:id="rId2"/>
              </a:rPr>
              <a:t>http://www.w3.org/Style/CSS</a:t>
            </a:r>
            <a:r>
              <a:rPr lang="ru-RU" sz="3200" dirty="0" smtClean="0">
                <a:hlinkClick r:id="rId2"/>
              </a:rPr>
              <a:t>/</a:t>
            </a:r>
            <a:endParaRPr lang="ru-RU" sz="3200" dirty="0" smtClean="0"/>
          </a:p>
          <a:p>
            <a:endParaRPr lang="ru-RU" sz="3200" dirty="0" smtClean="0"/>
          </a:p>
        </p:txBody>
      </p:sp>
    </p:spTree>
    <p:extLst>
      <p:ext uri="{BB962C8B-B14F-4D97-AF65-F5344CB8AC3E}">
        <p14:creationId xmlns:p14="http://schemas.microsoft.com/office/powerpoint/2010/main" val="23968204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Попробовать сверстать сайт самим</a:t>
            </a:r>
            <a:endParaRPr lang="ru-RU" dirty="0"/>
          </a:p>
        </p:txBody>
      </p:sp>
      <p:sp>
        <p:nvSpPr>
          <p:cNvPr id="3" name="Объект 2"/>
          <p:cNvSpPr>
            <a:spLocks noGrp="1"/>
          </p:cNvSpPr>
          <p:nvPr>
            <p:ph idx="1"/>
          </p:nvPr>
        </p:nvSpPr>
        <p:spPr/>
        <p:txBody>
          <a:bodyPr/>
          <a:lstStyle/>
          <a:p>
            <a:r>
              <a:rPr lang="en-US" dirty="0">
                <a:hlinkClick r:id="rId2"/>
              </a:rPr>
              <a:t>https://www.figma.com/file/riYWsKz8Mltxiv4D6nN6lo/Free--Landing--Page-Template-(Copy)?</a:t>
            </a:r>
            <a:r>
              <a:rPr lang="en-US" dirty="0" smtClean="0">
                <a:hlinkClick r:id="rId2"/>
              </a:rPr>
              <a:t>node-id=254%3A515</a:t>
            </a:r>
            <a:endParaRPr lang="ru-RU" dirty="0" smtClean="0"/>
          </a:p>
          <a:p>
            <a:endParaRPr lang="ru-RU" dirty="0"/>
          </a:p>
        </p:txBody>
      </p:sp>
    </p:spTree>
    <p:extLst>
      <p:ext uri="{BB962C8B-B14F-4D97-AF65-F5344CB8AC3E}">
        <p14:creationId xmlns:p14="http://schemas.microsoft.com/office/powerpoint/2010/main" val="34597034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 Box 1"/>
          <p:cNvSpPr txBox="1"/>
          <p:nvPr/>
        </p:nvSpPr>
        <p:spPr>
          <a:xfrm>
            <a:off x="256031" y="1054100"/>
            <a:ext cx="8659370" cy="677106"/>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sz="3200" b="1">
                <a:solidFill>
                  <a:srgbClr val="FF0000"/>
                </a:solidFill>
              </a:defRPr>
            </a:lvl1pPr>
          </a:lstStyle>
          <a:p>
            <a:endParaRPr dirty="0"/>
          </a:p>
        </p:txBody>
      </p:sp>
      <p:sp>
        <p:nvSpPr>
          <p:cNvPr id="205" name="Text Box 2"/>
          <p:cNvSpPr txBox="1"/>
          <p:nvPr/>
        </p:nvSpPr>
        <p:spPr>
          <a:xfrm>
            <a:off x="269747" y="2149125"/>
            <a:ext cx="8604506" cy="40563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p>
            <a:pPr marL="265113" indent="-265113">
              <a:lnSpc>
                <a:spcPct val="150000"/>
              </a:lnSpc>
              <a:spcBef>
                <a:spcPts val="500"/>
              </a:spcBef>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t>Оптимизация для поисковых систем, теги и карта сайта.</a:t>
            </a:r>
          </a:p>
          <a:p>
            <a:pPr marL="265113" indent="-265113">
              <a:lnSpc>
                <a:spcPct val="150000"/>
              </a:lnSpc>
              <a:spcBef>
                <a:spcPts val="500"/>
              </a:spcBef>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t>Счетчики статистики google/yandex</a:t>
            </a:r>
          </a:p>
          <a:p>
            <a:pPr marL="265113" indent="-265113">
              <a:lnSpc>
                <a:spcPct val="150000"/>
              </a:lnSpc>
              <a:spcBef>
                <a:spcPts val="500"/>
              </a:spcBef>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t>Регистрация в веб мастере</a:t>
            </a:r>
          </a:p>
          <a:p>
            <a:pPr marL="265113" indent="-265113">
              <a:lnSpc>
                <a:spcPct val="150000"/>
              </a:lnSpc>
              <a:spcBef>
                <a:spcPts val="500"/>
              </a:spcBef>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t>Покупка доменного имени</a:t>
            </a:r>
          </a:p>
          <a:p>
            <a:pPr marL="265113" indent="-265113">
              <a:lnSpc>
                <a:spcPct val="150000"/>
              </a:lnSpc>
              <a:spcBef>
                <a:spcPts val="500"/>
              </a:spcBef>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t>Хостинг</a:t>
            </a:r>
          </a:p>
          <a:p>
            <a:pPr>
              <a:lnSpc>
                <a:spcPct val="150000"/>
              </a:lnSpc>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defRPr sz="2400"/>
            </a:pPr>
            <a:endParaRPr/>
          </a:p>
        </p:txBody>
      </p:sp>
      <p:sp>
        <p:nvSpPr>
          <p:cNvPr id="2" name="Заголовок 1"/>
          <p:cNvSpPr>
            <a:spLocks noGrp="1"/>
          </p:cNvSpPr>
          <p:nvPr>
            <p:ph type="title"/>
          </p:nvPr>
        </p:nvSpPr>
        <p:spPr/>
        <p:txBody>
          <a:bodyPr/>
          <a:lstStyle/>
          <a:p>
            <a:r>
              <a:rPr lang="ru-RU" dirty="0"/>
              <a:t>Обязательные атрибуты</a:t>
            </a:r>
          </a:p>
        </p:txBody>
      </p:sp>
    </p:spTree>
    <p:extLst>
      <p:ext uri="{BB962C8B-B14F-4D97-AF65-F5344CB8AC3E}">
        <p14:creationId xmlns:p14="http://schemas.microsoft.com/office/powerpoint/2010/main" val="3922369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 Box 1"/>
          <p:cNvSpPr txBox="1"/>
          <p:nvPr/>
        </p:nvSpPr>
        <p:spPr>
          <a:xfrm>
            <a:off x="256031" y="1054100"/>
            <a:ext cx="8659370" cy="677106"/>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sz="3200" b="1">
                <a:solidFill>
                  <a:srgbClr val="FF0000"/>
                </a:solidFill>
              </a:defRPr>
            </a:lvl1pPr>
          </a:lstStyle>
          <a:p>
            <a:endParaRPr dirty="0"/>
          </a:p>
        </p:txBody>
      </p:sp>
      <p:sp>
        <p:nvSpPr>
          <p:cNvPr id="208" name="Text Box 2"/>
          <p:cNvSpPr txBox="1"/>
          <p:nvPr/>
        </p:nvSpPr>
        <p:spPr>
          <a:xfrm>
            <a:off x="269747" y="2149125"/>
            <a:ext cx="8604506" cy="683583"/>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p>
            <a:pPr marL="265113" indent="-265113">
              <a:lnSpc>
                <a:spcPct val="150000"/>
              </a:lnSpc>
              <a:spcBef>
                <a:spcPts val="500"/>
              </a:spcBef>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endParaRPr dirty="0"/>
          </a:p>
        </p:txBody>
      </p:sp>
      <p:sp>
        <p:nvSpPr>
          <p:cNvPr id="2" name="Заголовок 1"/>
          <p:cNvSpPr>
            <a:spLocks noGrp="1"/>
          </p:cNvSpPr>
          <p:nvPr>
            <p:ph type="title"/>
          </p:nvPr>
        </p:nvSpPr>
        <p:spPr/>
        <p:txBody>
          <a:bodyPr/>
          <a:lstStyle/>
          <a:p>
            <a:r>
              <a:rPr lang="ru-RU" dirty="0"/>
              <a:t>Рекомендации по </a:t>
            </a:r>
            <a:r>
              <a:rPr lang="en-US"/>
              <a:t>S</a:t>
            </a:r>
            <a:r>
              <a:rPr lang="ru-RU" smtClean="0"/>
              <a:t>ЕО</a:t>
            </a:r>
            <a:endParaRPr lang="ru-RU" dirty="0"/>
          </a:p>
        </p:txBody>
      </p:sp>
      <p:sp>
        <p:nvSpPr>
          <p:cNvPr id="3" name="Объект 2"/>
          <p:cNvSpPr>
            <a:spLocks noGrp="1"/>
          </p:cNvSpPr>
          <p:nvPr>
            <p:ph idx="1"/>
          </p:nvPr>
        </p:nvSpPr>
        <p:spPr/>
        <p:txBody>
          <a:bodyPr/>
          <a:lstStyle/>
          <a:p>
            <a:pPr marL="265113" indent="-265113">
              <a:lnSpc>
                <a:spcPct val="150000"/>
              </a:lnSpc>
              <a:spcBef>
                <a:spcPts val="500"/>
              </a:spcBef>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ru-RU" dirty="0"/>
              <a:t>Правильно расставленные теги (семантика и описание)</a:t>
            </a:r>
          </a:p>
          <a:p>
            <a:pPr marL="265113" indent="-265113">
              <a:lnSpc>
                <a:spcPct val="150000"/>
              </a:lnSpc>
              <a:spcBef>
                <a:spcPts val="500"/>
              </a:spcBef>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ru-RU" dirty="0"/>
              <a:t>Уникальный контент (не плагиат)</a:t>
            </a:r>
          </a:p>
          <a:p>
            <a:pPr marL="265113" indent="-265113">
              <a:lnSpc>
                <a:spcPct val="150000"/>
              </a:lnSpc>
              <a:spcBef>
                <a:spcPts val="500"/>
              </a:spcBef>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ru-RU" dirty="0"/>
              <a:t>Указание источников</a:t>
            </a:r>
          </a:p>
          <a:p>
            <a:pPr marL="265113" indent="-265113">
              <a:lnSpc>
                <a:spcPct val="150000"/>
              </a:lnSpc>
              <a:spcBef>
                <a:spcPts val="500"/>
              </a:spcBef>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ru-RU" dirty="0"/>
              <a:t>Своевременные обновления</a:t>
            </a:r>
          </a:p>
          <a:p>
            <a:pPr marL="265113" indent="-265113">
              <a:lnSpc>
                <a:spcPct val="150000"/>
              </a:lnSpc>
              <a:spcBef>
                <a:spcPts val="500"/>
              </a:spcBef>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ru-RU" dirty="0"/>
              <a:t>Наличие мобильной версии</a:t>
            </a:r>
          </a:p>
        </p:txBody>
      </p:sp>
    </p:spTree>
    <p:extLst>
      <p:ext uri="{BB962C8B-B14F-4D97-AF65-F5344CB8AC3E}">
        <p14:creationId xmlns:p14="http://schemas.microsoft.com/office/powerpoint/2010/main" val="1167925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p:txBody>
          <a:bodyPr/>
          <a:lstStyle/>
          <a:p>
            <a:r>
              <a:rPr lang="ru-RU" altLang="ru-RU" smtClean="0"/>
              <a:t>Серверы и клиенты</a:t>
            </a:r>
          </a:p>
        </p:txBody>
      </p:sp>
      <p:sp>
        <p:nvSpPr>
          <p:cNvPr id="4" name="Прямоугольник 3"/>
          <p:cNvSpPr/>
          <p:nvPr/>
        </p:nvSpPr>
        <p:spPr>
          <a:xfrm>
            <a:off x="388938" y="1932285"/>
            <a:ext cx="8453437" cy="8302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360363" indent="-360363">
              <a:defRPr/>
            </a:pPr>
            <a:r>
              <a:rPr lang="ru-RU" sz="2400" b="1" dirty="0">
                <a:latin typeface="Arial" charset="0"/>
              </a:rPr>
              <a:t>Сервер ­– </a:t>
            </a:r>
            <a:r>
              <a:rPr lang="ru-RU" sz="2400" dirty="0">
                <a:latin typeface="Arial" charset="0"/>
              </a:rPr>
              <a:t>это компьютер, предоставляющий свои ресурсы в общее использование.</a:t>
            </a:r>
          </a:p>
        </p:txBody>
      </p:sp>
      <p:sp>
        <p:nvSpPr>
          <p:cNvPr id="5" name="Прямоугольник 4"/>
          <p:cNvSpPr/>
          <p:nvPr/>
        </p:nvSpPr>
        <p:spPr>
          <a:xfrm>
            <a:off x="388938" y="4131408"/>
            <a:ext cx="8453437" cy="8318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360363" indent="-360363">
              <a:defRPr/>
            </a:pPr>
            <a:r>
              <a:rPr lang="ru-RU" sz="2400" b="1" dirty="0">
                <a:latin typeface="Arial" charset="0"/>
              </a:rPr>
              <a:t>Клиент</a:t>
            </a:r>
            <a:r>
              <a:rPr lang="ru-RU" sz="2400" dirty="0">
                <a:latin typeface="Arial" charset="0"/>
              </a:rPr>
              <a:t> – это компьютер, использующий ресурсы сервера.</a:t>
            </a:r>
          </a:p>
        </p:txBody>
      </p:sp>
      <p:sp>
        <p:nvSpPr>
          <p:cNvPr id="9222" name="Rectangle 1"/>
          <p:cNvSpPr>
            <a:spLocks noChangeArrowheads="1"/>
          </p:cNvSpPr>
          <p:nvPr/>
        </p:nvSpPr>
        <p:spPr bwMode="auto">
          <a:xfrm>
            <a:off x="417513" y="2803672"/>
            <a:ext cx="84058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marL="174625" indent="-1746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ru-RU" altLang="ru-RU" dirty="0">
                <a:ea typeface="Calibri" panose="020F0502020204030204" pitchFamily="34" charset="0"/>
                <a:cs typeface="Times New Roman" panose="02020603050405020304" pitchFamily="18" charset="0"/>
              </a:rPr>
              <a:t>файловый сервер</a:t>
            </a:r>
          </a:p>
          <a:p>
            <a:pPr>
              <a:buFontTx/>
              <a:buChar char="•"/>
            </a:pPr>
            <a:r>
              <a:rPr lang="ru-RU" altLang="ru-RU" dirty="0">
                <a:ea typeface="Calibri" panose="020F0502020204030204" pitchFamily="34" charset="0"/>
                <a:cs typeface="Times New Roman" panose="02020603050405020304" pitchFamily="18" charset="0"/>
              </a:rPr>
              <a:t>сервер печати </a:t>
            </a:r>
            <a:endParaRPr lang="en-US" altLang="ru-RU" dirty="0">
              <a:ea typeface="Calibri" panose="020F0502020204030204" pitchFamily="34" charset="0"/>
              <a:cs typeface="Times New Roman" panose="02020603050405020304" pitchFamily="18" charset="0"/>
            </a:endParaRPr>
          </a:p>
          <a:p>
            <a:pPr>
              <a:buFontTx/>
              <a:buChar char="•"/>
            </a:pPr>
            <a:r>
              <a:rPr lang="ru-RU" altLang="ru-RU" dirty="0">
                <a:ea typeface="Calibri" panose="020F0502020204030204" pitchFamily="34" charset="0"/>
                <a:cs typeface="Times New Roman" panose="02020603050405020304" pitchFamily="18" charset="0"/>
              </a:rPr>
              <a:t>почтовый сервер</a:t>
            </a:r>
            <a:endParaRPr lang="en-US" altLang="ru-RU" dirty="0">
              <a:ea typeface="Calibri" panose="020F0502020204030204" pitchFamily="34" charset="0"/>
              <a:cs typeface="Times New Roman" panose="02020603050405020304" pitchFamily="18" charset="0"/>
            </a:endParaRPr>
          </a:p>
          <a:p>
            <a:pPr>
              <a:buFontTx/>
              <a:buChar char="•"/>
            </a:pPr>
            <a:r>
              <a:rPr lang="ru-RU" altLang="ru-RU" dirty="0">
                <a:ea typeface="Calibri" panose="020F0502020204030204" pitchFamily="34" charset="0"/>
                <a:cs typeface="Times New Roman" panose="02020603050405020304" pitchFamily="18" charset="0"/>
              </a:rPr>
              <a:t>сервер приложений </a:t>
            </a:r>
          </a:p>
        </p:txBody>
      </p:sp>
      <p:grpSp>
        <p:nvGrpSpPr>
          <p:cNvPr id="2" name="Группа 17"/>
          <p:cNvGrpSpPr>
            <a:grpSpLocks/>
          </p:cNvGrpSpPr>
          <p:nvPr/>
        </p:nvGrpSpPr>
        <p:grpSpPr bwMode="auto">
          <a:xfrm>
            <a:off x="4786313" y="4960083"/>
            <a:ext cx="1263650" cy="1804987"/>
            <a:chOff x="4786313" y="4243388"/>
            <a:chExt cx="1263650" cy="1804987"/>
          </a:xfrm>
        </p:grpSpPr>
        <p:pic>
          <p:nvPicPr>
            <p:cNvPr id="12305" name="Picture 3" descr="http://www.web-3.ru/data/seotext/474/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313" y="4581525"/>
              <a:ext cx="126365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6" name="Прямоугольник 7"/>
            <p:cNvSpPr>
              <a:spLocks noChangeArrowheads="1"/>
            </p:cNvSpPr>
            <p:nvPr/>
          </p:nvSpPr>
          <p:spPr bwMode="auto">
            <a:xfrm>
              <a:off x="4891088" y="4243388"/>
              <a:ext cx="1087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u-RU" sz="2000">
                  <a:solidFill>
                    <a:srgbClr val="333399"/>
                  </a:solidFill>
                </a:rPr>
                <a:t>c</a:t>
              </a:r>
              <a:r>
                <a:rPr lang="ru-RU" altLang="ru-RU" sz="2000">
                  <a:solidFill>
                    <a:srgbClr val="333399"/>
                  </a:solidFill>
                </a:rPr>
                <a:t>ервер </a:t>
              </a:r>
              <a:endParaRPr lang="ru-RU" altLang="ru-RU" sz="1600">
                <a:solidFill>
                  <a:srgbClr val="333399"/>
                </a:solidFill>
              </a:endParaRPr>
            </a:p>
          </p:txBody>
        </p:sp>
      </p:grpSp>
      <p:sp>
        <p:nvSpPr>
          <p:cNvPr id="9226" name="Полилиния 9"/>
          <p:cNvSpPr>
            <a:spLocks noChangeArrowheads="1"/>
          </p:cNvSpPr>
          <p:nvPr/>
        </p:nvSpPr>
        <p:spPr bwMode="auto">
          <a:xfrm>
            <a:off x="3744913" y="5969733"/>
            <a:ext cx="1116012" cy="0"/>
          </a:xfrm>
          <a:custGeom>
            <a:avLst/>
            <a:gdLst>
              <a:gd name="T0" fmla="*/ 0 w 1809345"/>
              <a:gd name="T1" fmla="*/ 0 h 38911"/>
              <a:gd name="T2" fmla="*/ 261883 w 1809345"/>
              <a:gd name="T3" fmla="*/ 0 h 38911"/>
              <a:gd name="T4" fmla="*/ 0 60000 65536"/>
              <a:gd name="T5" fmla="*/ 0 60000 65536"/>
              <a:gd name="T6" fmla="*/ 0 w 1809345"/>
              <a:gd name="T7" fmla="*/ 0 h 38911"/>
              <a:gd name="T8" fmla="*/ 1809345 w 1809345"/>
              <a:gd name="T9" fmla="*/ 0 h 38911"/>
            </a:gdLst>
            <a:ahLst/>
            <a:cxnLst>
              <a:cxn ang="T4">
                <a:pos x="T0" y="T1"/>
              </a:cxn>
              <a:cxn ang="T5">
                <a:pos x="T2" y="T3"/>
              </a:cxn>
            </a:cxnLst>
            <a:rect l="T6" t="T7" r="T8" b="T9"/>
            <a:pathLst>
              <a:path w="1809345" h="38911">
                <a:moveTo>
                  <a:pt x="0" y="38911"/>
                </a:moveTo>
                <a:lnTo>
                  <a:pt x="1809345" y="0"/>
                </a:lnTo>
              </a:path>
            </a:pathLst>
          </a:custGeom>
          <a:noFill/>
          <a:ln w="38100" algn="ctr">
            <a:solidFill>
              <a:srgbClr val="008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a:p>
        </p:txBody>
      </p:sp>
      <p:sp>
        <p:nvSpPr>
          <p:cNvPr id="9227" name="Полилиния 10"/>
          <p:cNvSpPr>
            <a:spLocks noChangeArrowheads="1"/>
          </p:cNvSpPr>
          <p:nvPr/>
        </p:nvSpPr>
        <p:spPr bwMode="auto">
          <a:xfrm flipH="1">
            <a:off x="3697288" y="6252308"/>
            <a:ext cx="1114425" cy="0"/>
          </a:xfrm>
          <a:custGeom>
            <a:avLst/>
            <a:gdLst>
              <a:gd name="T0" fmla="*/ 0 w 1809345"/>
              <a:gd name="T1" fmla="*/ 0 h 38911"/>
              <a:gd name="T2" fmla="*/ 260767 w 1809345"/>
              <a:gd name="T3" fmla="*/ 0 h 38911"/>
              <a:gd name="T4" fmla="*/ 0 60000 65536"/>
              <a:gd name="T5" fmla="*/ 0 60000 65536"/>
              <a:gd name="T6" fmla="*/ 0 w 1809345"/>
              <a:gd name="T7" fmla="*/ 0 h 38911"/>
              <a:gd name="T8" fmla="*/ 1809345 w 1809345"/>
              <a:gd name="T9" fmla="*/ 0 h 38911"/>
            </a:gdLst>
            <a:ahLst/>
            <a:cxnLst>
              <a:cxn ang="T4">
                <a:pos x="T0" y="T1"/>
              </a:cxn>
              <a:cxn ang="T5">
                <a:pos x="T2" y="T3"/>
              </a:cxn>
            </a:cxnLst>
            <a:rect l="T6" t="T7" r="T8" b="T9"/>
            <a:pathLst>
              <a:path w="1809345" h="38911">
                <a:moveTo>
                  <a:pt x="0" y="38911"/>
                </a:moveTo>
                <a:lnTo>
                  <a:pt x="1809345" y="0"/>
                </a:lnTo>
              </a:path>
            </a:pathLst>
          </a:custGeom>
          <a:noFill/>
          <a:ln w="38100" algn="ctr">
            <a:solidFill>
              <a:srgbClr val="333399"/>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a:p>
        </p:txBody>
      </p:sp>
      <p:grpSp>
        <p:nvGrpSpPr>
          <p:cNvPr id="3" name="Группа 16"/>
          <p:cNvGrpSpPr>
            <a:grpSpLocks/>
          </p:cNvGrpSpPr>
          <p:nvPr/>
        </p:nvGrpSpPr>
        <p:grpSpPr bwMode="auto">
          <a:xfrm>
            <a:off x="2771775" y="5136295"/>
            <a:ext cx="1195388" cy="1436688"/>
            <a:chOff x="2771775" y="4419600"/>
            <a:chExt cx="1195388" cy="1436688"/>
          </a:xfrm>
        </p:grpSpPr>
        <p:pic>
          <p:nvPicPr>
            <p:cNvPr id="12303" name="Picture 5" descr="http://www.gettyicons.com/free-icons/108/hardware/png/256/portable_computer_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4873625"/>
              <a:ext cx="982663"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4" name="Прямоугольник 11"/>
            <p:cNvSpPr>
              <a:spLocks noChangeArrowheads="1"/>
            </p:cNvSpPr>
            <p:nvPr/>
          </p:nvSpPr>
          <p:spPr bwMode="auto">
            <a:xfrm>
              <a:off x="2974975" y="4419600"/>
              <a:ext cx="992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2000">
                  <a:solidFill>
                    <a:srgbClr val="333399"/>
                  </a:solidFill>
                </a:rPr>
                <a:t>клиент</a:t>
              </a:r>
              <a:endParaRPr lang="ru-RU" altLang="ru-RU" sz="1600">
                <a:solidFill>
                  <a:srgbClr val="333399"/>
                </a:solidFill>
              </a:endParaRPr>
            </a:p>
          </p:txBody>
        </p:sp>
      </p:grpSp>
      <p:sp>
        <p:nvSpPr>
          <p:cNvPr id="9229" name="Прямоугольник 12"/>
          <p:cNvSpPr>
            <a:spLocks noChangeArrowheads="1"/>
          </p:cNvSpPr>
          <p:nvPr/>
        </p:nvSpPr>
        <p:spPr bwMode="auto">
          <a:xfrm>
            <a:off x="3681413" y="5563333"/>
            <a:ext cx="1152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sz="2000">
                <a:solidFill>
                  <a:srgbClr val="000000"/>
                </a:solidFill>
              </a:rPr>
              <a:t>запрос</a:t>
            </a:r>
            <a:endParaRPr lang="ru-RU" altLang="ru-RU" sz="1600"/>
          </a:p>
        </p:txBody>
      </p:sp>
      <p:sp>
        <p:nvSpPr>
          <p:cNvPr id="9230" name="Прямоугольник 13"/>
          <p:cNvSpPr>
            <a:spLocks noChangeArrowheads="1"/>
          </p:cNvSpPr>
          <p:nvPr/>
        </p:nvSpPr>
        <p:spPr bwMode="auto">
          <a:xfrm>
            <a:off x="3681413" y="6253895"/>
            <a:ext cx="1152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sz="2000">
                <a:solidFill>
                  <a:srgbClr val="000000"/>
                </a:solidFill>
              </a:rPr>
              <a:t>ответ</a:t>
            </a:r>
            <a:endParaRPr lang="ru-RU" altLang="ru-RU" sz="1600"/>
          </a:p>
        </p:txBody>
      </p:sp>
      <p:sp>
        <p:nvSpPr>
          <p:cNvPr id="9231" name="Rectangle 1"/>
          <p:cNvSpPr>
            <a:spLocks noChangeArrowheads="1"/>
          </p:cNvSpPr>
          <p:nvPr/>
        </p:nvSpPr>
        <p:spPr bwMode="auto">
          <a:xfrm>
            <a:off x="622089" y="5770392"/>
            <a:ext cx="3200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marL="174625" indent="-1746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ru-RU" altLang="ru-RU" dirty="0">
                <a:ea typeface="Calibri" panose="020F0502020204030204" pitchFamily="34" charset="0"/>
                <a:cs typeface="Times New Roman" panose="02020603050405020304" pitchFamily="18" charset="0"/>
              </a:rPr>
              <a:t>отправить запрос</a:t>
            </a:r>
          </a:p>
          <a:p>
            <a:pPr>
              <a:buFontTx/>
              <a:buChar char="•"/>
            </a:pPr>
            <a:r>
              <a:rPr lang="ru-RU" altLang="ru-RU" dirty="0">
                <a:ea typeface="Calibri" panose="020F0502020204030204" pitchFamily="34" charset="0"/>
                <a:cs typeface="Times New Roman" panose="02020603050405020304" pitchFamily="18" charset="0"/>
              </a:rPr>
              <a:t>вывести ответ</a:t>
            </a:r>
          </a:p>
        </p:txBody>
      </p:sp>
      <p:sp>
        <p:nvSpPr>
          <p:cNvPr id="9232" name="Rectangle 1"/>
          <p:cNvSpPr>
            <a:spLocks noChangeArrowheads="1"/>
          </p:cNvSpPr>
          <p:nvPr/>
        </p:nvSpPr>
        <p:spPr bwMode="auto">
          <a:xfrm>
            <a:off x="5894388" y="5501841"/>
            <a:ext cx="3429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marL="174625" indent="-1746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ru-RU" altLang="ru-RU" dirty="0">
                <a:ea typeface="Calibri" panose="020F0502020204030204" pitchFamily="34" charset="0"/>
                <a:cs typeface="Times New Roman" panose="02020603050405020304" pitchFamily="18" charset="0"/>
              </a:rPr>
              <a:t>получить запрос</a:t>
            </a:r>
          </a:p>
          <a:p>
            <a:pPr>
              <a:buFontTx/>
              <a:buChar char="•"/>
            </a:pPr>
            <a:r>
              <a:rPr lang="ru-RU" altLang="ru-RU" dirty="0">
                <a:solidFill>
                  <a:srgbClr val="FF0000"/>
                </a:solidFill>
                <a:ea typeface="Calibri" panose="020F0502020204030204" pitchFamily="34" charset="0"/>
                <a:cs typeface="Times New Roman" panose="02020603050405020304" pitchFamily="18" charset="0"/>
              </a:rPr>
              <a:t>выполнить задание</a:t>
            </a:r>
          </a:p>
          <a:p>
            <a:pPr>
              <a:buFontTx/>
              <a:buChar char="•"/>
            </a:pPr>
            <a:r>
              <a:rPr lang="ru-RU" altLang="ru-RU" dirty="0">
                <a:ea typeface="Calibri" panose="020F0502020204030204" pitchFamily="34" charset="0"/>
                <a:cs typeface="Times New Roman" panose="02020603050405020304" pitchFamily="18" charset="0"/>
              </a:rPr>
              <a:t>отправить ответ</a:t>
            </a:r>
          </a:p>
        </p:txBody>
      </p:sp>
    </p:spTree>
    <p:extLst>
      <p:ext uri="{BB962C8B-B14F-4D97-AF65-F5344CB8AC3E}">
        <p14:creationId xmlns:p14="http://schemas.microsoft.com/office/powerpoint/2010/main" val="314101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22">
                                            <p:txEl>
                                              <p:pRg st="0" end="0"/>
                                            </p:txEl>
                                          </p:spTgt>
                                        </p:tgtEl>
                                        <p:attrNameLst>
                                          <p:attrName>style.visibility</p:attrName>
                                        </p:attrNameLst>
                                      </p:cBhvr>
                                      <p:to>
                                        <p:strVal val="visible"/>
                                      </p:to>
                                    </p:set>
                                    <p:animEffect transition="in" filter="dissolve">
                                      <p:cBhvr>
                                        <p:cTn id="12" dur="500"/>
                                        <p:tgtEl>
                                          <p:spTgt spid="922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222">
                                            <p:txEl>
                                              <p:pRg st="1" end="1"/>
                                            </p:txEl>
                                          </p:spTgt>
                                        </p:tgtEl>
                                        <p:attrNameLst>
                                          <p:attrName>style.visibility</p:attrName>
                                        </p:attrNameLst>
                                      </p:cBhvr>
                                      <p:to>
                                        <p:strVal val="visible"/>
                                      </p:to>
                                    </p:set>
                                    <p:animEffect transition="in" filter="dissolve">
                                      <p:cBhvr>
                                        <p:cTn id="17" dur="500"/>
                                        <p:tgtEl>
                                          <p:spTgt spid="922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222">
                                            <p:txEl>
                                              <p:pRg st="2" end="2"/>
                                            </p:txEl>
                                          </p:spTgt>
                                        </p:tgtEl>
                                        <p:attrNameLst>
                                          <p:attrName>style.visibility</p:attrName>
                                        </p:attrNameLst>
                                      </p:cBhvr>
                                      <p:to>
                                        <p:strVal val="visible"/>
                                      </p:to>
                                    </p:set>
                                    <p:animEffect transition="in" filter="dissolve">
                                      <p:cBhvr>
                                        <p:cTn id="22" dur="500"/>
                                        <p:tgtEl>
                                          <p:spTgt spid="922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222">
                                            <p:txEl>
                                              <p:pRg st="3" end="3"/>
                                            </p:txEl>
                                          </p:spTgt>
                                        </p:tgtEl>
                                        <p:attrNameLst>
                                          <p:attrName>style.visibility</p:attrName>
                                        </p:attrNameLst>
                                      </p:cBhvr>
                                      <p:to>
                                        <p:strVal val="visible"/>
                                      </p:to>
                                    </p:set>
                                    <p:animEffect transition="in" filter="dissolve">
                                      <p:cBhvr>
                                        <p:cTn id="27" dur="500"/>
                                        <p:tgtEl>
                                          <p:spTgt spid="922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dissolve">
                                      <p:cBhvr>
                                        <p:cTn id="37" dur="500"/>
                                        <p:tgtEl>
                                          <p:spTgt spid="3"/>
                                        </p:tgtEl>
                                      </p:cBhvr>
                                    </p:animEffect>
                                  </p:childTnLst>
                                </p:cTn>
                              </p:par>
                              <p:par>
                                <p:cTn id="38" presetID="9" presetClass="entr" presetSubtype="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dissolve">
                                      <p:cBhvr>
                                        <p:cTn id="40" dur="500"/>
                                        <p:tgtEl>
                                          <p:spTgt spid="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9231">
                                            <p:txEl>
                                              <p:pRg st="0" end="0"/>
                                            </p:txEl>
                                          </p:spTgt>
                                        </p:tgtEl>
                                        <p:attrNameLst>
                                          <p:attrName>style.visibility</p:attrName>
                                        </p:attrNameLst>
                                      </p:cBhvr>
                                      <p:to>
                                        <p:strVal val="visible"/>
                                      </p:to>
                                    </p:set>
                                    <p:animEffect transition="in" filter="dissolve">
                                      <p:cBhvr>
                                        <p:cTn id="45" dur="500"/>
                                        <p:tgtEl>
                                          <p:spTgt spid="9231">
                                            <p:txEl>
                                              <p:pRg st="0" end="0"/>
                                            </p:txEl>
                                          </p:spTgt>
                                        </p:tgtEl>
                                      </p:cBhvr>
                                    </p:animEffect>
                                  </p:childTnLst>
                                </p:cTn>
                              </p:par>
                            </p:childTnLst>
                          </p:cTn>
                        </p:par>
                        <p:par>
                          <p:cTn id="46" fill="hold" nodeType="afterGroup">
                            <p:stCondLst>
                              <p:cond delay="500"/>
                            </p:stCondLst>
                            <p:childTnLst>
                              <p:par>
                                <p:cTn id="47" presetID="9" presetClass="entr" presetSubtype="0" fill="hold" grpId="0" nodeType="afterEffect">
                                  <p:stCondLst>
                                    <p:cond delay="0"/>
                                  </p:stCondLst>
                                  <p:childTnLst>
                                    <p:set>
                                      <p:cBhvr>
                                        <p:cTn id="48" dur="1" fill="hold">
                                          <p:stCondLst>
                                            <p:cond delay="0"/>
                                          </p:stCondLst>
                                        </p:cTn>
                                        <p:tgtEl>
                                          <p:spTgt spid="9229"/>
                                        </p:tgtEl>
                                        <p:attrNameLst>
                                          <p:attrName>style.visibility</p:attrName>
                                        </p:attrNameLst>
                                      </p:cBhvr>
                                      <p:to>
                                        <p:strVal val="visible"/>
                                      </p:to>
                                    </p:set>
                                    <p:animEffect transition="in" filter="dissolve">
                                      <p:cBhvr>
                                        <p:cTn id="49" dur="500"/>
                                        <p:tgtEl>
                                          <p:spTgt spid="9229"/>
                                        </p:tgtEl>
                                      </p:cBhvr>
                                    </p:animEffect>
                                  </p:childTnLst>
                                </p:cTn>
                              </p:par>
                            </p:childTnLst>
                          </p:cTn>
                        </p:par>
                        <p:par>
                          <p:cTn id="50" fill="hold" nodeType="afterGroup">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9226"/>
                                        </p:tgtEl>
                                        <p:attrNameLst>
                                          <p:attrName>style.visibility</p:attrName>
                                        </p:attrNameLst>
                                      </p:cBhvr>
                                      <p:to>
                                        <p:strVal val="visible"/>
                                      </p:to>
                                    </p:set>
                                    <p:animEffect transition="in" filter="wipe(left)">
                                      <p:cBhvr>
                                        <p:cTn id="53" dur="500"/>
                                        <p:tgtEl>
                                          <p:spTgt spid="9226"/>
                                        </p:tgtEl>
                                      </p:cBhvr>
                                    </p:animEffect>
                                  </p:childTnLst>
                                </p:cTn>
                              </p:par>
                            </p:childTnLst>
                          </p:cTn>
                        </p:par>
                        <p:par>
                          <p:cTn id="54" fill="hold" nodeType="afterGroup">
                            <p:stCondLst>
                              <p:cond delay="1500"/>
                            </p:stCondLst>
                            <p:childTnLst>
                              <p:par>
                                <p:cTn id="55" presetID="9" presetClass="entr" presetSubtype="0" fill="hold" grpId="0" nodeType="afterEffect">
                                  <p:stCondLst>
                                    <p:cond delay="0"/>
                                  </p:stCondLst>
                                  <p:childTnLst>
                                    <p:set>
                                      <p:cBhvr>
                                        <p:cTn id="56" dur="1" fill="hold">
                                          <p:stCondLst>
                                            <p:cond delay="0"/>
                                          </p:stCondLst>
                                        </p:cTn>
                                        <p:tgtEl>
                                          <p:spTgt spid="9232">
                                            <p:txEl>
                                              <p:pRg st="0" end="0"/>
                                            </p:txEl>
                                          </p:spTgt>
                                        </p:tgtEl>
                                        <p:attrNameLst>
                                          <p:attrName>style.visibility</p:attrName>
                                        </p:attrNameLst>
                                      </p:cBhvr>
                                      <p:to>
                                        <p:strVal val="visible"/>
                                      </p:to>
                                    </p:set>
                                    <p:animEffect transition="in" filter="dissolve">
                                      <p:cBhvr>
                                        <p:cTn id="57" dur="500"/>
                                        <p:tgtEl>
                                          <p:spTgt spid="9232">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9232">
                                            <p:txEl>
                                              <p:pRg st="1" end="1"/>
                                            </p:txEl>
                                          </p:spTgt>
                                        </p:tgtEl>
                                        <p:attrNameLst>
                                          <p:attrName>style.visibility</p:attrName>
                                        </p:attrNameLst>
                                      </p:cBhvr>
                                      <p:to>
                                        <p:strVal val="visible"/>
                                      </p:to>
                                    </p:set>
                                    <p:animEffect transition="in" filter="dissolve">
                                      <p:cBhvr>
                                        <p:cTn id="62" dur="500"/>
                                        <p:tgtEl>
                                          <p:spTgt spid="9232">
                                            <p:txEl>
                                              <p:pRg st="1" end="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232">
                                            <p:txEl>
                                              <p:pRg st="2" end="2"/>
                                            </p:txEl>
                                          </p:spTgt>
                                        </p:tgtEl>
                                        <p:attrNameLst>
                                          <p:attrName>style.visibility</p:attrName>
                                        </p:attrNameLst>
                                      </p:cBhvr>
                                      <p:to>
                                        <p:strVal val="visible"/>
                                      </p:to>
                                    </p:set>
                                    <p:animEffect transition="in" filter="dissolve">
                                      <p:cBhvr>
                                        <p:cTn id="67" dur="500"/>
                                        <p:tgtEl>
                                          <p:spTgt spid="9232">
                                            <p:txEl>
                                              <p:pRg st="2" end="2"/>
                                            </p:txEl>
                                          </p:spTgt>
                                        </p:tgtEl>
                                      </p:cBhvr>
                                    </p:animEffect>
                                  </p:childTnLst>
                                </p:cTn>
                              </p:par>
                            </p:childTnLst>
                          </p:cTn>
                        </p:par>
                        <p:par>
                          <p:cTn id="68" fill="hold" nodeType="afterGroup">
                            <p:stCondLst>
                              <p:cond delay="500"/>
                            </p:stCondLst>
                            <p:childTnLst>
                              <p:par>
                                <p:cTn id="69" presetID="9" presetClass="entr" presetSubtype="0" fill="hold" grpId="0" nodeType="afterEffect">
                                  <p:stCondLst>
                                    <p:cond delay="0"/>
                                  </p:stCondLst>
                                  <p:childTnLst>
                                    <p:set>
                                      <p:cBhvr>
                                        <p:cTn id="70" dur="1" fill="hold">
                                          <p:stCondLst>
                                            <p:cond delay="0"/>
                                          </p:stCondLst>
                                        </p:cTn>
                                        <p:tgtEl>
                                          <p:spTgt spid="9230"/>
                                        </p:tgtEl>
                                        <p:attrNameLst>
                                          <p:attrName>style.visibility</p:attrName>
                                        </p:attrNameLst>
                                      </p:cBhvr>
                                      <p:to>
                                        <p:strVal val="visible"/>
                                      </p:to>
                                    </p:set>
                                    <p:animEffect transition="in" filter="dissolve">
                                      <p:cBhvr>
                                        <p:cTn id="71" dur="500"/>
                                        <p:tgtEl>
                                          <p:spTgt spid="9230"/>
                                        </p:tgtEl>
                                      </p:cBhvr>
                                    </p:animEffect>
                                  </p:childTnLst>
                                </p:cTn>
                              </p:par>
                            </p:childTnLst>
                          </p:cTn>
                        </p:par>
                        <p:par>
                          <p:cTn id="72" fill="hold" nodeType="afterGroup">
                            <p:stCondLst>
                              <p:cond delay="1000"/>
                            </p:stCondLst>
                            <p:childTnLst>
                              <p:par>
                                <p:cTn id="73" presetID="22" presetClass="entr" presetSubtype="2" fill="hold" grpId="0" nodeType="afterEffect">
                                  <p:stCondLst>
                                    <p:cond delay="0"/>
                                  </p:stCondLst>
                                  <p:childTnLst>
                                    <p:set>
                                      <p:cBhvr>
                                        <p:cTn id="74" dur="1" fill="hold">
                                          <p:stCondLst>
                                            <p:cond delay="0"/>
                                          </p:stCondLst>
                                        </p:cTn>
                                        <p:tgtEl>
                                          <p:spTgt spid="9227"/>
                                        </p:tgtEl>
                                        <p:attrNameLst>
                                          <p:attrName>style.visibility</p:attrName>
                                        </p:attrNameLst>
                                      </p:cBhvr>
                                      <p:to>
                                        <p:strVal val="visible"/>
                                      </p:to>
                                    </p:set>
                                    <p:animEffect transition="in" filter="wipe(right)">
                                      <p:cBhvr>
                                        <p:cTn id="75" dur="500"/>
                                        <p:tgtEl>
                                          <p:spTgt spid="9227"/>
                                        </p:tgtEl>
                                      </p:cBhvr>
                                    </p:animEffect>
                                  </p:childTnLst>
                                </p:cTn>
                              </p:par>
                            </p:childTnLst>
                          </p:cTn>
                        </p:par>
                        <p:par>
                          <p:cTn id="76" fill="hold" nodeType="afterGroup">
                            <p:stCondLst>
                              <p:cond delay="1500"/>
                            </p:stCondLst>
                            <p:childTnLst>
                              <p:par>
                                <p:cTn id="77" presetID="9" presetClass="entr" presetSubtype="0" fill="hold" grpId="0" nodeType="afterEffect">
                                  <p:stCondLst>
                                    <p:cond delay="0"/>
                                  </p:stCondLst>
                                  <p:childTnLst>
                                    <p:set>
                                      <p:cBhvr>
                                        <p:cTn id="78" dur="1" fill="hold">
                                          <p:stCondLst>
                                            <p:cond delay="0"/>
                                          </p:stCondLst>
                                        </p:cTn>
                                        <p:tgtEl>
                                          <p:spTgt spid="9231">
                                            <p:txEl>
                                              <p:pRg st="1" end="1"/>
                                            </p:txEl>
                                          </p:spTgt>
                                        </p:tgtEl>
                                        <p:attrNameLst>
                                          <p:attrName>style.visibility</p:attrName>
                                        </p:attrNameLst>
                                      </p:cBhvr>
                                      <p:to>
                                        <p:strVal val="visible"/>
                                      </p:to>
                                    </p:set>
                                    <p:animEffect transition="in" filter="dissolve">
                                      <p:cBhvr>
                                        <p:cTn id="79" dur="500"/>
                                        <p:tgtEl>
                                          <p:spTgt spid="92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222" grpId="0" build="p"/>
      <p:bldP spid="9226" grpId="0" animBg="1"/>
      <p:bldP spid="9227" grpId="0" animBg="1"/>
      <p:bldP spid="9229" grpId="0"/>
      <p:bldP spid="9230" grpId="0"/>
      <p:bldP spid="9231" grpId="0" build="p"/>
      <p:bldP spid="923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Заголовок 1"/>
          <p:cNvSpPr>
            <a:spLocks noGrp="1"/>
          </p:cNvSpPr>
          <p:nvPr>
            <p:ph type="title"/>
          </p:nvPr>
        </p:nvSpPr>
        <p:spPr>
          <a:xfrm>
            <a:off x="768095" y="585216"/>
            <a:ext cx="8190553" cy="1499616"/>
          </a:xfrm>
        </p:spPr>
        <p:txBody>
          <a:bodyPr/>
          <a:lstStyle/>
          <a:p>
            <a:r>
              <a:rPr lang="ru-RU" altLang="ru-RU" dirty="0" smtClean="0"/>
              <a:t>Протоколы семейства </a:t>
            </a:r>
            <a:r>
              <a:rPr lang="en-US" altLang="ru-RU" dirty="0" smtClean="0"/>
              <a:t>TCP/IP</a:t>
            </a:r>
            <a:endParaRPr lang="ru-RU" altLang="ru-RU" dirty="0" smtClean="0"/>
          </a:p>
        </p:txBody>
      </p:sp>
      <p:sp>
        <p:nvSpPr>
          <p:cNvPr id="36868" name="Прямоугольник 3"/>
          <p:cNvSpPr>
            <a:spLocks noChangeArrowheads="1"/>
          </p:cNvSpPr>
          <p:nvPr/>
        </p:nvSpPr>
        <p:spPr bwMode="auto">
          <a:xfrm>
            <a:off x="773584" y="1667906"/>
            <a:ext cx="84486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b="1" dirty="0">
                <a:solidFill>
                  <a:schemeClr val="accent1"/>
                </a:solidFill>
              </a:rPr>
              <a:t>TCP</a:t>
            </a:r>
            <a:r>
              <a:rPr lang="ru-RU" altLang="ru-RU" dirty="0"/>
              <a:t> (</a:t>
            </a:r>
            <a:r>
              <a:rPr lang="en-US" altLang="ru-RU" i="1" dirty="0"/>
              <a:t>Transfer Control Protocol</a:t>
            </a:r>
            <a:r>
              <a:rPr lang="ru-RU" altLang="ru-RU" dirty="0"/>
              <a:t>)</a:t>
            </a:r>
            <a:r>
              <a:rPr lang="en-US" altLang="ru-RU" i="1" dirty="0"/>
              <a:t> </a:t>
            </a:r>
            <a:r>
              <a:rPr lang="ru-RU" altLang="ru-RU" dirty="0"/>
              <a:t>– протокол управления передачей данных </a:t>
            </a:r>
          </a:p>
          <a:p>
            <a:pPr eaLnBrk="1" hangingPunct="1"/>
            <a:r>
              <a:rPr lang="en-US" altLang="ru-RU" b="1" dirty="0">
                <a:solidFill>
                  <a:schemeClr val="accent1"/>
                </a:solidFill>
              </a:rPr>
              <a:t>IP</a:t>
            </a:r>
            <a:r>
              <a:rPr lang="ru-RU" altLang="ru-RU" dirty="0"/>
              <a:t> (</a:t>
            </a:r>
            <a:r>
              <a:rPr lang="ru-RU" altLang="ru-RU" i="1" dirty="0"/>
              <a:t>I</a:t>
            </a:r>
            <a:r>
              <a:rPr lang="en-US" altLang="ru-RU" i="1" dirty="0" err="1"/>
              <a:t>nternet</a:t>
            </a:r>
            <a:r>
              <a:rPr lang="en-US" altLang="ru-RU" i="1" dirty="0"/>
              <a:t> Protocol</a:t>
            </a:r>
            <a:r>
              <a:rPr lang="ru-RU" altLang="ru-RU" dirty="0"/>
              <a:t>) </a:t>
            </a:r>
            <a:r>
              <a:rPr lang="en-US" altLang="ru-RU" dirty="0"/>
              <a:t>– </a:t>
            </a:r>
            <a:r>
              <a:rPr lang="ru-RU" altLang="ru-RU" dirty="0"/>
              <a:t>межсетевой протокол</a:t>
            </a:r>
          </a:p>
        </p:txBody>
      </p:sp>
      <p:sp>
        <p:nvSpPr>
          <p:cNvPr id="36869"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a:p>
        </p:txBody>
      </p:sp>
      <p:sp>
        <p:nvSpPr>
          <p:cNvPr id="36870" name="AutoShape 38"/>
          <p:cNvSpPr>
            <a:spLocks noChangeAspect="1" noChangeArrowheads="1" noTextEdit="1"/>
          </p:cNvSpPr>
          <p:nvPr/>
        </p:nvSpPr>
        <p:spPr bwMode="auto">
          <a:xfrm>
            <a:off x="1387475" y="3089622"/>
            <a:ext cx="6176963"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125989" name="Rectangle 37"/>
          <p:cNvSpPr>
            <a:spLocks noChangeArrowheads="1"/>
          </p:cNvSpPr>
          <p:nvPr/>
        </p:nvSpPr>
        <p:spPr bwMode="auto">
          <a:xfrm>
            <a:off x="1239838" y="3219797"/>
            <a:ext cx="2420937" cy="3216275"/>
          </a:xfrm>
          <a:prstGeom prst="rect">
            <a:avLst/>
          </a:prstGeom>
          <a:solidFill>
            <a:schemeClr val="accent1">
              <a:lumMod val="20000"/>
              <a:lumOff val="80000"/>
            </a:schemeClr>
          </a:solidFill>
          <a:ln w="9525">
            <a:noFill/>
            <a:miter lim="800000"/>
            <a:headEnd/>
            <a:tailEnd/>
          </a:ln>
          <a:effectLst>
            <a:outerShdw blurRad="50800" dist="38100" dir="2700000" algn="tl" rotWithShape="0">
              <a:prstClr val="black">
                <a:alpha val="40000"/>
              </a:prstClr>
            </a:outerShdw>
          </a:effectLst>
        </p:spPr>
        <p:txBody>
          <a:bodyPr/>
          <a:lstStyle/>
          <a:p>
            <a:pPr>
              <a:defRPr/>
            </a:pPr>
            <a:endParaRPr lang="ru-RU" sz="3600">
              <a:latin typeface="Arial" charset="0"/>
            </a:endParaRPr>
          </a:p>
        </p:txBody>
      </p:sp>
      <p:sp>
        <p:nvSpPr>
          <p:cNvPr id="125988" name="Rectangle 36"/>
          <p:cNvSpPr>
            <a:spLocks noChangeArrowheads="1"/>
          </p:cNvSpPr>
          <p:nvPr/>
        </p:nvSpPr>
        <p:spPr bwMode="auto">
          <a:xfrm>
            <a:off x="2474913" y="3386485"/>
            <a:ext cx="863600" cy="420687"/>
          </a:xfrm>
          <a:prstGeom prst="rect">
            <a:avLst/>
          </a:prstGeom>
          <a:solidFill>
            <a:schemeClr val="bg1"/>
          </a:solidFill>
          <a:ln w="9525">
            <a:noFill/>
            <a:miter lim="800000"/>
            <a:headEnd/>
            <a:tailEnd/>
          </a:ln>
          <a:effectLst>
            <a:outerShdw dist="17961" dir="2700000" algn="ctr" rotWithShape="0">
              <a:srgbClr val="808080"/>
            </a:outerShdw>
          </a:effectLst>
        </p:spPr>
        <p:txBody>
          <a:bodyPr anchor="ctr"/>
          <a:lstStyle/>
          <a:p>
            <a:pPr algn="ctr" eaLnBrk="0" hangingPunct="0">
              <a:defRPr/>
            </a:pPr>
            <a:r>
              <a:rPr lang="en-US" sz="2000" b="1" dirty="0">
                <a:solidFill>
                  <a:srgbClr val="333399"/>
                </a:solidFill>
                <a:ea typeface="Calibri" pitchFamily="34" charset="0"/>
                <a:cs typeface="Times New Roman" pitchFamily="18" charset="0"/>
              </a:rPr>
              <a:t>HTTP</a:t>
            </a:r>
            <a:endParaRPr lang="en-US" sz="3600" b="1" dirty="0">
              <a:solidFill>
                <a:srgbClr val="333399"/>
              </a:solidFill>
            </a:endParaRPr>
          </a:p>
        </p:txBody>
      </p:sp>
      <p:sp>
        <p:nvSpPr>
          <p:cNvPr id="36877" name="Rectangle 35"/>
          <p:cNvSpPr>
            <a:spLocks noChangeArrowheads="1"/>
          </p:cNvSpPr>
          <p:nvPr/>
        </p:nvSpPr>
        <p:spPr bwMode="auto">
          <a:xfrm>
            <a:off x="1279525" y="3432522"/>
            <a:ext cx="115093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ru-RU" altLang="ru-RU" sz="2000">
                <a:ea typeface="Calibri" panose="020F0502020204030204" pitchFamily="34" charset="0"/>
                <a:cs typeface="Times New Roman" panose="02020603050405020304" pitchFamily="18" charset="0"/>
              </a:rPr>
              <a:t>браузер</a:t>
            </a:r>
            <a:endParaRPr lang="ru-RU" altLang="ru-RU" sz="3600">
              <a:ea typeface="Calibri" panose="020F0502020204030204" pitchFamily="34" charset="0"/>
              <a:cs typeface="Times New Roman" panose="02020603050405020304" pitchFamily="18" charset="0"/>
            </a:endParaRPr>
          </a:p>
        </p:txBody>
      </p:sp>
      <p:sp>
        <p:nvSpPr>
          <p:cNvPr id="125986" name="Rectangle 34"/>
          <p:cNvSpPr>
            <a:spLocks noChangeArrowheads="1"/>
          </p:cNvSpPr>
          <p:nvPr/>
        </p:nvSpPr>
        <p:spPr bwMode="auto">
          <a:xfrm>
            <a:off x="2474913" y="4205635"/>
            <a:ext cx="863600" cy="420687"/>
          </a:xfrm>
          <a:prstGeom prst="rect">
            <a:avLst/>
          </a:prstGeom>
          <a:solidFill>
            <a:schemeClr val="bg1"/>
          </a:solidFill>
          <a:ln w="9525">
            <a:noFill/>
            <a:miter lim="800000"/>
            <a:headEnd/>
            <a:tailEnd/>
          </a:ln>
          <a:effectLst>
            <a:outerShdw dist="17961" dir="2700000" algn="ctr" rotWithShape="0">
              <a:srgbClr val="808080"/>
            </a:outerShdw>
          </a:effectLst>
        </p:spPr>
        <p:txBody>
          <a:bodyPr anchor="ctr"/>
          <a:lstStyle/>
          <a:p>
            <a:pPr algn="ctr" eaLnBrk="0" hangingPunct="0">
              <a:defRPr/>
            </a:pPr>
            <a:r>
              <a:rPr lang="en-US" sz="2000" b="1">
                <a:solidFill>
                  <a:srgbClr val="333399"/>
                </a:solidFill>
                <a:ea typeface="Calibri" pitchFamily="34" charset="0"/>
                <a:cs typeface="Times New Roman" pitchFamily="18" charset="0"/>
              </a:rPr>
              <a:t>T</a:t>
            </a:r>
            <a:r>
              <a:rPr lang="ru-RU" sz="2000" b="1">
                <a:solidFill>
                  <a:srgbClr val="333399"/>
                </a:solidFill>
                <a:ea typeface="Calibri" pitchFamily="34" charset="0"/>
                <a:cs typeface="Times New Roman" pitchFamily="18" charset="0"/>
              </a:rPr>
              <a:t>С</a:t>
            </a:r>
            <a:r>
              <a:rPr lang="en-US" sz="2000" b="1">
                <a:solidFill>
                  <a:srgbClr val="333399"/>
                </a:solidFill>
                <a:ea typeface="Calibri" pitchFamily="34" charset="0"/>
                <a:cs typeface="Times New Roman" pitchFamily="18" charset="0"/>
              </a:rPr>
              <a:t>P</a:t>
            </a:r>
            <a:endParaRPr lang="en-US" sz="3600" b="1">
              <a:solidFill>
                <a:srgbClr val="333399"/>
              </a:solidFill>
            </a:endParaRPr>
          </a:p>
        </p:txBody>
      </p:sp>
      <p:sp>
        <p:nvSpPr>
          <p:cNvPr id="36879" name="Rectangle 33"/>
          <p:cNvSpPr>
            <a:spLocks noChangeArrowheads="1"/>
          </p:cNvSpPr>
          <p:nvPr/>
        </p:nvSpPr>
        <p:spPr bwMode="auto">
          <a:xfrm>
            <a:off x="1387475" y="4253260"/>
            <a:ext cx="104298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ru-RU" altLang="ru-RU" sz="2000">
                <a:ea typeface="Calibri" panose="020F0502020204030204" pitchFamily="34" charset="0"/>
                <a:cs typeface="Times New Roman" panose="02020603050405020304" pitchFamily="18" charset="0"/>
              </a:rPr>
              <a:t>драйвер</a:t>
            </a:r>
            <a:endParaRPr lang="ru-RU" altLang="ru-RU" sz="3600">
              <a:ea typeface="Calibri" panose="020F0502020204030204" pitchFamily="34" charset="0"/>
              <a:cs typeface="Times New Roman" panose="02020603050405020304" pitchFamily="18" charset="0"/>
            </a:endParaRPr>
          </a:p>
        </p:txBody>
      </p:sp>
      <p:sp>
        <p:nvSpPr>
          <p:cNvPr id="125984" name="Rectangle 32"/>
          <p:cNvSpPr>
            <a:spLocks noChangeArrowheads="1"/>
          </p:cNvSpPr>
          <p:nvPr/>
        </p:nvSpPr>
        <p:spPr bwMode="auto">
          <a:xfrm>
            <a:off x="2474913" y="5026372"/>
            <a:ext cx="863600" cy="420688"/>
          </a:xfrm>
          <a:prstGeom prst="rect">
            <a:avLst/>
          </a:prstGeom>
          <a:solidFill>
            <a:schemeClr val="bg1"/>
          </a:solidFill>
          <a:ln w="9525">
            <a:noFill/>
            <a:miter lim="800000"/>
            <a:headEnd/>
            <a:tailEnd/>
          </a:ln>
          <a:effectLst>
            <a:outerShdw dist="17961" dir="2700000" algn="ctr" rotWithShape="0">
              <a:srgbClr val="808080"/>
            </a:outerShdw>
          </a:effectLst>
        </p:spPr>
        <p:txBody>
          <a:bodyPr anchor="ctr"/>
          <a:lstStyle/>
          <a:p>
            <a:pPr algn="ctr" eaLnBrk="0" hangingPunct="0">
              <a:defRPr/>
            </a:pPr>
            <a:r>
              <a:rPr lang="en-US" sz="2000" b="1" dirty="0">
                <a:solidFill>
                  <a:srgbClr val="333399"/>
                </a:solidFill>
                <a:ea typeface="Calibri" pitchFamily="34" charset="0"/>
                <a:cs typeface="Times New Roman" pitchFamily="18" charset="0"/>
              </a:rPr>
              <a:t>IP</a:t>
            </a:r>
            <a:endParaRPr lang="en-US" sz="3600" b="1" dirty="0">
              <a:solidFill>
                <a:srgbClr val="333399"/>
              </a:solidFill>
            </a:endParaRPr>
          </a:p>
        </p:txBody>
      </p:sp>
      <p:sp>
        <p:nvSpPr>
          <p:cNvPr id="125983" name="Rectangle 31"/>
          <p:cNvSpPr>
            <a:spLocks noChangeArrowheads="1"/>
          </p:cNvSpPr>
          <p:nvPr/>
        </p:nvSpPr>
        <p:spPr bwMode="auto">
          <a:xfrm>
            <a:off x="2474913" y="5847110"/>
            <a:ext cx="863600" cy="420687"/>
          </a:xfrm>
          <a:prstGeom prst="rect">
            <a:avLst/>
          </a:prstGeom>
          <a:solidFill>
            <a:schemeClr val="bg1"/>
          </a:solidFill>
          <a:ln w="9525">
            <a:noFill/>
            <a:miter lim="800000"/>
            <a:headEnd/>
            <a:tailEnd/>
          </a:ln>
          <a:effectLst>
            <a:outerShdw dist="17961" dir="2700000" algn="ctr" rotWithShape="0">
              <a:srgbClr val="808080"/>
            </a:outerShdw>
          </a:effectLst>
        </p:spPr>
        <p:txBody>
          <a:bodyPr anchor="ctr"/>
          <a:lstStyle/>
          <a:p>
            <a:pPr algn="ctr" eaLnBrk="0" hangingPunct="0">
              <a:defRPr/>
            </a:pPr>
            <a:r>
              <a:rPr lang="en-US" sz="2400" b="1" dirty="0">
                <a:solidFill>
                  <a:schemeClr val="bg1">
                    <a:lumMod val="65000"/>
                  </a:schemeClr>
                </a:solidFill>
              </a:rPr>
              <a:t>?</a:t>
            </a:r>
            <a:endParaRPr lang="ru-RU" sz="3600" b="1" dirty="0">
              <a:solidFill>
                <a:schemeClr val="bg1">
                  <a:lumMod val="65000"/>
                </a:schemeClr>
              </a:solidFill>
            </a:endParaRPr>
          </a:p>
        </p:txBody>
      </p:sp>
      <p:sp>
        <p:nvSpPr>
          <p:cNvPr id="36882" name="Rectangle 30"/>
          <p:cNvSpPr>
            <a:spLocks noChangeArrowheads="1"/>
          </p:cNvSpPr>
          <p:nvPr/>
        </p:nvSpPr>
        <p:spPr bwMode="auto">
          <a:xfrm>
            <a:off x="1327150" y="5073997"/>
            <a:ext cx="110331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ru-RU" altLang="ru-RU" sz="2000">
                <a:ea typeface="Calibri" panose="020F0502020204030204" pitchFamily="34" charset="0"/>
                <a:cs typeface="Times New Roman" panose="02020603050405020304" pitchFamily="18" charset="0"/>
              </a:rPr>
              <a:t>драйвер</a:t>
            </a:r>
            <a:endParaRPr lang="ru-RU" altLang="ru-RU" sz="3600">
              <a:ea typeface="Calibri" panose="020F0502020204030204" pitchFamily="34" charset="0"/>
              <a:cs typeface="Times New Roman" panose="02020603050405020304" pitchFamily="18" charset="0"/>
            </a:endParaRPr>
          </a:p>
        </p:txBody>
      </p:sp>
      <p:sp>
        <p:nvSpPr>
          <p:cNvPr id="36883" name="Rectangle 29"/>
          <p:cNvSpPr>
            <a:spLocks noChangeArrowheads="1"/>
          </p:cNvSpPr>
          <p:nvPr/>
        </p:nvSpPr>
        <p:spPr bwMode="auto">
          <a:xfrm>
            <a:off x="1352550" y="5894735"/>
            <a:ext cx="107791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ru-RU" altLang="ru-RU" sz="2000">
                <a:ea typeface="Calibri" panose="020F0502020204030204" pitchFamily="34" charset="0"/>
                <a:cs typeface="Times New Roman" panose="02020603050405020304" pitchFamily="18" charset="0"/>
              </a:rPr>
              <a:t>драйвер</a:t>
            </a:r>
            <a:endParaRPr lang="ru-RU" altLang="ru-RU" sz="3600">
              <a:ea typeface="Calibri" panose="020F0502020204030204" pitchFamily="34" charset="0"/>
              <a:cs typeface="Times New Roman" panose="02020603050405020304" pitchFamily="18" charset="0"/>
            </a:endParaRPr>
          </a:p>
        </p:txBody>
      </p:sp>
      <p:sp>
        <p:nvSpPr>
          <p:cNvPr id="36884" name="Rectangle 28"/>
          <p:cNvSpPr>
            <a:spLocks noChangeArrowheads="1"/>
          </p:cNvSpPr>
          <p:nvPr/>
        </p:nvSpPr>
        <p:spPr bwMode="auto">
          <a:xfrm>
            <a:off x="1393825" y="6520210"/>
            <a:ext cx="225583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ru-RU" altLang="ru-RU" sz="2000">
                <a:ea typeface="Calibri" panose="020F0502020204030204" pitchFamily="34" charset="0"/>
                <a:cs typeface="Times New Roman" panose="02020603050405020304" pitchFamily="18" charset="0"/>
              </a:rPr>
              <a:t>Компьютер A</a:t>
            </a:r>
            <a:endParaRPr lang="ru-RU" altLang="ru-RU" sz="3600">
              <a:ea typeface="Calibri" panose="020F0502020204030204" pitchFamily="34" charset="0"/>
              <a:cs typeface="Times New Roman" panose="02020603050405020304" pitchFamily="18" charset="0"/>
            </a:endParaRPr>
          </a:p>
        </p:txBody>
      </p:sp>
      <p:sp>
        <p:nvSpPr>
          <p:cNvPr id="125979" name="Rectangle 27"/>
          <p:cNvSpPr>
            <a:spLocks noChangeArrowheads="1"/>
          </p:cNvSpPr>
          <p:nvPr/>
        </p:nvSpPr>
        <p:spPr bwMode="auto">
          <a:xfrm flipH="1">
            <a:off x="5434013" y="3219797"/>
            <a:ext cx="2470150" cy="3216275"/>
          </a:xfrm>
          <a:prstGeom prst="rect">
            <a:avLst/>
          </a:prstGeom>
          <a:solidFill>
            <a:schemeClr val="accent1">
              <a:lumMod val="20000"/>
              <a:lumOff val="80000"/>
            </a:schemeClr>
          </a:solidFill>
          <a:ln>
            <a:headEnd/>
            <a:tailEnd/>
          </a:ln>
        </p:spPr>
        <p:style>
          <a:lnRef idx="2">
            <a:schemeClr val="accent1"/>
          </a:lnRef>
          <a:fillRef idx="1">
            <a:schemeClr val="lt1"/>
          </a:fillRef>
          <a:effectRef idx="0">
            <a:schemeClr val="accent1"/>
          </a:effectRef>
          <a:fontRef idx="minor">
            <a:schemeClr val="dk1"/>
          </a:fontRef>
        </p:style>
        <p:txBody>
          <a:bodyPr/>
          <a:lstStyle/>
          <a:p>
            <a:pPr>
              <a:defRPr/>
            </a:pPr>
            <a:endParaRPr lang="ru-RU" sz="3600">
              <a:latin typeface="Arial" charset="0"/>
            </a:endParaRPr>
          </a:p>
        </p:txBody>
      </p:sp>
      <p:sp>
        <p:nvSpPr>
          <p:cNvPr id="125978" name="Rectangle 26"/>
          <p:cNvSpPr>
            <a:spLocks noChangeArrowheads="1"/>
          </p:cNvSpPr>
          <p:nvPr/>
        </p:nvSpPr>
        <p:spPr bwMode="auto">
          <a:xfrm flipH="1">
            <a:off x="5764213" y="3386485"/>
            <a:ext cx="865187" cy="420687"/>
          </a:xfrm>
          <a:prstGeom prst="rect">
            <a:avLst/>
          </a:prstGeom>
          <a:solidFill>
            <a:schemeClr val="bg1"/>
          </a:solidFill>
          <a:ln w="9525">
            <a:noFill/>
            <a:miter lim="800000"/>
            <a:headEnd/>
            <a:tailEnd/>
          </a:ln>
          <a:effectLst>
            <a:outerShdw dist="17961" dir="2700000" algn="ctr" rotWithShape="0">
              <a:srgbClr val="808080"/>
            </a:outerShdw>
          </a:effectLst>
        </p:spPr>
        <p:txBody>
          <a:bodyPr anchor="ctr"/>
          <a:lstStyle/>
          <a:p>
            <a:pPr algn="ctr" eaLnBrk="0" hangingPunct="0">
              <a:defRPr/>
            </a:pPr>
            <a:r>
              <a:rPr lang="en-US" sz="2000" b="1">
                <a:solidFill>
                  <a:srgbClr val="333399"/>
                </a:solidFill>
                <a:ea typeface="Calibri" pitchFamily="34" charset="0"/>
                <a:cs typeface="Times New Roman" pitchFamily="18" charset="0"/>
              </a:rPr>
              <a:t>HTTP</a:t>
            </a:r>
            <a:endParaRPr lang="en-US" sz="3600" b="1">
              <a:solidFill>
                <a:srgbClr val="333399"/>
              </a:solidFill>
            </a:endParaRPr>
          </a:p>
        </p:txBody>
      </p:sp>
      <p:sp>
        <p:nvSpPr>
          <p:cNvPr id="36887" name="Rectangle 25"/>
          <p:cNvSpPr>
            <a:spLocks noChangeArrowheads="1"/>
          </p:cNvSpPr>
          <p:nvPr/>
        </p:nvSpPr>
        <p:spPr bwMode="auto">
          <a:xfrm flipH="1">
            <a:off x="6673850" y="3432522"/>
            <a:ext cx="103663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ru-RU" altLang="ru-RU" sz="2000">
                <a:ea typeface="Calibri" panose="020F0502020204030204" pitchFamily="34" charset="0"/>
                <a:cs typeface="Times New Roman" panose="02020603050405020304" pitchFamily="18" charset="0"/>
              </a:rPr>
              <a:t>сервер</a:t>
            </a:r>
            <a:endParaRPr lang="ru-RU" altLang="ru-RU" sz="3600">
              <a:ea typeface="Calibri" panose="020F0502020204030204" pitchFamily="34" charset="0"/>
              <a:cs typeface="Times New Roman" panose="02020603050405020304" pitchFamily="18" charset="0"/>
            </a:endParaRPr>
          </a:p>
        </p:txBody>
      </p:sp>
      <p:sp>
        <p:nvSpPr>
          <p:cNvPr id="125976" name="Rectangle 24"/>
          <p:cNvSpPr>
            <a:spLocks noChangeArrowheads="1"/>
          </p:cNvSpPr>
          <p:nvPr/>
        </p:nvSpPr>
        <p:spPr bwMode="auto">
          <a:xfrm flipH="1">
            <a:off x="5764213" y="4205635"/>
            <a:ext cx="865187" cy="420687"/>
          </a:xfrm>
          <a:prstGeom prst="rect">
            <a:avLst/>
          </a:prstGeom>
          <a:solidFill>
            <a:schemeClr val="bg1"/>
          </a:solidFill>
          <a:ln w="9525">
            <a:noFill/>
            <a:miter lim="800000"/>
            <a:headEnd/>
            <a:tailEnd/>
          </a:ln>
          <a:effectLst>
            <a:outerShdw dist="17961" dir="2700000" algn="ctr" rotWithShape="0">
              <a:srgbClr val="808080"/>
            </a:outerShdw>
          </a:effectLst>
        </p:spPr>
        <p:txBody>
          <a:bodyPr anchor="ctr"/>
          <a:lstStyle/>
          <a:p>
            <a:pPr algn="ctr" eaLnBrk="0" hangingPunct="0">
              <a:defRPr/>
            </a:pPr>
            <a:r>
              <a:rPr lang="en-US" sz="2000" b="1">
                <a:solidFill>
                  <a:srgbClr val="333399"/>
                </a:solidFill>
                <a:ea typeface="Calibri" pitchFamily="34" charset="0"/>
                <a:cs typeface="Times New Roman" pitchFamily="18" charset="0"/>
              </a:rPr>
              <a:t>T</a:t>
            </a:r>
            <a:r>
              <a:rPr lang="ru-RU" sz="2000" b="1">
                <a:solidFill>
                  <a:srgbClr val="333399"/>
                </a:solidFill>
                <a:ea typeface="Calibri" pitchFamily="34" charset="0"/>
                <a:cs typeface="Times New Roman" pitchFamily="18" charset="0"/>
              </a:rPr>
              <a:t>С</a:t>
            </a:r>
            <a:r>
              <a:rPr lang="en-US" sz="2000" b="1">
                <a:solidFill>
                  <a:srgbClr val="333399"/>
                </a:solidFill>
                <a:ea typeface="Calibri" pitchFamily="34" charset="0"/>
                <a:cs typeface="Times New Roman" pitchFamily="18" charset="0"/>
              </a:rPr>
              <a:t>P</a:t>
            </a:r>
            <a:endParaRPr lang="en-US" sz="3600" b="1">
              <a:solidFill>
                <a:srgbClr val="333399"/>
              </a:solidFill>
            </a:endParaRPr>
          </a:p>
        </p:txBody>
      </p:sp>
      <p:sp>
        <p:nvSpPr>
          <p:cNvPr id="36889" name="Rectangle 23"/>
          <p:cNvSpPr>
            <a:spLocks noChangeArrowheads="1"/>
          </p:cNvSpPr>
          <p:nvPr/>
        </p:nvSpPr>
        <p:spPr bwMode="auto">
          <a:xfrm flipH="1">
            <a:off x="6673850" y="4253260"/>
            <a:ext cx="118268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ru-RU" altLang="ru-RU" sz="2000">
                <a:ea typeface="Calibri" panose="020F0502020204030204" pitchFamily="34" charset="0"/>
                <a:cs typeface="Times New Roman" panose="02020603050405020304" pitchFamily="18" charset="0"/>
              </a:rPr>
              <a:t>драйвер</a:t>
            </a:r>
            <a:endParaRPr lang="ru-RU" altLang="ru-RU" sz="3600">
              <a:ea typeface="Calibri" panose="020F0502020204030204" pitchFamily="34" charset="0"/>
              <a:cs typeface="Times New Roman" panose="02020603050405020304" pitchFamily="18" charset="0"/>
            </a:endParaRPr>
          </a:p>
        </p:txBody>
      </p:sp>
      <p:sp>
        <p:nvSpPr>
          <p:cNvPr id="125974" name="Rectangle 22"/>
          <p:cNvSpPr>
            <a:spLocks noChangeArrowheads="1"/>
          </p:cNvSpPr>
          <p:nvPr/>
        </p:nvSpPr>
        <p:spPr bwMode="auto">
          <a:xfrm flipH="1">
            <a:off x="5764213" y="5026372"/>
            <a:ext cx="865187" cy="420688"/>
          </a:xfrm>
          <a:prstGeom prst="rect">
            <a:avLst/>
          </a:prstGeom>
          <a:solidFill>
            <a:schemeClr val="bg1"/>
          </a:solidFill>
          <a:ln w="9525">
            <a:noFill/>
            <a:miter lim="800000"/>
            <a:headEnd/>
            <a:tailEnd/>
          </a:ln>
          <a:effectLst>
            <a:outerShdw dist="17961" dir="2700000" algn="ctr" rotWithShape="0">
              <a:srgbClr val="808080"/>
            </a:outerShdw>
          </a:effectLst>
        </p:spPr>
        <p:txBody>
          <a:bodyPr anchor="ctr"/>
          <a:lstStyle/>
          <a:p>
            <a:pPr algn="ctr" eaLnBrk="0" hangingPunct="0">
              <a:defRPr/>
            </a:pPr>
            <a:r>
              <a:rPr lang="en-US" sz="2000" b="1">
                <a:solidFill>
                  <a:srgbClr val="333399"/>
                </a:solidFill>
                <a:ea typeface="Calibri" pitchFamily="34" charset="0"/>
                <a:cs typeface="Times New Roman" pitchFamily="18" charset="0"/>
              </a:rPr>
              <a:t>IP</a:t>
            </a:r>
            <a:endParaRPr lang="en-US" sz="3600" b="1">
              <a:solidFill>
                <a:srgbClr val="333399"/>
              </a:solidFill>
            </a:endParaRPr>
          </a:p>
        </p:txBody>
      </p:sp>
      <p:sp>
        <p:nvSpPr>
          <p:cNvPr id="125973" name="Rectangle 21"/>
          <p:cNvSpPr>
            <a:spLocks noChangeArrowheads="1"/>
          </p:cNvSpPr>
          <p:nvPr/>
        </p:nvSpPr>
        <p:spPr bwMode="auto">
          <a:xfrm flipH="1">
            <a:off x="5764213" y="5847110"/>
            <a:ext cx="865187" cy="420687"/>
          </a:xfrm>
          <a:prstGeom prst="rect">
            <a:avLst/>
          </a:prstGeom>
          <a:solidFill>
            <a:schemeClr val="bg1"/>
          </a:solidFill>
          <a:ln w="9525">
            <a:noFill/>
            <a:miter lim="800000"/>
            <a:headEnd/>
            <a:tailEnd/>
          </a:ln>
          <a:effectLst>
            <a:outerShdw dist="17961" dir="2700000" algn="ctr" rotWithShape="0">
              <a:srgbClr val="808080"/>
            </a:outerShdw>
          </a:effectLst>
        </p:spPr>
        <p:txBody>
          <a:bodyPr anchor="ctr"/>
          <a:lstStyle/>
          <a:p>
            <a:pPr algn="ctr" eaLnBrk="0" hangingPunct="0">
              <a:defRPr/>
            </a:pPr>
            <a:r>
              <a:rPr lang="en-US" sz="2400" b="1" dirty="0">
                <a:solidFill>
                  <a:schemeClr val="bg1">
                    <a:lumMod val="65000"/>
                  </a:schemeClr>
                </a:solidFill>
              </a:rPr>
              <a:t>?</a:t>
            </a:r>
            <a:endParaRPr lang="ru-RU" sz="3600" b="1" dirty="0">
              <a:solidFill>
                <a:schemeClr val="bg1">
                  <a:lumMod val="65000"/>
                </a:schemeClr>
              </a:solidFill>
            </a:endParaRPr>
          </a:p>
        </p:txBody>
      </p:sp>
      <p:sp>
        <p:nvSpPr>
          <p:cNvPr id="36892" name="Rectangle 20"/>
          <p:cNvSpPr>
            <a:spLocks noChangeArrowheads="1"/>
          </p:cNvSpPr>
          <p:nvPr/>
        </p:nvSpPr>
        <p:spPr bwMode="auto">
          <a:xfrm flipH="1">
            <a:off x="6673850" y="5073997"/>
            <a:ext cx="103663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ru-RU" altLang="ru-RU" sz="2000">
                <a:ea typeface="Calibri" panose="020F0502020204030204" pitchFamily="34" charset="0"/>
                <a:cs typeface="Times New Roman" panose="02020603050405020304" pitchFamily="18" charset="0"/>
              </a:rPr>
              <a:t>драйвер</a:t>
            </a:r>
            <a:endParaRPr lang="ru-RU" altLang="ru-RU" sz="3600">
              <a:ea typeface="Calibri" panose="020F0502020204030204" pitchFamily="34" charset="0"/>
              <a:cs typeface="Times New Roman" panose="02020603050405020304" pitchFamily="18" charset="0"/>
            </a:endParaRPr>
          </a:p>
        </p:txBody>
      </p:sp>
      <p:sp>
        <p:nvSpPr>
          <p:cNvPr id="36893" name="Rectangle 19"/>
          <p:cNvSpPr>
            <a:spLocks noChangeArrowheads="1"/>
          </p:cNvSpPr>
          <p:nvPr/>
        </p:nvSpPr>
        <p:spPr bwMode="auto">
          <a:xfrm flipH="1">
            <a:off x="6673850" y="5894735"/>
            <a:ext cx="103663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ru-RU" altLang="ru-RU" sz="2000">
                <a:ea typeface="Calibri" panose="020F0502020204030204" pitchFamily="34" charset="0"/>
                <a:cs typeface="Times New Roman" panose="02020603050405020304" pitchFamily="18" charset="0"/>
              </a:rPr>
              <a:t>драйвер</a:t>
            </a:r>
            <a:endParaRPr lang="ru-RU" altLang="ru-RU" sz="3600">
              <a:ea typeface="Calibri" panose="020F0502020204030204" pitchFamily="34" charset="0"/>
              <a:cs typeface="Times New Roman" panose="02020603050405020304" pitchFamily="18" charset="0"/>
            </a:endParaRPr>
          </a:p>
        </p:txBody>
      </p:sp>
      <p:sp>
        <p:nvSpPr>
          <p:cNvPr id="36894" name="Rectangle 18"/>
          <p:cNvSpPr>
            <a:spLocks noChangeArrowheads="1"/>
          </p:cNvSpPr>
          <p:nvPr/>
        </p:nvSpPr>
        <p:spPr bwMode="auto">
          <a:xfrm flipH="1">
            <a:off x="5551488" y="6520210"/>
            <a:ext cx="22669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ru-RU" altLang="ru-RU" sz="2000">
                <a:ea typeface="Calibri" panose="020F0502020204030204" pitchFamily="34" charset="0"/>
                <a:cs typeface="Times New Roman" panose="02020603050405020304" pitchFamily="18" charset="0"/>
              </a:rPr>
              <a:t>Компьютер Б</a:t>
            </a:r>
            <a:endParaRPr lang="ru-RU" altLang="ru-RU" sz="3600">
              <a:ea typeface="Calibri" panose="020F0502020204030204" pitchFamily="34" charset="0"/>
              <a:cs typeface="Times New Roman" panose="02020603050405020304" pitchFamily="18" charset="0"/>
            </a:endParaRPr>
          </a:p>
        </p:txBody>
      </p:sp>
      <p:cxnSp>
        <p:nvCxnSpPr>
          <p:cNvPr id="36895" name="AutoShape 17"/>
          <p:cNvCxnSpPr>
            <a:cxnSpLocks noChangeShapeType="1"/>
          </p:cNvCxnSpPr>
          <p:nvPr/>
        </p:nvCxnSpPr>
        <p:spPr bwMode="auto">
          <a:xfrm>
            <a:off x="3338513" y="5231160"/>
            <a:ext cx="2413000" cy="1587"/>
          </a:xfrm>
          <a:prstGeom prst="straightConnector1">
            <a:avLst/>
          </a:prstGeom>
          <a:noFill/>
          <a:ln w="9525">
            <a:solidFill>
              <a:srgbClr val="000000"/>
            </a:solidFill>
            <a:prstDash val="dash"/>
            <a:round/>
            <a:headEnd type="triangle" w="med" len="lg"/>
            <a:tailEnd type="triangle" w="med" len="lg"/>
          </a:ln>
          <a:extLst>
            <a:ext uri="{909E8E84-426E-40DD-AFC4-6F175D3DCCD1}">
              <a14:hiddenFill xmlns:a14="http://schemas.microsoft.com/office/drawing/2010/main">
                <a:noFill/>
              </a14:hiddenFill>
            </a:ext>
          </a:extLst>
        </p:spPr>
      </p:cxnSp>
      <p:cxnSp>
        <p:nvCxnSpPr>
          <p:cNvPr id="36896" name="AutoShape 16"/>
          <p:cNvCxnSpPr>
            <a:cxnSpLocks noChangeShapeType="1"/>
          </p:cNvCxnSpPr>
          <p:nvPr/>
        </p:nvCxnSpPr>
        <p:spPr bwMode="auto">
          <a:xfrm>
            <a:off x="3338513" y="4404072"/>
            <a:ext cx="2413000" cy="1588"/>
          </a:xfrm>
          <a:prstGeom prst="straightConnector1">
            <a:avLst/>
          </a:prstGeom>
          <a:noFill/>
          <a:ln w="9525">
            <a:solidFill>
              <a:srgbClr val="000000"/>
            </a:solidFill>
            <a:prstDash val="dash"/>
            <a:round/>
            <a:headEnd type="triangle" w="med" len="lg"/>
            <a:tailEnd type="triangle" w="med" len="lg"/>
          </a:ln>
          <a:extLst>
            <a:ext uri="{909E8E84-426E-40DD-AFC4-6F175D3DCCD1}">
              <a14:hiddenFill xmlns:a14="http://schemas.microsoft.com/office/drawing/2010/main">
                <a:noFill/>
              </a14:hiddenFill>
            </a:ext>
          </a:extLst>
        </p:spPr>
      </p:cxnSp>
      <p:cxnSp>
        <p:nvCxnSpPr>
          <p:cNvPr id="36897" name="AutoShape 15"/>
          <p:cNvCxnSpPr>
            <a:cxnSpLocks noChangeShapeType="1"/>
          </p:cNvCxnSpPr>
          <p:nvPr/>
        </p:nvCxnSpPr>
        <p:spPr bwMode="auto">
          <a:xfrm>
            <a:off x="3338513" y="3597622"/>
            <a:ext cx="2413000" cy="0"/>
          </a:xfrm>
          <a:prstGeom prst="straightConnector1">
            <a:avLst/>
          </a:prstGeom>
          <a:noFill/>
          <a:ln w="9525">
            <a:solidFill>
              <a:srgbClr val="000000"/>
            </a:solidFill>
            <a:prstDash val="dash"/>
            <a:round/>
            <a:headEnd type="triangle" w="med" len="lg"/>
            <a:tailEnd type="triangle" w="med" len="lg"/>
          </a:ln>
          <a:extLst>
            <a:ext uri="{909E8E84-426E-40DD-AFC4-6F175D3DCCD1}">
              <a14:hiddenFill xmlns:a14="http://schemas.microsoft.com/office/drawing/2010/main">
                <a:noFill/>
              </a14:hiddenFill>
            </a:ext>
          </a:extLst>
        </p:spPr>
      </p:cxnSp>
      <p:sp>
        <p:nvSpPr>
          <p:cNvPr id="36898" name="Rectangle 14"/>
          <p:cNvSpPr>
            <a:spLocks noChangeArrowheads="1"/>
          </p:cNvSpPr>
          <p:nvPr/>
        </p:nvSpPr>
        <p:spPr bwMode="auto">
          <a:xfrm>
            <a:off x="3795713" y="3281710"/>
            <a:ext cx="150018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ru-RU" altLang="ru-RU" sz="2000">
                <a:ea typeface="Calibri" panose="020F0502020204030204" pitchFamily="34" charset="0"/>
                <a:cs typeface="Times New Roman" panose="02020603050405020304" pitchFamily="18" charset="0"/>
              </a:rPr>
              <a:t>уровень</a:t>
            </a:r>
            <a:endParaRPr lang="ru-RU" altLang="ru-RU" sz="1400">
              <a:ea typeface="Calibri" panose="020F0502020204030204" pitchFamily="34" charset="0"/>
              <a:cs typeface="Times New Roman" panose="02020603050405020304" pitchFamily="18" charset="0"/>
            </a:endParaRPr>
          </a:p>
          <a:p>
            <a:pPr algn="ctr"/>
            <a:r>
              <a:rPr lang="ru-RU" altLang="ru-RU" sz="2000">
                <a:ea typeface="Calibri" panose="020F0502020204030204" pitchFamily="34" charset="0"/>
                <a:cs typeface="Times New Roman" panose="02020603050405020304" pitchFamily="18" charset="0"/>
              </a:rPr>
              <a:t>приложений</a:t>
            </a:r>
            <a:endParaRPr lang="ru-RU" altLang="ru-RU" sz="3600">
              <a:ea typeface="Calibri" panose="020F0502020204030204" pitchFamily="34" charset="0"/>
              <a:cs typeface="Times New Roman" panose="02020603050405020304" pitchFamily="18" charset="0"/>
            </a:endParaRPr>
          </a:p>
        </p:txBody>
      </p:sp>
      <p:sp>
        <p:nvSpPr>
          <p:cNvPr id="36899" name="Rectangle 13"/>
          <p:cNvSpPr>
            <a:spLocks noChangeArrowheads="1"/>
          </p:cNvSpPr>
          <p:nvPr/>
        </p:nvSpPr>
        <p:spPr bwMode="auto">
          <a:xfrm>
            <a:off x="3609975" y="4119910"/>
            <a:ext cx="187166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ru-RU" altLang="ru-RU" sz="2000">
                <a:ea typeface="Calibri" panose="020F0502020204030204" pitchFamily="34" charset="0"/>
                <a:cs typeface="Times New Roman" panose="02020603050405020304" pitchFamily="18" charset="0"/>
              </a:rPr>
              <a:t>транспортный</a:t>
            </a:r>
            <a:endParaRPr lang="ru-RU" altLang="ru-RU" sz="1400">
              <a:ea typeface="Calibri" panose="020F0502020204030204" pitchFamily="34" charset="0"/>
              <a:cs typeface="Times New Roman" panose="02020603050405020304" pitchFamily="18" charset="0"/>
            </a:endParaRPr>
          </a:p>
          <a:p>
            <a:pPr algn="ctr"/>
            <a:r>
              <a:rPr lang="ru-RU" altLang="ru-RU" sz="2000">
                <a:ea typeface="Calibri" panose="020F0502020204030204" pitchFamily="34" charset="0"/>
                <a:cs typeface="Times New Roman" panose="02020603050405020304" pitchFamily="18" charset="0"/>
              </a:rPr>
              <a:t>уровень</a:t>
            </a:r>
            <a:endParaRPr lang="ru-RU" altLang="ru-RU" sz="3600">
              <a:ea typeface="Calibri" panose="020F0502020204030204" pitchFamily="34" charset="0"/>
              <a:cs typeface="Times New Roman" panose="02020603050405020304" pitchFamily="18" charset="0"/>
            </a:endParaRPr>
          </a:p>
        </p:txBody>
      </p:sp>
      <p:sp>
        <p:nvSpPr>
          <p:cNvPr id="36900" name="Rectangle 12"/>
          <p:cNvSpPr>
            <a:spLocks noChangeArrowheads="1"/>
          </p:cNvSpPr>
          <p:nvPr/>
        </p:nvSpPr>
        <p:spPr bwMode="auto">
          <a:xfrm>
            <a:off x="3756025" y="4937472"/>
            <a:ext cx="157956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ru-RU" altLang="ru-RU" sz="2000">
                <a:ea typeface="Calibri" panose="020F0502020204030204" pitchFamily="34" charset="0"/>
                <a:cs typeface="Times New Roman" panose="02020603050405020304" pitchFamily="18" charset="0"/>
              </a:rPr>
              <a:t>сетевой</a:t>
            </a:r>
            <a:endParaRPr lang="ru-RU" altLang="ru-RU" sz="1400">
              <a:ea typeface="Calibri" panose="020F0502020204030204" pitchFamily="34" charset="0"/>
              <a:cs typeface="Times New Roman" panose="02020603050405020304" pitchFamily="18" charset="0"/>
            </a:endParaRPr>
          </a:p>
          <a:p>
            <a:pPr algn="ctr"/>
            <a:r>
              <a:rPr lang="ru-RU" altLang="ru-RU" sz="2000">
                <a:ea typeface="Calibri" panose="020F0502020204030204" pitchFamily="34" charset="0"/>
                <a:cs typeface="Times New Roman" panose="02020603050405020304" pitchFamily="18" charset="0"/>
              </a:rPr>
              <a:t>уровень</a:t>
            </a:r>
            <a:endParaRPr lang="ru-RU" altLang="ru-RU" sz="3600">
              <a:ea typeface="Calibri" panose="020F0502020204030204" pitchFamily="34" charset="0"/>
              <a:cs typeface="Times New Roman" panose="02020603050405020304" pitchFamily="18" charset="0"/>
            </a:endParaRPr>
          </a:p>
        </p:txBody>
      </p:sp>
      <p:sp>
        <p:nvSpPr>
          <p:cNvPr id="36901" name="Rectangle 11"/>
          <p:cNvSpPr>
            <a:spLocks noChangeArrowheads="1"/>
          </p:cNvSpPr>
          <p:nvPr/>
        </p:nvSpPr>
        <p:spPr bwMode="auto">
          <a:xfrm>
            <a:off x="3795713" y="5775672"/>
            <a:ext cx="150018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ru-RU" altLang="ru-RU" sz="2000">
                <a:ea typeface="Calibri" panose="020F0502020204030204" pitchFamily="34" charset="0"/>
                <a:cs typeface="Times New Roman" panose="02020603050405020304" pitchFamily="18" charset="0"/>
              </a:rPr>
              <a:t>физический</a:t>
            </a:r>
            <a:endParaRPr lang="ru-RU" altLang="ru-RU" sz="1400">
              <a:ea typeface="Calibri" panose="020F0502020204030204" pitchFamily="34" charset="0"/>
              <a:cs typeface="Times New Roman" panose="02020603050405020304" pitchFamily="18" charset="0"/>
            </a:endParaRPr>
          </a:p>
          <a:p>
            <a:pPr algn="ctr"/>
            <a:r>
              <a:rPr lang="ru-RU" altLang="ru-RU" sz="2000">
                <a:ea typeface="Calibri" panose="020F0502020204030204" pitchFamily="34" charset="0"/>
                <a:cs typeface="Times New Roman" panose="02020603050405020304" pitchFamily="18" charset="0"/>
              </a:rPr>
              <a:t>уровень</a:t>
            </a:r>
            <a:endParaRPr lang="ru-RU" altLang="ru-RU" sz="3600">
              <a:ea typeface="Calibri" panose="020F0502020204030204" pitchFamily="34" charset="0"/>
              <a:cs typeface="Times New Roman" panose="02020603050405020304" pitchFamily="18" charset="0"/>
            </a:endParaRPr>
          </a:p>
        </p:txBody>
      </p:sp>
      <p:cxnSp>
        <p:nvCxnSpPr>
          <p:cNvPr id="36902" name="AutoShape 10"/>
          <p:cNvCxnSpPr>
            <a:cxnSpLocks noChangeShapeType="1"/>
          </p:cNvCxnSpPr>
          <p:nvPr/>
        </p:nvCxnSpPr>
        <p:spPr bwMode="auto">
          <a:xfrm>
            <a:off x="2906713" y="3807172"/>
            <a:ext cx="1587" cy="398463"/>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6903" name="AutoShape 9"/>
          <p:cNvCxnSpPr>
            <a:cxnSpLocks noChangeShapeType="1"/>
          </p:cNvCxnSpPr>
          <p:nvPr/>
        </p:nvCxnSpPr>
        <p:spPr bwMode="auto">
          <a:xfrm>
            <a:off x="2906713" y="4626322"/>
            <a:ext cx="1587" cy="40005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6904" name="AutoShape 8"/>
          <p:cNvCxnSpPr>
            <a:cxnSpLocks noChangeShapeType="1"/>
          </p:cNvCxnSpPr>
          <p:nvPr/>
        </p:nvCxnSpPr>
        <p:spPr bwMode="auto">
          <a:xfrm>
            <a:off x="2906713" y="5447060"/>
            <a:ext cx="1587" cy="40005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6905" name="AutoShape 7"/>
          <p:cNvCxnSpPr>
            <a:cxnSpLocks noChangeShapeType="1"/>
          </p:cNvCxnSpPr>
          <p:nvPr/>
        </p:nvCxnSpPr>
        <p:spPr bwMode="auto">
          <a:xfrm>
            <a:off x="6196013" y="3807172"/>
            <a:ext cx="1587" cy="398463"/>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6906" name="AutoShape 6"/>
          <p:cNvCxnSpPr>
            <a:cxnSpLocks noChangeShapeType="1"/>
          </p:cNvCxnSpPr>
          <p:nvPr/>
        </p:nvCxnSpPr>
        <p:spPr bwMode="auto">
          <a:xfrm>
            <a:off x="6196013" y="4626322"/>
            <a:ext cx="1587" cy="40005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6907" name="AutoShape 5"/>
          <p:cNvCxnSpPr>
            <a:cxnSpLocks noChangeShapeType="1"/>
          </p:cNvCxnSpPr>
          <p:nvPr/>
        </p:nvCxnSpPr>
        <p:spPr bwMode="auto">
          <a:xfrm>
            <a:off x="6196013" y="5447060"/>
            <a:ext cx="1587" cy="40005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36908" name="Line 4"/>
          <p:cNvSpPr>
            <a:spLocks noChangeShapeType="1"/>
          </p:cNvSpPr>
          <p:nvPr/>
        </p:nvSpPr>
        <p:spPr bwMode="auto">
          <a:xfrm flipH="1">
            <a:off x="3333750" y="6053485"/>
            <a:ext cx="642938" cy="1587"/>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36909" name="Line 3"/>
          <p:cNvSpPr>
            <a:spLocks noChangeShapeType="1"/>
          </p:cNvSpPr>
          <p:nvPr/>
        </p:nvSpPr>
        <p:spPr bwMode="auto">
          <a:xfrm>
            <a:off x="5113338" y="6053485"/>
            <a:ext cx="644525" cy="1587"/>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36910" name="Line 2"/>
          <p:cNvSpPr>
            <a:spLocks noChangeShapeType="1"/>
          </p:cNvSpPr>
          <p:nvPr/>
        </p:nvSpPr>
        <p:spPr bwMode="auto">
          <a:xfrm>
            <a:off x="3944938" y="6055072"/>
            <a:ext cx="1189037" cy="158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grpSp>
        <p:nvGrpSpPr>
          <p:cNvPr id="2" name="Group 34"/>
          <p:cNvGrpSpPr>
            <a:grpSpLocks/>
          </p:cNvGrpSpPr>
          <p:nvPr/>
        </p:nvGrpSpPr>
        <p:grpSpPr bwMode="auto">
          <a:xfrm>
            <a:off x="1452563" y="2410172"/>
            <a:ext cx="6238875" cy="663575"/>
            <a:chOff x="464" y="2126"/>
            <a:chExt cx="3929" cy="418"/>
          </a:xfrm>
        </p:grpSpPr>
        <p:sp>
          <p:nvSpPr>
            <p:cNvPr id="45" name="Text Box 32"/>
            <p:cNvSpPr txBox="1">
              <a:spLocks noChangeArrowheads="1"/>
            </p:cNvSpPr>
            <p:nvPr/>
          </p:nvSpPr>
          <p:spPr bwMode="auto">
            <a:xfrm>
              <a:off x="758" y="2193"/>
              <a:ext cx="3635" cy="29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eaLnBrk="0" hangingPunct="0">
                <a:spcBef>
                  <a:spcPct val="50000"/>
                </a:spcBef>
                <a:defRPr/>
              </a:pPr>
              <a:r>
                <a:rPr lang="ru-RU" sz="2400" dirty="0">
                  <a:latin typeface="Arial" charset="0"/>
                </a:rPr>
                <a:t>  Протокол </a:t>
              </a:r>
              <a:r>
                <a:rPr lang="en-US" sz="2400" dirty="0">
                  <a:latin typeface="Arial" charset="0"/>
                </a:rPr>
                <a:t>IP </a:t>
              </a:r>
              <a:r>
                <a:rPr lang="ru-RU" sz="2400" dirty="0">
                  <a:latin typeface="Arial" charset="0"/>
                </a:rPr>
                <a:t>не гарантирует доставку!</a:t>
              </a:r>
            </a:p>
          </p:txBody>
        </p:sp>
        <p:sp>
          <p:nvSpPr>
            <p:cNvPr id="3" name="Oval 33"/>
            <p:cNvSpPr>
              <a:spLocks noChangeArrowheads="1"/>
            </p:cNvSpPr>
            <p:nvPr/>
          </p:nvSpPr>
          <p:spPr bwMode="auto">
            <a:xfrm>
              <a:off x="464" y="2126"/>
              <a:ext cx="409" cy="418"/>
            </a:xfrm>
            <a:prstGeom prst="ellipse">
              <a:avLst/>
            </a:prstGeom>
            <a:solidFill>
              <a:srgbClr val="00B0F0"/>
            </a:solidFill>
            <a:ln w="9525">
              <a:no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ru-RU" altLang="ru-RU" sz="4400" b="1" dirty="0">
                  <a:solidFill>
                    <a:schemeClr val="bg1"/>
                  </a:solidFill>
                  <a:latin typeface="Arial Black" panose="020B0A04020102020204" pitchFamily="34" charset="0"/>
                </a:rPr>
                <a:t>!</a:t>
              </a:r>
            </a:p>
          </p:txBody>
        </p:sp>
      </p:grpSp>
    </p:spTree>
    <p:extLst>
      <p:ext uri="{BB962C8B-B14F-4D97-AF65-F5344CB8AC3E}">
        <p14:creationId xmlns:p14="http://schemas.microsoft.com/office/powerpoint/2010/main" val="71338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animEffect transition="in" filter="dissolve">
                                      <p:cBhvr>
                                        <p:cTn id="7" dur="500"/>
                                        <p:tgtEl>
                                          <p:spTgt spid="368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868">
                                            <p:txEl>
                                              <p:pRg st="1" end="1"/>
                                            </p:txEl>
                                          </p:spTgt>
                                        </p:tgtEl>
                                        <p:attrNameLst>
                                          <p:attrName>style.visibility</p:attrName>
                                        </p:attrNameLst>
                                      </p:cBhvr>
                                      <p:to>
                                        <p:strVal val="visible"/>
                                      </p:to>
                                    </p:set>
                                    <p:animEffect transition="in" filter="dissolve">
                                      <p:cBhvr>
                                        <p:cTn id="12" dur="500"/>
                                        <p:tgtEl>
                                          <p:spTgt spid="3686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5989"/>
                                        </p:tgtEl>
                                        <p:attrNameLst>
                                          <p:attrName>style.visibility</p:attrName>
                                        </p:attrNameLst>
                                      </p:cBhvr>
                                      <p:to>
                                        <p:strVal val="visible"/>
                                      </p:to>
                                    </p:set>
                                    <p:animEffect transition="in" filter="dissolve">
                                      <p:cBhvr>
                                        <p:cTn id="22" dur="500"/>
                                        <p:tgtEl>
                                          <p:spTgt spid="12598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6884"/>
                                        </p:tgtEl>
                                        <p:attrNameLst>
                                          <p:attrName>style.visibility</p:attrName>
                                        </p:attrNameLst>
                                      </p:cBhvr>
                                      <p:to>
                                        <p:strVal val="visible"/>
                                      </p:to>
                                    </p:set>
                                    <p:animEffect transition="in" filter="dissolve">
                                      <p:cBhvr>
                                        <p:cTn id="25" dur="500"/>
                                        <p:tgtEl>
                                          <p:spTgt spid="3688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6894"/>
                                        </p:tgtEl>
                                        <p:attrNameLst>
                                          <p:attrName>style.visibility</p:attrName>
                                        </p:attrNameLst>
                                      </p:cBhvr>
                                      <p:to>
                                        <p:strVal val="visible"/>
                                      </p:to>
                                    </p:set>
                                    <p:animEffect transition="in" filter="dissolve">
                                      <p:cBhvr>
                                        <p:cTn id="28" dur="500"/>
                                        <p:tgtEl>
                                          <p:spTgt spid="3689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5979"/>
                                        </p:tgtEl>
                                        <p:attrNameLst>
                                          <p:attrName>style.visibility</p:attrName>
                                        </p:attrNameLst>
                                      </p:cBhvr>
                                      <p:to>
                                        <p:strVal val="visible"/>
                                      </p:to>
                                    </p:set>
                                    <p:animEffect transition="in" filter="dissolve">
                                      <p:cBhvr>
                                        <p:cTn id="31" dur="500"/>
                                        <p:tgtEl>
                                          <p:spTgt spid="12597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6877"/>
                                        </p:tgtEl>
                                        <p:attrNameLst>
                                          <p:attrName>style.visibility</p:attrName>
                                        </p:attrNameLst>
                                      </p:cBhvr>
                                      <p:to>
                                        <p:strVal val="visible"/>
                                      </p:to>
                                    </p:set>
                                    <p:animEffect transition="in" filter="dissolve">
                                      <p:cBhvr>
                                        <p:cTn id="36" dur="500"/>
                                        <p:tgtEl>
                                          <p:spTgt spid="3687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25988"/>
                                        </p:tgtEl>
                                        <p:attrNameLst>
                                          <p:attrName>style.visibility</p:attrName>
                                        </p:attrNameLst>
                                      </p:cBhvr>
                                      <p:to>
                                        <p:strVal val="visible"/>
                                      </p:to>
                                    </p:set>
                                    <p:animEffect transition="in" filter="dissolve">
                                      <p:cBhvr>
                                        <p:cTn id="39" dur="500"/>
                                        <p:tgtEl>
                                          <p:spTgt spid="12598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25978"/>
                                        </p:tgtEl>
                                        <p:attrNameLst>
                                          <p:attrName>style.visibility</p:attrName>
                                        </p:attrNameLst>
                                      </p:cBhvr>
                                      <p:to>
                                        <p:strVal val="visible"/>
                                      </p:to>
                                    </p:set>
                                    <p:animEffect transition="in" filter="dissolve">
                                      <p:cBhvr>
                                        <p:cTn id="42" dur="500"/>
                                        <p:tgtEl>
                                          <p:spTgt spid="125978"/>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36887"/>
                                        </p:tgtEl>
                                        <p:attrNameLst>
                                          <p:attrName>style.visibility</p:attrName>
                                        </p:attrNameLst>
                                      </p:cBhvr>
                                      <p:to>
                                        <p:strVal val="visible"/>
                                      </p:to>
                                    </p:set>
                                    <p:animEffect transition="in" filter="dissolve">
                                      <p:cBhvr>
                                        <p:cTn id="45" dur="500"/>
                                        <p:tgtEl>
                                          <p:spTgt spid="3688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36902"/>
                                        </p:tgtEl>
                                        <p:attrNameLst>
                                          <p:attrName>style.visibility</p:attrName>
                                        </p:attrNameLst>
                                      </p:cBhvr>
                                      <p:to>
                                        <p:strVal val="visible"/>
                                      </p:to>
                                    </p:set>
                                    <p:animEffect transition="in" filter="dissolve">
                                      <p:cBhvr>
                                        <p:cTn id="50" dur="500"/>
                                        <p:tgtEl>
                                          <p:spTgt spid="36902"/>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6879"/>
                                        </p:tgtEl>
                                        <p:attrNameLst>
                                          <p:attrName>style.visibility</p:attrName>
                                        </p:attrNameLst>
                                      </p:cBhvr>
                                      <p:to>
                                        <p:strVal val="visible"/>
                                      </p:to>
                                    </p:set>
                                    <p:animEffect transition="in" filter="dissolve">
                                      <p:cBhvr>
                                        <p:cTn id="53" dur="500"/>
                                        <p:tgtEl>
                                          <p:spTgt spid="36879"/>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25986"/>
                                        </p:tgtEl>
                                        <p:attrNameLst>
                                          <p:attrName>style.visibility</p:attrName>
                                        </p:attrNameLst>
                                      </p:cBhvr>
                                      <p:to>
                                        <p:strVal val="visible"/>
                                      </p:to>
                                    </p:set>
                                    <p:animEffect transition="in" filter="dissolve">
                                      <p:cBhvr>
                                        <p:cTn id="56" dur="500"/>
                                        <p:tgtEl>
                                          <p:spTgt spid="12598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nodeType="clickEffect">
                                  <p:stCondLst>
                                    <p:cond delay="0"/>
                                  </p:stCondLst>
                                  <p:childTnLst>
                                    <p:set>
                                      <p:cBhvr>
                                        <p:cTn id="60" dur="1" fill="hold">
                                          <p:stCondLst>
                                            <p:cond delay="0"/>
                                          </p:stCondLst>
                                        </p:cTn>
                                        <p:tgtEl>
                                          <p:spTgt spid="36903"/>
                                        </p:tgtEl>
                                        <p:attrNameLst>
                                          <p:attrName>style.visibility</p:attrName>
                                        </p:attrNameLst>
                                      </p:cBhvr>
                                      <p:to>
                                        <p:strVal val="visible"/>
                                      </p:to>
                                    </p:set>
                                    <p:animEffect transition="in" filter="dissolve">
                                      <p:cBhvr>
                                        <p:cTn id="61" dur="500"/>
                                        <p:tgtEl>
                                          <p:spTgt spid="36903"/>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6882"/>
                                        </p:tgtEl>
                                        <p:attrNameLst>
                                          <p:attrName>style.visibility</p:attrName>
                                        </p:attrNameLst>
                                      </p:cBhvr>
                                      <p:to>
                                        <p:strVal val="visible"/>
                                      </p:to>
                                    </p:set>
                                    <p:animEffect transition="in" filter="dissolve">
                                      <p:cBhvr>
                                        <p:cTn id="64" dur="500"/>
                                        <p:tgtEl>
                                          <p:spTgt spid="3688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25984"/>
                                        </p:tgtEl>
                                        <p:attrNameLst>
                                          <p:attrName>style.visibility</p:attrName>
                                        </p:attrNameLst>
                                      </p:cBhvr>
                                      <p:to>
                                        <p:strVal val="visible"/>
                                      </p:to>
                                    </p:set>
                                    <p:animEffect transition="in" filter="dissolve">
                                      <p:cBhvr>
                                        <p:cTn id="67" dur="500"/>
                                        <p:tgtEl>
                                          <p:spTgt spid="12598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36904"/>
                                        </p:tgtEl>
                                        <p:attrNameLst>
                                          <p:attrName>style.visibility</p:attrName>
                                        </p:attrNameLst>
                                      </p:cBhvr>
                                      <p:to>
                                        <p:strVal val="visible"/>
                                      </p:to>
                                    </p:set>
                                    <p:animEffect transition="in" filter="dissolve">
                                      <p:cBhvr>
                                        <p:cTn id="72" dur="500"/>
                                        <p:tgtEl>
                                          <p:spTgt spid="3690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6883"/>
                                        </p:tgtEl>
                                        <p:attrNameLst>
                                          <p:attrName>style.visibility</p:attrName>
                                        </p:attrNameLst>
                                      </p:cBhvr>
                                      <p:to>
                                        <p:strVal val="visible"/>
                                      </p:to>
                                    </p:set>
                                    <p:animEffect transition="in" filter="dissolve">
                                      <p:cBhvr>
                                        <p:cTn id="75" dur="500"/>
                                        <p:tgtEl>
                                          <p:spTgt spid="36883"/>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125983"/>
                                        </p:tgtEl>
                                        <p:attrNameLst>
                                          <p:attrName>style.visibility</p:attrName>
                                        </p:attrNameLst>
                                      </p:cBhvr>
                                      <p:to>
                                        <p:strVal val="visible"/>
                                      </p:to>
                                    </p:set>
                                    <p:animEffect transition="in" filter="dissolve">
                                      <p:cBhvr>
                                        <p:cTn id="78" dur="500"/>
                                        <p:tgtEl>
                                          <p:spTgt spid="12598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nodeType="clickEffect">
                                  <p:stCondLst>
                                    <p:cond delay="0"/>
                                  </p:stCondLst>
                                  <p:childTnLst>
                                    <p:set>
                                      <p:cBhvr>
                                        <p:cTn id="82" dur="1" fill="hold">
                                          <p:stCondLst>
                                            <p:cond delay="0"/>
                                          </p:stCondLst>
                                        </p:cTn>
                                        <p:tgtEl>
                                          <p:spTgt spid="36908"/>
                                        </p:tgtEl>
                                        <p:attrNameLst>
                                          <p:attrName>style.visibility</p:attrName>
                                        </p:attrNameLst>
                                      </p:cBhvr>
                                      <p:to>
                                        <p:strVal val="visible"/>
                                      </p:to>
                                    </p:set>
                                    <p:animEffect transition="in" filter="dissolve">
                                      <p:cBhvr>
                                        <p:cTn id="83" dur="500"/>
                                        <p:tgtEl>
                                          <p:spTgt spid="36908"/>
                                        </p:tgtEl>
                                      </p:cBhvr>
                                    </p:animEffect>
                                  </p:childTnLst>
                                </p:cTn>
                              </p:par>
                              <p:par>
                                <p:cTn id="84" presetID="9" presetClass="entr" presetSubtype="0" fill="hold" nodeType="withEffect">
                                  <p:stCondLst>
                                    <p:cond delay="0"/>
                                  </p:stCondLst>
                                  <p:childTnLst>
                                    <p:set>
                                      <p:cBhvr>
                                        <p:cTn id="85" dur="1" fill="hold">
                                          <p:stCondLst>
                                            <p:cond delay="0"/>
                                          </p:stCondLst>
                                        </p:cTn>
                                        <p:tgtEl>
                                          <p:spTgt spid="36910"/>
                                        </p:tgtEl>
                                        <p:attrNameLst>
                                          <p:attrName>style.visibility</p:attrName>
                                        </p:attrNameLst>
                                      </p:cBhvr>
                                      <p:to>
                                        <p:strVal val="visible"/>
                                      </p:to>
                                    </p:set>
                                    <p:animEffect transition="in" filter="dissolve">
                                      <p:cBhvr>
                                        <p:cTn id="86" dur="500"/>
                                        <p:tgtEl>
                                          <p:spTgt spid="36910"/>
                                        </p:tgtEl>
                                      </p:cBhvr>
                                    </p:animEffect>
                                  </p:childTnLst>
                                </p:cTn>
                              </p:par>
                              <p:par>
                                <p:cTn id="87" presetID="9" presetClass="entr" presetSubtype="0" fill="hold" nodeType="withEffect">
                                  <p:stCondLst>
                                    <p:cond delay="0"/>
                                  </p:stCondLst>
                                  <p:childTnLst>
                                    <p:set>
                                      <p:cBhvr>
                                        <p:cTn id="88" dur="1" fill="hold">
                                          <p:stCondLst>
                                            <p:cond delay="0"/>
                                          </p:stCondLst>
                                        </p:cTn>
                                        <p:tgtEl>
                                          <p:spTgt spid="36909"/>
                                        </p:tgtEl>
                                        <p:attrNameLst>
                                          <p:attrName>style.visibility</p:attrName>
                                        </p:attrNameLst>
                                      </p:cBhvr>
                                      <p:to>
                                        <p:strVal val="visible"/>
                                      </p:to>
                                    </p:set>
                                    <p:animEffect transition="in" filter="dissolve">
                                      <p:cBhvr>
                                        <p:cTn id="89" dur="500"/>
                                        <p:tgtEl>
                                          <p:spTgt spid="3690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36901"/>
                                        </p:tgtEl>
                                        <p:attrNameLst>
                                          <p:attrName>style.visibility</p:attrName>
                                        </p:attrNameLst>
                                      </p:cBhvr>
                                      <p:to>
                                        <p:strVal val="visible"/>
                                      </p:to>
                                    </p:set>
                                    <p:animEffect transition="in" filter="dissolve">
                                      <p:cBhvr>
                                        <p:cTn id="92" dur="500"/>
                                        <p:tgtEl>
                                          <p:spTgt spid="3690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25973"/>
                                        </p:tgtEl>
                                        <p:attrNameLst>
                                          <p:attrName>style.visibility</p:attrName>
                                        </p:attrNameLst>
                                      </p:cBhvr>
                                      <p:to>
                                        <p:strVal val="visible"/>
                                      </p:to>
                                    </p:set>
                                    <p:animEffect transition="in" filter="dissolve">
                                      <p:cBhvr>
                                        <p:cTn id="95" dur="500"/>
                                        <p:tgtEl>
                                          <p:spTgt spid="125973"/>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36893"/>
                                        </p:tgtEl>
                                        <p:attrNameLst>
                                          <p:attrName>style.visibility</p:attrName>
                                        </p:attrNameLst>
                                      </p:cBhvr>
                                      <p:to>
                                        <p:strVal val="visible"/>
                                      </p:to>
                                    </p:set>
                                    <p:animEffect transition="in" filter="dissolve">
                                      <p:cBhvr>
                                        <p:cTn id="98" dur="500"/>
                                        <p:tgtEl>
                                          <p:spTgt spid="36893"/>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9" presetClass="entr" presetSubtype="0" fill="hold" nodeType="clickEffect">
                                  <p:stCondLst>
                                    <p:cond delay="0"/>
                                  </p:stCondLst>
                                  <p:childTnLst>
                                    <p:set>
                                      <p:cBhvr>
                                        <p:cTn id="102" dur="1" fill="hold">
                                          <p:stCondLst>
                                            <p:cond delay="0"/>
                                          </p:stCondLst>
                                        </p:cTn>
                                        <p:tgtEl>
                                          <p:spTgt spid="36907"/>
                                        </p:tgtEl>
                                        <p:attrNameLst>
                                          <p:attrName>style.visibility</p:attrName>
                                        </p:attrNameLst>
                                      </p:cBhvr>
                                      <p:to>
                                        <p:strVal val="visible"/>
                                      </p:to>
                                    </p:set>
                                    <p:animEffect transition="in" filter="dissolve">
                                      <p:cBhvr>
                                        <p:cTn id="103" dur="500"/>
                                        <p:tgtEl>
                                          <p:spTgt spid="36907"/>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25974"/>
                                        </p:tgtEl>
                                        <p:attrNameLst>
                                          <p:attrName>style.visibility</p:attrName>
                                        </p:attrNameLst>
                                      </p:cBhvr>
                                      <p:to>
                                        <p:strVal val="visible"/>
                                      </p:to>
                                    </p:set>
                                    <p:animEffect transition="in" filter="dissolve">
                                      <p:cBhvr>
                                        <p:cTn id="106" dur="500"/>
                                        <p:tgtEl>
                                          <p:spTgt spid="125974"/>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6892"/>
                                        </p:tgtEl>
                                        <p:attrNameLst>
                                          <p:attrName>style.visibility</p:attrName>
                                        </p:attrNameLst>
                                      </p:cBhvr>
                                      <p:to>
                                        <p:strVal val="visible"/>
                                      </p:to>
                                    </p:set>
                                    <p:animEffect transition="in" filter="dissolve">
                                      <p:cBhvr>
                                        <p:cTn id="109" dur="500"/>
                                        <p:tgtEl>
                                          <p:spTgt spid="36892"/>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6900"/>
                                        </p:tgtEl>
                                        <p:attrNameLst>
                                          <p:attrName>style.visibility</p:attrName>
                                        </p:attrNameLst>
                                      </p:cBhvr>
                                      <p:to>
                                        <p:strVal val="visible"/>
                                      </p:to>
                                    </p:set>
                                    <p:animEffect transition="in" filter="dissolve">
                                      <p:cBhvr>
                                        <p:cTn id="112" dur="500"/>
                                        <p:tgtEl>
                                          <p:spTgt spid="36900"/>
                                        </p:tgtEl>
                                      </p:cBhvr>
                                    </p:animEffect>
                                  </p:childTnLst>
                                </p:cTn>
                              </p:par>
                              <p:par>
                                <p:cTn id="113" presetID="9" presetClass="entr" presetSubtype="0" fill="hold" nodeType="withEffect">
                                  <p:stCondLst>
                                    <p:cond delay="0"/>
                                  </p:stCondLst>
                                  <p:childTnLst>
                                    <p:set>
                                      <p:cBhvr>
                                        <p:cTn id="114" dur="1" fill="hold">
                                          <p:stCondLst>
                                            <p:cond delay="0"/>
                                          </p:stCondLst>
                                        </p:cTn>
                                        <p:tgtEl>
                                          <p:spTgt spid="36895"/>
                                        </p:tgtEl>
                                        <p:attrNameLst>
                                          <p:attrName>style.visibility</p:attrName>
                                        </p:attrNameLst>
                                      </p:cBhvr>
                                      <p:to>
                                        <p:strVal val="visible"/>
                                      </p:to>
                                    </p:set>
                                    <p:animEffect transition="in" filter="dissolve">
                                      <p:cBhvr>
                                        <p:cTn id="115" dur="500"/>
                                        <p:tgtEl>
                                          <p:spTgt spid="3689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9" presetClass="entr" presetSubtype="0" fill="hold" nodeType="clickEffect">
                                  <p:stCondLst>
                                    <p:cond delay="0"/>
                                  </p:stCondLst>
                                  <p:childTnLst>
                                    <p:set>
                                      <p:cBhvr>
                                        <p:cTn id="119" dur="1" fill="hold">
                                          <p:stCondLst>
                                            <p:cond delay="0"/>
                                          </p:stCondLst>
                                        </p:cTn>
                                        <p:tgtEl>
                                          <p:spTgt spid="36906"/>
                                        </p:tgtEl>
                                        <p:attrNameLst>
                                          <p:attrName>style.visibility</p:attrName>
                                        </p:attrNameLst>
                                      </p:cBhvr>
                                      <p:to>
                                        <p:strVal val="visible"/>
                                      </p:to>
                                    </p:set>
                                    <p:animEffect transition="in" filter="dissolve">
                                      <p:cBhvr>
                                        <p:cTn id="120" dur="500"/>
                                        <p:tgtEl>
                                          <p:spTgt spid="36906"/>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125976"/>
                                        </p:tgtEl>
                                        <p:attrNameLst>
                                          <p:attrName>style.visibility</p:attrName>
                                        </p:attrNameLst>
                                      </p:cBhvr>
                                      <p:to>
                                        <p:strVal val="visible"/>
                                      </p:to>
                                    </p:set>
                                    <p:animEffect transition="in" filter="dissolve">
                                      <p:cBhvr>
                                        <p:cTn id="123" dur="500"/>
                                        <p:tgtEl>
                                          <p:spTgt spid="125976"/>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36889"/>
                                        </p:tgtEl>
                                        <p:attrNameLst>
                                          <p:attrName>style.visibility</p:attrName>
                                        </p:attrNameLst>
                                      </p:cBhvr>
                                      <p:to>
                                        <p:strVal val="visible"/>
                                      </p:to>
                                    </p:set>
                                    <p:animEffect transition="in" filter="dissolve">
                                      <p:cBhvr>
                                        <p:cTn id="126" dur="500"/>
                                        <p:tgtEl>
                                          <p:spTgt spid="36889"/>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36899"/>
                                        </p:tgtEl>
                                        <p:attrNameLst>
                                          <p:attrName>style.visibility</p:attrName>
                                        </p:attrNameLst>
                                      </p:cBhvr>
                                      <p:to>
                                        <p:strVal val="visible"/>
                                      </p:to>
                                    </p:set>
                                    <p:animEffect transition="in" filter="dissolve">
                                      <p:cBhvr>
                                        <p:cTn id="129" dur="500"/>
                                        <p:tgtEl>
                                          <p:spTgt spid="36899"/>
                                        </p:tgtEl>
                                      </p:cBhvr>
                                    </p:animEffect>
                                  </p:childTnLst>
                                </p:cTn>
                              </p:par>
                              <p:par>
                                <p:cTn id="130" presetID="9" presetClass="entr" presetSubtype="0" fill="hold" nodeType="withEffect">
                                  <p:stCondLst>
                                    <p:cond delay="0"/>
                                  </p:stCondLst>
                                  <p:childTnLst>
                                    <p:set>
                                      <p:cBhvr>
                                        <p:cTn id="131" dur="1" fill="hold">
                                          <p:stCondLst>
                                            <p:cond delay="0"/>
                                          </p:stCondLst>
                                        </p:cTn>
                                        <p:tgtEl>
                                          <p:spTgt spid="36896"/>
                                        </p:tgtEl>
                                        <p:attrNameLst>
                                          <p:attrName>style.visibility</p:attrName>
                                        </p:attrNameLst>
                                      </p:cBhvr>
                                      <p:to>
                                        <p:strVal val="visible"/>
                                      </p:to>
                                    </p:set>
                                    <p:animEffect transition="in" filter="dissolve">
                                      <p:cBhvr>
                                        <p:cTn id="132" dur="500"/>
                                        <p:tgtEl>
                                          <p:spTgt spid="36896"/>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9" presetClass="entr" presetSubtype="0" fill="hold" nodeType="clickEffect">
                                  <p:stCondLst>
                                    <p:cond delay="0"/>
                                  </p:stCondLst>
                                  <p:childTnLst>
                                    <p:set>
                                      <p:cBhvr>
                                        <p:cTn id="136" dur="1" fill="hold">
                                          <p:stCondLst>
                                            <p:cond delay="0"/>
                                          </p:stCondLst>
                                        </p:cTn>
                                        <p:tgtEl>
                                          <p:spTgt spid="36905"/>
                                        </p:tgtEl>
                                        <p:attrNameLst>
                                          <p:attrName>style.visibility</p:attrName>
                                        </p:attrNameLst>
                                      </p:cBhvr>
                                      <p:to>
                                        <p:strVal val="visible"/>
                                      </p:to>
                                    </p:set>
                                    <p:animEffect transition="in" filter="dissolve">
                                      <p:cBhvr>
                                        <p:cTn id="137" dur="500"/>
                                        <p:tgtEl>
                                          <p:spTgt spid="36905"/>
                                        </p:tgtEl>
                                      </p:cBhvr>
                                    </p:animEffect>
                                  </p:childTnLst>
                                </p:cTn>
                              </p:par>
                              <p:par>
                                <p:cTn id="138" presetID="9" presetClass="entr" presetSubtype="0" fill="hold" nodeType="withEffect">
                                  <p:stCondLst>
                                    <p:cond delay="0"/>
                                  </p:stCondLst>
                                  <p:childTnLst>
                                    <p:set>
                                      <p:cBhvr>
                                        <p:cTn id="139" dur="1" fill="hold">
                                          <p:stCondLst>
                                            <p:cond delay="0"/>
                                          </p:stCondLst>
                                        </p:cTn>
                                        <p:tgtEl>
                                          <p:spTgt spid="36897"/>
                                        </p:tgtEl>
                                        <p:attrNameLst>
                                          <p:attrName>style.visibility</p:attrName>
                                        </p:attrNameLst>
                                      </p:cBhvr>
                                      <p:to>
                                        <p:strVal val="visible"/>
                                      </p:to>
                                    </p:set>
                                    <p:animEffect transition="in" filter="dissolve">
                                      <p:cBhvr>
                                        <p:cTn id="140" dur="500"/>
                                        <p:tgtEl>
                                          <p:spTgt spid="36897"/>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36898"/>
                                        </p:tgtEl>
                                        <p:attrNameLst>
                                          <p:attrName>style.visibility</p:attrName>
                                        </p:attrNameLst>
                                      </p:cBhvr>
                                      <p:to>
                                        <p:strVal val="visible"/>
                                      </p:to>
                                    </p:set>
                                    <p:animEffect transition="in" filter="dissolve">
                                      <p:cBhvr>
                                        <p:cTn id="143" dur="500"/>
                                        <p:tgtEl>
                                          <p:spTgt spid="36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p:bldP spid="125989" grpId="0" animBg="1"/>
      <p:bldP spid="125988" grpId="0" animBg="1"/>
      <p:bldP spid="36877" grpId="0"/>
      <p:bldP spid="125986" grpId="0" animBg="1"/>
      <p:bldP spid="36879" grpId="0"/>
      <p:bldP spid="125984" grpId="0" animBg="1"/>
      <p:bldP spid="125983" grpId="0" animBg="1"/>
      <p:bldP spid="36882" grpId="0"/>
      <p:bldP spid="36883" grpId="0"/>
      <p:bldP spid="36884" grpId="0"/>
      <p:bldP spid="125979" grpId="0" animBg="1"/>
      <p:bldP spid="125978" grpId="0" animBg="1"/>
      <p:bldP spid="36887" grpId="0"/>
      <p:bldP spid="125976" grpId="0" animBg="1"/>
      <p:bldP spid="36889" grpId="0"/>
      <p:bldP spid="125974" grpId="0" animBg="1"/>
      <p:bldP spid="125973" grpId="0" animBg="1"/>
      <p:bldP spid="36892" grpId="0"/>
      <p:bldP spid="36893" grpId="0"/>
      <p:bldP spid="36894" grpId="0"/>
      <p:bldP spid="36898" grpId="0"/>
      <p:bldP spid="36899" grpId="0"/>
      <p:bldP spid="36900" grpId="0"/>
      <p:bldP spid="3690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Заголовок 1"/>
          <p:cNvSpPr>
            <a:spLocks noGrp="1"/>
          </p:cNvSpPr>
          <p:nvPr>
            <p:ph type="title"/>
          </p:nvPr>
        </p:nvSpPr>
        <p:spPr/>
        <p:txBody>
          <a:bodyPr/>
          <a:lstStyle/>
          <a:p>
            <a:r>
              <a:rPr lang="ru-RU" altLang="ru-RU" dirty="0" smtClean="0"/>
              <a:t>Веб-сайты</a:t>
            </a:r>
          </a:p>
        </p:txBody>
      </p:sp>
      <p:sp>
        <p:nvSpPr>
          <p:cNvPr id="62467"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5652E4-F1D2-41D7-B054-ABDBC6591C58}" type="slidenum">
              <a:rPr lang="ru-RU" altLang="ru-RU"/>
              <a:pPr eaLnBrk="1" hangingPunct="1"/>
              <a:t>35</a:t>
            </a:fld>
            <a:endParaRPr lang="ru-RU" altLang="ru-RU"/>
          </a:p>
        </p:txBody>
      </p:sp>
      <p:sp>
        <p:nvSpPr>
          <p:cNvPr id="4" name="Прямоугольник 3"/>
          <p:cNvSpPr/>
          <p:nvPr/>
        </p:nvSpPr>
        <p:spPr>
          <a:xfrm>
            <a:off x="398463" y="1986697"/>
            <a:ext cx="8434387" cy="10156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360363" indent="-360363">
              <a:defRPr/>
            </a:pPr>
            <a:r>
              <a:rPr lang="ru-RU" sz="2000" b="1" dirty="0">
                <a:latin typeface="Arial" charset="0"/>
              </a:rPr>
              <a:t>Сайт (</a:t>
            </a:r>
            <a:r>
              <a:rPr lang="ru-RU" sz="2000" b="1" dirty="0" err="1">
                <a:latin typeface="Arial" charset="0"/>
              </a:rPr>
              <a:t>веб-сайт</a:t>
            </a:r>
            <a:r>
              <a:rPr lang="ru-RU" sz="2000" b="1" dirty="0">
                <a:latin typeface="Arial" charset="0"/>
              </a:rPr>
              <a:t>) </a:t>
            </a:r>
            <a:r>
              <a:rPr lang="ru-RU" sz="2000" dirty="0">
                <a:latin typeface="Arial" charset="0"/>
              </a:rPr>
              <a:t>– это  группа </a:t>
            </a:r>
            <a:r>
              <a:rPr lang="ru-RU" sz="2000" dirty="0" err="1">
                <a:latin typeface="Arial" charset="0"/>
              </a:rPr>
              <a:t>веб-страниц</a:t>
            </a:r>
            <a:r>
              <a:rPr lang="ru-RU" sz="2000" dirty="0">
                <a:latin typeface="Arial" charset="0"/>
              </a:rPr>
              <a:t>, которые расположены на одном сервере, объединены общей идеей и связаны с помощью гиперссылок.</a:t>
            </a:r>
          </a:p>
        </p:txBody>
      </p:sp>
      <p:sp>
        <p:nvSpPr>
          <p:cNvPr id="5" name="Прямоугольник 4"/>
          <p:cNvSpPr/>
          <p:nvPr/>
        </p:nvSpPr>
        <p:spPr>
          <a:xfrm>
            <a:off x="398463" y="3104684"/>
            <a:ext cx="8434387" cy="70788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360363" indent="-360363">
              <a:defRPr/>
            </a:pPr>
            <a:r>
              <a:rPr lang="ru-RU" sz="2000" b="1" dirty="0" err="1">
                <a:latin typeface="Arial" charset="0"/>
              </a:rPr>
              <a:t>Веб-сервер</a:t>
            </a:r>
            <a:r>
              <a:rPr lang="ru-RU" sz="2000" b="1" dirty="0">
                <a:latin typeface="Arial" charset="0"/>
              </a:rPr>
              <a:t> </a:t>
            </a:r>
            <a:r>
              <a:rPr lang="ru-RU" sz="2000" dirty="0">
                <a:latin typeface="Arial" charset="0"/>
              </a:rPr>
              <a:t>– это программа, которая обеспечивает работу сайтов: приём запросов и выдачу ответов по протоколу </a:t>
            </a:r>
            <a:r>
              <a:rPr lang="en-US" sz="2000" dirty="0">
                <a:latin typeface="Arial" charset="0"/>
              </a:rPr>
              <a:t>HTTP</a:t>
            </a:r>
            <a:r>
              <a:rPr lang="ru-RU" sz="2000" dirty="0">
                <a:latin typeface="Arial" charset="0"/>
              </a:rPr>
              <a:t> или </a:t>
            </a:r>
            <a:r>
              <a:rPr lang="en-US" sz="2000" dirty="0">
                <a:latin typeface="Arial" charset="0"/>
              </a:rPr>
              <a:t>HTTPS</a:t>
            </a:r>
            <a:r>
              <a:rPr lang="ru-RU" sz="2000" dirty="0">
                <a:latin typeface="Arial" charset="0"/>
              </a:rPr>
              <a:t>.</a:t>
            </a:r>
          </a:p>
        </p:txBody>
      </p:sp>
      <p:sp>
        <p:nvSpPr>
          <p:cNvPr id="62470" name="Rectangle 1"/>
          <p:cNvSpPr>
            <a:spLocks noChangeArrowheads="1"/>
          </p:cNvSpPr>
          <p:nvPr/>
        </p:nvSpPr>
        <p:spPr bwMode="auto">
          <a:xfrm>
            <a:off x="428625" y="4719471"/>
            <a:ext cx="842327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marL="174625" indent="-1746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altLang="ru-RU" sz="2000" b="1" dirty="0">
                <a:ea typeface="Calibri" panose="020F0502020204030204" pitchFamily="34" charset="0"/>
                <a:cs typeface="Times New Roman" panose="02020603050405020304" pitchFamily="18" charset="0"/>
              </a:rPr>
              <a:t>Apache</a:t>
            </a:r>
            <a:r>
              <a:rPr lang="ru-RU" altLang="ru-RU" sz="2000" dirty="0">
                <a:ea typeface="Calibri" panose="020F0502020204030204" pitchFamily="34" charset="0"/>
                <a:cs typeface="Times New Roman" panose="02020603050405020304" pitchFamily="18" charset="0"/>
              </a:rPr>
              <a:t> (</a:t>
            </a:r>
            <a:r>
              <a:rPr lang="en-US" altLang="ru-RU" sz="2000" dirty="0" err="1">
                <a:solidFill>
                  <a:schemeClr val="accent1"/>
                </a:solidFill>
                <a:ea typeface="Calibri" panose="020F0502020204030204" pitchFamily="34" charset="0"/>
                <a:cs typeface="Times New Roman" panose="02020603050405020304" pitchFamily="18" charset="0"/>
                <a:hlinkClick r:id="rId3"/>
              </a:rPr>
              <a:t>httpd</a:t>
            </a:r>
            <a:r>
              <a:rPr lang="ru-RU" altLang="ru-RU" sz="2000" dirty="0">
                <a:solidFill>
                  <a:schemeClr val="accent1"/>
                </a:solidFill>
                <a:ea typeface="Calibri" panose="020F0502020204030204" pitchFamily="34" charset="0"/>
                <a:cs typeface="Times New Roman" panose="02020603050405020304" pitchFamily="18" charset="0"/>
                <a:hlinkClick r:id="rId3"/>
              </a:rPr>
              <a:t>.</a:t>
            </a:r>
            <a:r>
              <a:rPr lang="en-US" altLang="ru-RU" sz="2000" dirty="0">
                <a:solidFill>
                  <a:schemeClr val="accent1"/>
                </a:solidFill>
                <a:ea typeface="Calibri" panose="020F0502020204030204" pitchFamily="34" charset="0"/>
                <a:cs typeface="Times New Roman" panose="02020603050405020304" pitchFamily="18" charset="0"/>
                <a:hlinkClick r:id="rId3"/>
              </a:rPr>
              <a:t>apache</a:t>
            </a:r>
            <a:r>
              <a:rPr lang="ru-RU" altLang="ru-RU" sz="2000" dirty="0">
                <a:solidFill>
                  <a:schemeClr val="accent1"/>
                </a:solidFill>
                <a:ea typeface="Calibri" panose="020F0502020204030204" pitchFamily="34" charset="0"/>
                <a:cs typeface="Times New Roman" panose="02020603050405020304" pitchFamily="18" charset="0"/>
                <a:hlinkClick r:id="rId3"/>
              </a:rPr>
              <a:t>.</a:t>
            </a:r>
            <a:r>
              <a:rPr lang="en-US" altLang="ru-RU" sz="2000" dirty="0">
                <a:solidFill>
                  <a:schemeClr val="accent1"/>
                </a:solidFill>
                <a:ea typeface="Calibri" panose="020F0502020204030204" pitchFamily="34" charset="0"/>
                <a:cs typeface="Times New Roman" panose="02020603050405020304" pitchFamily="18" charset="0"/>
                <a:hlinkClick r:id="rId3"/>
              </a:rPr>
              <a:t>org</a:t>
            </a:r>
            <a:r>
              <a:rPr lang="ru-RU" altLang="ru-RU" sz="2000" dirty="0">
                <a:ea typeface="Calibri" panose="020F0502020204030204" pitchFamily="34" charset="0"/>
                <a:cs typeface="Times New Roman" panose="02020603050405020304" pitchFamily="18" charset="0"/>
              </a:rPr>
              <a:t>) </a:t>
            </a:r>
            <a:br>
              <a:rPr lang="ru-RU" altLang="ru-RU" sz="2000" dirty="0">
                <a:ea typeface="Calibri" panose="020F0502020204030204" pitchFamily="34" charset="0"/>
                <a:cs typeface="Times New Roman" panose="02020603050405020304" pitchFamily="18" charset="0"/>
              </a:rPr>
            </a:br>
            <a:r>
              <a:rPr lang="ru-RU" altLang="ru-RU" sz="2000" dirty="0">
                <a:ea typeface="Calibri" panose="020F0502020204030204" pitchFamily="34" charset="0"/>
                <a:cs typeface="Times New Roman" panose="02020603050405020304" pitchFamily="18" charset="0"/>
              </a:rPr>
              <a:t>	для </a:t>
            </a:r>
            <a:r>
              <a:rPr lang="en-US" altLang="ru-RU" sz="2000" i="1" dirty="0">
                <a:ea typeface="Calibri" panose="020F0502020204030204" pitchFamily="34" charset="0"/>
                <a:cs typeface="Times New Roman" panose="02020603050405020304" pitchFamily="18" charset="0"/>
              </a:rPr>
              <a:t>Windows</a:t>
            </a:r>
            <a:r>
              <a:rPr lang="ru-RU" altLang="ru-RU" sz="2000" i="1" dirty="0">
                <a:ea typeface="Calibri" panose="020F0502020204030204" pitchFamily="34" charset="0"/>
                <a:cs typeface="Times New Roman" panose="02020603050405020304" pitchFamily="18" charset="0"/>
              </a:rPr>
              <a:t>. </a:t>
            </a:r>
            <a:r>
              <a:rPr lang="en-US" altLang="ru-RU" sz="2000" i="1" dirty="0">
                <a:ea typeface="Calibri" panose="020F0502020204030204" pitchFamily="34" charset="0"/>
                <a:cs typeface="Times New Roman" panose="02020603050405020304" pitchFamily="18" charset="0"/>
              </a:rPr>
              <a:t>Linux, Mac OS</a:t>
            </a:r>
            <a:endParaRPr lang="ru-RU" altLang="ru-RU" sz="2000" dirty="0">
              <a:ea typeface="Calibri" panose="020F0502020204030204" pitchFamily="34" charset="0"/>
              <a:cs typeface="Times New Roman" panose="02020603050405020304" pitchFamily="18" charset="0"/>
            </a:endParaRPr>
          </a:p>
          <a:p>
            <a:pPr algn="just">
              <a:buFontTx/>
              <a:buChar char="•"/>
            </a:pPr>
            <a:r>
              <a:rPr lang="en-US" altLang="ru-RU" sz="2000" b="1" dirty="0">
                <a:ea typeface="Calibri" panose="020F0502020204030204" pitchFamily="34" charset="0"/>
                <a:cs typeface="Times New Roman" panose="02020603050405020304" pitchFamily="18" charset="0"/>
              </a:rPr>
              <a:t>IIS</a:t>
            </a:r>
            <a:r>
              <a:rPr lang="ru-RU" altLang="ru-RU" sz="2000" dirty="0">
                <a:ea typeface="Calibri" panose="020F0502020204030204" pitchFamily="34" charset="0"/>
                <a:cs typeface="Times New Roman" panose="02020603050405020304" pitchFamily="18" charset="0"/>
              </a:rPr>
              <a:t> (</a:t>
            </a:r>
            <a:r>
              <a:rPr lang="ru-RU" altLang="ru-RU" sz="2000" dirty="0">
                <a:ea typeface="Calibri" panose="020F0502020204030204" pitchFamily="34" charset="0"/>
                <a:cs typeface="Times New Roman" panose="02020603050405020304" pitchFamily="18" charset="0"/>
                <a:hlinkClick r:id="rId4"/>
              </a:rPr>
              <a:t>www.iis.net</a:t>
            </a:r>
            <a:r>
              <a:rPr lang="ru-RU" altLang="ru-RU" sz="2000" dirty="0">
                <a:ea typeface="Calibri" panose="020F0502020204030204" pitchFamily="34" charset="0"/>
                <a:cs typeface="Times New Roman" panose="02020603050405020304" pitchFamily="18" charset="0"/>
              </a:rPr>
              <a:t>) для </a:t>
            </a:r>
            <a:r>
              <a:rPr lang="en-US" altLang="ru-RU" sz="2000" i="1" dirty="0">
                <a:ea typeface="Calibri" panose="020F0502020204030204" pitchFamily="34" charset="0"/>
                <a:cs typeface="Times New Roman" panose="02020603050405020304" pitchFamily="18" charset="0"/>
              </a:rPr>
              <a:t>Windows</a:t>
            </a:r>
            <a:endParaRPr lang="ru-RU" altLang="ru-RU" sz="2000" dirty="0">
              <a:ea typeface="Calibri" panose="020F0502020204030204" pitchFamily="34" charset="0"/>
              <a:cs typeface="Times New Roman" panose="02020603050405020304" pitchFamily="18" charset="0"/>
            </a:endParaRPr>
          </a:p>
          <a:p>
            <a:pPr>
              <a:buFontTx/>
              <a:buChar char="•"/>
            </a:pPr>
            <a:r>
              <a:rPr lang="en-US" altLang="ru-RU" sz="2000" b="1" dirty="0" err="1">
                <a:ea typeface="Calibri" panose="020F0502020204030204" pitchFamily="34" charset="0"/>
                <a:cs typeface="Times New Roman" panose="02020603050405020304" pitchFamily="18" charset="0"/>
              </a:rPr>
              <a:t>nginx</a:t>
            </a:r>
            <a:r>
              <a:rPr lang="ru-RU" altLang="ru-RU" sz="2000" dirty="0">
                <a:ea typeface="Calibri" panose="020F0502020204030204" pitchFamily="34" charset="0"/>
                <a:cs typeface="Times New Roman" panose="02020603050405020304" pitchFamily="18" charset="0"/>
              </a:rPr>
              <a:t> (</a:t>
            </a:r>
            <a:r>
              <a:rPr lang="ru-RU" altLang="ru-RU" sz="2000" i="1" dirty="0">
                <a:ea typeface="Calibri" panose="020F0502020204030204" pitchFamily="34" charset="0"/>
                <a:cs typeface="Times New Roman" panose="02020603050405020304" pitchFamily="18" charset="0"/>
                <a:hlinkClick r:id="rId5"/>
              </a:rPr>
              <a:t>sysoev.ru/</a:t>
            </a:r>
            <a:r>
              <a:rPr lang="ru-RU" altLang="ru-RU" sz="2000" i="1" dirty="0" err="1">
                <a:ea typeface="Calibri" panose="020F0502020204030204" pitchFamily="34" charset="0"/>
                <a:cs typeface="Times New Roman" panose="02020603050405020304" pitchFamily="18" charset="0"/>
                <a:hlinkClick r:id="rId5"/>
              </a:rPr>
              <a:t>nginx</a:t>
            </a:r>
            <a:r>
              <a:rPr lang="ru-RU" altLang="ru-RU" sz="2000" dirty="0">
                <a:ea typeface="Calibri" panose="020F0502020204030204" pitchFamily="34" charset="0"/>
                <a:cs typeface="Times New Roman" panose="02020603050405020304" pitchFamily="18" charset="0"/>
              </a:rPr>
              <a:t>) –</a:t>
            </a:r>
            <a:r>
              <a:rPr lang="en-US" altLang="ru-RU" sz="2000" dirty="0">
                <a:ea typeface="Calibri" panose="020F0502020204030204" pitchFamily="34" charset="0"/>
                <a:cs typeface="Times New Roman" panose="02020603050405020304" pitchFamily="18" charset="0"/>
              </a:rPr>
              <a:t> </a:t>
            </a:r>
            <a:r>
              <a:rPr lang="ru-RU" altLang="ru-RU" sz="2000" dirty="0">
                <a:ea typeface="Calibri" panose="020F0502020204030204" pitchFamily="34" charset="0"/>
                <a:cs typeface="Times New Roman" panose="02020603050405020304" pitchFamily="18" charset="0"/>
              </a:rPr>
              <a:t>для крупных сайтов </a:t>
            </a:r>
            <a:br>
              <a:rPr lang="ru-RU" altLang="ru-RU" sz="2000" dirty="0">
                <a:ea typeface="Calibri" panose="020F0502020204030204" pitchFamily="34" charset="0"/>
                <a:cs typeface="Times New Roman" panose="02020603050405020304" pitchFamily="18" charset="0"/>
              </a:rPr>
            </a:br>
            <a:r>
              <a:rPr lang="ru-RU" altLang="ru-RU" sz="2000" dirty="0">
                <a:ea typeface="Calibri" panose="020F0502020204030204" pitchFamily="34" charset="0"/>
                <a:cs typeface="Times New Roman" panose="02020603050405020304" pitchFamily="18" charset="0"/>
              </a:rPr>
              <a:t>	(кроссплатформенный)</a:t>
            </a:r>
          </a:p>
        </p:txBody>
      </p:sp>
      <p:sp>
        <p:nvSpPr>
          <p:cNvPr id="62471" name="Прямоугольник 6"/>
          <p:cNvSpPr>
            <a:spLocks noChangeArrowheads="1"/>
          </p:cNvSpPr>
          <p:nvPr/>
        </p:nvSpPr>
        <p:spPr bwMode="auto">
          <a:xfrm>
            <a:off x="493713" y="3957941"/>
            <a:ext cx="84216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u-RU" sz="2000" b="1" dirty="0">
                <a:solidFill>
                  <a:schemeClr val="accent1"/>
                </a:solidFill>
              </a:rPr>
              <a:t>HTTPS</a:t>
            </a:r>
            <a:r>
              <a:rPr lang="en-US" altLang="ru-RU" sz="2000" dirty="0">
                <a:solidFill>
                  <a:srgbClr val="000000"/>
                </a:solidFill>
              </a:rPr>
              <a:t> = </a:t>
            </a:r>
            <a:r>
              <a:rPr lang="en-US" altLang="ru-RU" sz="2000" i="1" dirty="0" err="1">
                <a:solidFill>
                  <a:srgbClr val="000000"/>
                </a:solidFill>
              </a:rPr>
              <a:t>HyperText</a:t>
            </a:r>
            <a:r>
              <a:rPr lang="en-US" altLang="ru-RU" sz="2000" i="1" dirty="0">
                <a:solidFill>
                  <a:srgbClr val="000000"/>
                </a:solidFill>
              </a:rPr>
              <a:t> Transfer Protocol Secure – </a:t>
            </a:r>
            <a:r>
              <a:rPr lang="ru-RU" altLang="ru-RU" sz="2000" i="1" dirty="0">
                <a:solidFill>
                  <a:srgbClr val="000000"/>
                </a:solidFill>
              </a:rPr>
              <a:t/>
            </a:r>
            <a:br>
              <a:rPr lang="ru-RU" altLang="ru-RU" sz="2000" i="1" dirty="0">
                <a:solidFill>
                  <a:srgbClr val="000000"/>
                </a:solidFill>
              </a:rPr>
            </a:br>
            <a:r>
              <a:rPr lang="ru-RU" altLang="ru-RU" sz="2000" i="1" dirty="0">
                <a:solidFill>
                  <a:srgbClr val="000000"/>
                </a:solidFill>
              </a:rPr>
              <a:t>                </a:t>
            </a:r>
            <a:r>
              <a:rPr lang="ru-RU" altLang="ru-RU" sz="2000" dirty="0">
                <a:solidFill>
                  <a:srgbClr val="000000"/>
                </a:solidFill>
              </a:rPr>
              <a:t>предусматривает шифрование</a:t>
            </a:r>
            <a:endParaRPr lang="ru-RU" altLang="ru-RU" sz="1600" i="1" dirty="0"/>
          </a:p>
        </p:txBody>
      </p:sp>
      <p:sp>
        <p:nvSpPr>
          <p:cNvPr id="8" name="Скругленная прямоугольная выноска 7"/>
          <p:cNvSpPr/>
          <p:nvPr/>
        </p:nvSpPr>
        <p:spPr bwMode="auto">
          <a:xfrm>
            <a:off x="5302291" y="4747743"/>
            <a:ext cx="1985962" cy="520700"/>
          </a:xfrm>
          <a:prstGeom prst="wedgeRoundRectCallout">
            <a:avLst>
              <a:gd name="adj1" fmla="val -104681"/>
              <a:gd name="adj2" fmla="val 1159"/>
              <a:gd name="adj3" fmla="val 16667"/>
            </a:avLst>
          </a:prstGeom>
          <a:solidFill>
            <a:schemeClr val="accent1"/>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a:lstStyle/>
          <a:p>
            <a:pPr algn="ctr">
              <a:defRPr/>
            </a:pPr>
            <a:r>
              <a:rPr lang="ru-RU" sz="2400" b="1" dirty="0">
                <a:solidFill>
                  <a:schemeClr val="bg1"/>
                </a:solidFill>
                <a:latin typeface="Arial" charset="0"/>
              </a:rPr>
              <a:t>бесплатно!</a:t>
            </a:r>
          </a:p>
        </p:txBody>
      </p:sp>
      <p:sp>
        <p:nvSpPr>
          <p:cNvPr id="9" name="Скругленная прямоугольная выноска 8"/>
          <p:cNvSpPr/>
          <p:nvPr/>
        </p:nvSpPr>
        <p:spPr bwMode="auto">
          <a:xfrm>
            <a:off x="6295272" y="5497513"/>
            <a:ext cx="1985962" cy="520700"/>
          </a:xfrm>
          <a:prstGeom prst="wedgeRoundRectCallout">
            <a:avLst>
              <a:gd name="adj1" fmla="val -68010"/>
              <a:gd name="adj2" fmla="val 69676"/>
              <a:gd name="adj3" fmla="val 16667"/>
            </a:avLst>
          </a:prstGeom>
          <a:solidFill>
            <a:schemeClr val="accent1"/>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a:lstStyle/>
          <a:p>
            <a:pPr algn="ctr">
              <a:defRPr/>
            </a:pPr>
            <a:r>
              <a:rPr lang="ru-RU" sz="2400" b="1" dirty="0">
                <a:solidFill>
                  <a:schemeClr val="bg1"/>
                </a:solidFill>
                <a:latin typeface="Arial" charset="0"/>
              </a:rPr>
              <a:t>бесплатно!</a:t>
            </a:r>
          </a:p>
        </p:txBody>
      </p:sp>
    </p:spTree>
    <p:extLst>
      <p:ext uri="{BB962C8B-B14F-4D97-AF65-F5344CB8AC3E}">
        <p14:creationId xmlns:p14="http://schemas.microsoft.com/office/powerpoint/2010/main" val="492829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2471"/>
                                        </p:tgtEl>
                                        <p:attrNameLst>
                                          <p:attrName>style.visibility</p:attrName>
                                        </p:attrNameLst>
                                      </p:cBhvr>
                                      <p:to>
                                        <p:strVal val="visible"/>
                                      </p:to>
                                    </p:set>
                                    <p:animEffect transition="in" filter="dissolve">
                                      <p:cBhvr>
                                        <p:cTn id="17" dur="500"/>
                                        <p:tgtEl>
                                          <p:spTgt spid="624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2470">
                                            <p:txEl>
                                              <p:pRg st="0" end="0"/>
                                            </p:txEl>
                                          </p:spTgt>
                                        </p:tgtEl>
                                        <p:attrNameLst>
                                          <p:attrName>style.visibility</p:attrName>
                                        </p:attrNameLst>
                                      </p:cBhvr>
                                      <p:to>
                                        <p:strVal val="visible"/>
                                      </p:to>
                                    </p:set>
                                    <p:animEffect transition="in" filter="dissolve">
                                      <p:cBhvr>
                                        <p:cTn id="22" dur="500"/>
                                        <p:tgtEl>
                                          <p:spTgt spid="62470">
                                            <p:txEl>
                                              <p:pRg st="0" end="0"/>
                                            </p:txEl>
                                          </p:spTgt>
                                        </p:tgtEl>
                                      </p:cBhvr>
                                    </p:animEffect>
                                  </p:childTnLst>
                                </p:cTn>
                              </p:par>
                            </p:childTnLst>
                          </p:cTn>
                        </p:par>
                        <p:par>
                          <p:cTn id="23" fill="hold" nodeType="afterGroup">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2470">
                                            <p:txEl>
                                              <p:pRg st="1" end="1"/>
                                            </p:txEl>
                                          </p:spTgt>
                                        </p:tgtEl>
                                        <p:attrNameLst>
                                          <p:attrName>style.visibility</p:attrName>
                                        </p:attrNameLst>
                                      </p:cBhvr>
                                      <p:to>
                                        <p:strVal val="visible"/>
                                      </p:to>
                                    </p:set>
                                    <p:animEffect transition="in" filter="dissolve">
                                      <p:cBhvr>
                                        <p:cTn id="31" dur="500"/>
                                        <p:tgtEl>
                                          <p:spTgt spid="62470">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62470">
                                            <p:txEl>
                                              <p:pRg st="2" end="2"/>
                                            </p:txEl>
                                          </p:spTgt>
                                        </p:tgtEl>
                                        <p:attrNameLst>
                                          <p:attrName>style.visibility</p:attrName>
                                        </p:attrNameLst>
                                      </p:cBhvr>
                                      <p:to>
                                        <p:strVal val="visible"/>
                                      </p:to>
                                    </p:set>
                                    <p:animEffect transition="in" filter="dissolve">
                                      <p:cBhvr>
                                        <p:cTn id="36" dur="500"/>
                                        <p:tgtEl>
                                          <p:spTgt spid="62470">
                                            <p:txEl>
                                              <p:pRg st="2" end="2"/>
                                            </p:txEl>
                                          </p:spTgt>
                                        </p:tgtEl>
                                      </p:cBhvr>
                                    </p:animEffect>
                                  </p:childTnLst>
                                </p:cTn>
                              </p:par>
                            </p:childTnLst>
                          </p:cTn>
                        </p:par>
                        <p:par>
                          <p:cTn id="37" fill="hold" nodeType="afterGroup">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dissolv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2470" grpId="0" build="p"/>
      <p:bldP spid="62471" grpId="0"/>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Заголовок 1"/>
          <p:cNvSpPr>
            <a:spLocks noGrp="1"/>
          </p:cNvSpPr>
          <p:nvPr>
            <p:ph type="title"/>
          </p:nvPr>
        </p:nvSpPr>
        <p:spPr/>
        <p:txBody>
          <a:bodyPr/>
          <a:lstStyle/>
          <a:p>
            <a:r>
              <a:rPr lang="ru-RU" altLang="ru-RU" smtClean="0"/>
              <a:t>Веб-браузеры</a:t>
            </a:r>
          </a:p>
        </p:txBody>
      </p:sp>
      <p:sp>
        <p:nvSpPr>
          <p:cNvPr id="4" name="Прямоугольник 3"/>
          <p:cNvSpPr/>
          <p:nvPr/>
        </p:nvSpPr>
        <p:spPr>
          <a:xfrm>
            <a:off x="398463" y="2079887"/>
            <a:ext cx="8434387" cy="8318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360363" indent="-360363">
              <a:defRPr/>
            </a:pPr>
            <a:r>
              <a:rPr lang="ru-RU" sz="2400" b="1" dirty="0">
                <a:latin typeface="Arial" charset="0"/>
              </a:rPr>
              <a:t>Браузер </a:t>
            </a:r>
            <a:r>
              <a:rPr lang="ru-RU" sz="2400" dirty="0">
                <a:latin typeface="Arial" charset="0"/>
              </a:rPr>
              <a:t>– это программа для просмотра </a:t>
            </a:r>
            <a:r>
              <a:rPr lang="ru-RU" sz="2400" dirty="0" err="1">
                <a:latin typeface="Arial" charset="0"/>
              </a:rPr>
              <a:t>веб-страниц</a:t>
            </a:r>
            <a:r>
              <a:rPr lang="ru-RU" sz="2400" dirty="0">
                <a:latin typeface="Arial" charset="0"/>
              </a:rPr>
              <a:t> на экране.</a:t>
            </a:r>
          </a:p>
        </p:txBody>
      </p:sp>
      <p:pic>
        <p:nvPicPr>
          <p:cNvPr id="5" name="Picture 5" descr="http://t0.gstatic.com/images?q=tbn:BjDIi0EgEOOeeM:http://www.turners.co.nz/About/news/PublishingImages/General%2520Logos/internet-explorer-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3177707"/>
            <a:ext cx="539750" cy="539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 name="Picture 4" descr="http://t1.gstatic.com/images?q=tbn:Bj8xpYjnC061MM:http://www.3dnews.ru/_imgdata/img/2009/12/11/1537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3788894"/>
            <a:ext cx="539750" cy="539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 name="Picture 3" descr="http://googlemon.ru/wp-content/uploads/2009/12/chrome-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4400082"/>
            <a:ext cx="539750" cy="539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2" descr="Apple Safari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5011269"/>
            <a:ext cx="539750" cy="539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 name="Picture 1" descr="Opera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25" y="5622457"/>
            <a:ext cx="539750" cy="539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Rectangle 7"/>
          <p:cNvSpPr>
            <a:spLocks noChangeArrowheads="1"/>
          </p:cNvSpPr>
          <p:nvPr/>
        </p:nvSpPr>
        <p:spPr bwMode="auto">
          <a:xfrm>
            <a:off x="914400" y="3231682"/>
            <a:ext cx="2546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ru-RU" altLang="ru-RU" sz="2400">
                <a:ea typeface="Calibri" panose="020F0502020204030204" pitchFamily="34" charset="0"/>
                <a:cs typeface="Times New Roman" panose="02020603050405020304" pitchFamily="18" charset="0"/>
              </a:rPr>
              <a:t> </a:t>
            </a:r>
            <a:r>
              <a:rPr lang="en-US" altLang="ru-RU" sz="2400" i="1">
                <a:ea typeface="Calibri" panose="020F0502020204030204" pitchFamily="34" charset="0"/>
                <a:cs typeface="Times New Roman" panose="02020603050405020304" pitchFamily="18" charset="0"/>
              </a:rPr>
              <a:t>Internet Explorer</a:t>
            </a:r>
            <a:endParaRPr lang="ru-RU" altLang="ru-RU" sz="2400">
              <a:ea typeface="Calibri" panose="020F0502020204030204" pitchFamily="34" charset="0"/>
              <a:cs typeface="Times New Roman" panose="02020603050405020304" pitchFamily="18" charset="0"/>
            </a:endParaRPr>
          </a:p>
        </p:txBody>
      </p:sp>
      <p:sp>
        <p:nvSpPr>
          <p:cNvPr id="11" name="Rectangle 8"/>
          <p:cNvSpPr>
            <a:spLocks noChangeArrowheads="1"/>
          </p:cNvSpPr>
          <p:nvPr/>
        </p:nvSpPr>
        <p:spPr bwMode="auto">
          <a:xfrm>
            <a:off x="914400" y="3841282"/>
            <a:ext cx="4652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ru-RU" sz="2400" dirty="0">
                <a:ea typeface="Calibri" panose="020F0502020204030204" pitchFamily="34" charset="0"/>
                <a:cs typeface="Times New Roman" panose="02020603050405020304" pitchFamily="18" charset="0"/>
              </a:rPr>
              <a:t> </a:t>
            </a:r>
            <a:r>
              <a:rPr lang="en-US" altLang="ru-RU" sz="2400" i="1" dirty="0">
                <a:ea typeface="Calibri" panose="020F0502020204030204" pitchFamily="34" charset="0"/>
                <a:cs typeface="Times New Roman" panose="02020603050405020304" pitchFamily="18" charset="0"/>
              </a:rPr>
              <a:t>Firefox </a:t>
            </a:r>
            <a:r>
              <a:rPr lang="en-US" altLang="ru-RU" sz="2400" dirty="0">
                <a:ea typeface="Calibri" panose="020F0502020204030204" pitchFamily="34" charset="0"/>
                <a:cs typeface="Times New Roman" panose="02020603050405020304" pitchFamily="18" charset="0"/>
              </a:rPr>
              <a:t>(</a:t>
            </a:r>
            <a:r>
              <a:rPr lang="en-US" altLang="ru-RU" sz="2400" dirty="0">
                <a:solidFill>
                  <a:schemeClr val="accent1"/>
                </a:solidFill>
                <a:ea typeface="Calibri" panose="020F0502020204030204" pitchFamily="34" charset="0"/>
                <a:cs typeface="Times New Roman" panose="02020603050405020304" pitchFamily="18" charset="0"/>
                <a:hlinkClick r:id="rId7"/>
              </a:rPr>
              <a:t>www.mozilla-russia.org</a:t>
            </a:r>
            <a:r>
              <a:rPr lang="en-US" altLang="ru-RU" sz="2400" dirty="0">
                <a:ea typeface="Calibri" panose="020F0502020204030204" pitchFamily="34" charset="0"/>
                <a:cs typeface="Times New Roman" panose="02020603050405020304" pitchFamily="18" charset="0"/>
              </a:rPr>
              <a:t>)</a:t>
            </a:r>
            <a:endParaRPr lang="ru-RU" altLang="ru-RU" sz="2400" dirty="0">
              <a:ea typeface="Calibri" panose="020F0502020204030204" pitchFamily="34" charset="0"/>
              <a:cs typeface="Times New Roman" panose="02020603050405020304" pitchFamily="18" charset="0"/>
            </a:endParaRPr>
          </a:p>
        </p:txBody>
      </p:sp>
      <p:sp>
        <p:nvSpPr>
          <p:cNvPr id="12" name="Rectangle 9"/>
          <p:cNvSpPr>
            <a:spLocks noChangeArrowheads="1"/>
          </p:cNvSpPr>
          <p:nvPr/>
        </p:nvSpPr>
        <p:spPr bwMode="auto">
          <a:xfrm>
            <a:off x="914400" y="4449294"/>
            <a:ext cx="5233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ru-RU" sz="2400" i="1">
                <a:ea typeface="Calibri" panose="020F0502020204030204" pitchFamily="34" charset="0"/>
                <a:cs typeface="Times New Roman" panose="02020603050405020304" pitchFamily="18" charset="0"/>
              </a:rPr>
              <a:t> Chrome </a:t>
            </a:r>
            <a:r>
              <a:rPr lang="en-US" altLang="ru-RU" sz="2400">
                <a:ea typeface="Calibri" panose="020F0502020204030204" pitchFamily="34" charset="0"/>
                <a:cs typeface="Times New Roman" panose="02020603050405020304" pitchFamily="18" charset="0"/>
              </a:rPr>
              <a:t>(</a:t>
            </a:r>
            <a:r>
              <a:rPr lang="en-US" altLang="ru-RU" sz="2400">
                <a:ea typeface="Calibri" panose="020F0502020204030204" pitchFamily="34" charset="0"/>
                <a:cs typeface="Times New Roman" panose="02020603050405020304" pitchFamily="18" charset="0"/>
                <a:hlinkClick r:id="rId8"/>
              </a:rPr>
              <a:t>www.google.com/chrome</a:t>
            </a:r>
            <a:r>
              <a:rPr lang="en-US" altLang="ru-RU" sz="2400">
                <a:ea typeface="Calibri" panose="020F0502020204030204" pitchFamily="34" charset="0"/>
                <a:cs typeface="Times New Roman" panose="02020603050405020304" pitchFamily="18" charset="0"/>
              </a:rPr>
              <a:t>)</a:t>
            </a:r>
            <a:endParaRPr lang="ru-RU" altLang="ru-RU" sz="2400">
              <a:ea typeface="Calibri" panose="020F0502020204030204" pitchFamily="34" charset="0"/>
              <a:cs typeface="Times New Roman" panose="02020603050405020304" pitchFamily="18" charset="0"/>
            </a:endParaRPr>
          </a:p>
        </p:txBody>
      </p:sp>
      <p:sp>
        <p:nvSpPr>
          <p:cNvPr id="13" name="Rectangle 10"/>
          <p:cNvSpPr>
            <a:spLocks noChangeArrowheads="1"/>
          </p:cNvSpPr>
          <p:nvPr/>
        </p:nvSpPr>
        <p:spPr bwMode="auto">
          <a:xfrm>
            <a:off x="914400" y="5058894"/>
            <a:ext cx="5019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ru-RU" sz="2400" dirty="0">
                <a:ea typeface="Calibri" panose="020F0502020204030204" pitchFamily="34" charset="0"/>
                <a:cs typeface="Times New Roman" panose="02020603050405020304" pitchFamily="18" charset="0"/>
              </a:rPr>
              <a:t> </a:t>
            </a:r>
            <a:r>
              <a:rPr lang="en-US" altLang="ru-RU" sz="2400" i="1" dirty="0">
                <a:ea typeface="Calibri" panose="020F0502020204030204" pitchFamily="34" charset="0"/>
                <a:cs typeface="Times New Roman" panose="02020603050405020304" pitchFamily="18" charset="0"/>
              </a:rPr>
              <a:t>Safari</a:t>
            </a:r>
            <a:r>
              <a:rPr lang="en-US" altLang="ru-RU" sz="2400" dirty="0">
                <a:ea typeface="Calibri" panose="020F0502020204030204" pitchFamily="34" charset="0"/>
                <a:cs typeface="Times New Roman" panose="02020603050405020304" pitchFamily="18" charset="0"/>
              </a:rPr>
              <a:t> (</a:t>
            </a:r>
            <a:r>
              <a:rPr lang="en-US" altLang="ru-RU" sz="2400" dirty="0">
                <a:ea typeface="Calibri" panose="020F0502020204030204" pitchFamily="34" charset="0"/>
                <a:cs typeface="Times New Roman" panose="02020603050405020304" pitchFamily="18" charset="0"/>
                <a:hlinkClick r:id="rId9"/>
              </a:rPr>
              <a:t>www.apple.com/safari</a:t>
            </a:r>
            <a:r>
              <a:rPr lang="en-US" altLang="ru-RU" sz="2400" dirty="0">
                <a:ea typeface="Calibri" panose="020F0502020204030204" pitchFamily="34" charset="0"/>
                <a:cs typeface="Times New Roman" panose="02020603050405020304" pitchFamily="18" charset="0"/>
              </a:rPr>
              <a:t>)</a:t>
            </a:r>
            <a:endParaRPr lang="ru-RU" altLang="ru-RU" sz="2400" dirty="0">
              <a:ea typeface="Calibri" panose="020F0502020204030204" pitchFamily="34" charset="0"/>
              <a:cs typeface="Times New Roman" panose="02020603050405020304" pitchFamily="18" charset="0"/>
            </a:endParaRPr>
          </a:p>
        </p:txBody>
      </p:sp>
      <p:sp>
        <p:nvSpPr>
          <p:cNvPr id="14" name="Rectangle 11"/>
          <p:cNvSpPr>
            <a:spLocks noChangeArrowheads="1"/>
          </p:cNvSpPr>
          <p:nvPr/>
        </p:nvSpPr>
        <p:spPr bwMode="auto">
          <a:xfrm>
            <a:off x="914400" y="5668494"/>
            <a:ext cx="4454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ru-RU" altLang="ru-RU" sz="2400" i="1">
                <a:ea typeface="Calibri" panose="020F0502020204030204" pitchFamily="34" charset="0"/>
                <a:cs typeface="Times New Roman" panose="02020603050405020304" pitchFamily="18" charset="0"/>
              </a:rPr>
              <a:t> </a:t>
            </a:r>
            <a:r>
              <a:rPr lang="en-US" altLang="ru-RU" sz="2400" i="1">
                <a:ea typeface="Calibri" panose="020F0502020204030204" pitchFamily="34" charset="0"/>
                <a:cs typeface="Times New Roman" panose="02020603050405020304" pitchFamily="18" charset="0"/>
              </a:rPr>
              <a:t>Opera </a:t>
            </a:r>
            <a:r>
              <a:rPr lang="ru-RU" altLang="ru-RU" sz="2400">
                <a:ea typeface="Calibri" panose="020F0502020204030204" pitchFamily="34" charset="0"/>
                <a:cs typeface="Times New Roman" panose="02020603050405020304" pitchFamily="18" charset="0"/>
              </a:rPr>
              <a:t>(</a:t>
            </a:r>
            <a:r>
              <a:rPr lang="en-US" altLang="ru-RU" sz="2400">
                <a:ea typeface="Calibri" panose="020F0502020204030204" pitchFamily="34" charset="0"/>
                <a:cs typeface="Times New Roman" panose="02020603050405020304" pitchFamily="18" charset="0"/>
                <a:hlinkClick r:id="rId10"/>
              </a:rPr>
              <a:t>www</a:t>
            </a:r>
            <a:r>
              <a:rPr lang="ru-RU" altLang="ru-RU" sz="2400">
                <a:ea typeface="Calibri" panose="020F0502020204030204" pitchFamily="34" charset="0"/>
                <a:cs typeface="Times New Roman" panose="02020603050405020304" pitchFamily="18" charset="0"/>
                <a:hlinkClick r:id="rId10"/>
              </a:rPr>
              <a:t>.</a:t>
            </a:r>
            <a:r>
              <a:rPr lang="en-US" altLang="ru-RU" sz="2400">
                <a:ea typeface="Calibri" panose="020F0502020204030204" pitchFamily="34" charset="0"/>
                <a:cs typeface="Times New Roman" panose="02020603050405020304" pitchFamily="18" charset="0"/>
                <a:hlinkClick r:id="rId10"/>
              </a:rPr>
              <a:t>opera</a:t>
            </a:r>
            <a:r>
              <a:rPr lang="ru-RU" altLang="ru-RU" sz="2400">
                <a:ea typeface="Calibri" panose="020F0502020204030204" pitchFamily="34" charset="0"/>
                <a:cs typeface="Times New Roman" panose="02020603050405020304" pitchFamily="18" charset="0"/>
                <a:hlinkClick r:id="rId10"/>
              </a:rPr>
              <a:t>.</a:t>
            </a:r>
            <a:r>
              <a:rPr lang="en-US" altLang="ru-RU" sz="2400">
                <a:ea typeface="Calibri" panose="020F0502020204030204" pitchFamily="34" charset="0"/>
                <a:cs typeface="Times New Roman" panose="02020603050405020304" pitchFamily="18" charset="0"/>
                <a:hlinkClick r:id="rId10"/>
              </a:rPr>
              <a:t>com</a:t>
            </a:r>
            <a:r>
              <a:rPr lang="ru-RU" altLang="ru-RU" sz="2400">
                <a:ea typeface="Calibri" panose="020F0502020204030204" pitchFamily="34" charset="0"/>
                <a:cs typeface="Times New Roman" panose="02020603050405020304" pitchFamily="18" charset="0"/>
              </a:rPr>
              <a:t>)</a:t>
            </a:r>
          </a:p>
        </p:txBody>
      </p:sp>
      <p:sp>
        <p:nvSpPr>
          <p:cNvPr id="15" name="Скругленная прямоугольная выноска 14"/>
          <p:cNvSpPr/>
          <p:nvPr/>
        </p:nvSpPr>
        <p:spPr bwMode="auto">
          <a:xfrm>
            <a:off x="6564313" y="4427069"/>
            <a:ext cx="1985962" cy="520700"/>
          </a:xfrm>
          <a:prstGeom prst="wedgeRoundRectCallout">
            <a:avLst>
              <a:gd name="adj1" fmla="val -71373"/>
              <a:gd name="adj2" fmla="val 8632"/>
              <a:gd name="adj3" fmla="val 16667"/>
            </a:avLst>
          </a:prstGeom>
          <a:solidFill>
            <a:schemeClr val="accent1"/>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a:lstStyle/>
          <a:p>
            <a:pPr algn="ctr">
              <a:defRPr/>
            </a:pPr>
            <a:r>
              <a:rPr lang="ru-RU" sz="2400" b="1" dirty="0">
                <a:solidFill>
                  <a:schemeClr val="bg1"/>
                </a:solidFill>
                <a:latin typeface="Arial" charset="0"/>
              </a:rPr>
              <a:t>бесплатно!</a:t>
            </a:r>
          </a:p>
        </p:txBody>
      </p:sp>
      <p:sp>
        <p:nvSpPr>
          <p:cNvPr id="16" name="Правая фигурная скобка 15"/>
          <p:cNvSpPr>
            <a:spLocks/>
          </p:cNvSpPr>
          <p:nvPr/>
        </p:nvSpPr>
        <p:spPr bwMode="auto">
          <a:xfrm>
            <a:off x="5919788" y="3368207"/>
            <a:ext cx="247650" cy="2698750"/>
          </a:xfrm>
          <a:prstGeom prst="rightBrace">
            <a:avLst>
              <a:gd name="adj1" fmla="val 69976"/>
              <a:gd name="adj2" fmla="val 50000"/>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a:p>
        </p:txBody>
      </p:sp>
    </p:spTree>
    <p:extLst>
      <p:ext uri="{BB962C8B-B14F-4D97-AF65-F5344CB8AC3E}">
        <p14:creationId xmlns:p14="http://schemas.microsoft.com/office/powerpoint/2010/main" val="909916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dissolve">
                                      <p:cBhvr>
                                        <p:cTn id="44" dur="500"/>
                                        <p:tgtEl>
                                          <p:spTgt spid="9"/>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dissolve">
                                      <p:cBhvr>
                                        <p:cTn id="47" dur="500"/>
                                        <p:tgtEl>
                                          <p:spTgt spid="14"/>
                                        </p:tgtEl>
                                      </p:cBhvr>
                                    </p:animEffect>
                                  </p:childTnLst>
                                </p:cTn>
                              </p:par>
                            </p:childTnLst>
                          </p:cTn>
                        </p:par>
                        <p:par>
                          <p:cTn id="48" fill="hold" nodeType="afterGroup">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dissolve">
                                      <p:cBhvr>
                                        <p:cTn id="51" dur="500"/>
                                        <p:tgtEl>
                                          <p:spTgt spid="1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dissolve">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P spid="11" grpId="0"/>
      <p:bldP spid="12" grpId="0"/>
      <p:bldP spid="13" grpId="0"/>
      <p:bldP spid="14" grpId="0"/>
      <p:bldP spid="15"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altLang="ru-RU" b="1" dirty="0" smtClean="0">
                <a:solidFill>
                  <a:schemeClr val="tx2">
                    <a:lumMod val="50000"/>
                  </a:schemeClr>
                </a:solidFill>
              </a:rPr>
              <a:t>Размещение </a:t>
            </a:r>
            <a:r>
              <a:rPr lang="ru-RU" altLang="ru-RU" b="1" dirty="0">
                <a:solidFill>
                  <a:schemeClr val="tx2">
                    <a:lumMod val="50000"/>
                  </a:schemeClr>
                </a:solidFill>
              </a:rPr>
              <a:t>сайта в сети </a:t>
            </a:r>
            <a:r>
              <a:rPr lang="ru-RU" altLang="ru-RU" b="1" dirty="0" smtClean="0">
                <a:solidFill>
                  <a:schemeClr val="tx2">
                    <a:lumMod val="50000"/>
                  </a:schemeClr>
                </a:solidFill>
              </a:rPr>
              <a:t>Интернет</a:t>
            </a:r>
            <a:endParaRPr lang="ru-RU" dirty="0"/>
          </a:p>
        </p:txBody>
      </p:sp>
      <p:sp>
        <p:nvSpPr>
          <p:cNvPr id="3" name="Прямоугольник 2"/>
          <p:cNvSpPr/>
          <p:nvPr/>
        </p:nvSpPr>
        <p:spPr>
          <a:xfrm>
            <a:off x="768095" y="2280761"/>
            <a:ext cx="7356729" cy="2308324"/>
          </a:xfrm>
          <a:prstGeom prst="rect">
            <a:avLst/>
          </a:prstGeom>
        </p:spPr>
        <p:txBody>
          <a:bodyPr wrap="square">
            <a:spAutoFit/>
          </a:bodyPr>
          <a:lstStyle/>
          <a:p>
            <a:pPr eaLnBrk="1" hangingPunct="1">
              <a:defRPr/>
            </a:pPr>
            <a:r>
              <a:rPr lang="ru-RU" altLang="ru-RU" sz="3600" dirty="0" smtClean="0">
                <a:solidFill>
                  <a:schemeClr val="tx2">
                    <a:lumMod val="50000"/>
                  </a:schemeClr>
                </a:solidFill>
              </a:rPr>
              <a:t>Файлы </a:t>
            </a:r>
            <a:r>
              <a:rPr lang="ru-RU" altLang="ru-RU" sz="3600" dirty="0">
                <a:solidFill>
                  <a:schemeClr val="tx2">
                    <a:lumMod val="50000"/>
                  </a:schemeClr>
                </a:solidFill>
              </a:rPr>
              <a:t>сайта размещают на сервере провайдера и производят нужные настройки. На этом этапе сайт пока закрыт для посетителей.</a:t>
            </a:r>
            <a:endParaRPr lang="ru-RU" sz="3600" dirty="0"/>
          </a:p>
        </p:txBody>
      </p:sp>
    </p:spTree>
    <p:extLst>
      <p:ext uri="{BB962C8B-B14F-4D97-AF65-F5344CB8AC3E}">
        <p14:creationId xmlns:p14="http://schemas.microsoft.com/office/powerpoint/2010/main" val="2623842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ru-RU" b="1" i="1" dirty="0">
                <a:solidFill>
                  <a:schemeClr val="tx2">
                    <a:lumMod val="50000"/>
                  </a:schemeClr>
                </a:solidFill>
              </a:rPr>
              <a:t>Хостинг</a:t>
            </a:r>
            <a:endParaRPr lang="ru-RU" dirty="0"/>
          </a:p>
        </p:txBody>
      </p:sp>
      <p:sp>
        <p:nvSpPr>
          <p:cNvPr id="3" name="Объект 2"/>
          <p:cNvSpPr>
            <a:spLocks noGrp="1"/>
          </p:cNvSpPr>
          <p:nvPr>
            <p:ph idx="1"/>
          </p:nvPr>
        </p:nvSpPr>
        <p:spPr/>
        <p:txBody>
          <a:bodyPr>
            <a:normAutofit/>
          </a:bodyPr>
          <a:lstStyle/>
          <a:p>
            <a:r>
              <a:rPr lang="ru-RU" altLang="ru-RU" sz="4000" dirty="0">
                <a:solidFill>
                  <a:schemeClr val="tx2">
                    <a:lumMod val="50000"/>
                  </a:schemeClr>
                </a:solidFill>
              </a:rPr>
              <a:t>услуга по размещению сайта на сервере, постоянно находящемся в сети Интернет; хостинг может быть как платным, так и бесплатным.</a:t>
            </a:r>
          </a:p>
          <a:p>
            <a:endParaRPr lang="ru-RU" sz="4000" dirty="0"/>
          </a:p>
        </p:txBody>
      </p:sp>
    </p:spTree>
    <p:extLst>
      <p:ext uri="{BB962C8B-B14F-4D97-AF65-F5344CB8AC3E}">
        <p14:creationId xmlns:p14="http://schemas.microsoft.com/office/powerpoint/2010/main" val="10081783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Бесплатные хостинги</a:t>
            </a:r>
            <a:endParaRPr lang="ru-RU" dirty="0"/>
          </a:p>
        </p:txBody>
      </p:sp>
      <p:sp>
        <p:nvSpPr>
          <p:cNvPr id="3" name="Объект 2"/>
          <p:cNvSpPr>
            <a:spLocks noGrp="1"/>
          </p:cNvSpPr>
          <p:nvPr>
            <p:ph idx="1"/>
          </p:nvPr>
        </p:nvSpPr>
        <p:spPr/>
        <p:txBody>
          <a:bodyPr/>
          <a:lstStyle/>
          <a:p>
            <a:r>
              <a:rPr lang="en-US" b="1" dirty="0">
                <a:hlinkClick r:id="rId3"/>
              </a:rPr>
              <a:t>https://hostiman.ru</a:t>
            </a:r>
            <a:r>
              <a:rPr lang="en-US" b="1" dirty="0" smtClean="0">
                <a:hlinkClick r:id="rId3"/>
              </a:rPr>
              <a:t>/</a:t>
            </a:r>
            <a:endParaRPr lang="ru-RU" b="1" dirty="0" smtClean="0"/>
          </a:p>
          <a:p>
            <a:r>
              <a:rPr lang="en-US" b="1" dirty="0" smtClean="0">
                <a:hlinkClick r:id="rId4"/>
              </a:rPr>
              <a:t>https</a:t>
            </a:r>
            <a:r>
              <a:rPr lang="en-US" b="1" dirty="0">
                <a:hlinkClick r:id="rId4"/>
              </a:rPr>
              <a:t>://</a:t>
            </a:r>
            <a:r>
              <a:rPr lang="en-US" b="1" dirty="0" smtClean="0">
                <a:hlinkClick r:id="rId4"/>
              </a:rPr>
              <a:t>beget.com/ru/hosting/free</a:t>
            </a:r>
            <a:endParaRPr lang="ru-RU" b="1" dirty="0" smtClean="0"/>
          </a:p>
          <a:p>
            <a:r>
              <a:rPr lang="en-US" dirty="0">
                <a:hlinkClick r:id="rId5"/>
              </a:rPr>
              <a:t>https://free.sprinthost.ru</a:t>
            </a:r>
            <a:r>
              <a:rPr lang="en-US" dirty="0" smtClean="0">
                <a:hlinkClick r:id="rId5"/>
              </a:rPr>
              <a:t>/</a:t>
            </a:r>
            <a:endParaRPr lang="ru-RU" dirty="0" smtClean="0"/>
          </a:p>
          <a:p>
            <a:endParaRPr lang="ru-RU" dirty="0"/>
          </a:p>
        </p:txBody>
      </p:sp>
    </p:spTree>
    <p:extLst>
      <p:ext uri="{BB962C8B-B14F-4D97-AF65-F5344CB8AC3E}">
        <p14:creationId xmlns:p14="http://schemas.microsoft.com/office/powerpoint/2010/main" val="356774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Cascading</a:t>
            </a:r>
            <a:r>
              <a:rPr lang="ru-RU" dirty="0"/>
              <a:t> </a:t>
            </a:r>
            <a:r>
              <a:rPr lang="ru-RU" dirty="0" err="1"/>
              <a:t>Style</a:t>
            </a:r>
            <a:r>
              <a:rPr lang="ru-RU" dirty="0"/>
              <a:t> </a:t>
            </a:r>
            <a:r>
              <a:rPr lang="ru-RU" dirty="0" err="1"/>
              <a:t>Sheets</a:t>
            </a:r>
            <a:r>
              <a:rPr lang="en-US" dirty="0"/>
              <a:t>(CSS)</a:t>
            </a:r>
            <a:endParaRPr lang="ru-RU" dirty="0"/>
          </a:p>
        </p:txBody>
      </p:sp>
      <p:pic>
        <p:nvPicPr>
          <p:cNvPr id="2050" name="Picture 2" descr="Создатель CS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946161" y="2084832"/>
            <a:ext cx="2533716" cy="2828261"/>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768096" y="1956137"/>
            <a:ext cx="5069178" cy="3046988"/>
          </a:xfrm>
          <a:prstGeom prst="rect">
            <a:avLst/>
          </a:prstGeom>
        </p:spPr>
        <p:txBody>
          <a:bodyPr wrap="square">
            <a:spAutoFit/>
          </a:bodyPr>
          <a:lstStyle/>
          <a:p>
            <a:r>
              <a:rPr lang="ru-RU" sz="2400" dirty="0"/>
              <a:t>Исторически CSS появился вместе с HTML4.01(</a:t>
            </a:r>
            <a:r>
              <a:rPr lang="ru-RU" sz="2400" b="1" dirty="0"/>
              <a:t>17 декабря 1996) </a:t>
            </a:r>
            <a:r>
              <a:rPr lang="ru-RU" sz="2400" dirty="0"/>
              <a:t>для упрощения манипулирования разметкой, поскольку именно использование стилей позволяет осуществлять групповую замену шрифта, цвета, размера и взаимного расположения элементов.</a:t>
            </a:r>
          </a:p>
        </p:txBody>
      </p:sp>
      <p:sp>
        <p:nvSpPr>
          <p:cNvPr id="5" name="Прямоугольник 4"/>
          <p:cNvSpPr/>
          <p:nvPr/>
        </p:nvSpPr>
        <p:spPr>
          <a:xfrm>
            <a:off x="5837274" y="5015462"/>
            <a:ext cx="2425664" cy="1200329"/>
          </a:xfrm>
          <a:prstGeom prst="rect">
            <a:avLst/>
          </a:prstGeom>
        </p:spPr>
        <p:txBody>
          <a:bodyPr wrap="none">
            <a:spAutoFit/>
          </a:bodyPr>
          <a:lstStyle/>
          <a:p>
            <a:r>
              <a:rPr lang="ru-RU" dirty="0"/>
              <a:t>Концепция </a:t>
            </a:r>
            <a:r>
              <a:rPr lang="ru-RU" i="1" dirty="0"/>
              <a:t>каскадных </a:t>
            </a:r>
            <a:endParaRPr lang="ru-RU" i="1" dirty="0" smtClean="0"/>
          </a:p>
          <a:p>
            <a:r>
              <a:rPr lang="ru-RU" i="1" dirty="0" smtClean="0"/>
              <a:t>таблиц стилей</a:t>
            </a:r>
            <a:r>
              <a:rPr lang="ru-RU" dirty="0"/>
              <a:t> была </a:t>
            </a:r>
            <a:endParaRPr lang="ru-RU" dirty="0" smtClean="0"/>
          </a:p>
          <a:p>
            <a:r>
              <a:rPr lang="ru-RU" dirty="0" smtClean="0"/>
              <a:t>предложена</a:t>
            </a:r>
            <a:r>
              <a:rPr lang="ru-RU" dirty="0"/>
              <a:t> </a:t>
            </a:r>
            <a:endParaRPr lang="ru-RU" dirty="0" smtClean="0">
              <a:latin typeface="lucida grande"/>
            </a:endParaRPr>
          </a:p>
          <a:p>
            <a:r>
              <a:rPr lang="ru-RU" dirty="0" smtClean="0">
                <a:latin typeface="lucida grande"/>
              </a:rPr>
              <a:t>Хоконом </a:t>
            </a:r>
            <a:r>
              <a:rPr lang="ru-RU" dirty="0" err="1">
                <a:latin typeface="lucida grande"/>
              </a:rPr>
              <a:t>Виум</a:t>
            </a:r>
            <a:r>
              <a:rPr lang="ru-RU" dirty="0">
                <a:latin typeface="lucida grande"/>
              </a:rPr>
              <a:t> Ли </a:t>
            </a:r>
            <a:endParaRPr lang="ru-RU" dirty="0"/>
          </a:p>
        </p:txBody>
      </p:sp>
    </p:spTree>
    <p:extLst>
      <p:ext uri="{BB962C8B-B14F-4D97-AF65-F5344CB8AC3E}">
        <p14:creationId xmlns:p14="http://schemas.microsoft.com/office/powerpoint/2010/main" val="33901692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solidFill>
                  <a:schemeClr val="tx2">
                    <a:lumMod val="50000"/>
                  </a:schemeClr>
                </a:solidFill>
              </a:rPr>
              <a:t>Поисковая оптимизация (SEO)</a:t>
            </a:r>
            <a:endParaRPr lang="ru-RU" dirty="0"/>
          </a:p>
        </p:txBody>
      </p:sp>
      <p:sp>
        <p:nvSpPr>
          <p:cNvPr id="3" name="Объект 2"/>
          <p:cNvSpPr>
            <a:spLocks noGrp="1"/>
          </p:cNvSpPr>
          <p:nvPr>
            <p:ph idx="1"/>
          </p:nvPr>
        </p:nvSpPr>
        <p:spPr/>
        <p:txBody>
          <a:bodyPr>
            <a:normAutofit fontScale="92500" lnSpcReduction="10000"/>
          </a:bodyPr>
          <a:lstStyle/>
          <a:p>
            <a:pPr marL="274320" indent="-274320">
              <a:spcAft>
                <a:spcPts val="0"/>
              </a:spcAft>
              <a:buNone/>
              <a:defRPr/>
            </a:pPr>
            <a:r>
              <a:rPr lang="ru-RU" sz="2400" b="1" dirty="0">
                <a:solidFill>
                  <a:schemeClr val="tx2">
                    <a:lumMod val="50000"/>
                  </a:schemeClr>
                </a:solidFill>
              </a:rPr>
              <a:t>Поисковая оптимизация (SEO)</a:t>
            </a:r>
            <a:r>
              <a:rPr lang="ru-RU" sz="2400" dirty="0">
                <a:solidFill>
                  <a:schemeClr val="tx2">
                    <a:lumMod val="50000"/>
                  </a:schemeClr>
                </a:solidFill>
              </a:rPr>
              <a:t> — </a:t>
            </a:r>
            <a:r>
              <a:rPr lang="ru-RU" dirty="0">
                <a:solidFill>
                  <a:schemeClr val="tx2">
                    <a:lumMod val="50000"/>
                  </a:schemeClr>
                </a:solidFill>
              </a:rPr>
              <a:t>комплекс мер для поднятия позиций сайта в результатах выдачи поисковых систем по определенным запросам пользователей. Обычно, чем выше позиция сайта в результатах поиска, тем больше заинтересованных посетителей переходит на него с поисковых систем.</a:t>
            </a:r>
          </a:p>
          <a:p>
            <a:pPr marL="274320" indent="-274320">
              <a:spcAft>
                <a:spcPts val="0"/>
              </a:spcAft>
              <a:buNone/>
              <a:defRPr/>
            </a:pPr>
            <a:r>
              <a:rPr lang="ru-RU" sz="2400" b="1" dirty="0">
                <a:solidFill>
                  <a:schemeClr val="tx2">
                    <a:lumMod val="50000"/>
                  </a:schemeClr>
                </a:solidFill>
              </a:rPr>
              <a:t>    Уникальность и качество контента — залог высоких позиций по тематическим поисковым запросам.</a:t>
            </a:r>
          </a:p>
          <a:p>
            <a:pPr marL="274320" indent="-274320">
              <a:spcAft>
                <a:spcPts val="0"/>
              </a:spcAft>
              <a:buNone/>
              <a:defRPr/>
            </a:pPr>
            <a:r>
              <a:rPr lang="ru-RU" sz="2400" b="1" dirty="0">
                <a:solidFill>
                  <a:schemeClr val="tx2">
                    <a:lumMod val="50000"/>
                  </a:schemeClr>
                </a:solidFill>
              </a:rPr>
              <a:t>Добавление сайта в поисковые системы:</a:t>
            </a:r>
            <a:endParaRPr lang="ru-RU" b="1" dirty="0">
              <a:solidFill>
                <a:schemeClr val="tx2">
                  <a:lumMod val="50000"/>
                </a:schemeClr>
              </a:solidFill>
            </a:endParaRPr>
          </a:p>
          <a:p>
            <a:pPr marL="274320" indent="-274320">
              <a:spcAft>
                <a:spcPts val="0"/>
              </a:spcAft>
              <a:buFont typeface="Wingdings"/>
              <a:buChar char=""/>
              <a:defRPr/>
            </a:pPr>
            <a:r>
              <a:rPr lang="ru-RU" dirty="0">
                <a:solidFill>
                  <a:schemeClr val="tx2">
                    <a:lumMod val="50000"/>
                  </a:schemeClr>
                </a:solidFill>
                <a:hlinkClick r:id="rId2"/>
              </a:rPr>
              <a:t>webmaster.yandex.ru </a:t>
            </a:r>
            <a:r>
              <a:rPr lang="ru-RU" dirty="0">
                <a:solidFill>
                  <a:schemeClr val="tx2">
                    <a:lumMod val="50000"/>
                  </a:schemeClr>
                </a:solidFill>
              </a:rPr>
              <a:t> — добавление сайта в Яндекс + сервис для вебмастеров (проблемы с сайтом, проиндексированные страницы)</a:t>
            </a:r>
          </a:p>
          <a:p>
            <a:pPr marL="274320" indent="-274320">
              <a:spcAft>
                <a:spcPts val="0"/>
              </a:spcAft>
              <a:buFont typeface="Wingdings"/>
              <a:buChar char=""/>
              <a:defRPr/>
            </a:pPr>
            <a:r>
              <a:rPr lang="ru-RU" dirty="0">
                <a:solidFill>
                  <a:schemeClr val="tx2">
                    <a:lumMod val="50000"/>
                  </a:schemeClr>
                </a:solidFill>
                <a:hlinkClick r:id="rId3"/>
              </a:rPr>
              <a:t>google.com/</a:t>
            </a:r>
            <a:r>
              <a:rPr lang="ru-RU" dirty="0" err="1">
                <a:solidFill>
                  <a:schemeClr val="tx2">
                    <a:lumMod val="50000"/>
                  </a:schemeClr>
                </a:solidFill>
                <a:hlinkClick r:id="rId3"/>
              </a:rPr>
              <a:t>addurl</a:t>
            </a:r>
            <a:r>
              <a:rPr lang="ru-RU" dirty="0">
                <a:solidFill>
                  <a:schemeClr val="tx2">
                    <a:lumMod val="50000"/>
                  </a:schemeClr>
                </a:solidFill>
                <a:hlinkClick r:id="rId3"/>
              </a:rPr>
              <a:t> </a:t>
            </a:r>
            <a:r>
              <a:rPr lang="ru-RU" dirty="0">
                <a:solidFill>
                  <a:schemeClr val="tx2">
                    <a:lumMod val="50000"/>
                  </a:schemeClr>
                </a:solidFill>
              </a:rPr>
              <a:t>— добавление сайта в </a:t>
            </a:r>
            <a:r>
              <a:rPr lang="ru-RU" dirty="0" err="1">
                <a:solidFill>
                  <a:schemeClr val="tx2">
                    <a:lumMod val="50000"/>
                  </a:schemeClr>
                </a:solidFill>
              </a:rPr>
              <a:t>Google</a:t>
            </a:r>
            <a:endParaRPr lang="ru-RU" dirty="0"/>
          </a:p>
        </p:txBody>
      </p:sp>
    </p:spTree>
    <p:extLst>
      <p:ext uri="{BB962C8B-B14F-4D97-AF65-F5344CB8AC3E}">
        <p14:creationId xmlns:p14="http://schemas.microsoft.com/office/powerpoint/2010/main" val="23133188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СПАСИБО ЗА ВНИМАНИЕ!</a:t>
            </a:r>
            <a:endParaRPr lang="ru-RU" dirty="0"/>
          </a:p>
        </p:txBody>
      </p:sp>
      <p:sp>
        <p:nvSpPr>
          <p:cNvPr id="3" name="Подзаголовок 2"/>
          <p:cNvSpPr>
            <a:spLocks noGrp="1"/>
          </p:cNvSpPr>
          <p:nvPr>
            <p:ph type="subTitle" idx="1"/>
          </p:nvPr>
        </p:nvSpPr>
        <p:spPr/>
        <p:txBody>
          <a:bodyPr/>
          <a:lstStyle/>
          <a:p>
            <a:r>
              <a:rPr lang="ru-RU" dirty="0" smtClean="0"/>
              <a:t>конец лекции 2</a:t>
            </a:r>
            <a:endParaRPr lang="ru-RU"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8095" y="585216"/>
            <a:ext cx="8131355" cy="1499616"/>
          </a:xfrm>
        </p:spPr>
        <p:txBody>
          <a:bodyPr>
            <a:normAutofit fontScale="90000"/>
          </a:bodyPr>
          <a:lstStyle/>
          <a:p>
            <a:r>
              <a:rPr lang="ru-RU" dirty="0"/>
              <a:t>К преимуществам использования </a:t>
            </a:r>
            <a:r>
              <a:rPr lang="ru-RU" i="1" dirty="0"/>
              <a:t>CSS</a:t>
            </a:r>
            <a:r>
              <a:rPr lang="ru-RU" dirty="0"/>
              <a:t> относятся:</a:t>
            </a:r>
          </a:p>
        </p:txBody>
      </p:sp>
      <p:sp>
        <p:nvSpPr>
          <p:cNvPr id="3" name="Объект 2"/>
          <p:cNvSpPr>
            <a:spLocks noGrp="1"/>
          </p:cNvSpPr>
          <p:nvPr>
            <p:ph idx="1"/>
          </p:nvPr>
        </p:nvSpPr>
        <p:spPr>
          <a:xfrm>
            <a:off x="768096" y="2286000"/>
            <a:ext cx="7908071" cy="4023360"/>
          </a:xfrm>
        </p:spPr>
        <p:txBody>
          <a:bodyPr>
            <a:normAutofit/>
          </a:bodyPr>
          <a:lstStyle/>
          <a:p>
            <a:pPr marL="457200" indent="-457200">
              <a:buFont typeface="+mj-lt"/>
              <a:buAutoNum type="arabicPeriod"/>
            </a:pPr>
            <a:r>
              <a:rPr lang="ru-RU" sz="2400" i="1" dirty="0"/>
              <a:t>Ц</a:t>
            </a:r>
            <a:r>
              <a:rPr lang="ru-RU" sz="2400" i="1" dirty="0" smtClean="0"/>
              <a:t>ентрализованное </a:t>
            </a:r>
            <a:r>
              <a:rPr lang="ru-RU" sz="2400" i="1" dirty="0"/>
              <a:t>управление</a:t>
            </a:r>
            <a:r>
              <a:rPr lang="ru-RU" sz="2400" dirty="0"/>
              <a:t> </a:t>
            </a:r>
            <a:r>
              <a:rPr lang="ru-RU" sz="2400" i="1" dirty="0"/>
              <a:t>отображением множества</a:t>
            </a:r>
            <a:r>
              <a:rPr lang="ru-RU" sz="2400" dirty="0"/>
              <a:t> документов при помощи одной таблицы стилей</a:t>
            </a:r>
            <a:r>
              <a:rPr lang="ru-RU" sz="2400" dirty="0" smtClean="0"/>
              <a:t>;</a:t>
            </a:r>
            <a:endParaRPr lang="ru-RU" sz="2400" dirty="0"/>
          </a:p>
          <a:p>
            <a:pPr marL="457200" indent="-457200">
              <a:buFont typeface="+mj-lt"/>
              <a:buAutoNum type="arabicPeriod"/>
            </a:pPr>
            <a:r>
              <a:rPr lang="ru-RU" sz="2400" dirty="0"/>
              <a:t>У</a:t>
            </a:r>
            <a:r>
              <a:rPr lang="ru-RU" sz="2400" dirty="0" smtClean="0"/>
              <a:t>прощенный </a:t>
            </a:r>
            <a:r>
              <a:rPr lang="ru-RU" sz="2400" dirty="0"/>
              <a:t>контроль внешнего вида веб - страниц;</a:t>
            </a:r>
          </a:p>
          <a:p>
            <a:pPr marL="457200" indent="-457200">
              <a:buFont typeface="+mj-lt"/>
              <a:buAutoNum type="arabicPeriod"/>
            </a:pPr>
            <a:r>
              <a:rPr lang="ru-RU" sz="2400" dirty="0"/>
              <a:t>Н</a:t>
            </a:r>
            <a:r>
              <a:rPr lang="ru-RU" sz="2400" dirty="0" smtClean="0"/>
              <a:t>аличие </a:t>
            </a:r>
            <a:r>
              <a:rPr lang="ru-RU" sz="2400" dirty="0"/>
              <a:t>разработанных дизайнерских техник;</a:t>
            </a:r>
          </a:p>
          <a:p>
            <a:pPr marL="457200" indent="-457200">
              <a:buFont typeface="+mj-lt"/>
              <a:buAutoNum type="arabicPeriod"/>
            </a:pPr>
            <a:r>
              <a:rPr lang="ru-RU" sz="2400" dirty="0"/>
              <a:t>В</a:t>
            </a:r>
            <a:r>
              <a:rPr lang="ru-RU" sz="2400" dirty="0" smtClean="0"/>
              <a:t>озможность </a:t>
            </a:r>
            <a:r>
              <a:rPr lang="ru-RU" sz="2400" dirty="0"/>
              <a:t>использования различных стилей для одного документа, в зависимости от устройства, при помощи которого осуществляется доступ к веб - странице.</a:t>
            </a:r>
          </a:p>
        </p:txBody>
      </p:sp>
    </p:spTree>
    <p:extLst>
      <p:ext uri="{BB962C8B-B14F-4D97-AF65-F5344CB8AC3E}">
        <p14:creationId xmlns:p14="http://schemas.microsoft.com/office/powerpoint/2010/main" val="3590479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Объектная модель браузера</a:t>
            </a:r>
          </a:p>
        </p:txBody>
      </p:sp>
      <p:sp>
        <p:nvSpPr>
          <p:cNvPr id="3" name="Объект 2"/>
          <p:cNvSpPr>
            <a:spLocks noGrp="1"/>
          </p:cNvSpPr>
          <p:nvPr>
            <p:ph idx="1"/>
          </p:nvPr>
        </p:nvSpPr>
        <p:spPr>
          <a:xfrm>
            <a:off x="552893" y="2286000"/>
            <a:ext cx="8218967" cy="4023360"/>
          </a:xfrm>
        </p:spPr>
        <p:txBody>
          <a:bodyPr>
            <a:noAutofit/>
          </a:bodyPr>
          <a:lstStyle/>
          <a:p>
            <a:r>
              <a:rPr lang="ru-RU" sz="2200" dirty="0"/>
              <a:t>Стандарт </a:t>
            </a:r>
            <a:r>
              <a:rPr lang="ru-RU" sz="2200" i="1" dirty="0"/>
              <a:t>HTML</a:t>
            </a:r>
            <a:r>
              <a:rPr lang="ru-RU" sz="2200" dirty="0"/>
              <a:t> 4.0 помимо </a:t>
            </a:r>
            <a:r>
              <a:rPr lang="ru-RU" sz="2200" i="1" dirty="0"/>
              <a:t>CSS</a:t>
            </a:r>
            <a:r>
              <a:rPr lang="ru-RU" sz="2200" dirty="0"/>
              <a:t> утвердил и объектную модель </a:t>
            </a:r>
            <a:r>
              <a:rPr lang="ru-RU" sz="2200" i="1" dirty="0"/>
              <a:t>браузера</a:t>
            </a:r>
            <a:r>
              <a:rPr lang="ru-RU" sz="2200" dirty="0"/>
              <a:t> (</a:t>
            </a:r>
            <a:r>
              <a:rPr lang="ru-RU" sz="2200" i="1" dirty="0" err="1"/>
              <a:t>Browser</a:t>
            </a:r>
            <a:r>
              <a:rPr lang="ru-RU" sz="2200" i="1" dirty="0"/>
              <a:t> </a:t>
            </a:r>
            <a:r>
              <a:rPr lang="ru-RU" sz="2200" i="1" dirty="0" err="1"/>
              <a:t>Object</a:t>
            </a:r>
            <a:r>
              <a:rPr lang="ru-RU" sz="2200" i="1" dirty="0"/>
              <a:t> </a:t>
            </a:r>
            <a:r>
              <a:rPr lang="ru-RU" sz="2200" i="1" dirty="0" err="1"/>
              <a:t>Model</a:t>
            </a:r>
            <a:r>
              <a:rPr lang="ru-RU" sz="2200" dirty="0"/>
              <a:t> – </a:t>
            </a:r>
            <a:r>
              <a:rPr lang="ru-RU" sz="2200" i="1" dirty="0" smtClean="0"/>
              <a:t>BOM</a:t>
            </a:r>
            <a:r>
              <a:rPr lang="en-US" sz="2200" i="1" dirty="0" smtClean="0"/>
              <a:t>)</a:t>
            </a:r>
          </a:p>
          <a:p>
            <a:r>
              <a:rPr lang="ru-RU" sz="2200" b="1" i="1" dirty="0" smtClean="0">
                <a:solidFill>
                  <a:schemeClr val="accent1"/>
                </a:solidFill>
              </a:rPr>
              <a:t>Объектная </a:t>
            </a:r>
            <a:r>
              <a:rPr lang="ru-RU" sz="2200" b="1" i="1" dirty="0">
                <a:solidFill>
                  <a:schemeClr val="accent1"/>
                </a:solidFill>
              </a:rPr>
              <a:t>модель</a:t>
            </a:r>
            <a:r>
              <a:rPr lang="ru-RU" sz="2200" b="1" dirty="0">
                <a:solidFill>
                  <a:schemeClr val="accent1"/>
                </a:solidFill>
              </a:rPr>
              <a:t> </a:t>
            </a:r>
            <a:r>
              <a:rPr lang="ru-RU" sz="2200" b="1" i="1" dirty="0">
                <a:solidFill>
                  <a:schemeClr val="accent1"/>
                </a:solidFill>
              </a:rPr>
              <a:t>браузера</a:t>
            </a:r>
            <a:r>
              <a:rPr lang="ru-RU" sz="2200" dirty="0"/>
              <a:t> описывает содержимое веб - документа, т.е. сама модель является набором объектов, описывающих указанное содержимое. Поскольку </a:t>
            </a:r>
            <a:r>
              <a:rPr lang="ru-RU" sz="2200" i="1" dirty="0"/>
              <a:t>BOM</a:t>
            </a:r>
            <a:r>
              <a:rPr lang="ru-RU" sz="2200" dirty="0"/>
              <a:t> уникальна для каждого </a:t>
            </a:r>
            <a:r>
              <a:rPr lang="ru-RU" sz="2200" i="1" dirty="0"/>
              <a:t>браузера</a:t>
            </a:r>
            <a:r>
              <a:rPr lang="ru-RU" sz="2200" dirty="0"/>
              <a:t>, возникали проблемы с межплатформенными </a:t>
            </a:r>
            <a:r>
              <a:rPr lang="ru-RU" sz="2200" dirty="0" smtClean="0"/>
              <a:t>приложениями.</a:t>
            </a:r>
            <a:endParaRPr lang="en-US" sz="2200" dirty="0" smtClean="0"/>
          </a:p>
          <a:p>
            <a:r>
              <a:rPr lang="ru-RU" sz="2200" dirty="0" smtClean="0"/>
              <a:t>В </a:t>
            </a:r>
            <a:r>
              <a:rPr lang="ru-RU" sz="2200" dirty="0"/>
              <a:t>конечном итоге, на </a:t>
            </a:r>
            <a:r>
              <a:rPr lang="ru-RU" sz="2200" i="1" dirty="0"/>
              <a:t>место</a:t>
            </a:r>
            <a:r>
              <a:rPr lang="ru-RU" sz="2200" dirty="0"/>
              <a:t> </a:t>
            </a:r>
            <a:r>
              <a:rPr lang="ru-RU" sz="2200" i="1" dirty="0"/>
              <a:t>объектной </a:t>
            </a:r>
            <a:r>
              <a:rPr lang="ru-RU" sz="2200" i="1" dirty="0" smtClean="0"/>
              <a:t>модели</a:t>
            </a:r>
            <a:r>
              <a:rPr lang="ru-RU" sz="2200" dirty="0"/>
              <a:t> </a:t>
            </a:r>
            <a:r>
              <a:rPr lang="ru-RU" sz="2200" i="1" dirty="0" smtClean="0"/>
              <a:t>браузера</a:t>
            </a:r>
            <a:r>
              <a:rPr lang="ru-RU" sz="2200" dirty="0"/>
              <a:t> </a:t>
            </a:r>
            <a:r>
              <a:rPr lang="ru-RU" sz="2200" dirty="0" smtClean="0"/>
              <a:t>пришла</a:t>
            </a:r>
            <a:r>
              <a:rPr lang="ru-RU" sz="2200" dirty="0"/>
              <a:t> </a:t>
            </a:r>
            <a:r>
              <a:rPr lang="ru-RU" sz="2200" b="1" i="1" dirty="0" smtClean="0">
                <a:solidFill>
                  <a:schemeClr val="accent1"/>
                </a:solidFill>
              </a:rPr>
              <a:t>объектная </a:t>
            </a:r>
            <a:r>
              <a:rPr lang="ru-RU" sz="2200" b="1" i="1" dirty="0">
                <a:solidFill>
                  <a:schemeClr val="accent1"/>
                </a:solidFill>
              </a:rPr>
              <a:t>модель документа</a:t>
            </a:r>
            <a:r>
              <a:rPr lang="ru-RU" sz="2200" b="1" dirty="0">
                <a:solidFill>
                  <a:schemeClr val="accent1"/>
                </a:solidFill>
              </a:rPr>
              <a:t> (</a:t>
            </a:r>
            <a:r>
              <a:rPr lang="ru-RU" sz="2200" b="1" i="1" dirty="0" err="1">
                <a:solidFill>
                  <a:schemeClr val="accent1"/>
                </a:solidFill>
              </a:rPr>
              <a:t>Document</a:t>
            </a:r>
            <a:r>
              <a:rPr lang="ru-RU" sz="2200" b="1" i="1" dirty="0">
                <a:solidFill>
                  <a:schemeClr val="accent1"/>
                </a:solidFill>
              </a:rPr>
              <a:t> </a:t>
            </a:r>
            <a:r>
              <a:rPr lang="ru-RU" sz="2200" b="1" i="1" dirty="0" err="1">
                <a:solidFill>
                  <a:schemeClr val="accent1"/>
                </a:solidFill>
              </a:rPr>
              <a:t>Object</a:t>
            </a:r>
            <a:r>
              <a:rPr lang="ru-RU" sz="2200" b="1" i="1" dirty="0">
                <a:solidFill>
                  <a:schemeClr val="accent1"/>
                </a:solidFill>
              </a:rPr>
              <a:t> </a:t>
            </a:r>
            <a:r>
              <a:rPr lang="ru-RU" sz="2200" b="1" i="1" dirty="0" err="1">
                <a:solidFill>
                  <a:schemeClr val="accent1"/>
                </a:solidFill>
              </a:rPr>
              <a:t>Model</a:t>
            </a:r>
            <a:r>
              <a:rPr lang="ru-RU" sz="2200" b="1" i="1" dirty="0">
                <a:solidFill>
                  <a:schemeClr val="accent1"/>
                </a:solidFill>
              </a:rPr>
              <a:t> – DOM</a:t>
            </a:r>
            <a:r>
              <a:rPr lang="ru-RU" sz="2200" b="1" dirty="0">
                <a:solidFill>
                  <a:schemeClr val="accent1"/>
                </a:solidFill>
              </a:rPr>
              <a:t>)</a:t>
            </a:r>
            <a:r>
              <a:rPr lang="ru-RU" sz="2200" dirty="0"/>
              <a:t>, описывающая стандарт представления </a:t>
            </a:r>
            <a:r>
              <a:rPr lang="ru-RU" sz="2200" dirty="0" smtClean="0"/>
              <a:t>веб-страниц </a:t>
            </a:r>
            <a:r>
              <a:rPr lang="ru-RU" sz="2200" dirty="0"/>
              <a:t>в виде набора объектов.</a:t>
            </a:r>
          </a:p>
        </p:txBody>
      </p:sp>
    </p:spTree>
    <p:extLst>
      <p:ext uri="{BB962C8B-B14F-4D97-AF65-F5344CB8AC3E}">
        <p14:creationId xmlns:p14="http://schemas.microsoft.com/office/powerpoint/2010/main" val="192672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понятия</a:t>
            </a:r>
            <a:endParaRPr lang="ru-RU" dirty="0"/>
          </a:p>
        </p:txBody>
      </p:sp>
      <p:sp>
        <p:nvSpPr>
          <p:cNvPr id="3" name="Объект 2"/>
          <p:cNvSpPr>
            <a:spLocks noGrp="1"/>
          </p:cNvSpPr>
          <p:nvPr>
            <p:ph idx="1"/>
          </p:nvPr>
        </p:nvSpPr>
        <p:spPr>
          <a:xfrm>
            <a:off x="393405" y="2190309"/>
            <a:ext cx="8601739" cy="4501825"/>
          </a:xfrm>
        </p:spPr>
        <p:txBody>
          <a:bodyPr>
            <a:noAutofit/>
          </a:bodyPr>
          <a:lstStyle/>
          <a:p>
            <a:r>
              <a:rPr lang="ru-RU" sz="2400" b="1" i="1" dirty="0">
                <a:solidFill>
                  <a:schemeClr val="accent1"/>
                </a:solidFill>
              </a:rPr>
              <a:t>Селектор (</a:t>
            </a:r>
            <a:r>
              <a:rPr lang="ru-RU" sz="2400" b="1" i="1" dirty="0" err="1">
                <a:solidFill>
                  <a:schemeClr val="accent1"/>
                </a:solidFill>
              </a:rPr>
              <a:t>Selector</a:t>
            </a:r>
            <a:r>
              <a:rPr lang="ru-RU" sz="2400" b="1" i="1" dirty="0">
                <a:solidFill>
                  <a:schemeClr val="accent1"/>
                </a:solidFill>
              </a:rPr>
              <a:t>)</a:t>
            </a:r>
            <a:r>
              <a:rPr lang="ru-RU" sz="2400" b="1" dirty="0">
                <a:solidFill>
                  <a:schemeClr val="accent1"/>
                </a:solidFill>
              </a:rPr>
              <a:t>. </a:t>
            </a:r>
            <a:r>
              <a:rPr lang="ru-RU" sz="2400" dirty="0"/>
              <a:t>Селектор — это элемент, к которому будут применяться назначаемые стили. Это может быть тег, класс или идентификатор объекта гипертекстового документа.</a:t>
            </a:r>
          </a:p>
          <a:p>
            <a:r>
              <a:rPr lang="ru-RU" sz="2400" b="1" i="1" dirty="0">
                <a:solidFill>
                  <a:schemeClr val="accent1"/>
                </a:solidFill>
              </a:rPr>
              <a:t>Свойство (</a:t>
            </a:r>
            <a:r>
              <a:rPr lang="ru-RU" sz="2400" b="1" i="1" dirty="0" err="1">
                <a:solidFill>
                  <a:schemeClr val="accent1"/>
                </a:solidFill>
              </a:rPr>
              <a:t>Property</a:t>
            </a:r>
            <a:r>
              <a:rPr lang="ru-RU" sz="2400" b="1" i="1" dirty="0">
                <a:solidFill>
                  <a:schemeClr val="accent1"/>
                </a:solidFill>
              </a:rPr>
              <a:t>)</a:t>
            </a:r>
            <a:r>
              <a:rPr lang="ru-RU" sz="2400" b="1" dirty="0">
                <a:solidFill>
                  <a:schemeClr val="accent1"/>
                </a:solidFill>
              </a:rPr>
              <a:t>. </a:t>
            </a:r>
            <a:r>
              <a:rPr lang="ru-RU" sz="2400" dirty="0"/>
              <a:t>Свойство определяет одну или несколько характеристик селектора. Свойства задают формат отображения селектора: отступы, шрифты, выравнивание, размеры и т.д.</a:t>
            </a:r>
          </a:p>
          <a:p>
            <a:r>
              <a:rPr lang="ru-RU" sz="2400" b="1" i="1" dirty="0">
                <a:solidFill>
                  <a:schemeClr val="accent1"/>
                </a:solidFill>
              </a:rPr>
              <a:t>Значение (</a:t>
            </a:r>
            <a:r>
              <a:rPr lang="ru-RU" sz="2400" b="1" i="1" dirty="0" err="1">
                <a:solidFill>
                  <a:schemeClr val="accent1"/>
                </a:solidFill>
              </a:rPr>
              <a:t>Value</a:t>
            </a:r>
            <a:r>
              <a:rPr lang="ru-RU" sz="2400" b="1" i="1" dirty="0">
                <a:solidFill>
                  <a:schemeClr val="accent1"/>
                </a:solidFill>
              </a:rPr>
              <a:t>)</a:t>
            </a:r>
            <a:r>
              <a:rPr lang="ru-RU" sz="2400" b="1" dirty="0">
                <a:solidFill>
                  <a:schemeClr val="accent1"/>
                </a:solidFill>
              </a:rPr>
              <a:t>. </a:t>
            </a:r>
            <a:r>
              <a:rPr lang="ru-RU" sz="2400" dirty="0"/>
              <a:t>Значения — это фактические числовые или строковые константы, определяющие свойство селектора.</a:t>
            </a:r>
          </a:p>
          <a:p>
            <a:r>
              <a:rPr lang="ru-RU" sz="2400" b="1" i="1" dirty="0">
                <a:solidFill>
                  <a:schemeClr val="accent1"/>
                </a:solidFill>
              </a:rPr>
              <a:t>Описание (</a:t>
            </a:r>
            <a:r>
              <a:rPr lang="ru-RU" sz="2400" b="1" i="1" dirty="0" err="1">
                <a:solidFill>
                  <a:schemeClr val="accent1"/>
                </a:solidFill>
              </a:rPr>
              <a:t>Declaration</a:t>
            </a:r>
            <a:r>
              <a:rPr lang="ru-RU" sz="2400" b="1" i="1" dirty="0">
                <a:solidFill>
                  <a:schemeClr val="accent1"/>
                </a:solidFill>
              </a:rPr>
              <a:t>)</a:t>
            </a:r>
            <a:r>
              <a:rPr lang="ru-RU" sz="2400" b="1" dirty="0">
                <a:solidFill>
                  <a:schemeClr val="accent1"/>
                </a:solidFill>
              </a:rPr>
              <a:t>. </a:t>
            </a:r>
            <a:r>
              <a:rPr lang="ru-RU" sz="2400" dirty="0"/>
              <a:t>Совокупность свойств и их значений.</a:t>
            </a:r>
          </a:p>
          <a:p>
            <a:r>
              <a:rPr lang="ru-RU" sz="2400" b="1" i="1" dirty="0">
                <a:solidFill>
                  <a:schemeClr val="accent1"/>
                </a:solidFill>
              </a:rPr>
              <a:t>Правило (</a:t>
            </a:r>
            <a:r>
              <a:rPr lang="ru-RU" sz="2400" b="1" i="1" dirty="0" err="1">
                <a:solidFill>
                  <a:schemeClr val="accent1"/>
                </a:solidFill>
              </a:rPr>
              <a:t>Rule</a:t>
            </a:r>
            <a:r>
              <a:rPr lang="ru-RU" sz="2400" b="1" i="1" dirty="0">
                <a:solidFill>
                  <a:schemeClr val="accent1"/>
                </a:solidFill>
              </a:rPr>
              <a:t>)</a:t>
            </a:r>
            <a:r>
              <a:rPr lang="ru-RU" sz="2400" b="1" dirty="0">
                <a:solidFill>
                  <a:schemeClr val="accent1"/>
                </a:solidFill>
              </a:rPr>
              <a:t>. </a:t>
            </a:r>
            <a:r>
              <a:rPr lang="ru-RU" sz="2400" dirty="0"/>
              <a:t>Полное описание стиля (селектор + описание)</a:t>
            </a:r>
          </a:p>
        </p:txBody>
      </p:sp>
    </p:spTree>
    <p:extLst>
      <p:ext uri="{BB962C8B-B14F-4D97-AF65-F5344CB8AC3E}">
        <p14:creationId xmlns:p14="http://schemas.microsoft.com/office/powerpoint/2010/main" val="339462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Синтаксис описания стиля </a:t>
            </a:r>
            <a:r>
              <a:rPr lang="en-US" dirty="0"/>
              <a:t>CSS</a:t>
            </a:r>
            <a:endParaRPr lang="ru-RU" dirty="0"/>
          </a:p>
        </p:txBody>
      </p:sp>
      <p:pic>
        <p:nvPicPr>
          <p:cNvPr id="4" name="Объект 3"/>
          <p:cNvPicPr>
            <a:picLocks noGrp="1" noChangeAspect="1"/>
          </p:cNvPicPr>
          <p:nvPr>
            <p:ph idx="1"/>
          </p:nvPr>
        </p:nvPicPr>
        <p:blipFill>
          <a:blip r:embed="rId3"/>
          <a:stretch>
            <a:fillRect/>
          </a:stretch>
        </p:blipFill>
        <p:spPr>
          <a:xfrm>
            <a:off x="1068977" y="2711781"/>
            <a:ext cx="6534524" cy="1955912"/>
          </a:xfrm>
          <a:prstGeom prst="rect">
            <a:avLst/>
          </a:prstGeom>
        </p:spPr>
      </p:pic>
    </p:spTree>
    <p:extLst>
      <p:ext uri="{BB962C8B-B14F-4D97-AF65-F5344CB8AC3E}">
        <p14:creationId xmlns:p14="http://schemas.microsoft.com/office/powerpoint/2010/main" val="3683903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Варианты подключения </a:t>
            </a:r>
            <a:r>
              <a:rPr lang="en-US" dirty="0" smtClean="0"/>
              <a:t>CSS</a:t>
            </a:r>
            <a:endParaRPr lang="ru-RU" dirty="0"/>
          </a:p>
        </p:txBody>
      </p:sp>
      <p:sp>
        <p:nvSpPr>
          <p:cNvPr id="3" name="Объект 2"/>
          <p:cNvSpPr>
            <a:spLocks noGrp="1"/>
          </p:cNvSpPr>
          <p:nvPr>
            <p:ph idx="1"/>
          </p:nvPr>
        </p:nvSpPr>
        <p:spPr/>
        <p:txBody>
          <a:bodyPr>
            <a:normAutofit/>
          </a:bodyPr>
          <a:lstStyle/>
          <a:p>
            <a:r>
              <a:rPr lang="ru-RU" sz="2800" b="1" i="1" dirty="0">
                <a:solidFill>
                  <a:schemeClr val="accent1"/>
                </a:solidFill>
              </a:rPr>
              <a:t>Встраивание (</a:t>
            </a:r>
            <a:r>
              <a:rPr lang="ru-RU" sz="2800" b="1" i="1" dirty="0" err="1">
                <a:solidFill>
                  <a:schemeClr val="accent1"/>
                </a:solidFill>
              </a:rPr>
              <a:t>Inline</a:t>
            </a:r>
            <a:r>
              <a:rPr lang="ru-RU" sz="2800" b="1" i="1" dirty="0">
                <a:solidFill>
                  <a:schemeClr val="accent1"/>
                </a:solidFill>
              </a:rPr>
              <a:t>)</a:t>
            </a:r>
            <a:r>
              <a:rPr lang="ru-RU" sz="2800" b="1" dirty="0">
                <a:solidFill>
                  <a:schemeClr val="accent1"/>
                </a:solidFill>
              </a:rPr>
              <a:t>. </a:t>
            </a:r>
            <a:r>
              <a:rPr lang="ru-RU" sz="2800" dirty="0"/>
              <a:t>Этот метод позволяет применить стиль к заданному тегу HTML.</a:t>
            </a:r>
          </a:p>
          <a:p>
            <a:r>
              <a:rPr lang="ru-RU" sz="2800" b="1" i="1" dirty="0">
                <a:solidFill>
                  <a:schemeClr val="accent1"/>
                </a:solidFill>
              </a:rPr>
              <a:t>Внедрение (</a:t>
            </a:r>
            <a:r>
              <a:rPr lang="ru-RU" sz="2800" b="1" i="1" dirty="0" err="1">
                <a:solidFill>
                  <a:schemeClr val="accent1"/>
                </a:solidFill>
              </a:rPr>
              <a:t>Embedded</a:t>
            </a:r>
            <a:r>
              <a:rPr lang="ru-RU" sz="2800" b="1" i="1" dirty="0">
                <a:solidFill>
                  <a:schemeClr val="accent1"/>
                </a:solidFill>
              </a:rPr>
              <a:t>)</a:t>
            </a:r>
            <a:r>
              <a:rPr lang="ru-RU" sz="2800" b="1" dirty="0">
                <a:solidFill>
                  <a:schemeClr val="accent1"/>
                </a:solidFill>
              </a:rPr>
              <a:t>. </a:t>
            </a:r>
            <a:r>
              <a:rPr lang="ru-RU" sz="2800" dirty="0"/>
              <a:t>Внедрение позволяет управлять стилями страницы целиком.</a:t>
            </a:r>
          </a:p>
          <a:p>
            <a:r>
              <a:rPr lang="ru-RU" sz="2800" b="1" i="1" dirty="0">
                <a:solidFill>
                  <a:schemeClr val="accent1"/>
                </a:solidFill>
              </a:rPr>
              <a:t>Связывание (</a:t>
            </a:r>
            <a:r>
              <a:rPr lang="ru-RU" sz="2800" b="1" i="1" dirty="0" err="1">
                <a:solidFill>
                  <a:schemeClr val="accent1"/>
                </a:solidFill>
              </a:rPr>
              <a:t>Linked</a:t>
            </a:r>
            <a:r>
              <a:rPr lang="ru-RU" sz="2800" b="1" i="1" dirty="0">
                <a:solidFill>
                  <a:schemeClr val="accent1"/>
                </a:solidFill>
              </a:rPr>
              <a:t> или </a:t>
            </a:r>
            <a:r>
              <a:rPr lang="ru-RU" sz="2800" b="1" i="1" dirty="0" err="1">
                <a:solidFill>
                  <a:schemeClr val="accent1"/>
                </a:solidFill>
              </a:rPr>
              <a:t>External</a:t>
            </a:r>
            <a:r>
              <a:rPr lang="ru-RU" sz="2800" b="1" i="1" dirty="0">
                <a:solidFill>
                  <a:schemeClr val="accent1"/>
                </a:solidFill>
              </a:rPr>
              <a:t>)</a:t>
            </a:r>
            <a:r>
              <a:rPr lang="ru-RU" sz="2800" b="1" dirty="0">
                <a:solidFill>
                  <a:schemeClr val="accent1"/>
                </a:solidFill>
              </a:rPr>
              <a:t>. </a:t>
            </a:r>
            <a:r>
              <a:rPr lang="ru-RU" sz="2800" dirty="0"/>
              <a:t>Связанная таблица стилей позволяет вынести описание стилей во внешний файл, ссылаясь на который можно контролировать отображение всех страниц сайта</a:t>
            </a:r>
            <a:r>
              <a:rPr lang="ru-RU" sz="2800" dirty="0" smtClean="0"/>
              <a:t>.</a:t>
            </a:r>
            <a:endParaRPr lang="ru-RU" sz="2800" dirty="0"/>
          </a:p>
        </p:txBody>
      </p:sp>
    </p:spTree>
    <p:extLst>
      <p:ext uri="{BB962C8B-B14F-4D97-AF65-F5344CB8AC3E}">
        <p14:creationId xmlns:p14="http://schemas.microsoft.com/office/powerpoint/2010/main" val="201288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нтеграл">
  <a:themeElements>
    <a:clrScheme name="Интеграл">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Интеграл">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Интеграл">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Тема Office">
  <a:themeElements>
    <a:clrScheme name="Тема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43044</TotalTime>
  <Words>1241</Words>
  <Application>Microsoft Office PowerPoint</Application>
  <PresentationFormat>Экран (4:3)</PresentationFormat>
  <Paragraphs>268</Paragraphs>
  <Slides>41</Slides>
  <Notes>10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41</vt:i4>
      </vt:variant>
    </vt:vector>
  </HeadingPairs>
  <TitlesOfParts>
    <vt:vector size="52" baseType="lpstr">
      <vt:lpstr>Arial</vt:lpstr>
      <vt:lpstr>Arial Black</vt:lpstr>
      <vt:lpstr>Calibri</vt:lpstr>
      <vt:lpstr>lucida grande</vt:lpstr>
      <vt:lpstr>Symbol</vt:lpstr>
      <vt:lpstr>Times New Roman</vt:lpstr>
      <vt:lpstr>Tw Cen MT</vt:lpstr>
      <vt:lpstr>Tw Cen MT Condensed</vt:lpstr>
      <vt:lpstr>Wingdings</vt:lpstr>
      <vt:lpstr>Wingdings 3</vt:lpstr>
      <vt:lpstr>Интеграл</vt:lpstr>
      <vt:lpstr>Основы  web-технологий</vt:lpstr>
      <vt:lpstr>Структура занятия</vt:lpstr>
      <vt:lpstr>Cascading Style Sheets(CSS)</vt:lpstr>
      <vt:lpstr>Cascading Style Sheets(CSS)</vt:lpstr>
      <vt:lpstr>К преимуществам использования CSS относятся:</vt:lpstr>
      <vt:lpstr>Объектная модель браузера</vt:lpstr>
      <vt:lpstr>Основные понятия</vt:lpstr>
      <vt:lpstr>Синтаксис описания стиля CSS</vt:lpstr>
      <vt:lpstr>Варианты подключения CSS</vt:lpstr>
      <vt:lpstr>Подключение файла CSS</vt:lpstr>
      <vt:lpstr>Порядок применения стилей</vt:lpstr>
      <vt:lpstr>Селекторы CSS</vt:lpstr>
      <vt:lpstr>CSS Позиционирование</vt:lpstr>
      <vt:lpstr>Блочная модель</vt:lpstr>
      <vt:lpstr>CSS Единицы измерения</vt:lpstr>
      <vt:lpstr>Веб-цвета. Модель RGB</vt:lpstr>
      <vt:lpstr>Модель RGB</vt:lpstr>
      <vt:lpstr>Шестнадцатеричные цветовые значения</vt:lpstr>
      <vt:lpstr>Цвета, задаваемые в формате RGB/RGBA</vt:lpstr>
      <vt:lpstr>Расширение для браузера</vt:lpstr>
      <vt:lpstr>CSS Наследование</vt:lpstr>
      <vt:lpstr>Содержимое сайта</vt:lpstr>
      <vt:lpstr>Содержимое сайта </vt:lpstr>
      <vt:lpstr>Содержимое сайта</vt:lpstr>
      <vt:lpstr>Содержимое сайта</vt:lpstr>
      <vt:lpstr>Медиа-запросы css</vt:lpstr>
      <vt:lpstr>Виды запросов</vt:lpstr>
      <vt:lpstr>Виды условий</vt:lpstr>
      <vt:lpstr>Проблемы с браузерами</vt:lpstr>
      <vt:lpstr>Попробовать сверстать сайт самим</vt:lpstr>
      <vt:lpstr>Обязательные атрибуты</vt:lpstr>
      <vt:lpstr>Рекомендации по SЕО</vt:lpstr>
      <vt:lpstr>Серверы и клиенты</vt:lpstr>
      <vt:lpstr>Протоколы семейства TCP/IP</vt:lpstr>
      <vt:lpstr>Веб-сайты</vt:lpstr>
      <vt:lpstr>Веб-браузеры</vt:lpstr>
      <vt:lpstr>Размещение сайта в сети Интернет</vt:lpstr>
      <vt:lpstr>Хостинг</vt:lpstr>
      <vt:lpstr>Бесплатные хостинги</vt:lpstr>
      <vt:lpstr>Поисковая оптимизация (SEO)</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dc:title>
  <dc:creator>Анна</dc:creator>
  <cp:lastModifiedBy>Анна</cp:lastModifiedBy>
  <cp:revision>106</cp:revision>
  <dcterms:modified xsi:type="dcterms:W3CDTF">2022-11-07T14:31:30Z</dcterms:modified>
</cp:coreProperties>
</file>