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Segoe UI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395C610-C88C-47E6-91EE-469C6FE2D2B1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3115CF-A696-48F6-A13D-3E5140D37F1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2DD8C4-8F11-471C-BBA1-D71C8F9F3769}" type="slidenum">
              <a:rPr b="0" lang="de-DE" sz="1200" spc="-1" strike="noStrike">
                <a:latin typeface="Times New Roman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3B4160-2A67-4C0B-9B5A-E37A6B8092BF}" type="slidenum">
              <a:rPr b="0" lang="de-DE" sz="1200" spc="-1" strike="noStrike">
                <a:latin typeface="Times New Roman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Segoe UI Light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Zweite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Dritte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Vierte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hteck 8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b3838"/>
                </a:solidFill>
                <a:latin typeface="Segoe UI Light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Textmasterformat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Fünfte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57EA1D-B7DD-4E5D-A431-15270C37BDDF}" type="datetime1">
              <a:rPr b="0" lang="de-DE" sz="1200" spc="-1" strike="noStrike">
                <a:solidFill>
                  <a:srgbClr val="939393"/>
                </a:solidFill>
                <a:latin typeface="Segoe UI"/>
              </a:rPr>
              <a:t>21.01.2024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B8A154-85F9-468D-B9A7-B232D8A15C82}" type="slidenum">
              <a:rPr b="0" lang="de-DE" sz="1200" spc="-1" strike="noStrike">
                <a:solidFill>
                  <a:srgbClr val="939393"/>
                </a:solidFill>
                <a:latin typeface="Segoe U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hteck 8"/>
          <p:cNvSpPr/>
          <p:nvPr/>
        </p:nvSpPr>
        <p:spPr>
          <a:xfrm>
            <a:off x="254880" y="26280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hteck 9"/>
          <p:cNvSpPr/>
          <p:nvPr/>
        </p:nvSpPr>
        <p:spPr>
          <a:xfrm>
            <a:off x="254880" y="262800"/>
            <a:ext cx="11681640" cy="207216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Segoe UI Light"/>
              </a:rPr>
              <a:t>Titelmasterformat durch Klicken bearbeiten</a:t>
            </a:r>
            <a:endParaRPr b="0" lang="de-DE" sz="3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2400" spc="-1" strike="noStrike">
                <a:solidFill>
                  <a:srgbClr val="404040"/>
                </a:solidFill>
                <a:latin typeface="Segoe UI Light"/>
              </a:rPr>
              <a:t>Textmasterformat durch Klicken bearbeiten</a:t>
            </a:r>
            <a:endParaRPr b="0" lang="en-US" sz="24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Fünfte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Kurs:</a:t>
            </a:r>
            <a:br/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Einführung in Data Science und Maschinelles Lernen</a:t>
            </a: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	</a:t>
            </a:r>
            <a:endParaRPr b="0" lang="de-DE" sz="4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493280" y="5124600"/>
            <a:ext cx="8303760" cy="697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Segoe UI"/>
              </a:rPr>
              <a:t>Anna Puck, Fatiha Kalam Nisa, Tim Oldörp, Yilmaz Kavurgaci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36" name="Bild 3" descr="PowerPoint-Programmsymbol"/>
          <p:cNvPicPr/>
          <p:nvPr/>
        </p:nvPicPr>
        <p:blipFill>
          <a:blip r:embed="rId1"/>
          <a:stretch/>
        </p:blipFill>
        <p:spPr>
          <a:xfrm>
            <a:off x="670320" y="5193000"/>
            <a:ext cx="822600" cy="8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graphicFrame>
        <p:nvGraphicFramePr>
          <p:cNvPr id="138" name="Tabelle 16"/>
          <p:cNvGraphicFramePr/>
          <p:nvPr/>
        </p:nvGraphicFramePr>
        <p:xfrm>
          <a:off x="613800" y="1620000"/>
          <a:ext cx="10875960" cy="419256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1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2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0.8227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39" name="Textfeld 18"/>
          <p:cNvSpPr/>
          <p:nvPr/>
        </p:nvSpPr>
        <p:spPr>
          <a:xfrm flipH="1">
            <a:off x="613800" y="1164600"/>
            <a:ext cx="715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Trainingsdaten: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01.07.2013 - 31.07.2017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540000" y="6120000"/>
            <a:ext cx="108000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de-DE" sz="1200" spc="-1" strike="noStrike">
                <a:latin typeface="Segoe UI"/>
              </a:rPr>
              <a:t>Gruppierung der Temperaturdaten</a:t>
            </a:r>
            <a:endParaRPr b="0" lang="de-DE" sz="1200" spc="-1" strike="noStrike">
              <a:latin typeface="Segoe UI"/>
            </a:endParaRPr>
          </a:p>
          <a:p>
            <a:r>
              <a:rPr b="0" lang="de-DE" sz="1200" spc="-1" strike="noStrike">
                <a:latin typeface="Segoe UI"/>
              </a:rPr>
              <a:t>training_data1: 8 gleichgroße bins    -    </a:t>
            </a:r>
            <a:r>
              <a:rPr b="0" i="1" lang="de-DE" sz="1200" spc="-1" strike="noStrike">
                <a:latin typeface="Segoe UI"/>
              </a:rPr>
              <a:t>training_data2: 7 manuelle bins</a:t>
            </a:r>
            <a:r>
              <a:rPr b="0" lang="de-DE" sz="1200" spc="-1" strike="noStrike">
                <a:latin typeface="Segoe UI"/>
              </a:rPr>
              <a:t>    -    training_data3: 4 manuelle bins</a:t>
            </a:r>
            <a:endParaRPr b="0" lang="de-DE" sz="1200" spc="-1" strike="noStrike">
              <a:latin typeface="Segoe UI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2" name="Textfeld 1"/>
          <p:cNvSpPr/>
          <p:nvPr/>
        </p:nvSpPr>
        <p:spPr>
          <a:xfrm>
            <a:off x="1650240" y="3147120"/>
            <a:ext cx="66322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Segoe UI"/>
              </a:rPr>
              <a:t>Differenz zwischen prognostizierten Werten und wahren Werten, geteilt durch den wahren Wert.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feld 2"/>
          <p:cNvSpPr/>
          <p:nvPr/>
        </p:nvSpPr>
        <p:spPr>
          <a:xfrm flipH="1">
            <a:off x="613800" y="1164600"/>
            <a:ext cx="715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Validierungsdaten: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01.08.2017 - 31.07.2018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060000" y="4407480"/>
            <a:ext cx="6120000" cy="6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3200" spc="-1" strike="noStrike">
                <a:latin typeface="Segoe UI"/>
              </a:rPr>
              <a:t>MAPE für Modell 10:</a:t>
            </a:r>
            <a:r>
              <a:rPr b="0" lang="de-DE" sz="3200" spc="-1" strike="noStrike">
                <a:latin typeface="Segoe UI"/>
              </a:rPr>
              <a:t>	</a:t>
            </a:r>
            <a:r>
              <a:rPr b="0" lang="de-DE" sz="3200" spc="-1" strike="noStrike">
                <a:latin typeface="Segoe UI"/>
              </a:rPr>
              <a:t>24.19786 </a:t>
            </a:r>
            <a:endParaRPr b="0" lang="de-DE" sz="3200" spc="-1" strike="noStrike">
              <a:latin typeface="Segoe UI"/>
            </a:endParaRPr>
          </a:p>
        </p:txBody>
      </p:sp>
      <p:graphicFrame>
        <p:nvGraphicFramePr>
          <p:cNvPr id="146" name="Tabelle 1"/>
          <p:cNvGraphicFramePr/>
          <p:nvPr/>
        </p:nvGraphicFramePr>
        <p:xfrm>
          <a:off x="613080" y="2205360"/>
          <a:ext cx="10875960" cy="419256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82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0.8227</a:t>
                      </a:r>
                      <a:endParaRPr b="0" lang="de-DE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47" name=""/>
          <p:cNvSpPr txBox="1"/>
          <p:nvPr/>
        </p:nvSpPr>
        <p:spPr>
          <a:xfrm>
            <a:off x="540000" y="1800000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de-DE" sz="1800" spc="-1" strike="noStrike">
                <a:latin typeface="Arial"/>
              </a:rPr>
              <a:t>Best model:</a:t>
            </a:r>
            <a:endParaRPr b="1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89</TotalTime>
  <Application>LibreOffice/7.2.1.2$Windows_X86_64 LibreOffice_project/87b77fad49947c1441b67c559c339af8f3517e22</Application>
  <AppVersion>15.0000</AppVersion>
  <Words>467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2023-12-30T10:16:31Z</dcterms:created>
  <dc:creator>Yilmaz Kavurgaci</dc:creator>
  <dc:description/>
  <dc:language>de-DE</dc:language>
  <cp:lastModifiedBy/>
  <dcterms:modified xsi:type="dcterms:W3CDTF">2024-01-21T19:15:46Z</dcterms:modified>
  <cp:revision>28</cp:revision>
  <dc:subject/>
  <dc:title>Kurs: Einführung in Data Science und Maschinelles Lernen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