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56" r:id="rId2"/>
    <p:sldId id="283" r:id="rId3"/>
    <p:sldId id="279" r:id="rId4"/>
    <p:sldId id="280" r:id="rId5"/>
    <p:sldId id="282" r:id="rId6"/>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illkommen" id="{E75E278A-FF0E-49A4-B170-79828D63BBAD}">
          <p14:sldIdLst>
            <p14:sldId id="256"/>
          </p14:sldIdLst>
        </p14:section>
        <p14:section name="Entwerfen, Morphen, mit Anmerkungen versehen, zusammenarbeiten, &quot;Sie wünschen&quot;" id="{B9B51309-D148-4332-87C2-07BE32FBCA3B}">
          <p14:sldIdLst>
            <p14:sldId id="283"/>
            <p14:sldId id="279"/>
            <p14:sldId id="280"/>
          </p14:sldIdLst>
        </p14:section>
        <p14:section name="Weitere Informationen"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111" d="100"/>
          <a:sy n="111" d="100"/>
        </p:scale>
        <p:origin x="5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271CF6F-B353-47EF-80E6-4EDFE82542AA}" type="datetime1">
              <a:rPr lang="de-DE" smtClean="0"/>
              <a:t>01.01.2024</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de-DE" smtClean="0"/>
              <a:t>‹Nr.›</a:t>
            </a:fld>
            <a:endParaRPr lang="de-DE"/>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A315A-AEB2-48A1-84FA-B4A8FE58B7D2}" type="datetime1">
              <a:rPr lang="de-DE" smtClean="0"/>
              <a:pPr/>
              <a:t>01.01.2024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de-DE" noProof="0" smtClean="0"/>
              <a:t>‹Nr.›</a:t>
            </a:fld>
            <a:endParaRPr lang="de-DE"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F61EA0F-A667-4B49-8422-0062BC55E249}" type="slidenum">
              <a:rPr lang="de-DE" smtClean="0"/>
              <a:t>1</a:t>
            </a:fld>
            <a:endParaRPr lang="de-DE"/>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2</a:t>
            </a:fld>
            <a:endParaRPr lang="de-DE"/>
          </a:p>
        </p:txBody>
      </p:sp>
    </p:spTree>
    <p:extLst>
      <p:ext uri="{BB962C8B-B14F-4D97-AF65-F5344CB8AC3E}">
        <p14:creationId xmlns:p14="http://schemas.microsoft.com/office/powerpoint/2010/main" val="50789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3</a:t>
            </a:fld>
            <a:endParaRPr lang="de-DE"/>
          </a:p>
        </p:txBody>
      </p:sp>
    </p:spTree>
    <p:extLst>
      <p:ext uri="{BB962C8B-B14F-4D97-AF65-F5344CB8AC3E}">
        <p14:creationId xmlns:p14="http://schemas.microsoft.com/office/powerpoint/2010/main" val="401224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DF61EA0F-A667-4B49-8422-0062BC55E249}" type="slidenum">
              <a:rPr lang="de-DE" smtClean="0"/>
              <a:t>4</a:t>
            </a:fld>
            <a:endParaRPr lang="de-DE"/>
          </a:p>
        </p:txBody>
      </p:sp>
    </p:spTree>
    <p:extLst>
      <p:ext uri="{BB962C8B-B14F-4D97-AF65-F5344CB8AC3E}">
        <p14:creationId xmlns:p14="http://schemas.microsoft.com/office/powerpoint/2010/main" val="1913463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DF61EA0F-A667-4B49-8422-0062BC55E249}" type="slidenum">
              <a:rPr lang="de-DE" smtClean="0"/>
              <a:t>5</a:t>
            </a:fld>
            <a:endParaRPr lang="de-DE"/>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Rechteck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cxnSp>
        <p:nvCxnSpPr>
          <p:cNvPr id="12" name="Gerader Verbinde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el 3"/>
          <p:cNvSpPr>
            <a:spLocks noGrp="1"/>
          </p:cNvSpPr>
          <p:nvPr>
            <p:ph type="title" hasCustomPrompt="1"/>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de-DE" noProof="0"/>
              <a:t>Titelmasterformat durch Klicken bearbeiten</a:t>
            </a:r>
          </a:p>
        </p:txBody>
      </p:sp>
      <p:sp>
        <p:nvSpPr>
          <p:cNvPr id="3" name="Inhaltsplatzhalter 2"/>
          <p:cNvSpPr>
            <a:spLocks noGrp="1"/>
          </p:cNvSpPr>
          <p:nvPr>
            <p:ph sz="quarter" idx="10" hasCustomPrompt="1"/>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
        <p:nvSpPr>
          <p:cNvPr id="6"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A8748828-F6EB-4704-9353-51DD373A1B63}" type="datetime1">
              <a:rPr lang="de-DE" noProof="0" smtClean="0"/>
              <a:t>01.01.2024</a:t>
            </a:fld>
            <a:endParaRPr lang="de-DE" noProof="0"/>
          </a:p>
        </p:txBody>
      </p:sp>
      <p:sp>
        <p:nvSpPr>
          <p:cNvPr id="7"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8" name="Foliennummernplatzhalt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smtClean="0"/>
              <a:pPr rtl="0"/>
              <a:t>‹Nr.›</a:t>
            </a:fld>
            <a:endParaRPr lang="de-DE"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9" name="Rechteck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10" name="Rechteck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sz="1800" noProof="0"/>
          </a:p>
        </p:txBody>
      </p:sp>
      <p:sp>
        <p:nvSpPr>
          <p:cNvPr id="2" name="Titel 1"/>
          <p:cNvSpPr>
            <a:spLocks noGrp="1"/>
          </p:cNvSpPr>
          <p:nvPr>
            <p:ph type="title" hasCustomPrompt="1"/>
          </p:nvPr>
        </p:nvSpPr>
        <p:spPr>
          <a:xfrm>
            <a:off x="521208" y="1536192"/>
            <a:ext cx="6876288" cy="640080"/>
          </a:xfrm>
        </p:spPr>
        <p:txBody>
          <a:bodyPr rtlCol="0">
            <a:normAutofit/>
          </a:bodyPr>
          <a:lstStyle>
            <a:lvl1pPr>
              <a:defRPr sz="3600">
                <a:solidFill>
                  <a:schemeClr val="bg1"/>
                </a:solidFill>
              </a:defRPr>
            </a:lvl1pPr>
          </a:lstStyle>
          <a:p>
            <a:pPr rtl="0"/>
            <a:r>
              <a:rPr lang="de-DE" noProof="0"/>
              <a:t>Titelmasterformat durch Klicken bearbeiten</a:t>
            </a:r>
          </a:p>
        </p:txBody>
      </p:sp>
      <p:sp>
        <p:nvSpPr>
          <p:cNvPr id="7" name="Inhaltsplatzhalter 6"/>
          <p:cNvSpPr>
            <a:spLocks noGrp="1"/>
          </p:cNvSpPr>
          <p:nvPr>
            <p:ph sz="quarter" idx="13" hasCustomPrompt="1"/>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de-DE" noProof="0"/>
              <a:t>Textmasterformat durch Klicken bearbeiten</a:t>
            </a:r>
          </a:p>
          <a:p>
            <a:pPr marL="0" lvl="1" indent="0" rtl="0">
              <a:lnSpc>
                <a:spcPct val="150000"/>
              </a:lnSpc>
              <a:spcBef>
                <a:spcPts val="1000"/>
              </a:spcBef>
              <a:spcAft>
                <a:spcPts val="1200"/>
              </a:spcAft>
              <a:buNone/>
            </a:pPr>
            <a:r>
              <a:rPr lang="de-DE" noProof="0"/>
              <a:t>Zweite Ebene</a:t>
            </a:r>
          </a:p>
          <a:p>
            <a:pPr marL="0" lvl="2" indent="0" rtl="0">
              <a:lnSpc>
                <a:spcPct val="150000"/>
              </a:lnSpc>
              <a:spcBef>
                <a:spcPts val="1000"/>
              </a:spcBef>
              <a:spcAft>
                <a:spcPts val="1200"/>
              </a:spcAft>
              <a:buNone/>
            </a:pPr>
            <a:r>
              <a:rPr lang="de-DE" noProof="0"/>
              <a:t>Dritte Ebene</a:t>
            </a:r>
          </a:p>
          <a:p>
            <a:pPr marL="0" lvl="3" indent="0" rtl="0">
              <a:lnSpc>
                <a:spcPct val="150000"/>
              </a:lnSpc>
              <a:spcBef>
                <a:spcPts val="1000"/>
              </a:spcBef>
              <a:spcAft>
                <a:spcPts val="1200"/>
              </a:spcAft>
              <a:buNone/>
            </a:pPr>
            <a:r>
              <a:rPr lang="de-DE" noProof="0"/>
              <a:t>Vierte Ebene</a:t>
            </a:r>
          </a:p>
          <a:p>
            <a:pPr marL="0" lvl="4" indent="0" rtl="0">
              <a:lnSpc>
                <a:spcPct val="150000"/>
              </a:lnSpc>
              <a:spcBef>
                <a:spcPts val="1000"/>
              </a:spcBef>
              <a:spcAft>
                <a:spcPts val="1200"/>
              </a:spcAft>
              <a:buNone/>
            </a:pPr>
            <a:r>
              <a:rPr lang="de-DE" noProof="0"/>
              <a:t>Fünfte Ebene</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de-DE" sz="1800" noProof="0"/>
          </a:p>
        </p:txBody>
      </p:sp>
      <p:sp>
        <p:nvSpPr>
          <p:cNvPr id="2" name="Titelplatzhalt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de-DE" noProof="0"/>
              <a:t>Titelmasterformat durch Klicken bearbeiten</a:t>
            </a:r>
          </a:p>
        </p:txBody>
      </p:sp>
      <p:sp>
        <p:nvSpPr>
          <p:cNvPr id="3" name="Textplatzhalt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de-DE" noProof="0"/>
              <a:t>Textmasterformat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3BAA270F-9618-4C37-A567-2E8C03DB9594}" type="datetime1">
              <a:rPr lang="de-DE" noProof="0" smtClean="0"/>
              <a:t>01.01.2024</a:t>
            </a:fld>
            <a:endParaRPr lang="de-DE" noProof="0" dirty="0"/>
          </a:p>
        </p:txBody>
      </p:sp>
      <p:sp>
        <p:nvSpPr>
          <p:cNvPr id="5" name="Fußzeilenplatzhalt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de-DE" noProof="0"/>
          </a:p>
        </p:txBody>
      </p:sp>
      <p:sp>
        <p:nvSpPr>
          <p:cNvPr id="6" name="Foliennummernplatzhalt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de-DE" noProof="0" smtClean="0"/>
              <a:pPr rtl="0"/>
              <a:t>‹Nr.›</a:t>
            </a:fld>
            <a:endParaRPr lang="de-DE" noProof="0"/>
          </a:p>
        </p:txBody>
      </p:sp>
      <p:cxnSp>
        <p:nvCxnSpPr>
          <p:cNvPr id="8" name="Gerader Verbinde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838200" y="1164324"/>
            <a:ext cx="10515600" cy="2387600"/>
          </a:xfrm>
        </p:spPr>
        <p:txBody>
          <a:bodyPr rtlCol="0" anchor="ctr" anchorCtr="0">
            <a:normAutofit/>
          </a:bodyPr>
          <a:lstStyle/>
          <a:p>
            <a:pPr rtl="0"/>
            <a:r>
              <a:rPr lang="de-DE" sz="4800" dirty="0">
                <a:solidFill>
                  <a:schemeClr val="bg1"/>
                </a:solidFill>
              </a:rPr>
              <a:t>Kurs:</a:t>
            </a:r>
            <a:br>
              <a:rPr lang="de-DE" sz="4800" dirty="0">
                <a:solidFill>
                  <a:schemeClr val="bg1"/>
                </a:solidFill>
              </a:rPr>
            </a:br>
            <a:r>
              <a:rPr lang="de-DE" sz="4800" dirty="0">
                <a:solidFill>
                  <a:schemeClr val="bg1"/>
                </a:solidFill>
              </a:rPr>
              <a:t>Einführung in Data Science und Maschinelles Lernen	</a:t>
            </a:r>
          </a:p>
        </p:txBody>
      </p:sp>
      <p:sp>
        <p:nvSpPr>
          <p:cNvPr id="3" name="Untertitel 2"/>
          <p:cNvSpPr>
            <a:spLocks noGrp="1"/>
          </p:cNvSpPr>
          <p:nvPr>
            <p:ph type="subTitle" idx="4294967295"/>
          </p:nvPr>
        </p:nvSpPr>
        <p:spPr>
          <a:xfrm>
            <a:off x="1493176" y="5124779"/>
            <a:ext cx="8303967" cy="697523"/>
          </a:xfrm>
        </p:spPr>
        <p:txBody>
          <a:bodyPr rtlCol="0">
            <a:normAutofit/>
          </a:bodyPr>
          <a:lstStyle/>
          <a:p>
            <a:r>
              <a:rPr lang="de-DE" sz="2400" dirty="0">
                <a:solidFill>
                  <a:schemeClr val="bg1"/>
                </a:solidFill>
              </a:rPr>
              <a:t>Anna Puck, Fatiha </a:t>
            </a:r>
            <a:r>
              <a:rPr lang="de-DE" sz="2400" dirty="0" err="1">
                <a:solidFill>
                  <a:schemeClr val="bg1"/>
                </a:solidFill>
              </a:rPr>
              <a:t>Kalam</a:t>
            </a:r>
            <a:r>
              <a:rPr lang="de-DE" sz="2400" dirty="0">
                <a:solidFill>
                  <a:schemeClr val="bg1"/>
                </a:solidFill>
              </a:rPr>
              <a:t> </a:t>
            </a:r>
            <a:r>
              <a:rPr lang="de-DE" sz="2400" dirty="0" err="1">
                <a:solidFill>
                  <a:schemeClr val="bg1"/>
                </a:solidFill>
              </a:rPr>
              <a:t>Nisa</a:t>
            </a:r>
            <a:r>
              <a:rPr lang="de-DE" sz="2400" dirty="0">
                <a:solidFill>
                  <a:schemeClr val="bg1"/>
                </a:solidFill>
              </a:rPr>
              <a:t>, Tim Oldörp, Yilmaz Kavurgaci</a:t>
            </a:r>
            <a:endParaRPr lang="de-DE" sz="3600" dirty="0"/>
          </a:p>
        </p:txBody>
      </p:sp>
      <p:pic>
        <p:nvPicPr>
          <p:cNvPr id="4" name="Bild 3" descr="PowerPoint-Programmsymbol"/>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pPr rtl="0"/>
            <a:r>
              <a:rPr lang="de-DE" dirty="0">
                <a:latin typeface="Segoe UI Light" panose="020B0502040204020203" pitchFamily="34" charset="0"/>
                <a:cs typeface="Segoe UI Light" panose="020B0502040204020203" pitchFamily="34" charset="0"/>
              </a:rPr>
              <a:t>Inhalt der Präsentation</a:t>
            </a:r>
          </a:p>
        </p:txBody>
      </p:sp>
      <p:grpSp>
        <p:nvGrpSpPr>
          <p:cNvPr id="18" name="Gruppieren 17" descr="Kleiner Kreis mit enthaltener Zahl 1 zur Angabe von Schritt 1"/>
          <p:cNvGrpSpPr/>
          <p:nvPr/>
        </p:nvGrpSpPr>
        <p:grpSpPr bwMode="blackWhite">
          <a:xfrm>
            <a:off x="522808" y="1409556"/>
            <a:ext cx="558179" cy="409838"/>
            <a:chOff x="6953426" y="711274"/>
            <a:chExt cx="558179" cy="409838"/>
          </a:xfrm>
        </p:grpSpPr>
        <p:sp>
          <p:nvSpPr>
            <p:cNvPr id="19" name="Ellipse 18"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0" name="Textfeld 19"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21" name="Inhaltsplatzhalter 17"/>
          <p:cNvSpPr txBox="1">
            <a:spLocks/>
          </p:cNvSpPr>
          <p:nvPr/>
        </p:nvSpPr>
        <p:spPr>
          <a:xfrm>
            <a:off x="1047770" y="1449748"/>
            <a:ext cx="5399027"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600"/>
              </a:spcAft>
              <a:buNone/>
              <a:defRPr/>
            </a:pPr>
            <a:r>
              <a:rPr lang="de-DE" sz="1100" dirty="0">
                <a:solidFill>
                  <a:prstClr val="black">
                    <a:lumMod val="75000"/>
                    <a:lumOff val="25000"/>
                  </a:prstClr>
                </a:solidFill>
                <a:cs typeface="Segoe UI"/>
              </a:rPr>
              <a:t>Einführung und Erklärung der Variablen</a:t>
            </a:r>
          </a:p>
        </p:txBody>
      </p:sp>
      <p:grpSp>
        <p:nvGrpSpPr>
          <p:cNvPr id="33" name="Gruppieren 32" descr="Kleiner Kreis mit enthaltener Zahl 2 zur Angabe von Schritt 2"/>
          <p:cNvGrpSpPr/>
          <p:nvPr/>
        </p:nvGrpSpPr>
        <p:grpSpPr bwMode="blackWhite">
          <a:xfrm>
            <a:off x="522808" y="2046759"/>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36" name="Inhaltsplatzhalter 17"/>
          <p:cNvSpPr txBox="1">
            <a:spLocks/>
          </p:cNvSpPr>
          <p:nvPr/>
        </p:nvSpPr>
        <p:spPr>
          <a:xfrm>
            <a:off x="1075932" y="2077848"/>
            <a:ext cx="5113409" cy="4809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2000"/>
              </a:spcAft>
              <a:buNone/>
              <a:defRPr/>
            </a:pPr>
            <a:r>
              <a:rPr lang="de-DE" sz="1100" dirty="0">
                <a:solidFill>
                  <a:prstClr val="black">
                    <a:lumMod val="75000"/>
                    <a:lumOff val="25000"/>
                  </a:prstClr>
                </a:solidFill>
                <a:cs typeface="Segoe UI" panose="020B0502040204020203" pitchFamily="34" charset="0"/>
              </a:rPr>
              <a:t>Zugehörige Balkendiagramme mit Konfidenzintervallen</a:t>
            </a:r>
          </a:p>
        </p:txBody>
      </p:sp>
      <p:grpSp>
        <p:nvGrpSpPr>
          <p:cNvPr id="22" name="Gruppieren 21" descr="Kleiner Kreis mit enthaltener Zahl 3 zur Angabe von Schritt 3"/>
          <p:cNvGrpSpPr/>
          <p:nvPr/>
        </p:nvGrpSpPr>
        <p:grpSpPr bwMode="blackWhite">
          <a:xfrm>
            <a:off x="522808" y="2732635"/>
            <a:ext cx="558179" cy="409838"/>
            <a:chOff x="6953426" y="711274"/>
            <a:chExt cx="558179" cy="409838"/>
          </a:xfrm>
        </p:grpSpPr>
        <p:sp>
          <p:nvSpPr>
            <p:cNvPr id="24" name="Ellipse 2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0" name="Textfeld 29"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3</a:t>
              </a:r>
            </a:p>
          </p:txBody>
        </p:sp>
      </p:grpSp>
      <p:sp>
        <p:nvSpPr>
          <p:cNvPr id="32" name="Inhaltsplatzhalter 17"/>
          <p:cNvSpPr txBox="1">
            <a:spLocks/>
          </p:cNvSpPr>
          <p:nvPr/>
        </p:nvSpPr>
        <p:spPr>
          <a:xfrm>
            <a:off x="1047770" y="2745393"/>
            <a:ext cx="5303098" cy="167270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6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Optimierung eines linearen Modells</a:t>
            </a:r>
          </a:p>
          <a:p>
            <a:pPr lvl="1">
              <a:lnSpc>
                <a:spcPct val="100000"/>
              </a:lnSpc>
              <a:spcAft>
                <a:spcPts val="600"/>
              </a:spcAft>
              <a:buAutoNum type="alphaLcParenR"/>
              <a:defRPr/>
            </a:pPr>
            <a:r>
              <a:rPr lang="de-DE" sz="1100" dirty="0">
                <a:solidFill>
                  <a:prstClr val="black">
                    <a:lumMod val="75000"/>
                    <a:lumOff val="25000"/>
                  </a:prstClr>
                </a:solidFill>
                <a:cs typeface="Segoe UI"/>
              </a:rPr>
              <a:t>Modellgleichung</a:t>
            </a:r>
          </a:p>
          <a:p>
            <a:pPr lvl="1">
              <a:lnSpc>
                <a:spcPct val="100000"/>
              </a:lnSpc>
              <a:spcAft>
                <a:spcPts val="600"/>
              </a:spcAft>
              <a:buAutoNum type="alphaLcParenR"/>
              <a:defRPr/>
            </a:pPr>
            <a:r>
              <a:rPr lang="de-DE" sz="1100" dirty="0" err="1">
                <a:solidFill>
                  <a:prstClr val="black">
                    <a:lumMod val="75000"/>
                    <a:lumOff val="25000"/>
                  </a:prstClr>
                </a:solidFill>
                <a:cs typeface="Segoe UI"/>
              </a:rPr>
              <a:t>Adjusted</a:t>
            </a:r>
            <a:r>
              <a:rPr lang="de-DE" sz="1100" dirty="0">
                <a:solidFill>
                  <a:prstClr val="black">
                    <a:lumMod val="75000"/>
                    <a:lumOff val="25000"/>
                  </a:prstClr>
                </a:solidFill>
                <a:cs typeface="Segoe UI"/>
              </a:rPr>
              <a:t> R²</a:t>
            </a:r>
          </a:p>
          <a:p>
            <a:pPr lvl="1">
              <a:lnSpc>
                <a:spcPct val="100000"/>
              </a:lnSpc>
              <a:spcAft>
                <a:spcPts val="600"/>
              </a:spcAft>
              <a:buAutoNum type="alphaLcParenR"/>
              <a:defRPr/>
            </a:pPr>
            <a:r>
              <a:rPr lang="de-DE" sz="1100" dirty="0">
                <a:solidFill>
                  <a:prstClr val="black">
                    <a:lumMod val="75000"/>
                    <a:lumOff val="25000"/>
                  </a:prstClr>
                </a:solidFill>
                <a:cs typeface="Segoe UI"/>
              </a:rPr>
              <a:t>MAPE für den Zeitraum 09.06.2019 - 30.07.2019</a:t>
            </a:r>
          </a:p>
        </p:txBody>
      </p:sp>
      <p:grpSp>
        <p:nvGrpSpPr>
          <p:cNvPr id="37" name="Gruppieren 36" descr="Kleiner Kreis mit enthaltener Zahl 4 zur Angabe von Schritt 4"/>
          <p:cNvGrpSpPr/>
          <p:nvPr/>
        </p:nvGrpSpPr>
        <p:grpSpPr bwMode="blackWhite">
          <a:xfrm>
            <a:off x="522808" y="4121197"/>
            <a:ext cx="558179" cy="409838"/>
            <a:chOff x="6953426" y="711274"/>
            <a:chExt cx="558179" cy="409838"/>
          </a:xfrm>
        </p:grpSpPr>
        <p:sp>
          <p:nvSpPr>
            <p:cNvPr id="38" name="Ellipse 37"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Textfeld 38" descr="Zahl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4</a:t>
              </a:r>
            </a:p>
          </p:txBody>
        </p:sp>
      </p:grpSp>
      <p:sp>
        <p:nvSpPr>
          <p:cNvPr id="40" name="Inhaltsplatzhalter 17"/>
          <p:cNvSpPr txBox="1">
            <a:spLocks/>
          </p:cNvSpPr>
          <p:nvPr/>
        </p:nvSpPr>
        <p:spPr>
          <a:xfrm>
            <a:off x="1045242" y="4226433"/>
            <a:ext cx="5303098" cy="23636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lnSpc>
                <a:spcPct val="100000"/>
              </a:lnSpc>
              <a:spcAft>
                <a:spcPts val="2000"/>
              </a:spcAft>
              <a:buNone/>
              <a:defRPr/>
            </a:pPr>
            <a:r>
              <a:rPr lang="de-DE" sz="1100" dirty="0">
                <a:solidFill>
                  <a:prstClr val="black">
                    <a:lumMod val="75000"/>
                    <a:lumOff val="25000"/>
                  </a:prstClr>
                </a:solidFill>
                <a:cs typeface="Segoe UI" panose="020B0502040204020203" pitchFamily="34" charset="0"/>
              </a:rPr>
              <a:t>Optimierung eines neuronalen Netzes</a:t>
            </a:r>
          </a:p>
          <a:p>
            <a:pPr lvl="1">
              <a:lnSpc>
                <a:spcPct val="100000"/>
              </a:lnSpc>
              <a:spcAft>
                <a:spcPts val="2000"/>
              </a:spcAft>
              <a:buAutoNum type="alphaLcParenR"/>
              <a:defRPr/>
            </a:pPr>
            <a:r>
              <a:rPr lang="de-DE" sz="1100" dirty="0">
                <a:solidFill>
                  <a:prstClr val="black">
                    <a:lumMod val="75000"/>
                    <a:lumOff val="25000"/>
                  </a:prstClr>
                </a:solidFill>
                <a:cs typeface="Segoe UI" panose="020B0502040204020203" pitchFamily="34" charset="0"/>
              </a:rPr>
              <a:t>Source Code</a:t>
            </a:r>
          </a:p>
          <a:p>
            <a:pPr lvl="1">
              <a:lnSpc>
                <a:spcPct val="100000"/>
              </a:lnSpc>
              <a:spcAft>
                <a:spcPts val="2000"/>
              </a:spcAft>
              <a:buAutoNum type="alphaLcParenR"/>
              <a:defRPr/>
            </a:pPr>
            <a:r>
              <a:rPr lang="de-DE" sz="1100" dirty="0">
                <a:solidFill>
                  <a:prstClr val="black">
                    <a:lumMod val="75000"/>
                    <a:lumOff val="25000"/>
                  </a:prstClr>
                </a:solidFill>
                <a:cs typeface="Segoe UI" panose="020B0502040204020203" pitchFamily="34" charset="0"/>
              </a:rPr>
              <a:t>Darstellung Loss-Funktion</a:t>
            </a:r>
          </a:p>
          <a:p>
            <a:pPr lvl="1">
              <a:lnSpc>
                <a:spcPct val="100000"/>
              </a:lnSpc>
              <a:spcAft>
                <a:spcPts val="2000"/>
              </a:spcAft>
              <a:buAutoNum type="alphaLcParenR"/>
              <a:defRPr/>
            </a:pPr>
            <a:r>
              <a:rPr lang="de-DE" sz="1100" dirty="0">
                <a:solidFill>
                  <a:prstClr val="black">
                    <a:lumMod val="75000"/>
                    <a:lumOff val="25000"/>
                  </a:prstClr>
                </a:solidFill>
                <a:cs typeface="Segoe UI"/>
              </a:rPr>
              <a:t>MAPE für den Zeitraum 09.06.2019 - 30.07.2019</a:t>
            </a:r>
            <a:endParaRPr lang="de-DE" sz="1100" dirty="0">
              <a:solidFill>
                <a:prstClr val="black">
                  <a:lumMod val="75000"/>
                  <a:lumOff val="25000"/>
                </a:prstClr>
              </a:solidFill>
              <a:cs typeface="Segoe UI" panose="020B0502040204020203" pitchFamily="34" charset="0"/>
            </a:endParaRPr>
          </a:p>
        </p:txBody>
      </p:sp>
      <p:pic>
        <p:nvPicPr>
          <p:cNvPr id="29" name="Bild 28" descr="Registerkarte „Einfügen“ mit Option zum Einfügen eines Bilds"/>
          <p:cNvPicPr>
            <a:picLocks noChangeAspect="1"/>
          </p:cNvPicPr>
          <p:nvPr/>
        </p:nvPicPr>
        <p:blipFill>
          <a:blip r:embed="rId3"/>
          <a:srcRect/>
          <a:stretch/>
        </p:blipFill>
        <p:spPr>
          <a:xfrm>
            <a:off x="6880200" y="1455791"/>
            <a:ext cx="2795081" cy="1592728"/>
          </a:xfrm>
          <a:prstGeom prst="rect">
            <a:avLst/>
          </a:prstGeom>
        </p:spPr>
      </p:pic>
      <p:pic>
        <p:nvPicPr>
          <p:cNvPr id="23" name="Bild 22" descr="Dialogfeld „Designideen“ mit Aufforderung zur Benutzerbestätigung zum Abrufen von Designideen"/>
          <p:cNvPicPr>
            <a:picLocks noChangeAspect="1"/>
          </p:cNvPicPr>
          <p:nvPr/>
        </p:nvPicPr>
        <p:blipFill>
          <a:blip r:embed="rId4"/>
          <a:srcRect/>
          <a:stretch/>
        </p:blipFill>
        <p:spPr>
          <a:xfrm>
            <a:off x="6693033" y="3067244"/>
            <a:ext cx="2900886" cy="3506681"/>
          </a:xfrm>
          <a:prstGeom prst="rect">
            <a:avLst/>
          </a:prstGeom>
        </p:spPr>
      </p:pic>
    </p:spTree>
    <p:extLst>
      <p:ext uri="{BB962C8B-B14F-4D97-AF65-F5344CB8AC3E}">
        <p14:creationId xmlns:p14="http://schemas.microsoft.com/office/powerpoint/2010/main" val="1908584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rtlCol="0"/>
          <a:lstStyle/>
          <a:p>
            <a:pPr rtl="0"/>
            <a:r>
              <a:rPr lang="de-DE" dirty="0">
                <a:latin typeface="Segoe UI Light" panose="020B0502040204020203" pitchFamily="34" charset="0"/>
                <a:cs typeface="Segoe UI Light" panose="020B0502040204020203" pitchFamily="34" charset="0"/>
              </a:rPr>
              <a:t>Verwendete Variablen</a:t>
            </a:r>
          </a:p>
        </p:txBody>
      </p:sp>
      <p:grpSp>
        <p:nvGrpSpPr>
          <p:cNvPr id="18" name="Gruppieren 17" descr="Kleiner Kreis mit enthaltener Zahl 1 zur Angabe von Schritt 1"/>
          <p:cNvGrpSpPr/>
          <p:nvPr/>
        </p:nvGrpSpPr>
        <p:grpSpPr bwMode="blackWhite">
          <a:xfrm>
            <a:off x="531552" y="1340027"/>
            <a:ext cx="558179" cy="409838"/>
            <a:chOff x="6953426" y="711274"/>
            <a:chExt cx="558179" cy="409838"/>
          </a:xfrm>
        </p:grpSpPr>
        <p:sp>
          <p:nvSpPr>
            <p:cNvPr id="19" name="Ellipse 18"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0" name="Textfeld 19"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1</a:t>
              </a:r>
            </a:p>
          </p:txBody>
        </p:sp>
      </p:grpSp>
      <p:sp>
        <p:nvSpPr>
          <p:cNvPr id="21" name="Inhaltsplatzhalter 17"/>
          <p:cNvSpPr txBox="1">
            <a:spLocks/>
          </p:cNvSpPr>
          <p:nvPr/>
        </p:nvSpPr>
        <p:spPr>
          <a:xfrm>
            <a:off x="1056514" y="1380219"/>
            <a:ext cx="5399027"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solidFill>
                  <a:prstClr val="black">
                    <a:lumMod val="75000"/>
                    <a:lumOff val="25000"/>
                  </a:prstClr>
                </a:solidFill>
                <a:cs typeface="Segoe UI"/>
              </a:rPr>
              <a:t>Umsatzdaten nach Warengruppen</a:t>
            </a:r>
          </a:p>
        </p:txBody>
      </p:sp>
      <p:grpSp>
        <p:nvGrpSpPr>
          <p:cNvPr id="33" name="Gruppieren 32" descr="Kleiner Kreis mit enthaltener Zahl 2 zur Angabe von Schritt 2"/>
          <p:cNvGrpSpPr/>
          <p:nvPr/>
        </p:nvGrpSpPr>
        <p:grpSpPr bwMode="blackWhite">
          <a:xfrm>
            <a:off x="531552" y="1977230"/>
            <a:ext cx="558179" cy="409838"/>
            <a:chOff x="6953426" y="711274"/>
            <a:chExt cx="558179" cy="409838"/>
          </a:xfrm>
        </p:grpSpPr>
        <p:sp>
          <p:nvSpPr>
            <p:cNvPr id="34" name="Ellipse 3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5" name="Textfeld 34"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36" name="Inhaltsplatzhalter 17"/>
          <p:cNvSpPr txBox="1">
            <a:spLocks/>
          </p:cNvSpPr>
          <p:nvPr/>
        </p:nvSpPr>
        <p:spPr>
          <a:xfrm>
            <a:off x="1084676" y="2008319"/>
            <a:ext cx="5113409" cy="7568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dirty="0">
                <a:solidFill>
                  <a:prstClr val="black">
                    <a:lumMod val="75000"/>
                    <a:lumOff val="25000"/>
                  </a:prstClr>
                </a:solidFill>
                <a:latin typeface="Segoe UI" panose="020B0502040204020203" pitchFamily="34" charset="0"/>
                <a:cs typeface="Segoe UI" panose="020B0502040204020203" pitchFamily="34" charset="0"/>
              </a:rPr>
              <a:t>Kieler </a:t>
            </a:r>
            <a:r>
              <a:rPr lang="de-DE" sz="1100" dirty="0">
                <a:solidFill>
                  <a:prstClr val="black">
                    <a:lumMod val="75000"/>
                    <a:lumOff val="25000"/>
                  </a:prstClr>
                </a:solidFill>
                <a:cs typeface="Segoe UI" panose="020B0502040204020203" pitchFamily="34" charset="0"/>
              </a:rPr>
              <a:t>Woche</a:t>
            </a:r>
          </a:p>
        </p:txBody>
      </p:sp>
      <p:grpSp>
        <p:nvGrpSpPr>
          <p:cNvPr id="22" name="Gruppieren 21" descr="Kleiner Kreis mit enthaltener Zahl 3 zur Angabe von Schritt 3"/>
          <p:cNvGrpSpPr/>
          <p:nvPr/>
        </p:nvGrpSpPr>
        <p:grpSpPr bwMode="blackWhite">
          <a:xfrm>
            <a:off x="531552" y="2663106"/>
            <a:ext cx="558179" cy="409838"/>
            <a:chOff x="6953426" y="711274"/>
            <a:chExt cx="558179" cy="409838"/>
          </a:xfrm>
        </p:grpSpPr>
        <p:sp>
          <p:nvSpPr>
            <p:cNvPr id="24" name="Ellipse 2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0" name="Textfeld 29"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3</a:t>
              </a:r>
            </a:p>
          </p:txBody>
        </p:sp>
      </p:grpSp>
      <p:sp>
        <p:nvSpPr>
          <p:cNvPr id="32" name="Inhaltsplatzhalter 17"/>
          <p:cNvSpPr txBox="1">
            <a:spLocks/>
          </p:cNvSpPr>
          <p:nvPr/>
        </p:nvSpPr>
        <p:spPr>
          <a:xfrm>
            <a:off x="1056514" y="2675864"/>
            <a:ext cx="5303098"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solidFill>
                  <a:prstClr val="black">
                    <a:lumMod val="75000"/>
                    <a:lumOff val="25000"/>
                  </a:prstClr>
                </a:solidFill>
                <a:cs typeface="Segoe UI" panose="020B0502040204020203" pitchFamily="34" charset="0"/>
              </a:rPr>
              <a:t>Bewölkung</a:t>
            </a:r>
            <a:endParaRPr lang="de-DE" sz="1100" dirty="0">
              <a:solidFill>
                <a:prstClr val="black">
                  <a:lumMod val="75000"/>
                  <a:lumOff val="25000"/>
                </a:prstClr>
              </a:solidFill>
              <a:cs typeface="Segoe UI"/>
            </a:endParaRPr>
          </a:p>
        </p:txBody>
      </p:sp>
      <p:grpSp>
        <p:nvGrpSpPr>
          <p:cNvPr id="37" name="Gruppieren 36" descr="Kleiner Kreis mit enthaltener Zahl 4 zur Angabe von Schritt 4"/>
          <p:cNvGrpSpPr/>
          <p:nvPr/>
        </p:nvGrpSpPr>
        <p:grpSpPr bwMode="blackWhite">
          <a:xfrm>
            <a:off x="521207" y="3340182"/>
            <a:ext cx="558179" cy="409838"/>
            <a:chOff x="6953426" y="711274"/>
            <a:chExt cx="558179" cy="409838"/>
          </a:xfrm>
        </p:grpSpPr>
        <p:sp>
          <p:nvSpPr>
            <p:cNvPr id="38" name="Ellipse 37"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39" name="Textfeld 38" descr="Zahl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4</a:t>
              </a:r>
            </a:p>
          </p:txBody>
        </p:sp>
      </p:grpSp>
      <p:sp>
        <p:nvSpPr>
          <p:cNvPr id="40" name="Inhaltsplatzhalter 17"/>
          <p:cNvSpPr txBox="1">
            <a:spLocks/>
          </p:cNvSpPr>
          <p:nvPr/>
        </p:nvSpPr>
        <p:spPr>
          <a:xfrm>
            <a:off x="1046169" y="3356472"/>
            <a:ext cx="5303098"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dirty="0">
                <a:solidFill>
                  <a:prstClr val="black">
                    <a:lumMod val="75000"/>
                    <a:lumOff val="25000"/>
                  </a:prstClr>
                </a:solidFill>
                <a:cs typeface="Segoe UI" panose="020B0502040204020203" pitchFamily="34" charset="0"/>
              </a:rPr>
              <a:t>Temperatur</a:t>
            </a:r>
          </a:p>
        </p:txBody>
      </p:sp>
      <p:pic>
        <p:nvPicPr>
          <p:cNvPr id="29" name="Bild 28" descr="Registerkarte „Einfügen“ mit Option zum Einfügen eines Bilds"/>
          <p:cNvPicPr>
            <a:picLocks noChangeAspect="1"/>
          </p:cNvPicPr>
          <p:nvPr/>
        </p:nvPicPr>
        <p:blipFill>
          <a:blip r:embed="rId3"/>
          <a:srcRect/>
          <a:stretch/>
        </p:blipFill>
        <p:spPr>
          <a:xfrm>
            <a:off x="6880200" y="1455791"/>
            <a:ext cx="2795081" cy="1592728"/>
          </a:xfrm>
          <a:prstGeom prst="rect">
            <a:avLst/>
          </a:prstGeom>
        </p:spPr>
      </p:pic>
      <p:pic>
        <p:nvPicPr>
          <p:cNvPr id="23" name="Bild 22" descr="Dialogfeld „Designideen“ mit Aufforderung zur Benutzerbestätigung zum Abrufen von Designideen"/>
          <p:cNvPicPr>
            <a:picLocks noChangeAspect="1"/>
          </p:cNvPicPr>
          <p:nvPr/>
        </p:nvPicPr>
        <p:blipFill>
          <a:blip r:embed="rId4"/>
          <a:srcRect/>
          <a:stretch/>
        </p:blipFill>
        <p:spPr>
          <a:xfrm>
            <a:off x="6693033" y="3067244"/>
            <a:ext cx="2900886" cy="3506681"/>
          </a:xfrm>
          <a:prstGeom prst="rect">
            <a:avLst/>
          </a:prstGeom>
        </p:spPr>
      </p:pic>
      <p:grpSp>
        <p:nvGrpSpPr>
          <p:cNvPr id="2" name="Gruppieren 1" descr="Kleiner Kreis mit enthaltener Zahl 3 zur Angabe von Schritt 3">
            <a:extLst>
              <a:ext uri="{FF2B5EF4-FFF2-40B4-BE49-F238E27FC236}">
                <a16:creationId xmlns:a16="http://schemas.microsoft.com/office/drawing/2014/main" id="{45EA679F-414B-8C6E-CBCB-0A3086ABE14D}"/>
              </a:ext>
            </a:extLst>
          </p:cNvPr>
          <p:cNvGrpSpPr/>
          <p:nvPr/>
        </p:nvGrpSpPr>
        <p:grpSpPr bwMode="blackWhite">
          <a:xfrm>
            <a:off x="531552" y="3969738"/>
            <a:ext cx="558179" cy="409838"/>
            <a:chOff x="6953426" y="711274"/>
            <a:chExt cx="558179" cy="409838"/>
          </a:xfrm>
        </p:grpSpPr>
        <p:sp>
          <p:nvSpPr>
            <p:cNvPr id="3" name="Ellipse 2" descr="Kleiner Kreis">
              <a:extLst>
                <a:ext uri="{FF2B5EF4-FFF2-40B4-BE49-F238E27FC236}">
                  <a16:creationId xmlns:a16="http://schemas.microsoft.com/office/drawing/2014/main" id="{FD340FDB-4BE8-103C-7763-CD02EA49FFB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5" name="Textfeld 4" descr="Zahl 3">
              <a:extLst>
                <a:ext uri="{FF2B5EF4-FFF2-40B4-BE49-F238E27FC236}">
                  <a16:creationId xmlns:a16="http://schemas.microsoft.com/office/drawing/2014/main" id="{1E702753-74CD-047A-85A4-64306AA4F1D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5</a:t>
              </a:r>
            </a:p>
          </p:txBody>
        </p:sp>
      </p:grpSp>
      <p:sp>
        <p:nvSpPr>
          <p:cNvPr id="6" name="Inhaltsplatzhalter 17">
            <a:extLst>
              <a:ext uri="{FF2B5EF4-FFF2-40B4-BE49-F238E27FC236}">
                <a16:creationId xmlns:a16="http://schemas.microsoft.com/office/drawing/2014/main" id="{A8F18E22-B6BE-5480-F86F-5B9E125AAAEE}"/>
              </a:ext>
            </a:extLst>
          </p:cNvPr>
          <p:cNvSpPr txBox="1">
            <a:spLocks/>
          </p:cNvSpPr>
          <p:nvPr/>
        </p:nvSpPr>
        <p:spPr>
          <a:xfrm>
            <a:off x="1056514" y="3982496"/>
            <a:ext cx="5303098"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solidFill>
                  <a:prstClr val="black">
                    <a:lumMod val="75000"/>
                    <a:lumOff val="25000"/>
                  </a:prstClr>
                </a:solidFill>
                <a:cs typeface="Segoe UI" panose="020B0502040204020203" pitchFamily="34" charset="0"/>
              </a:rPr>
              <a:t>Windgeschwindigkeit</a:t>
            </a:r>
            <a:endParaRPr lang="de-DE" sz="1100" dirty="0">
              <a:solidFill>
                <a:prstClr val="black">
                  <a:lumMod val="75000"/>
                  <a:lumOff val="25000"/>
                </a:prstClr>
              </a:solidFill>
              <a:cs typeface="Segoe UI"/>
            </a:endParaRPr>
          </a:p>
        </p:txBody>
      </p:sp>
      <p:grpSp>
        <p:nvGrpSpPr>
          <p:cNvPr id="7" name="Gruppieren 6" descr="Kleiner Kreis mit enthaltener Zahl 4 zur Angabe von Schritt 4">
            <a:extLst>
              <a:ext uri="{FF2B5EF4-FFF2-40B4-BE49-F238E27FC236}">
                <a16:creationId xmlns:a16="http://schemas.microsoft.com/office/drawing/2014/main" id="{0F2DDA3D-52BB-8762-2149-DB564BC6933E}"/>
              </a:ext>
            </a:extLst>
          </p:cNvPr>
          <p:cNvGrpSpPr/>
          <p:nvPr/>
        </p:nvGrpSpPr>
        <p:grpSpPr bwMode="blackWhite">
          <a:xfrm>
            <a:off x="521207" y="4646814"/>
            <a:ext cx="558179" cy="409838"/>
            <a:chOff x="6953426" y="711274"/>
            <a:chExt cx="558179" cy="409838"/>
          </a:xfrm>
        </p:grpSpPr>
        <p:sp>
          <p:nvSpPr>
            <p:cNvPr id="8" name="Ellipse 7" descr="Kleiner Kreis">
              <a:extLst>
                <a:ext uri="{FF2B5EF4-FFF2-40B4-BE49-F238E27FC236}">
                  <a16:creationId xmlns:a16="http://schemas.microsoft.com/office/drawing/2014/main" id="{6610C740-A587-C0B5-13CA-F5CC96C435E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9" name="Textfeld 8" descr="Zahl 4">
              <a:extLst>
                <a:ext uri="{FF2B5EF4-FFF2-40B4-BE49-F238E27FC236}">
                  <a16:creationId xmlns:a16="http://schemas.microsoft.com/office/drawing/2014/main" id="{E59D011B-AD03-8216-ED4F-C4A2F12C449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6</a:t>
              </a:r>
            </a:p>
          </p:txBody>
        </p:sp>
      </p:grpSp>
      <p:sp>
        <p:nvSpPr>
          <p:cNvPr id="10" name="Inhaltsplatzhalter 17">
            <a:extLst>
              <a:ext uri="{FF2B5EF4-FFF2-40B4-BE49-F238E27FC236}">
                <a16:creationId xmlns:a16="http://schemas.microsoft.com/office/drawing/2014/main" id="{E45821F7-0233-EE16-58FF-1BFFA8950485}"/>
              </a:ext>
            </a:extLst>
          </p:cNvPr>
          <p:cNvSpPr txBox="1">
            <a:spLocks/>
          </p:cNvSpPr>
          <p:nvPr/>
        </p:nvSpPr>
        <p:spPr>
          <a:xfrm>
            <a:off x="1046169" y="4663104"/>
            <a:ext cx="5303098"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de-DE" sz="1100" dirty="0">
                <a:solidFill>
                  <a:prstClr val="black">
                    <a:lumMod val="75000"/>
                    <a:lumOff val="25000"/>
                  </a:prstClr>
                </a:solidFill>
                <a:cs typeface="Segoe UI" panose="020B0502040204020203" pitchFamily="34" charset="0"/>
              </a:rPr>
              <a:t>Wettercode</a:t>
            </a:r>
          </a:p>
        </p:txBody>
      </p:sp>
      <p:grpSp>
        <p:nvGrpSpPr>
          <p:cNvPr id="11" name="Gruppieren 10" descr="Kleiner Kreis mit enthaltener Zahl 3 zur Angabe von Schritt 3">
            <a:extLst>
              <a:ext uri="{FF2B5EF4-FFF2-40B4-BE49-F238E27FC236}">
                <a16:creationId xmlns:a16="http://schemas.microsoft.com/office/drawing/2014/main" id="{1C123C2D-1A23-421D-0F2C-78CB603B8CB2}"/>
              </a:ext>
            </a:extLst>
          </p:cNvPr>
          <p:cNvGrpSpPr/>
          <p:nvPr/>
        </p:nvGrpSpPr>
        <p:grpSpPr bwMode="blackWhite">
          <a:xfrm>
            <a:off x="531552" y="5276370"/>
            <a:ext cx="558179" cy="409838"/>
            <a:chOff x="6953426" y="711274"/>
            <a:chExt cx="558179" cy="409838"/>
          </a:xfrm>
        </p:grpSpPr>
        <p:sp>
          <p:nvSpPr>
            <p:cNvPr id="12" name="Ellipse 11" descr="Kleiner Kreis">
              <a:extLst>
                <a:ext uri="{FF2B5EF4-FFF2-40B4-BE49-F238E27FC236}">
                  <a16:creationId xmlns:a16="http://schemas.microsoft.com/office/drawing/2014/main" id="{3B6DD10F-516B-A099-7519-4F458A32130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3" name="Textfeld 12" descr="Zahl 3">
              <a:extLst>
                <a:ext uri="{FF2B5EF4-FFF2-40B4-BE49-F238E27FC236}">
                  <a16:creationId xmlns:a16="http://schemas.microsoft.com/office/drawing/2014/main" id="{146ABDAB-7E29-59D8-72DA-5C049AFC167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dirty="0">
                  <a:solidFill>
                    <a:schemeClr val="bg1"/>
                  </a:solidFill>
                  <a:latin typeface="Segoe UI Semibold" panose="020B0702040204020203" pitchFamily="34" charset="0"/>
                  <a:cs typeface="Segoe UI Semibold" panose="020B0702040204020203" pitchFamily="34" charset="0"/>
                </a:rPr>
                <a:t>7</a:t>
              </a:r>
            </a:p>
          </p:txBody>
        </p:sp>
      </p:grpSp>
      <p:sp>
        <p:nvSpPr>
          <p:cNvPr id="14" name="Inhaltsplatzhalter 17">
            <a:extLst>
              <a:ext uri="{FF2B5EF4-FFF2-40B4-BE49-F238E27FC236}">
                <a16:creationId xmlns:a16="http://schemas.microsoft.com/office/drawing/2014/main" id="{922DBD11-E6EB-DD15-CEA2-821DDC94186E}"/>
              </a:ext>
            </a:extLst>
          </p:cNvPr>
          <p:cNvSpPr txBox="1">
            <a:spLocks/>
          </p:cNvSpPr>
          <p:nvPr/>
        </p:nvSpPr>
        <p:spPr>
          <a:xfrm>
            <a:off x="1056514" y="5289128"/>
            <a:ext cx="5303098"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de-DE" sz="1100" dirty="0">
                <a:solidFill>
                  <a:prstClr val="black">
                    <a:lumMod val="75000"/>
                    <a:lumOff val="25000"/>
                  </a:prstClr>
                </a:solidFill>
                <a:cs typeface="Segoe UI" panose="020B0502040204020203" pitchFamily="34" charset="0"/>
              </a:rPr>
              <a:t>Schulferien</a:t>
            </a:r>
            <a:endParaRPr lang="de-DE" sz="1100" dirty="0">
              <a:solidFill>
                <a:prstClr val="black">
                  <a:lumMod val="75000"/>
                  <a:lumOff val="25000"/>
                </a:prstClr>
              </a:solidFill>
              <a:cs typeface="Segoe UI"/>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rtl="0"/>
            <a:r>
              <a:rPr lang="de-DE"/>
              <a:t>Einrichten von </a:t>
            </a:r>
            <a:r>
              <a:rPr lang="de-DE">
                <a:latin typeface="Segoe UI Light" panose="020B0502040204020203" pitchFamily="34" charset="0"/>
                <a:cs typeface="Segoe UI Light" panose="020B0502040204020203" pitchFamily="34" charset="0"/>
              </a:rPr>
              <a:t>Morphen</a:t>
            </a:r>
          </a:p>
        </p:txBody>
      </p:sp>
      <p:sp>
        <p:nvSpPr>
          <p:cNvPr id="30" name="Inhaltsplatzhalt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t>Probieren Sie es mit diesen zwei einfachen "Planeten" selbst aus:</a:t>
            </a:r>
          </a:p>
        </p:txBody>
      </p:sp>
      <p:grpSp>
        <p:nvGrpSpPr>
          <p:cNvPr id="13" name="Gruppieren 12" descr="Kleiner Kreis mit enthaltener Zahl 1 zur Angabe von Schritt 1"/>
          <p:cNvGrpSpPr/>
          <p:nvPr/>
        </p:nvGrpSpPr>
        <p:grpSpPr bwMode="blackWhite">
          <a:xfrm>
            <a:off x="558723" y="1917997"/>
            <a:ext cx="558179" cy="409838"/>
            <a:chOff x="6953426" y="711274"/>
            <a:chExt cx="558179" cy="409838"/>
          </a:xfrm>
        </p:grpSpPr>
        <p:sp>
          <p:nvSpPr>
            <p:cNvPr id="14" name="Ellipse 13"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15" name="Textfeld 14" descr="Zahl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1</a:t>
              </a:r>
            </a:p>
          </p:txBody>
        </p:sp>
      </p:grpSp>
      <p:sp>
        <p:nvSpPr>
          <p:cNvPr id="16" name="Inhaltsplatzhalter 17"/>
          <p:cNvSpPr txBox="1">
            <a:spLocks/>
          </p:cNvSpPr>
          <p:nvPr/>
        </p:nvSpPr>
        <p:spPr>
          <a:xfrm>
            <a:off x="1066039" y="1958189"/>
            <a:ext cx="3336142"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Duplizieren Sie diese Folie: Klicken Sie mit der rechten Maustaste auf das Folienminiaturabbild, und wählen Sie</a:t>
            </a:r>
            <a:r>
              <a:rPr lang="de-DE" sz="1100" dirty="0">
                <a:solidFill>
                  <a:prstClr val="black">
                    <a:lumMod val="75000"/>
                    <a:lumOff val="25000"/>
                  </a:prstClr>
                </a:solidFill>
                <a:cs typeface="Segoe UI"/>
              </a:rPr>
              <a:t> </a:t>
            </a:r>
            <a:r>
              <a:rPr lang="de-DE" sz="1100" dirty="0">
                <a:solidFill>
                  <a:srgbClr val="D24726"/>
                </a:solidFill>
                <a:latin typeface="Segoe UI Semibold" panose="020B0702040204020203" pitchFamily="34" charset="0"/>
                <a:cs typeface="Segoe UI Semibold" panose="020B0702040204020203" pitchFamily="34" charset="0"/>
              </a:rPr>
              <a:t>Folie duplizieren</a:t>
            </a:r>
            <a:r>
              <a:rPr lang="de-DE" sz="1100" dirty="0">
                <a:solidFill>
                  <a:prstClr val="black">
                    <a:lumMod val="75000"/>
                    <a:lumOff val="25000"/>
                  </a:prstClr>
                </a:solidFill>
                <a:latin typeface="Segoe UI" panose="020B0502040204020203" pitchFamily="34" charset="0"/>
                <a:cs typeface="Segoe UI" panose="020B0502040204020203" pitchFamily="34" charset="0"/>
              </a:rPr>
              <a:t> aus.</a:t>
            </a:r>
          </a:p>
        </p:txBody>
      </p:sp>
      <p:grpSp>
        <p:nvGrpSpPr>
          <p:cNvPr id="18" name="Gruppieren 17" descr="Kleiner Kreis mit enthaltener Zahl 2 zur Angabe von Schritt 2"/>
          <p:cNvGrpSpPr/>
          <p:nvPr/>
        </p:nvGrpSpPr>
        <p:grpSpPr bwMode="blackWhite">
          <a:xfrm>
            <a:off x="558723" y="2896735"/>
            <a:ext cx="558179" cy="409838"/>
            <a:chOff x="6953426" y="711274"/>
            <a:chExt cx="558179" cy="409838"/>
          </a:xfrm>
        </p:grpSpPr>
        <p:sp>
          <p:nvSpPr>
            <p:cNvPr id="23" name="Ellipse 22"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4" name="Textfeld 23" descr="Zahl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2</a:t>
              </a:r>
            </a:p>
          </p:txBody>
        </p:sp>
      </p:grpSp>
      <p:sp>
        <p:nvSpPr>
          <p:cNvPr id="25" name="Inhaltsplatzhalter 17"/>
          <p:cNvSpPr txBox="1">
            <a:spLocks/>
          </p:cNvSpPr>
          <p:nvPr/>
        </p:nvSpPr>
        <p:spPr>
          <a:xfrm>
            <a:off x="1066038" y="2936927"/>
            <a:ext cx="3333155" cy="145610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Ändern Sie auf der zweiten dieser beiden identischen Folien die Formen auf der rechten Seite in irgendeiner Weise (z. B. durch Verschieben, Ändern der Größe oder der Farbe), und wechseln Sie dann zu </a:t>
            </a:r>
            <a:r>
              <a:rPr lang="de-DE" sz="1100" dirty="0">
                <a:solidFill>
                  <a:srgbClr val="D24726"/>
                </a:solidFill>
                <a:latin typeface="Segoe UI Semibold" panose="020B0702040204020203" pitchFamily="34" charset="0"/>
                <a:cs typeface="Segoe UI Semibold" panose="020B0702040204020203" pitchFamily="34" charset="0"/>
              </a:rPr>
              <a:t>Übergänge</a:t>
            </a:r>
            <a:r>
              <a:rPr lang="de-DE" sz="1100" dirty="0">
                <a:solidFill>
                  <a:prstClr val="black">
                    <a:lumMod val="75000"/>
                    <a:lumOff val="25000"/>
                  </a:prstClr>
                </a:solidFill>
                <a:cs typeface="Segoe UI"/>
              </a:rPr>
              <a:t> &gt; </a:t>
            </a:r>
            <a:r>
              <a:rPr lang="de-DE" sz="1100" dirty="0">
                <a:solidFill>
                  <a:srgbClr val="D24726"/>
                </a:solidFill>
                <a:latin typeface="Segoe UI Semibold" panose="020B0702040204020203" pitchFamily="34" charset="0"/>
                <a:cs typeface="Segoe UI Semibold" panose="020B0702040204020203" pitchFamily="34" charset="0"/>
              </a:rPr>
              <a:t>Morphen</a:t>
            </a:r>
            <a:r>
              <a:rPr lang="de-DE" sz="1100"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uppieren 25" descr="Kleiner Kreis mit enthaltener Zahl 3 zur Angabe von Schritt 3"/>
          <p:cNvGrpSpPr/>
          <p:nvPr/>
        </p:nvGrpSpPr>
        <p:grpSpPr bwMode="blackWhite">
          <a:xfrm>
            <a:off x="557319" y="4344232"/>
            <a:ext cx="558179" cy="409838"/>
            <a:chOff x="6953426" y="711274"/>
            <a:chExt cx="558179" cy="409838"/>
          </a:xfrm>
        </p:grpSpPr>
        <p:sp>
          <p:nvSpPr>
            <p:cNvPr id="27" name="Ellipse 26" descr="Kleiner Kreis"/>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a:p>
          </p:txBody>
        </p:sp>
        <p:sp>
          <p:nvSpPr>
            <p:cNvPr id="28" name="Textfeld 27" descr="Zahl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de-DE">
                  <a:solidFill>
                    <a:schemeClr val="bg1"/>
                  </a:solidFill>
                  <a:latin typeface="Segoe UI Semibold" panose="020B0702040204020203" pitchFamily="34" charset="0"/>
                  <a:cs typeface="Segoe UI Semibold" panose="020B0702040204020203" pitchFamily="34" charset="0"/>
                </a:rPr>
                <a:t>3</a:t>
              </a:r>
            </a:p>
          </p:txBody>
        </p:sp>
      </p:grpSp>
      <p:sp>
        <p:nvSpPr>
          <p:cNvPr id="29" name="Inhaltsplatzhalter 17"/>
          <p:cNvSpPr txBox="1">
            <a:spLocks/>
          </p:cNvSpPr>
          <p:nvPr/>
        </p:nvSpPr>
        <p:spPr>
          <a:xfrm>
            <a:off x="1076799" y="4360522"/>
            <a:ext cx="2784602" cy="121798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prstClr val="black">
                    <a:lumMod val="75000"/>
                    <a:lumOff val="25000"/>
                  </a:prstClr>
                </a:solidFill>
                <a:latin typeface="Segoe UI" panose="020B0502040204020203" pitchFamily="34" charset="0"/>
                <a:cs typeface="Segoe UI" panose="020B0502040204020203" pitchFamily="34" charset="0"/>
              </a:rPr>
              <a:t>Kehren Sie zur ersten der beiden Folien zurück, drücken Sie die Schaltfläche</a:t>
            </a:r>
            <a:r>
              <a:rPr lang="de-DE" sz="1100" dirty="0">
                <a:solidFill>
                  <a:prstClr val="black">
                    <a:lumMod val="75000"/>
                    <a:lumOff val="25000"/>
                  </a:prstClr>
                </a:solidFill>
              </a:rPr>
              <a:t> </a:t>
            </a:r>
            <a:r>
              <a:rPr lang="de-DE" sz="1100" dirty="0">
                <a:solidFill>
                  <a:srgbClr val="D24726"/>
                </a:solidFill>
                <a:latin typeface="Segoe UI Semibold" panose="020B0702040204020203" pitchFamily="34" charset="0"/>
                <a:cs typeface="Segoe UI Semibold" panose="020B0702040204020203" pitchFamily="34" charset="0"/>
              </a:rPr>
              <a:t>Bildschirmpräsentation</a:t>
            </a:r>
            <a:r>
              <a:rPr lang="de-DE" sz="1100" dirty="0">
                <a:solidFill>
                  <a:prstClr val="black">
                    <a:lumMod val="75000"/>
                    <a:lumOff val="25000"/>
                  </a:prstClr>
                </a:solidFill>
                <a:latin typeface="Segoe UI" panose="020B0502040204020203" pitchFamily="34" charset="0"/>
                <a:cs typeface="Segoe UI" panose="020B0502040204020203" pitchFamily="34" charset="0"/>
              </a:rPr>
              <a:t>, und wählen Sie dann</a:t>
            </a:r>
            <a:r>
              <a:rPr lang="de-DE" sz="1100" dirty="0">
                <a:solidFill>
                  <a:prstClr val="black">
                    <a:lumMod val="75000"/>
                    <a:lumOff val="25000"/>
                  </a:prstClr>
                </a:solidFill>
              </a:rPr>
              <a:t> </a:t>
            </a:r>
            <a:r>
              <a:rPr lang="de-DE" sz="1100" dirty="0">
                <a:solidFill>
                  <a:srgbClr val="D24726"/>
                </a:solidFill>
                <a:latin typeface="Segoe UI Semibold" panose="020B0702040204020203" pitchFamily="34" charset="0"/>
                <a:cs typeface="Segoe UI Semibold" panose="020B0702040204020203" pitchFamily="34" charset="0"/>
              </a:rPr>
              <a:t>Wiedergabe</a:t>
            </a:r>
            <a:r>
              <a:rPr lang="de-DE" sz="1100" dirty="0">
                <a:solidFill>
                  <a:prstClr val="black">
                    <a:lumMod val="75000"/>
                    <a:lumOff val="25000"/>
                  </a:prstClr>
                </a:solidFill>
              </a:rPr>
              <a:t> </a:t>
            </a:r>
            <a:r>
              <a:rPr lang="de-DE" sz="1100" dirty="0">
                <a:solidFill>
                  <a:prstClr val="black">
                    <a:lumMod val="75000"/>
                    <a:lumOff val="25000"/>
                  </a:prstClr>
                </a:solidFill>
                <a:latin typeface="Segoe UI" panose="020B0502040204020203" pitchFamily="34" charset="0"/>
                <a:cs typeface="Segoe UI" panose="020B0502040204020203" pitchFamily="34" charset="0"/>
              </a:rPr>
              <a:t>aus, um das Morphen Ihres Kreises zu sehen!</a:t>
            </a:r>
          </a:p>
        </p:txBody>
      </p:sp>
      <p:sp>
        <p:nvSpPr>
          <p:cNvPr id="17" name="Inhaltsplatzhalt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de-DE" sz="1100" dirty="0">
                <a:solidFill>
                  <a:srgbClr val="D24726"/>
                </a:solidFill>
                <a:latin typeface="Segoe UI Semibold" panose="020B0702040204020203" pitchFamily="34" charset="0"/>
                <a:cs typeface="Segoe UI Semibold" panose="020B0702040204020203" pitchFamily="34" charset="0"/>
              </a:rPr>
              <a:t>Hinweis: </a:t>
            </a:r>
            <a:r>
              <a:rPr lang="de-DE" sz="1100" dirty="0">
                <a:solidFill>
                  <a:prstClr val="black">
                    <a:lumMod val="75000"/>
                    <a:lumOff val="25000"/>
                  </a:prstClr>
                </a:solidFill>
              </a:rPr>
              <a:t>Durch </a:t>
            </a:r>
            <a:r>
              <a:rPr lang="de-DE" sz="1100" dirty="0">
                <a:solidFill>
                  <a:srgbClr val="404040"/>
                </a:solidFill>
                <a:latin typeface="Segoe UI Semibold" panose="020B0702040204020203" pitchFamily="34" charset="0"/>
                <a:cs typeface="Segoe UI Semibold" panose="020B0702040204020203" pitchFamily="34" charset="0"/>
              </a:rPr>
              <a:t>Effektoptionen </a:t>
            </a:r>
            <a:r>
              <a:rPr lang="de-DE" sz="1100" dirty="0">
                <a:solidFill>
                  <a:prstClr val="black">
                    <a:lumMod val="75000"/>
                    <a:lumOff val="25000"/>
                  </a:prstClr>
                </a:solidFill>
                <a:latin typeface="Segoe UI" panose="020B0502040204020203" pitchFamily="34" charset="0"/>
                <a:cs typeface="Segoe UI" panose="020B0502040204020203" pitchFamily="34" charset="0"/>
              </a:rPr>
              <a:t>erhalten Sie sogar noch mehr Möglichkeiten beim</a:t>
            </a:r>
            <a:r>
              <a:rPr lang="de-DE" sz="1100" dirty="0">
                <a:solidFill>
                  <a:prstClr val="black">
                    <a:lumMod val="75000"/>
                    <a:lumOff val="25000"/>
                  </a:prstClr>
                </a:solidFill>
              </a:rPr>
              <a:t> </a:t>
            </a:r>
            <a:r>
              <a:rPr lang="de-DE" sz="1100" dirty="0">
                <a:solidFill>
                  <a:prstClr val="black">
                    <a:lumMod val="75000"/>
                    <a:lumOff val="25000"/>
                  </a:prstClr>
                </a:solidFill>
                <a:latin typeface="Segoe UI Semibold" panose="020B0702040204020203" pitchFamily="34" charset="0"/>
                <a:cs typeface="Segoe UI Semibold" panose="020B0702040204020203" pitchFamily="34" charset="0"/>
              </a:rPr>
              <a:t>Morphen</a:t>
            </a:r>
            <a:r>
              <a:rPr lang="de-DE" sz="1100" dirty="0">
                <a:solidFill>
                  <a:prstClr val="black">
                    <a:lumMod val="75000"/>
                    <a:lumOff val="25000"/>
                  </a:prstClr>
                </a:solidFill>
              </a:rPr>
              <a:t>.</a:t>
            </a:r>
          </a:p>
        </p:txBody>
      </p:sp>
      <p:pic>
        <p:nvPicPr>
          <p:cNvPr id="2" name="Bild 1" descr="Kontextmenü der Folienminiaturansicht mit Anzeige der Option „Folie duplizieren“"/>
          <p:cNvPicPr>
            <a:picLocks noChangeAspect="1"/>
          </p:cNvPicPr>
          <p:nvPr/>
        </p:nvPicPr>
        <p:blipFill>
          <a:blip r:embed="rId3"/>
          <a:srcRect/>
          <a:stretch/>
        </p:blipFill>
        <p:spPr>
          <a:xfrm>
            <a:off x="4762094" y="1532712"/>
            <a:ext cx="1402148" cy="1649444"/>
          </a:xfrm>
          <a:prstGeom prst="rect">
            <a:avLst/>
          </a:prstGeom>
        </p:spPr>
      </p:pic>
      <p:pic>
        <p:nvPicPr>
          <p:cNvPr id="6" name="Bild 5" descr="Registerkarte „Übergänge“ mit der Anzeige „Morphen-Übergang“"/>
          <p:cNvPicPr>
            <a:picLocks noChangeAspect="1"/>
          </p:cNvPicPr>
          <p:nvPr/>
        </p:nvPicPr>
        <p:blipFill>
          <a:blip r:embed="rId4"/>
          <a:srcRect/>
          <a:stretch/>
        </p:blipFill>
        <p:spPr>
          <a:xfrm>
            <a:off x="4400599" y="3172786"/>
            <a:ext cx="2468760" cy="1159569"/>
          </a:xfrm>
          <a:prstGeom prst="rect">
            <a:avLst/>
          </a:prstGeom>
        </p:spPr>
      </p:pic>
      <p:pic>
        <p:nvPicPr>
          <p:cNvPr id="5" name="Bild 4" descr="Schaltfläche „Bildschirmpräsentation“"/>
          <p:cNvPicPr>
            <a:picLocks noChangeAspect="1"/>
          </p:cNvPicPr>
          <p:nvPr/>
        </p:nvPicPr>
        <p:blipFill>
          <a:blip r:embed="rId5"/>
          <a:srcRect/>
          <a:stretch/>
        </p:blipFill>
        <p:spPr>
          <a:xfrm>
            <a:off x="4553782" y="4344232"/>
            <a:ext cx="2134319" cy="887083"/>
          </a:xfrm>
          <a:prstGeom prst="rect">
            <a:avLst/>
          </a:prstGeom>
        </p:spPr>
      </p:pic>
      <p:cxnSp>
        <p:nvCxnSpPr>
          <p:cNvPr id="20" name="Gerader Verbinder 19">
            <a:extLst>
              <a:ext uri="{C183D7F6-B498-43B3-948B-1728B52AA6E4}">
                <adec:decorative xmlns:adec="http://schemas.microsoft.com/office/drawing/2017/decorative" val="1"/>
              </a:ext>
            </a:extLst>
          </p:cNvPr>
          <p:cNvCxnSpPr/>
          <p:nvPr/>
        </p:nvCxnSpPr>
        <p:spPr>
          <a:xfrm>
            <a:off x="7013569"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Ellipse 9" descr="Großer blauer Kreis mit einem enthaltenen kleinen hellblauen Kreis"/>
          <p:cNvSpPr/>
          <p:nvPr/>
        </p:nvSpPr>
        <p:spPr>
          <a:xfrm>
            <a:off x="7516617"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a:ln>
                <a:noFill/>
              </a:ln>
              <a:solidFill>
                <a:sysClr val="windowText" lastClr="000000"/>
              </a:solidFill>
              <a:effectLst/>
              <a:uLnTx/>
              <a:uFillTx/>
            </a:endParaRPr>
          </a:p>
        </p:txBody>
      </p:sp>
      <p:sp>
        <p:nvSpPr>
          <p:cNvPr id="11" name="Ellipse 10" descr="Kleiner hellblauer Kreis in einem großen dunkelblauen Kreis"/>
          <p:cNvSpPr/>
          <p:nvPr/>
        </p:nvSpPr>
        <p:spPr bwMode="ltGray">
          <a:xfrm>
            <a:off x="8366315"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rtlCol="0">
            <a:normAutofit/>
          </a:bodyPr>
          <a:lstStyle/>
          <a:p>
            <a:pPr rtl="0"/>
            <a:r>
              <a:rPr lang="de-DE" dirty="0">
                <a:latin typeface="Segoe UI Light" panose="020B0502040204020203" pitchFamily="34" charset="0"/>
                <a:cs typeface="Segoe UI Light" panose="020B0502040204020203" pitchFamily="34" charset="0"/>
              </a:rPr>
              <a:t>Weitere Fragen zu PowerPoint?</a:t>
            </a:r>
          </a:p>
        </p:txBody>
      </p:sp>
      <p:sp>
        <p:nvSpPr>
          <p:cNvPr id="5" name="Inhaltsplatzhalter 4"/>
          <p:cNvSpPr>
            <a:spLocks noGrp="1"/>
          </p:cNvSpPr>
          <p:nvPr>
            <p:ph sz="half" idx="4294967295"/>
          </p:nvPr>
        </p:nvSpPr>
        <p:spPr>
          <a:xfrm>
            <a:off x="541611" y="2614427"/>
            <a:ext cx="7527733" cy="3978275"/>
          </a:xfrm>
        </p:spPr>
        <p:txBody>
          <a:bodyPr rtlCol="0">
            <a:normAutofit/>
          </a:bodyPr>
          <a:lstStyle/>
          <a:p>
            <a:pPr marL="0" indent="0" rtl="0">
              <a:lnSpc>
                <a:spcPts val="3600"/>
              </a:lnSpc>
              <a:spcAft>
                <a:spcPts val="0"/>
              </a:spcAft>
              <a:buNone/>
            </a:pPr>
            <a:r>
              <a:rPr lang="de-DE" sz="2000" dirty="0">
                <a:latin typeface="Segoe UI Light" panose="020B0502040204020203" pitchFamily="34" charset="0"/>
                <a:cs typeface="Segoe UI Light" panose="020B0502040204020203" pitchFamily="34" charset="0"/>
              </a:rPr>
              <a:t>Wählen Sie die Schaltfläche </a:t>
            </a:r>
            <a:r>
              <a:rPr lang="de-DE" sz="2000" dirty="0">
                <a:solidFill>
                  <a:srgbClr val="D24726"/>
                </a:solidFill>
                <a:latin typeface="Segoe UI Semibold" panose="020B0702040204020203" pitchFamily="34" charset="0"/>
                <a:cs typeface="Segoe UI Semibold" panose="020B0702040204020203" pitchFamily="34" charset="0"/>
              </a:rPr>
              <a:t>Sie wünschen                   </a:t>
            </a:r>
            <a:r>
              <a:rPr lang="de-DE" sz="2000" dirty="0">
                <a:latin typeface="Segoe UI Light" panose="020B0502040204020203" pitchFamily="34" charset="0"/>
                <a:cs typeface="Segoe UI Light" panose="020B0502040204020203" pitchFamily="34" charset="0"/>
              </a:rPr>
              <a:t>aus, und geben Sie den gewünschten Suchbegriff ein.</a:t>
            </a:r>
            <a:br>
              <a:rPr lang="de-DE" sz="2000" dirty="0">
                <a:latin typeface="Segoe UI Light" panose="020B0502040204020203" pitchFamily="34" charset="0"/>
                <a:cs typeface="Segoe UI Light" panose="020B0502040204020203" pitchFamily="34" charset="0"/>
              </a:rPr>
            </a:b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r>
              <a:rPr lang="de-DE" sz="2000" u="sng" dirty="0">
                <a:latin typeface="Segoe UI Light" panose="020B0502040204020203" pitchFamily="34" charset="0"/>
                <a:cs typeface="Segoe UI Light" panose="020B0502040204020203" pitchFamily="34" charset="0"/>
                <a:hlinkClick r:id="rId3" tooltip="Den PowerPoint-Team-Blog besuchen"/>
              </a:rPr>
              <a:t>Den PowerPoint-Team-Blog besuchen</a:t>
            </a:r>
            <a:endParaRPr lang="de-DE" sz="2000" dirty="0">
              <a:latin typeface="Segoe UI Light" panose="020B0502040204020203" pitchFamily="34" charset="0"/>
              <a:cs typeface="Segoe UI Light" panose="020B0502040204020203" pitchFamily="34" charset="0"/>
            </a:endParaRPr>
          </a:p>
          <a:p>
            <a:pPr marL="0" indent="0" rtl="0">
              <a:lnSpc>
                <a:spcPts val="3600"/>
              </a:lnSpc>
              <a:spcBef>
                <a:spcPts val="1500"/>
              </a:spcBef>
              <a:spcAft>
                <a:spcPts val="0"/>
              </a:spcAft>
              <a:buNone/>
            </a:pPr>
            <a:r>
              <a:rPr lang="de-DE" sz="2000" dirty="0">
                <a:latin typeface="Segoe UI Light" panose="020B0502040204020203" pitchFamily="34" charset="0"/>
                <a:cs typeface="Segoe UI Light" panose="020B0502040204020203" pitchFamily="34" charset="0"/>
                <a:hlinkClick r:id="rId4" tooltip="Zur kostenlosen PowerPoint-Schulung wechseln"/>
              </a:rPr>
              <a:t>Zur kostenlosen PowerPoint-Schulung wechseln</a:t>
            </a: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de-DE"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de-DE" sz="2000" dirty="0">
              <a:latin typeface="Segoe UI Light" panose="020B0502040204020203" pitchFamily="34" charset="0"/>
              <a:cs typeface="Segoe UI Light" panose="020B0502040204020203" pitchFamily="34" charset="0"/>
            </a:endParaRPr>
          </a:p>
        </p:txBody>
      </p:sp>
      <p:pic>
        <p:nvPicPr>
          <p:cNvPr id="2" name="Bild 1" descr="Schaltfläche „Sie wünschen“"/>
          <p:cNvPicPr>
            <a:picLocks noChangeAspect="1"/>
          </p:cNvPicPr>
          <p:nvPr/>
        </p:nvPicPr>
        <p:blipFill>
          <a:blip r:embed="rId5"/>
          <a:srcRect/>
          <a:stretch/>
        </p:blipFill>
        <p:spPr>
          <a:xfrm>
            <a:off x="5188077" y="2350333"/>
            <a:ext cx="1268511" cy="1189747"/>
          </a:xfrm>
          <a:prstGeom prst="rect">
            <a:avLst/>
          </a:prstGeom>
        </p:spPr>
      </p:pic>
      <p:pic>
        <p:nvPicPr>
          <p:cNvPr id="8" name="Bild 7" descr="Pfeil nach rechts mit einem Link zum PowerPoint-Teamblog. Wählen Sie das Bild aus, um zum PowerPoint-Teamblog zu gelangen ">
            <a:hlinkClick r:id="rId3" tooltip="Hier auswählen, um zum PowerPoint-Teamblog zu gelangen."/>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5942" y="4014860"/>
            <a:ext cx="661940" cy="661940"/>
          </a:xfrm>
          <a:prstGeom prst="rect">
            <a:avLst/>
          </a:prstGeom>
        </p:spPr>
      </p:pic>
      <p:pic>
        <p:nvPicPr>
          <p:cNvPr id="7" name="Bild 6" descr="Pfeil nach rechts mit einem Link auf die kostenlose PowerPoint-Schulung. Wählen Sie das Bild aus, um auf die kostenlose PowerPoint-Schulung zuzugreifen">
            <a:hlinkClick r:id="rId4" tooltip="Hier klicken, um zur kostenlosen PowerPoint-Schulung zu wechseln."/>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75942" y="4700772"/>
            <a:ext cx="661940" cy="661940"/>
          </a:xfrm>
          <a:prstGeom prst="rect">
            <a:avLst/>
          </a:prstGeom>
        </p:spPr>
      </p:pic>
      <p:sp>
        <p:nvSpPr>
          <p:cNvPr id="9" name="Textfeld 8"/>
          <p:cNvSpPr txBox="1"/>
          <p:nvPr/>
        </p:nvSpPr>
        <p:spPr>
          <a:xfrm>
            <a:off x="541611" y="5738132"/>
            <a:ext cx="6193971" cy="307777"/>
          </a:xfrm>
          <a:prstGeom prst="rect">
            <a:avLst/>
          </a:prstGeom>
          <a:noFill/>
        </p:spPr>
        <p:txBody>
          <a:bodyPr wrap="square" rtlCol="0">
            <a:spAutoFit/>
          </a:bodyPr>
          <a:lstStyle/>
          <a:p>
            <a:pPr algn="l" rtl="0"/>
            <a:r>
              <a:rPr lang="de-DE" sz="1400">
                <a:latin typeface="Segoe UI Light" panose="020B0502040204020203" pitchFamily="34" charset="0"/>
                <a:cs typeface="Segoe UI Light" panose="020B0502040204020203" pitchFamily="34" charset="0"/>
              </a:rPr>
              <a:t>AUSWÄHLEN DES PFEILS IM MODUS BILDSCHIRMPRÄSENTATION</a:t>
            </a:r>
          </a:p>
        </p:txBody>
      </p:sp>
      <p:pic>
        <p:nvPicPr>
          <p:cNvPr id="11" name="Bild 10" descr="Feld für Vorschläge zu „Erzähl mir was“"/>
          <p:cNvPicPr>
            <a:picLocks noChangeAspect="1"/>
          </p:cNvPicPr>
          <p:nvPr/>
        </p:nvPicPr>
        <p:blipFill>
          <a:blip r:embed="rId7"/>
          <a:srcRect/>
          <a:stretch/>
        </p:blipFill>
        <p:spPr>
          <a:xfrm>
            <a:off x="7791420" y="2666303"/>
            <a:ext cx="3648984" cy="1525393"/>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Benutzerdefinier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16_TF10001108_Win32" id="{08D89365-2E4C-432D-9349-8DF9B80AEEA1}" vid="{010FF314-90DF-4A21-BD0D-ADCBA34234A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{8948E0EE-191B-4952-A569-71E8120B982B}tf10001108_win32</Template>
  <TotalTime>0</TotalTime>
  <Words>253</Words>
  <Application>Microsoft Office PowerPoint</Application>
  <PresentationFormat>Breitbild</PresentationFormat>
  <Paragraphs>51</Paragraphs>
  <Slides>5</Slides>
  <Notes>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5</vt:i4>
      </vt:variant>
    </vt:vector>
  </HeadingPairs>
  <TitlesOfParts>
    <vt:vector size="11" baseType="lpstr">
      <vt:lpstr>Arial</vt:lpstr>
      <vt:lpstr>Calibri</vt:lpstr>
      <vt:lpstr>Segoe UI</vt:lpstr>
      <vt:lpstr>Segoe UI Light</vt:lpstr>
      <vt:lpstr>Segoe UI Semibold</vt:lpstr>
      <vt:lpstr>Benutzerdefiniert</vt:lpstr>
      <vt:lpstr>Kurs: Einführung in Data Science und Maschinelles Lernen </vt:lpstr>
      <vt:lpstr>Inhalt der Präsentation</vt:lpstr>
      <vt:lpstr>Verwendete Variablen</vt:lpstr>
      <vt:lpstr>Einrichten von Morphen</vt:lpstr>
      <vt:lpstr>Weitere Fragen zu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Kurs: Einführung in Data Science und Maschinelles Lernen </dc:title>
  <dc:creator>Yilmaz Kavurgaci</dc:creator>
  <cp:keywords/>
  <cp:lastModifiedBy>Yilmaz Kavurgaci</cp:lastModifiedBy>
  <cp:revision>3</cp:revision>
  <dcterms:created xsi:type="dcterms:W3CDTF">2023-12-30T10:16:31Z</dcterms:created>
  <dcterms:modified xsi:type="dcterms:W3CDTF">2024-01-01T15:19:38Z</dcterms:modified>
  <cp:version/>
</cp:coreProperties>
</file>