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83" r:id="rId3"/>
    <p:sldId id="279" r:id="rId4"/>
    <p:sldId id="281" r:id="rId5"/>
    <p:sldId id="280" r:id="rId6"/>
    <p:sldId id="257" r:id="rId7"/>
    <p:sldId id="275" r:id="rId8"/>
    <p:sldId id="276" r:id="rId9"/>
    <p:sldId id="282" r:id="rId1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llkommen" id="{E75E278A-FF0E-49A4-B170-79828D63BBAD}">
          <p14:sldIdLst>
            <p14:sldId id="256"/>
          </p14:sldIdLst>
        </p14:section>
        <p14:section name="Entwerfen, Morphen, mit Anmerkungen versehen, zusammenarbeiten, &quot;Sie wünschen&quot;" id="{B9B51309-D148-4332-87C2-07BE32FBCA3B}">
          <p14:sldIdLst>
            <p14:sldId id="283"/>
            <p14:sldId id="279"/>
            <p14:sldId id="281"/>
            <p14:sldId id="280"/>
            <p14:sldId id="257"/>
            <p14:sldId id="275"/>
            <p14:sldId id="276"/>
          </p14:sldIdLst>
        </p14:section>
        <p14:section name="Weitere Informationen"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111" d="100"/>
          <a:sy n="111" d="100"/>
        </p:scale>
        <p:origin x="5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271CF6F-B353-47EF-80E6-4EDFE82542AA}" type="datetime1">
              <a:rPr lang="de-DE" smtClean="0"/>
              <a:t>01.01.2024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de-DE" smtClean="0"/>
              <a:t>‹Nr.›</a:t>
            </a:fld>
            <a:endParaRPr lang="de-DE"/>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A315A-AEB2-48A1-84FA-B4A8FE58B7D2}" type="datetime1">
              <a:rPr lang="de-DE" smtClean="0"/>
              <a:pPr/>
              <a:t>01.01.2024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de-DE" noProof="0" smtClean="0"/>
              <a:t>‹Nr.›</a:t>
            </a:fld>
            <a:endParaRPr lang="de-DE"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F61EA0F-A667-4B49-8422-0062BC55E249}" type="slidenum">
              <a:rPr lang="de-DE" smtClean="0"/>
              <a:t>1</a:t>
            </a:fld>
            <a:endParaRPr lang="de-DE"/>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2</a:t>
            </a:fld>
            <a:endParaRPr lang="de-DE"/>
          </a:p>
        </p:txBody>
      </p:sp>
    </p:spTree>
    <p:extLst>
      <p:ext uri="{BB962C8B-B14F-4D97-AF65-F5344CB8AC3E}">
        <p14:creationId xmlns:p14="http://schemas.microsoft.com/office/powerpoint/2010/main" val="50789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3</a:t>
            </a:fld>
            <a:endParaRPr lang="de-DE"/>
          </a:p>
        </p:txBody>
      </p:sp>
    </p:spTree>
    <p:extLst>
      <p:ext uri="{BB962C8B-B14F-4D97-AF65-F5344CB8AC3E}">
        <p14:creationId xmlns:p14="http://schemas.microsoft.com/office/powerpoint/2010/main" val="401224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4</a:t>
            </a:fld>
            <a:endParaRPr lang="de-DE"/>
          </a:p>
        </p:txBody>
      </p:sp>
    </p:spTree>
    <p:extLst>
      <p:ext uri="{BB962C8B-B14F-4D97-AF65-F5344CB8AC3E}">
        <p14:creationId xmlns:p14="http://schemas.microsoft.com/office/powerpoint/2010/main" val="327735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5</a:t>
            </a:fld>
            <a:endParaRPr lang="de-DE"/>
          </a:p>
        </p:txBody>
      </p:sp>
    </p:spTree>
    <p:extLst>
      <p:ext uri="{BB962C8B-B14F-4D97-AF65-F5344CB8AC3E}">
        <p14:creationId xmlns:p14="http://schemas.microsoft.com/office/powerpoint/2010/main" val="191346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DF61EA0F-A667-4B49-8422-0062BC55E249}" type="slidenum">
              <a:rPr lang="de-DE" smtClean="0"/>
              <a:t>6</a:t>
            </a:fld>
            <a:endParaRPr lang="de-DE"/>
          </a:p>
        </p:txBody>
      </p:sp>
    </p:spTree>
    <p:extLst>
      <p:ext uri="{BB962C8B-B14F-4D97-AF65-F5344CB8AC3E}">
        <p14:creationId xmlns:p14="http://schemas.microsoft.com/office/powerpoint/2010/main" val="303423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7</a:t>
            </a:fld>
            <a:endParaRPr lang="de-DE"/>
          </a:p>
        </p:txBody>
      </p:sp>
    </p:spTree>
    <p:extLst>
      <p:ext uri="{BB962C8B-B14F-4D97-AF65-F5344CB8AC3E}">
        <p14:creationId xmlns:p14="http://schemas.microsoft.com/office/powerpoint/2010/main" val="4154460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8</a:t>
            </a:fld>
            <a:endParaRPr lang="de-DE"/>
          </a:p>
        </p:txBody>
      </p:sp>
    </p:spTree>
    <p:extLst>
      <p:ext uri="{BB962C8B-B14F-4D97-AF65-F5344CB8AC3E}">
        <p14:creationId xmlns:p14="http://schemas.microsoft.com/office/powerpoint/2010/main" val="277180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F61EA0F-A667-4B49-8422-0062BC55E249}" type="slidenum">
              <a:rPr lang="de-DE" smtClean="0"/>
              <a:t>9</a:t>
            </a:fld>
            <a:endParaRPr lang="de-DE"/>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cxnSp>
        <p:nvCxnSpPr>
          <p:cNvPr id="12" name="Gerader Verbinde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de-DE" noProof="0"/>
              <a:t>Titelmasterformat durch Klicken bearbeiten</a:t>
            </a:r>
          </a:p>
        </p:txBody>
      </p:sp>
      <p:sp>
        <p:nvSpPr>
          <p:cNvPr id="3" name="Inhaltsplatzhalter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
        <p:nvSpPr>
          <p:cNvPr id="6"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A8748828-F6EB-4704-9353-51DD373A1B63}" type="datetime1">
              <a:rPr lang="de-DE" noProof="0" smtClean="0"/>
              <a:t>01.01.2024</a:t>
            </a:fld>
            <a:endParaRPr lang="de-DE" noProof="0"/>
          </a:p>
        </p:txBody>
      </p:sp>
      <p:sp>
        <p:nvSpPr>
          <p:cNvPr id="7"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8" name="Foliennummernplatzhalt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smtClean="0"/>
              <a:pPr rtl="0"/>
              <a:t>‹Nr.›</a:t>
            </a:fld>
            <a:endParaRPr lang="de-DE"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9" name="Rechteck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10" name="Rechteck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de-DE" noProof="0"/>
              <a:t>Titelmasterformat durch Klicken bearbeiten</a:t>
            </a:r>
          </a:p>
        </p:txBody>
      </p:sp>
      <p:sp>
        <p:nvSpPr>
          <p:cNvPr id="7" name="Inhaltsplatzhalter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sp>
        <p:nvSpPr>
          <p:cNvPr id="2" name="Titelplatzhalt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de-DE" noProof="0"/>
              <a:t>Titelmasterformat durch Klicken bearbeiten</a:t>
            </a:r>
          </a:p>
        </p:txBody>
      </p:sp>
      <p:sp>
        <p:nvSpPr>
          <p:cNvPr id="3" name="Textplatzhalt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3BAA270F-9618-4C37-A567-2E8C03DB9594}" type="datetime1">
              <a:rPr lang="de-DE" noProof="0" smtClean="0"/>
              <a:t>01.01.2024</a:t>
            </a:fld>
            <a:endParaRPr lang="de-DE" noProof="0" dirty="0"/>
          </a:p>
        </p:txBody>
      </p:sp>
      <p:sp>
        <p:nvSpPr>
          <p:cNvPr id="5"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6" name="Foliennummernplatzhalt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smtClean="0"/>
              <a:pPr rtl="0"/>
              <a:t>‹Nr.›</a:t>
            </a:fld>
            <a:endParaRPr lang="de-DE" noProof="0"/>
          </a:p>
        </p:txBody>
      </p:sp>
      <p:cxnSp>
        <p:nvCxnSpPr>
          <p:cNvPr id="8" name="Gerader Verbinde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png"/><Relationship Id="rId5" Type="http://schemas.microsoft.com/office/2017/04/relationships/track" Target="../media/track1.vtt"/><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38200" y="1164324"/>
            <a:ext cx="10515600" cy="2387600"/>
          </a:xfrm>
        </p:spPr>
        <p:txBody>
          <a:bodyPr rtlCol="0" anchor="ctr" anchorCtr="0">
            <a:normAutofit/>
          </a:bodyPr>
          <a:lstStyle/>
          <a:p>
            <a:pPr rtl="0"/>
            <a:r>
              <a:rPr lang="de-DE" sz="4800" dirty="0">
                <a:solidFill>
                  <a:schemeClr val="bg1"/>
                </a:solidFill>
              </a:rPr>
              <a:t>Kurs:</a:t>
            </a:r>
            <a:br>
              <a:rPr lang="de-DE" sz="4800" dirty="0">
                <a:solidFill>
                  <a:schemeClr val="bg1"/>
                </a:solidFill>
              </a:rPr>
            </a:br>
            <a:r>
              <a:rPr lang="de-DE" sz="4800" dirty="0">
                <a:solidFill>
                  <a:schemeClr val="bg1"/>
                </a:solidFill>
              </a:rPr>
              <a:t>Einführung in Data Science und Maschinelles Lernen	</a:t>
            </a:r>
          </a:p>
        </p:txBody>
      </p:sp>
      <p:sp>
        <p:nvSpPr>
          <p:cNvPr id="3" name="Untertitel 2"/>
          <p:cNvSpPr>
            <a:spLocks noGrp="1"/>
          </p:cNvSpPr>
          <p:nvPr>
            <p:ph type="subTitle" idx="4294967295"/>
          </p:nvPr>
        </p:nvSpPr>
        <p:spPr>
          <a:xfrm>
            <a:off x="1493176" y="5124779"/>
            <a:ext cx="8303967" cy="697523"/>
          </a:xfrm>
        </p:spPr>
        <p:txBody>
          <a:bodyPr rtlCol="0">
            <a:normAutofit/>
          </a:bodyPr>
          <a:lstStyle/>
          <a:p>
            <a:r>
              <a:rPr lang="de-DE" sz="2400" dirty="0">
                <a:solidFill>
                  <a:schemeClr val="bg1"/>
                </a:solidFill>
              </a:rPr>
              <a:t>Anna Puck, Fatiha </a:t>
            </a:r>
            <a:r>
              <a:rPr lang="de-DE" sz="2400" dirty="0" err="1">
                <a:solidFill>
                  <a:schemeClr val="bg1"/>
                </a:solidFill>
              </a:rPr>
              <a:t>Kalam</a:t>
            </a:r>
            <a:r>
              <a:rPr lang="de-DE" sz="2400" dirty="0">
                <a:solidFill>
                  <a:schemeClr val="bg1"/>
                </a:solidFill>
              </a:rPr>
              <a:t> </a:t>
            </a:r>
            <a:r>
              <a:rPr lang="de-DE" sz="2400" dirty="0" err="1">
                <a:solidFill>
                  <a:schemeClr val="bg1"/>
                </a:solidFill>
              </a:rPr>
              <a:t>Nisa</a:t>
            </a:r>
            <a:r>
              <a:rPr lang="de-DE" sz="2400" dirty="0">
                <a:solidFill>
                  <a:schemeClr val="bg1"/>
                </a:solidFill>
              </a:rPr>
              <a:t>, Tim Oldörp, Yilmaz Kavurgaci</a:t>
            </a:r>
            <a:endParaRPr lang="de-DE" sz="3600" dirty="0"/>
          </a:p>
        </p:txBody>
      </p:sp>
      <p:pic>
        <p:nvPicPr>
          <p:cNvPr id="4" name="Bild 3" descr="PowerPoint-Programmsymbol"/>
          <p:cNvPicPr>
            <a:picLocks noChangeAspect="1"/>
          </p:cNvPicPr>
          <p:nvPr/>
        </p:nvPicPr>
        <p:blipFill>
          <a:blip r:embed="rId3"/>
          <a:srcRect/>
          <a:stretch/>
        </p:blipFill>
        <p:spPr bwMode="invGray">
          <a:xfrm>
            <a:off x="670216" y="5193062"/>
            <a:ext cx="822960" cy="822960"/>
          </a:xfrm>
          <a:prstGeom prst="rect">
            <a:avLst/>
          </a:prstGeom>
        </p:spPr>
      </p:pic>
      <p:grpSp>
        <p:nvGrpSpPr>
          <p:cNvPr id="5" name="Gruppieren 4" descr="Kleiner Kreis mit enthaltener Zahl 1 zur Angabe von Schritt 1">
            <a:extLst>
              <a:ext uri="{FF2B5EF4-FFF2-40B4-BE49-F238E27FC236}">
                <a16:creationId xmlns:a16="http://schemas.microsoft.com/office/drawing/2014/main" id="{39771933-B5ED-595F-EC9F-53AC411823D5}"/>
              </a:ext>
            </a:extLst>
          </p:cNvPr>
          <p:cNvGrpSpPr/>
          <p:nvPr/>
        </p:nvGrpSpPr>
        <p:grpSpPr bwMode="blackWhite">
          <a:xfrm>
            <a:off x="531552" y="1917997"/>
            <a:ext cx="558179" cy="409838"/>
            <a:chOff x="6953426" y="711274"/>
            <a:chExt cx="558179" cy="409838"/>
          </a:xfrm>
        </p:grpSpPr>
        <p:sp>
          <p:nvSpPr>
            <p:cNvPr id="6" name="Ellipse 5" descr="Kleiner Kreis">
              <a:extLst>
                <a:ext uri="{FF2B5EF4-FFF2-40B4-BE49-F238E27FC236}">
                  <a16:creationId xmlns:a16="http://schemas.microsoft.com/office/drawing/2014/main" id="{7D728C57-FC52-A627-FBB3-E16EE1A0A31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7" name="Textfeld 6" descr="Zahl 1">
              <a:extLst>
                <a:ext uri="{FF2B5EF4-FFF2-40B4-BE49-F238E27FC236}">
                  <a16:creationId xmlns:a16="http://schemas.microsoft.com/office/drawing/2014/main" id="{8F5F086C-DE1D-936B-74AC-07FB9E11781A}"/>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de-DE" dirty="0">
                <a:latin typeface="Segoe UI Light" panose="020B0502040204020203" pitchFamily="34" charset="0"/>
                <a:cs typeface="Segoe UI Light" panose="020B0502040204020203" pitchFamily="34" charset="0"/>
              </a:rPr>
              <a:t>Inhalt der Präsentation</a:t>
            </a:r>
          </a:p>
        </p:txBody>
      </p:sp>
      <p:grpSp>
        <p:nvGrpSpPr>
          <p:cNvPr id="18" name="Gruppieren 17" descr="Kleiner Kreis mit enthaltener Zahl 1 zur Angabe von Schritt 1"/>
          <p:cNvGrpSpPr/>
          <p:nvPr/>
        </p:nvGrpSpPr>
        <p:grpSpPr bwMode="blackWhite">
          <a:xfrm>
            <a:off x="522808" y="1409556"/>
            <a:ext cx="558179" cy="409838"/>
            <a:chOff x="6953426" y="711274"/>
            <a:chExt cx="558179" cy="409838"/>
          </a:xfrm>
        </p:grpSpPr>
        <p:sp>
          <p:nvSpPr>
            <p:cNvPr id="19" name="Ellipse 18"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0" name="Textfeld 19"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1" name="Inhaltsplatzhalter 17"/>
          <p:cNvSpPr txBox="1">
            <a:spLocks/>
          </p:cNvSpPr>
          <p:nvPr/>
        </p:nvSpPr>
        <p:spPr>
          <a:xfrm>
            <a:off x="1047770" y="1449748"/>
            <a:ext cx="5399027"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600"/>
              </a:spcAft>
              <a:buNone/>
              <a:defRPr/>
            </a:pPr>
            <a:r>
              <a:rPr lang="de-DE" sz="1100" dirty="0">
                <a:solidFill>
                  <a:prstClr val="black">
                    <a:lumMod val="75000"/>
                    <a:lumOff val="25000"/>
                  </a:prstClr>
                </a:solidFill>
                <a:cs typeface="Segoe UI"/>
              </a:rPr>
              <a:t>Einführung und Erklärung der Variablen</a:t>
            </a:r>
          </a:p>
        </p:txBody>
      </p:sp>
      <p:grpSp>
        <p:nvGrpSpPr>
          <p:cNvPr id="33" name="Gruppieren 32" descr="Kleiner Kreis mit enthaltener Zahl 2 zur Angabe von Schritt 2"/>
          <p:cNvGrpSpPr/>
          <p:nvPr/>
        </p:nvGrpSpPr>
        <p:grpSpPr bwMode="blackWhite">
          <a:xfrm>
            <a:off x="522808" y="2046759"/>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36" name="Inhaltsplatzhalter 17"/>
          <p:cNvSpPr txBox="1">
            <a:spLocks/>
          </p:cNvSpPr>
          <p:nvPr/>
        </p:nvSpPr>
        <p:spPr>
          <a:xfrm>
            <a:off x="1075932" y="2077848"/>
            <a:ext cx="5113409" cy="4809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20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Zugehörige Balkendiagramme mit Konfidenzintervallen</a:t>
            </a:r>
          </a:p>
        </p:txBody>
      </p:sp>
      <p:grpSp>
        <p:nvGrpSpPr>
          <p:cNvPr id="22" name="Gruppieren 21" descr="Kleiner Kreis mit enthaltener Zahl 3 zur Angabe von Schritt 3"/>
          <p:cNvGrpSpPr/>
          <p:nvPr/>
        </p:nvGrpSpPr>
        <p:grpSpPr bwMode="blackWhite">
          <a:xfrm>
            <a:off x="522808" y="2732635"/>
            <a:ext cx="558179" cy="409838"/>
            <a:chOff x="6953426" y="711274"/>
            <a:chExt cx="558179" cy="409838"/>
          </a:xfrm>
        </p:grpSpPr>
        <p:sp>
          <p:nvSpPr>
            <p:cNvPr id="24" name="Ellipse 2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0" name="Textfeld 29"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3</a:t>
              </a:r>
            </a:p>
          </p:txBody>
        </p:sp>
      </p:grpSp>
      <p:sp>
        <p:nvSpPr>
          <p:cNvPr id="32" name="Inhaltsplatzhalter 17"/>
          <p:cNvSpPr txBox="1">
            <a:spLocks/>
          </p:cNvSpPr>
          <p:nvPr/>
        </p:nvSpPr>
        <p:spPr>
          <a:xfrm>
            <a:off x="1047770" y="2745393"/>
            <a:ext cx="5303098" cy="1672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6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Optimierung eines linearen Modells</a:t>
            </a:r>
          </a:p>
          <a:p>
            <a:pPr lvl="1">
              <a:lnSpc>
                <a:spcPct val="100000"/>
              </a:lnSpc>
              <a:spcAft>
                <a:spcPts val="600"/>
              </a:spcAft>
              <a:buAutoNum type="alphaLcParenR"/>
              <a:defRPr/>
            </a:pPr>
            <a:r>
              <a:rPr lang="de-DE" sz="1100" dirty="0">
                <a:solidFill>
                  <a:prstClr val="black">
                    <a:lumMod val="75000"/>
                    <a:lumOff val="25000"/>
                  </a:prstClr>
                </a:solidFill>
                <a:cs typeface="Segoe UI"/>
              </a:rPr>
              <a:t>Modellgleichung</a:t>
            </a:r>
          </a:p>
          <a:p>
            <a:pPr lvl="1">
              <a:lnSpc>
                <a:spcPct val="100000"/>
              </a:lnSpc>
              <a:spcAft>
                <a:spcPts val="600"/>
              </a:spcAft>
              <a:buAutoNum type="alphaLcParenR"/>
              <a:defRPr/>
            </a:pPr>
            <a:r>
              <a:rPr lang="de-DE" sz="1100" dirty="0" err="1">
                <a:solidFill>
                  <a:prstClr val="black">
                    <a:lumMod val="75000"/>
                    <a:lumOff val="25000"/>
                  </a:prstClr>
                </a:solidFill>
                <a:cs typeface="Segoe UI"/>
              </a:rPr>
              <a:t>Adjusted</a:t>
            </a:r>
            <a:r>
              <a:rPr lang="de-DE" sz="1100" dirty="0">
                <a:solidFill>
                  <a:prstClr val="black">
                    <a:lumMod val="75000"/>
                    <a:lumOff val="25000"/>
                  </a:prstClr>
                </a:solidFill>
                <a:cs typeface="Segoe UI"/>
              </a:rPr>
              <a:t> R²</a:t>
            </a:r>
          </a:p>
          <a:p>
            <a:pPr lvl="1">
              <a:lnSpc>
                <a:spcPct val="100000"/>
              </a:lnSpc>
              <a:spcAft>
                <a:spcPts val="600"/>
              </a:spcAft>
              <a:buAutoNum type="alphaLcParenR"/>
              <a:defRPr/>
            </a:pPr>
            <a:r>
              <a:rPr lang="de-DE" sz="1100" dirty="0">
                <a:solidFill>
                  <a:prstClr val="black">
                    <a:lumMod val="75000"/>
                    <a:lumOff val="25000"/>
                  </a:prstClr>
                </a:solidFill>
                <a:cs typeface="Segoe UI"/>
              </a:rPr>
              <a:t>MAPE für den Zeitraum 09.06.2019 - 30.07.2019</a:t>
            </a:r>
          </a:p>
        </p:txBody>
      </p:sp>
      <p:grpSp>
        <p:nvGrpSpPr>
          <p:cNvPr id="37" name="Gruppieren 36" descr="Kleiner Kreis mit enthaltener Zahl 4 zur Angabe von Schritt 4"/>
          <p:cNvGrpSpPr/>
          <p:nvPr/>
        </p:nvGrpSpPr>
        <p:grpSpPr bwMode="blackWhite">
          <a:xfrm>
            <a:off x="522808" y="4121197"/>
            <a:ext cx="558179" cy="409838"/>
            <a:chOff x="6953426" y="711274"/>
            <a:chExt cx="558179" cy="409838"/>
          </a:xfrm>
        </p:grpSpPr>
        <p:sp>
          <p:nvSpPr>
            <p:cNvPr id="38" name="Ellipse 37"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Textfeld 38" descr="Zahl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4</a:t>
              </a:r>
            </a:p>
          </p:txBody>
        </p:sp>
      </p:grpSp>
      <p:sp>
        <p:nvSpPr>
          <p:cNvPr id="40" name="Inhaltsplatzhalter 17"/>
          <p:cNvSpPr txBox="1">
            <a:spLocks/>
          </p:cNvSpPr>
          <p:nvPr/>
        </p:nvSpPr>
        <p:spPr>
          <a:xfrm>
            <a:off x="1045242" y="4226433"/>
            <a:ext cx="5303098" cy="23636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20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Optimierung eines neuronalen Netzes</a:t>
            </a:r>
          </a:p>
          <a:p>
            <a:pPr lvl="1">
              <a:lnSpc>
                <a:spcPct val="100000"/>
              </a:lnSpc>
              <a:spcAft>
                <a:spcPts val="2000"/>
              </a:spcAft>
              <a:buAutoNum type="alphaLcParenR"/>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Source Code</a:t>
            </a:r>
          </a:p>
          <a:p>
            <a:pPr lvl="1">
              <a:lnSpc>
                <a:spcPct val="100000"/>
              </a:lnSpc>
              <a:spcAft>
                <a:spcPts val="2000"/>
              </a:spcAft>
              <a:buAutoNum type="alphaLcParenR"/>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Darstellung Loss-Funktion</a:t>
            </a:r>
          </a:p>
          <a:p>
            <a:pPr lvl="1">
              <a:lnSpc>
                <a:spcPct val="100000"/>
              </a:lnSpc>
              <a:spcAft>
                <a:spcPts val="2000"/>
              </a:spcAft>
              <a:buAutoNum type="alphaLcParenR"/>
              <a:defRPr/>
            </a:pPr>
            <a:r>
              <a:rPr lang="de-DE" sz="1100" dirty="0">
                <a:solidFill>
                  <a:prstClr val="black">
                    <a:lumMod val="75000"/>
                    <a:lumOff val="25000"/>
                  </a:prstClr>
                </a:solidFill>
                <a:cs typeface="Segoe UI"/>
              </a:rPr>
              <a:t>MAPE für den Zeitraum 09.06.2019 - 30.07.2019</a:t>
            </a:r>
            <a:endParaRPr lang="de-DE" sz="11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9" name="Bild 28" descr="Registerkarte „Einfügen“ mit Option zum Einfügen eines Bilds"/>
          <p:cNvPicPr>
            <a:picLocks noChangeAspect="1"/>
          </p:cNvPicPr>
          <p:nvPr/>
        </p:nvPicPr>
        <p:blipFill>
          <a:blip r:embed="rId3"/>
          <a:srcRect/>
          <a:stretch/>
        </p:blipFill>
        <p:spPr>
          <a:xfrm>
            <a:off x="6880200" y="1455791"/>
            <a:ext cx="2795081" cy="1592728"/>
          </a:xfrm>
          <a:prstGeom prst="rect">
            <a:avLst/>
          </a:prstGeom>
        </p:spPr>
      </p:pic>
      <p:pic>
        <p:nvPicPr>
          <p:cNvPr id="23" name="Bild 22" descr="Dialogfeld „Designideen“ mit Aufforderung zur Benutzerbestätigung zum Abrufen von Designideen"/>
          <p:cNvPicPr>
            <a:picLocks noChangeAspect="1"/>
          </p:cNvPicPr>
          <p:nvPr/>
        </p:nvPicPr>
        <p:blipFill>
          <a:blip r:embed="rId4"/>
          <a:srcRect/>
          <a:stretch/>
        </p:blipFill>
        <p:spPr>
          <a:xfrm>
            <a:off x="6693033" y="3067244"/>
            <a:ext cx="2900886" cy="3506681"/>
          </a:xfrm>
          <a:prstGeom prst="rect">
            <a:avLst/>
          </a:prstGeom>
        </p:spPr>
      </p:pic>
    </p:spTree>
    <p:extLst>
      <p:ext uri="{BB962C8B-B14F-4D97-AF65-F5344CB8AC3E}">
        <p14:creationId xmlns:p14="http://schemas.microsoft.com/office/powerpoint/2010/main" val="1908584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de-DE" dirty="0">
                <a:latin typeface="Segoe UI Light" panose="020B0502040204020203" pitchFamily="34" charset="0"/>
                <a:cs typeface="Segoe UI Light" panose="020B0502040204020203" pitchFamily="34" charset="0"/>
              </a:rPr>
              <a:t>Verwendete Variablen</a:t>
            </a:r>
          </a:p>
        </p:txBody>
      </p:sp>
      <p:sp>
        <p:nvSpPr>
          <p:cNvPr id="25" name="Inhaltsplatzhalt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latin typeface="Segoe UI" panose="020B0502040204020203" pitchFamily="34" charset="0"/>
                <a:cs typeface="Segoe UI" panose="020B0502040204020203" pitchFamily="34" charset="0"/>
              </a:rPr>
              <a:t>Und so funktioniert es:</a:t>
            </a:r>
          </a:p>
        </p:txBody>
      </p:sp>
      <p:grpSp>
        <p:nvGrpSpPr>
          <p:cNvPr id="18" name="Gruppieren 17" descr="Kleiner Kreis mit enthaltener Zahl 1 zur Angabe von Schritt 1"/>
          <p:cNvGrpSpPr/>
          <p:nvPr/>
        </p:nvGrpSpPr>
        <p:grpSpPr bwMode="blackWhite">
          <a:xfrm>
            <a:off x="531552" y="1917997"/>
            <a:ext cx="558179" cy="409838"/>
            <a:chOff x="6953426" y="711274"/>
            <a:chExt cx="558179" cy="409838"/>
          </a:xfrm>
        </p:grpSpPr>
        <p:sp>
          <p:nvSpPr>
            <p:cNvPr id="19" name="Ellipse 18"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0" name="Textfeld 19"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1" name="Inhaltsplatzhalter 17"/>
          <p:cNvSpPr txBox="1">
            <a:spLocks/>
          </p:cNvSpPr>
          <p:nvPr/>
        </p:nvSpPr>
        <p:spPr>
          <a:xfrm>
            <a:off x="1056514" y="1958189"/>
            <a:ext cx="5399027"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cs typeface="Segoe UI"/>
              </a:rPr>
              <a:t>Umsatzdaten nach Warengruppen</a:t>
            </a:r>
          </a:p>
        </p:txBody>
      </p:sp>
      <p:grpSp>
        <p:nvGrpSpPr>
          <p:cNvPr id="33" name="Gruppieren 32" descr="Kleiner Kreis mit enthaltener Zahl 2 zur Angabe von Schritt 2"/>
          <p:cNvGrpSpPr/>
          <p:nvPr/>
        </p:nvGrpSpPr>
        <p:grpSpPr bwMode="blackWhite">
          <a:xfrm>
            <a:off x="531552" y="2555200"/>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36" name="Inhaltsplatzhalter 17"/>
          <p:cNvSpPr txBox="1">
            <a:spLocks/>
          </p:cNvSpPr>
          <p:nvPr/>
        </p:nvSpPr>
        <p:spPr>
          <a:xfrm>
            <a:off x="1084676" y="2586289"/>
            <a:ext cx="5113409" cy="7568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Kieler Woche</a:t>
            </a:r>
          </a:p>
        </p:txBody>
      </p:sp>
      <p:grpSp>
        <p:nvGrpSpPr>
          <p:cNvPr id="22" name="Gruppieren 21" descr="Kleiner Kreis mit enthaltener Zahl 3 zur Angabe von Schritt 3"/>
          <p:cNvGrpSpPr/>
          <p:nvPr/>
        </p:nvGrpSpPr>
        <p:grpSpPr bwMode="blackWhite">
          <a:xfrm>
            <a:off x="531552" y="3241076"/>
            <a:ext cx="558179" cy="409838"/>
            <a:chOff x="6953426" y="711274"/>
            <a:chExt cx="558179" cy="409838"/>
          </a:xfrm>
        </p:grpSpPr>
        <p:sp>
          <p:nvSpPr>
            <p:cNvPr id="24" name="Ellipse 2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0" name="Textfeld 29"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3</a:t>
              </a:r>
            </a:p>
          </p:txBody>
        </p:sp>
      </p:grpSp>
      <p:sp>
        <p:nvSpPr>
          <p:cNvPr id="32" name="Inhaltsplatzhalter 17"/>
          <p:cNvSpPr txBox="1">
            <a:spLocks/>
          </p:cNvSpPr>
          <p:nvPr/>
        </p:nvSpPr>
        <p:spPr>
          <a:xfrm>
            <a:off x="1056514" y="3253834"/>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Bewölkung</a:t>
            </a:r>
            <a:endParaRPr lang="de-DE" sz="1100" dirty="0">
              <a:solidFill>
                <a:prstClr val="black">
                  <a:lumMod val="75000"/>
                  <a:lumOff val="25000"/>
                </a:prstClr>
              </a:solidFill>
              <a:cs typeface="Segoe UI"/>
            </a:endParaRPr>
          </a:p>
        </p:txBody>
      </p:sp>
      <p:grpSp>
        <p:nvGrpSpPr>
          <p:cNvPr id="37" name="Gruppieren 36" descr="Kleiner Kreis mit enthaltener Zahl 4 zur Angabe von Schritt 4"/>
          <p:cNvGrpSpPr/>
          <p:nvPr/>
        </p:nvGrpSpPr>
        <p:grpSpPr bwMode="blackWhite">
          <a:xfrm>
            <a:off x="521207" y="3918152"/>
            <a:ext cx="558179" cy="409838"/>
            <a:chOff x="6953426" y="711274"/>
            <a:chExt cx="558179" cy="409838"/>
          </a:xfrm>
        </p:grpSpPr>
        <p:sp>
          <p:nvSpPr>
            <p:cNvPr id="38" name="Ellipse 37"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Textfeld 38" descr="Zahl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4</a:t>
              </a:r>
            </a:p>
          </p:txBody>
        </p:sp>
      </p:grpSp>
      <p:sp>
        <p:nvSpPr>
          <p:cNvPr id="40" name="Inhaltsplatzhalter 17"/>
          <p:cNvSpPr txBox="1">
            <a:spLocks/>
          </p:cNvSpPr>
          <p:nvPr/>
        </p:nvSpPr>
        <p:spPr>
          <a:xfrm>
            <a:off x="1046169" y="3934442"/>
            <a:ext cx="5303098"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Temperatur</a:t>
            </a:r>
          </a:p>
        </p:txBody>
      </p:sp>
      <p:pic>
        <p:nvPicPr>
          <p:cNvPr id="29" name="Bild 28" descr="Registerkarte „Einfügen“ mit Option zum Einfügen eines Bilds"/>
          <p:cNvPicPr>
            <a:picLocks noChangeAspect="1"/>
          </p:cNvPicPr>
          <p:nvPr/>
        </p:nvPicPr>
        <p:blipFill>
          <a:blip r:embed="rId3"/>
          <a:srcRect/>
          <a:stretch/>
        </p:blipFill>
        <p:spPr>
          <a:xfrm>
            <a:off x="6880200" y="1455791"/>
            <a:ext cx="2795081" cy="1592728"/>
          </a:xfrm>
          <a:prstGeom prst="rect">
            <a:avLst/>
          </a:prstGeom>
        </p:spPr>
      </p:pic>
      <p:pic>
        <p:nvPicPr>
          <p:cNvPr id="23" name="Bild 22" descr="Dialogfeld „Designideen“ mit Aufforderung zur Benutzerbestätigung zum Abrufen von Designideen"/>
          <p:cNvPicPr>
            <a:picLocks noChangeAspect="1"/>
          </p:cNvPicPr>
          <p:nvPr/>
        </p:nvPicPr>
        <p:blipFill>
          <a:blip r:embed="rId4"/>
          <a:srcRect/>
          <a:stretch/>
        </p:blipFill>
        <p:spPr>
          <a:xfrm>
            <a:off x="6693033" y="3067244"/>
            <a:ext cx="2900886" cy="3506681"/>
          </a:xfrm>
          <a:prstGeom prst="rect">
            <a:avLst/>
          </a:prstGeom>
        </p:spPr>
      </p:pic>
      <p:grpSp>
        <p:nvGrpSpPr>
          <p:cNvPr id="2" name="Gruppieren 1" descr="Kleiner Kreis mit enthaltener Zahl 3 zur Angabe von Schritt 3">
            <a:extLst>
              <a:ext uri="{FF2B5EF4-FFF2-40B4-BE49-F238E27FC236}">
                <a16:creationId xmlns:a16="http://schemas.microsoft.com/office/drawing/2014/main" id="{45EA679F-414B-8C6E-CBCB-0A3086ABE14D}"/>
              </a:ext>
            </a:extLst>
          </p:cNvPr>
          <p:cNvGrpSpPr/>
          <p:nvPr/>
        </p:nvGrpSpPr>
        <p:grpSpPr bwMode="blackWhite">
          <a:xfrm>
            <a:off x="531552" y="4547708"/>
            <a:ext cx="558179" cy="409838"/>
            <a:chOff x="6953426" y="711274"/>
            <a:chExt cx="558179" cy="409838"/>
          </a:xfrm>
        </p:grpSpPr>
        <p:sp>
          <p:nvSpPr>
            <p:cNvPr id="3" name="Ellipse 2" descr="Kleiner Kreis">
              <a:extLst>
                <a:ext uri="{FF2B5EF4-FFF2-40B4-BE49-F238E27FC236}">
                  <a16:creationId xmlns:a16="http://schemas.microsoft.com/office/drawing/2014/main" id="{FD340FDB-4BE8-103C-7763-CD02EA49FFB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 name="Textfeld 4" descr="Zahl 3">
              <a:extLst>
                <a:ext uri="{FF2B5EF4-FFF2-40B4-BE49-F238E27FC236}">
                  <a16:creationId xmlns:a16="http://schemas.microsoft.com/office/drawing/2014/main" id="{1E702753-74CD-047A-85A4-64306AA4F1D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5</a:t>
              </a:r>
            </a:p>
          </p:txBody>
        </p:sp>
      </p:grpSp>
      <p:sp>
        <p:nvSpPr>
          <p:cNvPr id="6" name="Inhaltsplatzhalter 17">
            <a:extLst>
              <a:ext uri="{FF2B5EF4-FFF2-40B4-BE49-F238E27FC236}">
                <a16:creationId xmlns:a16="http://schemas.microsoft.com/office/drawing/2014/main" id="{A8F18E22-B6BE-5480-F86F-5B9E125AAAEE}"/>
              </a:ext>
            </a:extLst>
          </p:cNvPr>
          <p:cNvSpPr txBox="1">
            <a:spLocks/>
          </p:cNvSpPr>
          <p:nvPr/>
        </p:nvSpPr>
        <p:spPr>
          <a:xfrm>
            <a:off x="1056514" y="4560466"/>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Windgeschwindigkeit</a:t>
            </a:r>
            <a:endParaRPr lang="de-DE" sz="1100" dirty="0">
              <a:solidFill>
                <a:prstClr val="black">
                  <a:lumMod val="75000"/>
                  <a:lumOff val="25000"/>
                </a:prstClr>
              </a:solidFill>
              <a:cs typeface="Segoe UI"/>
            </a:endParaRPr>
          </a:p>
        </p:txBody>
      </p:sp>
      <p:grpSp>
        <p:nvGrpSpPr>
          <p:cNvPr id="7" name="Gruppieren 6" descr="Kleiner Kreis mit enthaltener Zahl 4 zur Angabe von Schritt 4">
            <a:extLst>
              <a:ext uri="{FF2B5EF4-FFF2-40B4-BE49-F238E27FC236}">
                <a16:creationId xmlns:a16="http://schemas.microsoft.com/office/drawing/2014/main" id="{0F2DDA3D-52BB-8762-2149-DB564BC6933E}"/>
              </a:ext>
            </a:extLst>
          </p:cNvPr>
          <p:cNvGrpSpPr/>
          <p:nvPr/>
        </p:nvGrpSpPr>
        <p:grpSpPr bwMode="blackWhite">
          <a:xfrm>
            <a:off x="521207" y="5224784"/>
            <a:ext cx="558179" cy="409838"/>
            <a:chOff x="6953426" y="711274"/>
            <a:chExt cx="558179" cy="409838"/>
          </a:xfrm>
        </p:grpSpPr>
        <p:sp>
          <p:nvSpPr>
            <p:cNvPr id="8" name="Ellipse 7" descr="Kleiner Kreis">
              <a:extLst>
                <a:ext uri="{FF2B5EF4-FFF2-40B4-BE49-F238E27FC236}">
                  <a16:creationId xmlns:a16="http://schemas.microsoft.com/office/drawing/2014/main" id="{6610C740-A587-C0B5-13CA-F5CC96C435E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9" name="Textfeld 8" descr="Zahl 4">
              <a:extLst>
                <a:ext uri="{FF2B5EF4-FFF2-40B4-BE49-F238E27FC236}">
                  <a16:creationId xmlns:a16="http://schemas.microsoft.com/office/drawing/2014/main" id="{E59D011B-AD03-8216-ED4F-C4A2F12C449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6</a:t>
              </a:r>
            </a:p>
          </p:txBody>
        </p:sp>
      </p:grpSp>
      <p:sp>
        <p:nvSpPr>
          <p:cNvPr id="10" name="Inhaltsplatzhalter 17">
            <a:extLst>
              <a:ext uri="{FF2B5EF4-FFF2-40B4-BE49-F238E27FC236}">
                <a16:creationId xmlns:a16="http://schemas.microsoft.com/office/drawing/2014/main" id="{E45821F7-0233-EE16-58FF-1BFFA8950485}"/>
              </a:ext>
            </a:extLst>
          </p:cNvPr>
          <p:cNvSpPr txBox="1">
            <a:spLocks/>
          </p:cNvSpPr>
          <p:nvPr/>
        </p:nvSpPr>
        <p:spPr>
          <a:xfrm>
            <a:off x="1046169" y="5241074"/>
            <a:ext cx="5303098"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Wettercode</a:t>
            </a:r>
          </a:p>
        </p:txBody>
      </p:sp>
      <p:grpSp>
        <p:nvGrpSpPr>
          <p:cNvPr id="11" name="Gruppieren 10" descr="Kleiner Kreis mit enthaltener Zahl 3 zur Angabe von Schritt 3">
            <a:extLst>
              <a:ext uri="{FF2B5EF4-FFF2-40B4-BE49-F238E27FC236}">
                <a16:creationId xmlns:a16="http://schemas.microsoft.com/office/drawing/2014/main" id="{1C123C2D-1A23-421D-0F2C-78CB603B8CB2}"/>
              </a:ext>
            </a:extLst>
          </p:cNvPr>
          <p:cNvGrpSpPr/>
          <p:nvPr/>
        </p:nvGrpSpPr>
        <p:grpSpPr bwMode="blackWhite">
          <a:xfrm>
            <a:off x="531552" y="5854340"/>
            <a:ext cx="558179" cy="409838"/>
            <a:chOff x="6953426" y="711274"/>
            <a:chExt cx="558179" cy="409838"/>
          </a:xfrm>
        </p:grpSpPr>
        <p:sp>
          <p:nvSpPr>
            <p:cNvPr id="12" name="Ellipse 11" descr="Kleiner Kreis">
              <a:extLst>
                <a:ext uri="{FF2B5EF4-FFF2-40B4-BE49-F238E27FC236}">
                  <a16:creationId xmlns:a16="http://schemas.microsoft.com/office/drawing/2014/main" id="{3B6DD10F-516B-A099-7519-4F458A32130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3" name="Textfeld 12" descr="Zahl 3">
              <a:extLst>
                <a:ext uri="{FF2B5EF4-FFF2-40B4-BE49-F238E27FC236}">
                  <a16:creationId xmlns:a16="http://schemas.microsoft.com/office/drawing/2014/main" id="{146ABDAB-7E29-59D8-72DA-5C049AFC167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7</a:t>
              </a:r>
            </a:p>
          </p:txBody>
        </p:sp>
      </p:grpSp>
      <p:sp>
        <p:nvSpPr>
          <p:cNvPr id="14" name="Inhaltsplatzhalter 17">
            <a:extLst>
              <a:ext uri="{FF2B5EF4-FFF2-40B4-BE49-F238E27FC236}">
                <a16:creationId xmlns:a16="http://schemas.microsoft.com/office/drawing/2014/main" id="{922DBD11-E6EB-DD15-CEA2-821DDC94186E}"/>
              </a:ext>
            </a:extLst>
          </p:cNvPr>
          <p:cNvSpPr txBox="1">
            <a:spLocks/>
          </p:cNvSpPr>
          <p:nvPr/>
        </p:nvSpPr>
        <p:spPr>
          <a:xfrm>
            <a:off x="1056514" y="5867098"/>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Schulferien</a:t>
            </a:r>
            <a:endParaRPr lang="de-DE" sz="1100" dirty="0">
              <a:solidFill>
                <a:prstClr val="black">
                  <a:lumMod val="75000"/>
                  <a:lumOff val="25000"/>
                </a:prstClr>
              </a:solidFill>
              <a:cs typeface="Segoe UI"/>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de-DE">
                <a:latin typeface="Segoe UI Light" panose="020B0502040204020203" pitchFamily="34" charset="0"/>
                <a:cs typeface="Segoe UI Light" panose="020B0502040204020203" pitchFamily="34" charset="0"/>
              </a:rPr>
              <a:t>Morphen</a:t>
            </a:r>
          </a:p>
        </p:txBody>
      </p:sp>
      <p:sp>
        <p:nvSpPr>
          <p:cNvPr id="5" name="Inhaltsplatzhalt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Morphen erzeugt flüssige Animationen und Objektbewegungen in Ihrer Präsentation. Sie verwenden für die Ausführung der Animation zwei ähnliche Folien, aber für Ihr Publikum scheint die Aktion auf einer Folie stattzufinden. </a:t>
            </a:r>
          </a:p>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Um ein kurzes Beispiel anzusehen, können Sie das Video rechts </a:t>
            </a:r>
            <a:r>
              <a:rPr lang="de-DE" sz="1100" b="1" dirty="0" err="1">
                <a:solidFill>
                  <a:srgbClr val="D24726"/>
                </a:solidFill>
                <a:latin typeface="Segoe UI" panose="020B0502040204020203" pitchFamily="34" charset="0"/>
                <a:cs typeface="Segoe UI" panose="020B0502040204020203" pitchFamily="34" charset="0"/>
              </a:rPr>
              <a:t>wiedergabe</a:t>
            </a:r>
            <a:r>
              <a:rPr lang="de-DE" sz="1100" dirty="0">
                <a:solidFill>
                  <a:prstClr val="black">
                    <a:lumMod val="75000"/>
                    <a:lumOff val="25000"/>
                  </a:prstClr>
                </a:solidFill>
                <a:latin typeface="Segoe UI" panose="020B0502040204020203" pitchFamily="34" charset="0"/>
                <a:cs typeface="Segoe UI" panose="020B0502040204020203" pitchFamily="34" charset="0"/>
              </a:rPr>
              <a:t>.</a:t>
            </a:r>
          </a:p>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Das Feature Morphen ist nur im Abonnement verfügbar. Wenn Sie über ein Office 365-Abonnement verfügen, können Sie es mit den Schritten auf der nächsten Folie selbst ausprobieren.</a:t>
            </a:r>
          </a:p>
          <a:p>
            <a:pPr marL="0" indent="0" rtl="0">
              <a:lnSpc>
                <a:spcPts val="1800"/>
              </a:lnSpc>
              <a:spcBef>
                <a:spcPts val="1000"/>
              </a:spcBef>
              <a:spcAft>
                <a:spcPts val="600"/>
              </a:spcAft>
              <a:buNone/>
            </a:pPr>
            <a:endParaRPr lang="de-DE" sz="11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en-Video" descr="Video eines Beispiels der Morphen-Funktion, das mithilfe der Tastenkombination Alt+P wiedergegeben oder angehalten werden kann.">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5"/>
                        </p173:trackLst>
                      </p173:tracksInfo>
                    </p:ext>
                  </p14:extLst>
                </p14:media>
              </p:ext>
            </p:extLst>
          </p:nvPr>
        </p:nvPicPr>
        <p:blipFill>
          <a:blip r:embed="rId6"/>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de-DE"/>
              <a:t>Einrichten von </a:t>
            </a:r>
            <a:r>
              <a:rPr lang="de-DE">
                <a:latin typeface="Segoe UI Light" panose="020B0502040204020203" pitchFamily="34" charset="0"/>
                <a:cs typeface="Segoe UI Light" panose="020B0502040204020203" pitchFamily="34" charset="0"/>
              </a:rPr>
              <a:t>Morphen</a:t>
            </a:r>
          </a:p>
        </p:txBody>
      </p:sp>
      <p:sp>
        <p:nvSpPr>
          <p:cNvPr id="30" name="Inhaltsplatzhalt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t>Probieren Sie es mit diesen zwei einfachen "Planeten" selbst aus:</a:t>
            </a:r>
          </a:p>
        </p:txBody>
      </p:sp>
      <p:grpSp>
        <p:nvGrpSpPr>
          <p:cNvPr id="13" name="Gruppieren 12" descr="Kleiner Kreis mit enthaltener Zahl 1 zur Angabe von Schritt 1"/>
          <p:cNvGrpSpPr/>
          <p:nvPr/>
        </p:nvGrpSpPr>
        <p:grpSpPr bwMode="blackWhite">
          <a:xfrm>
            <a:off x="558723" y="1917997"/>
            <a:ext cx="558179" cy="409838"/>
            <a:chOff x="6953426" y="711274"/>
            <a:chExt cx="558179" cy="409838"/>
          </a:xfrm>
        </p:grpSpPr>
        <p:sp>
          <p:nvSpPr>
            <p:cNvPr id="14" name="Ellipse 1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extfeld 14"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16" name="Inhaltsplatzhalter 17"/>
          <p:cNvSpPr txBox="1">
            <a:spLocks/>
          </p:cNvSpPr>
          <p:nvPr/>
        </p:nvSpPr>
        <p:spPr>
          <a:xfrm>
            <a:off x="1066039" y="1958189"/>
            <a:ext cx="3336142"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Duplizieren Sie diese Folie: Klicken Sie mit der rechten Maustaste auf das Folienminiaturabbild, und wählen Sie</a:t>
            </a:r>
            <a:r>
              <a:rPr lang="de-DE" sz="1100" dirty="0">
                <a:solidFill>
                  <a:prstClr val="black">
                    <a:lumMod val="75000"/>
                    <a:lumOff val="25000"/>
                  </a:prstClr>
                </a:solidFill>
                <a:cs typeface="Segoe UI"/>
              </a:rPr>
              <a:t> </a:t>
            </a:r>
            <a:r>
              <a:rPr lang="de-DE" sz="1100" dirty="0">
                <a:solidFill>
                  <a:srgbClr val="D24726"/>
                </a:solidFill>
                <a:latin typeface="Segoe UI Semibold" panose="020B0702040204020203" pitchFamily="34" charset="0"/>
                <a:cs typeface="Segoe UI Semibold" panose="020B0702040204020203" pitchFamily="34" charset="0"/>
              </a:rPr>
              <a:t>Folie duplizieren</a:t>
            </a:r>
            <a:r>
              <a:rPr lang="de-DE" sz="1100" dirty="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18" name="Gruppieren 17" descr="Kleiner Kreis mit enthaltener Zahl 2 zur Angabe von Schritt 2"/>
          <p:cNvGrpSpPr/>
          <p:nvPr/>
        </p:nvGrpSpPr>
        <p:grpSpPr bwMode="blackWhite">
          <a:xfrm>
            <a:off x="558723" y="2896735"/>
            <a:ext cx="558179" cy="409838"/>
            <a:chOff x="6953426" y="711274"/>
            <a:chExt cx="558179" cy="409838"/>
          </a:xfrm>
        </p:grpSpPr>
        <p:sp>
          <p:nvSpPr>
            <p:cNvPr id="23" name="Ellipse 22"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4" name="Textfeld 23"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5" name="Inhaltsplatzhalter 17"/>
          <p:cNvSpPr txBox="1">
            <a:spLocks/>
          </p:cNvSpPr>
          <p:nvPr/>
        </p:nvSpPr>
        <p:spPr>
          <a:xfrm>
            <a:off x="1066038" y="2936927"/>
            <a:ext cx="3333155" cy="145610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Ändern Sie auf der zweiten dieser beiden identischen Folien die Formen auf der rechten Seite in irgendeiner Weise (z. B. durch Verschieben, Ändern der Größe oder der Farbe), und wechseln Sie dann zu </a:t>
            </a:r>
            <a:r>
              <a:rPr lang="de-DE" sz="1100" dirty="0">
                <a:solidFill>
                  <a:srgbClr val="D24726"/>
                </a:solidFill>
                <a:latin typeface="Segoe UI Semibold" panose="020B0702040204020203" pitchFamily="34" charset="0"/>
                <a:cs typeface="Segoe UI Semibold" panose="020B0702040204020203" pitchFamily="34" charset="0"/>
              </a:rPr>
              <a:t>Übergänge</a:t>
            </a:r>
            <a:r>
              <a:rPr lang="de-DE" sz="1100" dirty="0">
                <a:solidFill>
                  <a:prstClr val="black">
                    <a:lumMod val="75000"/>
                    <a:lumOff val="25000"/>
                  </a:prstClr>
                </a:solidFill>
                <a:cs typeface="Segoe UI"/>
              </a:rPr>
              <a:t> &gt; </a:t>
            </a:r>
            <a:r>
              <a:rPr lang="de-DE" sz="1100" dirty="0">
                <a:solidFill>
                  <a:srgbClr val="D24726"/>
                </a:solidFill>
                <a:latin typeface="Segoe UI Semibold" panose="020B0702040204020203" pitchFamily="34" charset="0"/>
                <a:cs typeface="Segoe UI Semibold" panose="020B0702040204020203" pitchFamily="34" charset="0"/>
              </a:rPr>
              <a:t>Morphen</a:t>
            </a:r>
            <a:r>
              <a:rPr lang="de-DE" sz="1100"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uppieren 25" descr="Kleiner Kreis mit enthaltener Zahl 3 zur Angabe von Schritt 3"/>
          <p:cNvGrpSpPr/>
          <p:nvPr/>
        </p:nvGrpSpPr>
        <p:grpSpPr bwMode="blackWhite">
          <a:xfrm>
            <a:off x="557319" y="4344232"/>
            <a:ext cx="558179" cy="409838"/>
            <a:chOff x="6953426" y="711274"/>
            <a:chExt cx="558179" cy="409838"/>
          </a:xfrm>
        </p:grpSpPr>
        <p:sp>
          <p:nvSpPr>
            <p:cNvPr id="27" name="Ellipse 2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8" name="Textfeld 27"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29" name="Inhaltsplatzhalter 17"/>
          <p:cNvSpPr txBox="1">
            <a:spLocks/>
          </p:cNvSpPr>
          <p:nvPr/>
        </p:nvSpPr>
        <p:spPr>
          <a:xfrm>
            <a:off x="1076799" y="4360522"/>
            <a:ext cx="2784602" cy="12179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Kehren Sie zur ersten der beiden Folien zurück, drücken Sie die Schaltfläche</a:t>
            </a:r>
            <a:r>
              <a:rPr lang="de-DE" sz="1100" dirty="0">
                <a:solidFill>
                  <a:prstClr val="black">
                    <a:lumMod val="75000"/>
                    <a:lumOff val="25000"/>
                  </a:prstClr>
                </a:solidFill>
              </a:rPr>
              <a:t> </a:t>
            </a:r>
            <a:r>
              <a:rPr lang="de-DE" sz="1100" dirty="0">
                <a:solidFill>
                  <a:srgbClr val="D24726"/>
                </a:solidFill>
                <a:latin typeface="Segoe UI Semibold" panose="020B0702040204020203" pitchFamily="34" charset="0"/>
                <a:cs typeface="Segoe UI Semibold" panose="020B0702040204020203" pitchFamily="34" charset="0"/>
              </a:rPr>
              <a:t>Bildschirmpräsentation</a:t>
            </a:r>
            <a:r>
              <a:rPr lang="de-DE" sz="1100" dirty="0">
                <a:solidFill>
                  <a:prstClr val="black">
                    <a:lumMod val="75000"/>
                    <a:lumOff val="25000"/>
                  </a:prstClr>
                </a:solidFill>
                <a:latin typeface="Segoe UI" panose="020B0502040204020203" pitchFamily="34" charset="0"/>
                <a:cs typeface="Segoe UI" panose="020B0502040204020203" pitchFamily="34" charset="0"/>
              </a:rPr>
              <a:t>, und wählen Sie dann</a:t>
            </a:r>
            <a:r>
              <a:rPr lang="de-DE" sz="1100" dirty="0">
                <a:solidFill>
                  <a:prstClr val="black">
                    <a:lumMod val="75000"/>
                    <a:lumOff val="25000"/>
                  </a:prstClr>
                </a:solidFill>
              </a:rPr>
              <a:t> </a:t>
            </a:r>
            <a:r>
              <a:rPr lang="de-DE" sz="1100" dirty="0">
                <a:solidFill>
                  <a:srgbClr val="D24726"/>
                </a:solidFill>
                <a:latin typeface="Segoe UI Semibold" panose="020B0702040204020203" pitchFamily="34" charset="0"/>
                <a:cs typeface="Segoe UI Semibold" panose="020B0702040204020203" pitchFamily="34" charset="0"/>
              </a:rPr>
              <a:t>Wiedergabe</a:t>
            </a:r>
            <a:r>
              <a:rPr lang="de-DE" sz="1100" dirty="0">
                <a:solidFill>
                  <a:prstClr val="black">
                    <a:lumMod val="75000"/>
                    <a:lumOff val="25000"/>
                  </a:prstClr>
                </a:solidFill>
              </a:rPr>
              <a:t> </a:t>
            </a:r>
            <a:r>
              <a:rPr lang="de-DE" sz="1100" dirty="0">
                <a:solidFill>
                  <a:prstClr val="black">
                    <a:lumMod val="75000"/>
                    <a:lumOff val="25000"/>
                  </a:prstClr>
                </a:solidFill>
                <a:latin typeface="Segoe UI" panose="020B0502040204020203" pitchFamily="34" charset="0"/>
                <a:cs typeface="Segoe UI" panose="020B0502040204020203" pitchFamily="34" charset="0"/>
              </a:rPr>
              <a:t>aus, um das Morphen Ihres Kreises zu sehen!</a:t>
            </a:r>
          </a:p>
        </p:txBody>
      </p:sp>
      <p:sp>
        <p:nvSpPr>
          <p:cNvPr id="17" name="Inhaltsplatzhalt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srgbClr val="D24726"/>
                </a:solidFill>
                <a:latin typeface="Segoe UI Semibold" panose="020B0702040204020203" pitchFamily="34" charset="0"/>
                <a:cs typeface="Segoe UI Semibold" panose="020B0702040204020203" pitchFamily="34" charset="0"/>
              </a:rPr>
              <a:t>Hinweis: </a:t>
            </a:r>
            <a:r>
              <a:rPr lang="de-DE" sz="1100" dirty="0">
                <a:solidFill>
                  <a:prstClr val="black">
                    <a:lumMod val="75000"/>
                    <a:lumOff val="25000"/>
                  </a:prstClr>
                </a:solidFill>
              </a:rPr>
              <a:t>Durch </a:t>
            </a:r>
            <a:r>
              <a:rPr lang="de-DE" sz="1100" dirty="0">
                <a:solidFill>
                  <a:srgbClr val="404040"/>
                </a:solidFill>
                <a:latin typeface="Segoe UI Semibold" panose="020B0702040204020203" pitchFamily="34" charset="0"/>
                <a:cs typeface="Segoe UI Semibold" panose="020B0702040204020203" pitchFamily="34" charset="0"/>
              </a:rPr>
              <a:t>Effektoptionen </a:t>
            </a:r>
            <a:r>
              <a:rPr lang="de-DE" sz="1100" dirty="0">
                <a:solidFill>
                  <a:prstClr val="black">
                    <a:lumMod val="75000"/>
                    <a:lumOff val="25000"/>
                  </a:prstClr>
                </a:solidFill>
                <a:latin typeface="Segoe UI" panose="020B0502040204020203" pitchFamily="34" charset="0"/>
                <a:cs typeface="Segoe UI" panose="020B0502040204020203" pitchFamily="34" charset="0"/>
              </a:rPr>
              <a:t>erhalten Sie sogar noch mehr Möglichkeiten beim</a:t>
            </a:r>
            <a:r>
              <a:rPr lang="de-DE" sz="1100" dirty="0">
                <a:solidFill>
                  <a:prstClr val="black">
                    <a:lumMod val="75000"/>
                    <a:lumOff val="25000"/>
                  </a:prstClr>
                </a:solidFill>
              </a:rPr>
              <a:t> </a:t>
            </a:r>
            <a:r>
              <a:rPr lang="de-DE" sz="1100" dirty="0">
                <a:solidFill>
                  <a:prstClr val="black">
                    <a:lumMod val="75000"/>
                    <a:lumOff val="25000"/>
                  </a:prstClr>
                </a:solidFill>
                <a:latin typeface="Segoe UI Semibold" panose="020B0702040204020203" pitchFamily="34" charset="0"/>
                <a:cs typeface="Segoe UI Semibold" panose="020B0702040204020203" pitchFamily="34" charset="0"/>
              </a:rPr>
              <a:t>Morphen</a:t>
            </a:r>
            <a:r>
              <a:rPr lang="de-DE" sz="1100" dirty="0">
                <a:solidFill>
                  <a:prstClr val="black">
                    <a:lumMod val="75000"/>
                    <a:lumOff val="25000"/>
                  </a:prstClr>
                </a:solidFill>
              </a:rPr>
              <a:t>.</a:t>
            </a:r>
          </a:p>
        </p:txBody>
      </p:sp>
      <p:pic>
        <p:nvPicPr>
          <p:cNvPr id="2" name="Bild 1" descr="Kontextmenü der Folienminiaturansicht mit Anzeige der Option „Folie duplizieren“"/>
          <p:cNvPicPr>
            <a:picLocks noChangeAspect="1"/>
          </p:cNvPicPr>
          <p:nvPr/>
        </p:nvPicPr>
        <p:blipFill>
          <a:blip r:embed="rId3"/>
          <a:srcRect/>
          <a:stretch/>
        </p:blipFill>
        <p:spPr>
          <a:xfrm>
            <a:off x="4762094" y="1532712"/>
            <a:ext cx="1402148" cy="1649444"/>
          </a:xfrm>
          <a:prstGeom prst="rect">
            <a:avLst/>
          </a:prstGeom>
        </p:spPr>
      </p:pic>
      <p:pic>
        <p:nvPicPr>
          <p:cNvPr id="6" name="Bild 5" descr="Registerkarte „Übergänge“ mit der Anzeige „Morphen-Übergang“"/>
          <p:cNvPicPr>
            <a:picLocks noChangeAspect="1"/>
          </p:cNvPicPr>
          <p:nvPr/>
        </p:nvPicPr>
        <p:blipFill>
          <a:blip r:embed="rId4"/>
          <a:srcRect/>
          <a:stretch/>
        </p:blipFill>
        <p:spPr>
          <a:xfrm>
            <a:off x="4400599" y="3172786"/>
            <a:ext cx="2468760" cy="1159569"/>
          </a:xfrm>
          <a:prstGeom prst="rect">
            <a:avLst/>
          </a:prstGeom>
        </p:spPr>
      </p:pic>
      <p:pic>
        <p:nvPicPr>
          <p:cNvPr id="5" name="Bild 4" descr="Schaltfläche „Bildschirmpräsentation“"/>
          <p:cNvPicPr>
            <a:picLocks noChangeAspect="1"/>
          </p:cNvPicPr>
          <p:nvPr/>
        </p:nvPicPr>
        <p:blipFill>
          <a:blip r:embed="rId5"/>
          <a:srcRect/>
          <a:stretch/>
        </p:blipFill>
        <p:spPr>
          <a:xfrm>
            <a:off x="4553782" y="4344232"/>
            <a:ext cx="2134319" cy="887083"/>
          </a:xfrm>
          <a:prstGeom prst="rect">
            <a:avLst/>
          </a:prstGeom>
        </p:spPr>
      </p:pic>
      <p:cxnSp>
        <p:nvCxnSpPr>
          <p:cNvPr id="20" name="Gerader Verbinder 19">
            <a:extLst>
              <a:ext uri="{C183D7F6-B498-43B3-948B-1728B52AA6E4}">
                <adec:decorative xmlns:adec="http://schemas.microsoft.com/office/drawing/2017/decorative" val="1"/>
              </a:ext>
            </a:extLst>
          </p:cNvPr>
          <p:cNvCxnSpPr/>
          <p:nvPr/>
        </p:nvCxnSpPr>
        <p:spPr>
          <a:xfrm>
            <a:off x="7013569"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Ellipse 9" descr="Großer blauer Kreis mit einem enthaltenen kleinen hellblauen Kreis"/>
          <p:cNvSpPr/>
          <p:nvPr/>
        </p:nvSpPr>
        <p:spPr>
          <a:xfrm>
            <a:off x="7516617"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a:ln>
                <a:noFill/>
              </a:ln>
              <a:solidFill>
                <a:sysClr val="windowText" lastClr="000000"/>
              </a:solidFill>
              <a:effectLst/>
              <a:uLnTx/>
              <a:uFillTx/>
            </a:endParaRPr>
          </a:p>
        </p:txBody>
      </p:sp>
      <p:sp>
        <p:nvSpPr>
          <p:cNvPr id="11" name="Ellipse 10" descr="Kleiner hellblauer Kreis in einem großen dunkelblauen Kreis"/>
          <p:cNvSpPr/>
          <p:nvPr/>
        </p:nvSpPr>
        <p:spPr bwMode="ltGray">
          <a:xfrm>
            <a:off x="8366315"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ormAutofit/>
          </a:bodyPr>
          <a:lstStyle/>
          <a:p>
            <a:pPr lvl="0" rtl="0"/>
            <a:r>
              <a:rPr lang="de-DE">
                <a:latin typeface="Segoe UI Light" panose="020B0502040204020203" pitchFamily="34" charset="0"/>
                <a:cs typeface="Segoe UI Light" panose="020B0502040204020203" pitchFamily="34" charset="0"/>
              </a:rPr>
              <a:t>Zusammenarbeit in Echtzeit</a:t>
            </a:r>
          </a:p>
        </p:txBody>
      </p:sp>
      <p:sp>
        <p:nvSpPr>
          <p:cNvPr id="5" name="Inhaltsplatzhalt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rtl="0">
              <a:lnSpc>
                <a:spcPts val="1800"/>
              </a:lnSpc>
              <a:spcBef>
                <a:spcPts val="1000"/>
              </a:spcBef>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Wenn Sie Ihre Präsentation für andere freigeben, können Sie sie gleichzeitig mit Ihnen arbeiten sehen. </a:t>
            </a:r>
            <a:br>
              <a:rPr lang="de-DE" sz="1100">
                <a:solidFill>
                  <a:prstClr val="black">
                    <a:lumMod val="75000"/>
                    <a:lumOff val="25000"/>
                  </a:prstClr>
                </a:solidFill>
                <a:latin typeface="Segoe UI" panose="020B0502040204020203" pitchFamily="34" charset="0"/>
                <a:cs typeface="Segoe UI" panose="020B0502040204020203" pitchFamily="34" charset="0"/>
              </a:rPr>
            </a:br>
            <a:br>
              <a:rPr lang="de-DE" sz="1100">
                <a:solidFill>
                  <a:prstClr val="black">
                    <a:lumMod val="75000"/>
                    <a:lumOff val="25000"/>
                  </a:prstClr>
                </a:solidFill>
                <a:latin typeface="Segoe UI" panose="020B0502040204020203" pitchFamily="34" charset="0"/>
                <a:cs typeface="Segoe UI" panose="020B0502040204020203" pitchFamily="34" charset="0"/>
              </a:rPr>
            </a:br>
            <a:r>
              <a:rPr lang="de-DE" sz="1100">
                <a:solidFill>
                  <a:prstClr val="black">
                    <a:lumMod val="75000"/>
                    <a:lumOff val="25000"/>
                  </a:prstClr>
                </a:solidFill>
                <a:latin typeface="Segoe UI" panose="020B0502040204020203" pitchFamily="34" charset="0"/>
                <a:cs typeface="Segoe UI" panose="020B0502040204020203" pitchFamily="34" charset="0"/>
              </a:rPr>
              <a:t>Und so funktioniert es:</a:t>
            </a:r>
          </a:p>
        </p:txBody>
      </p:sp>
      <p:pic>
        <p:nvPicPr>
          <p:cNvPr id="11" name="Bild 10" descr="Freigabesymbol mit der Anzeige der Anzahl der Personen, die an der Präsentation arbeiten "/>
          <p:cNvPicPr>
            <a:picLocks noChangeAspect="1"/>
          </p:cNvPicPr>
          <p:nvPr/>
        </p:nvPicPr>
        <p:blipFill>
          <a:blip r:embed="rId3"/>
          <a:srcRect/>
          <a:stretch/>
        </p:blipFill>
        <p:spPr>
          <a:xfrm>
            <a:off x="561984" y="2425111"/>
            <a:ext cx="3262550" cy="1475659"/>
          </a:xfrm>
          <a:prstGeom prst="rect">
            <a:avLst/>
          </a:prstGeom>
        </p:spPr>
      </p:pic>
      <p:grpSp>
        <p:nvGrpSpPr>
          <p:cNvPr id="33" name="Gruppieren 32" descr="Kleiner Kreis mit enthaltener Zahl 1 zur Angabe von Schritt 1"/>
          <p:cNvGrpSpPr/>
          <p:nvPr/>
        </p:nvGrpSpPr>
        <p:grpSpPr bwMode="blackWhite">
          <a:xfrm>
            <a:off x="558723" y="4531632"/>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1"/>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42" name="Inhaltsplatzhalter 17"/>
          <p:cNvSpPr txBox="1">
            <a:spLocks/>
          </p:cNvSpPr>
          <p:nvPr/>
        </p:nvSpPr>
        <p:spPr>
          <a:xfrm>
            <a:off x="1066038" y="4571824"/>
            <a:ext cx="2778041" cy="163950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oberhalb des Menübands </a:t>
            </a:r>
            <a:r>
              <a:rPr lang="de-DE" sz="1100" dirty="0">
                <a:solidFill>
                  <a:srgbClr val="D24726"/>
                </a:solidFill>
                <a:latin typeface="Segoe UI" panose="020B0502040204020203" pitchFamily="34" charset="0"/>
                <a:cs typeface="Segoe UI" panose="020B0502040204020203" pitchFamily="34" charset="0"/>
              </a:rPr>
              <a:t>Teilen</a:t>
            </a:r>
            <a:r>
              <a:rPr lang="de-DE" sz="1100" dirty="0">
                <a:solidFill>
                  <a:prstClr val="black">
                    <a:lumMod val="75000"/>
                    <a:lumOff val="25000"/>
                  </a:prstClr>
                </a:solidFill>
                <a:latin typeface="Segoe UI" panose="020B0502040204020203" pitchFamily="34" charset="0"/>
                <a:cs typeface="Segoe UI" panose="020B0502040204020203" pitchFamily="34" charset="0"/>
              </a:rPr>
              <a:t> aus, oder verwenden Sie die Tastenkombination </a:t>
            </a:r>
            <a:r>
              <a:rPr lang="de-DE" sz="1100" dirty="0">
                <a:solidFill>
                  <a:srgbClr val="D24726"/>
                </a:solidFill>
                <a:latin typeface="Segoe UI" panose="020B0502040204020203" pitchFamily="34" charset="0"/>
                <a:cs typeface="Segoe UI" panose="020B0502040204020203" pitchFamily="34" charset="0"/>
              </a:rPr>
              <a:t>Alt+YS</a:t>
            </a:r>
            <a:r>
              <a:rPr lang="de-DE" sz="1100" dirty="0">
                <a:solidFill>
                  <a:prstClr val="black">
                    <a:lumMod val="75000"/>
                    <a:lumOff val="25000"/>
                  </a:prstClr>
                </a:solidFill>
                <a:latin typeface="Segoe UI" panose="020B0502040204020203" pitchFamily="34" charset="0"/>
                <a:cs typeface="Segoe UI" panose="020B0502040204020203" pitchFamily="34" charset="0"/>
              </a:rPr>
              <a:t>, um Personen zur Mitarbeit einzuladen (An dieser Stelle können Sie in der Cloud speichern.)</a:t>
            </a:r>
          </a:p>
        </p:txBody>
      </p:sp>
      <p:pic>
        <p:nvPicPr>
          <p:cNvPr id="9" name="Bild 8" descr="Markierung, die anzeigt, wer an einer Folie arbeitet"/>
          <p:cNvPicPr>
            <a:picLocks noChangeAspect="1"/>
          </p:cNvPicPr>
          <p:nvPr/>
        </p:nvPicPr>
        <p:blipFill>
          <a:blip r:embed="rId4"/>
          <a:srcRect/>
          <a:stretch/>
        </p:blipFill>
        <p:spPr>
          <a:xfrm>
            <a:off x="3861352" y="2434307"/>
            <a:ext cx="3841692" cy="2512927"/>
          </a:xfrm>
          <a:prstGeom prst="rect">
            <a:avLst/>
          </a:prstGeom>
        </p:spPr>
      </p:pic>
      <p:grpSp>
        <p:nvGrpSpPr>
          <p:cNvPr id="36" name="Gruppieren 35" descr="Kleiner Kreis mit enthaltener Zahl 2 zur Angabe von Schritt 2"/>
          <p:cNvGrpSpPr/>
          <p:nvPr/>
        </p:nvGrpSpPr>
        <p:grpSpPr bwMode="blackWhite">
          <a:xfrm>
            <a:off x="4249102" y="4531632"/>
            <a:ext cx="558179" cy="409838"/>
            <a:chOff x="6953426" y="711274"/>
            <a:chExt cx="558179" cy="409838"/>
          </a:xfrm>
        </p:grpSpPr>
        <p:sp>
          <p:nvSpPr>
            <p:cNvPr id="37" name="Ellipse 3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8" name="Textfeld 37" descr="Zahl 2"/>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43" name="Inhaltsplatzhalt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Wenn sich andere Personen in der Präsentation befinden, zeigt eine Markierung an, wer sich auf welcher Folie befindet…</a:t>
            </a:r>
          </a:p>
        </p:txBody>
      </p:sp>
      <p:pic>
        <p:nvPicPr>
          <p:cNvPr id="12" name="Bild 11" descr="Markierung, die den bearbeiteten Teil der Folie angibt"/>
          <p:cNvPicPr>
            <a:picLocks noChangeAspect="1"/>
          </p:cNvPicPr>
          <p:nvPr/>
        </p:nvPicPr>
        <p:blipFill>
          <a:blip r:embed="rId5"/>
          <a:srcRect/>
          <a:stretch/>
        </p:blipFill>
        <p:spPr>
          <a:xfrm>
            <a:off x="7899419" y="2350394"/>
            <a:ext cx="3563782" cy="2305343"/>
          </a:xfrm>
          <a:prstGeom prst="rect">
            <a:avLst/>
          </a:prstGeom>
        </p:spPr>
      </p:pic>
      <p:grpSp>
        <p:nvGrpSpPr>
          <p:cNvPr id="39" name="Gruppieren 38" descr="Kleiner Kreis mit enthaltener Zahl 3 zur Angabe von Schritt 3"/>
          <p:cNvGrpSpPr/>
          <p:nvPr/>
        </p:nvGrpSpPr>
        <p:grpSpPr bwMode="blackWhite">
          <a:xfrm>
            <a:off x="7930921" y="4531632"/>
            <a:ext cx="558179" cy="409838"/>
            <a:chOff x="6953426" y="711274"/>
            <a:chExt cx="558179" cy="409838"/>
          </a:xfrm>
        </p:grpSpPr>
        <p:sp>
          <p:nvSpPr>
            <p:cNvPr id="40" name="Ellipse 3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1" name="Textfeld 40" descr="Zahl 3"/>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44" name="Inhaltsplatzhalt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…und welchen Teil der Folie sie bearbeiten.</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rtlCol="0">
            <a:normAutofit fontScale="90000"/>
          </a:bodyPr>
          <a:lstStyle/>
          <a:p>
            <a:pPr rtl="0"/>
            <a:r>
              <a:rPr lang="de-DE">
                <a:latin typeface="Segoe UI Light" panose="020B0502040204020203" pitchFamily="34" charset="0"/>
                <a:cs typeface="Segoe UI Light" panose="020B0502040204020203" pitchFamily="34" charset="0"/>
              </a:rPr>
              <a:t>Mit "Sie wünschen" sind Sie sofort ein Experte.</a:t>
            </a:r>
          </a:p>
        </p:txBody>
      </p:sp>
      <p:sp>
        <p:nvSpPr>
          <p:cNvPr id="38" name="Inhaltsplatzhalt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Über das Feld "Sie wünschen" finden Sie bei Bedarf den passenden Befehl, </a:t>
            </a:r>
            <a:br>
              <a:rPr lang="de-DE" sz="1100" dirty="0">
                <a:solidFill>
                  <a:prstClr val="black">
                    <a:lumMod val="75000"/>
                    <a:lumOff val="25000"/>
                  </a:prstClr>
                </a:solidFill>
                <a:latin typeface="Segoe UI" panose="020B0502040204020203" pitchFamily="34" charset="0"/>
                <a:cs typeface="Segoe UI" panose="020B0502040204020203" pitchFamily="34" charset="0"/>
              </a:rPr>
            </a:br>
            <a:r>
              <a:rPr lang="de-DE" sz="1100" dirty="0">
                <a:solidFill>
                  <a:prstClr val="black">
                    <a:lumMod val="75000"/>
                    <a:lumOff val="25000"/>
                  </a:prstClr>
                </a:solidFill>
                <a:latin typeface="Segoe UI" panose="020B0502040204020203" pitchFamily="34" charset="0"/>
                <a:cs typeface="Segoe UI" panose="020B0502040204020203" pitchFamily="34" charset="0"/>
              </a:rPr>
              <a:t>wodurch Sie Zeit sparen und sich auf Ihre Arbeit konzentrieren können.</a:t>
            </a:r>
            <a:br>
              <a:rPr lang="de-DE" sz="1100" dirty="0">
                <a:latin typeface="Segoe UI" panose="020B0502040204020203" pitchFamily="34" charset="0"/>
                <a:cs typeface="Segoe UI" panose="020B0502040204020203" pitchFamily="34" charset="0"/>
              </a:rPr>
            </a:br>
            <a:br>
              <a:rPr lang="de-DE" sz="1100" dirty="0">
                <a:latin typeface="Segoe UI" panose="020B0502040204020203" pitchFamily="34" charset="0"/>
                <a:cs typeface="Segoe UI" panose="020B0502040204020203" pitchFamily="34" charset="0"/>
              </a:rPr>
            </a:br>
            <a:r>
              <a:rPr lang="de-DE" sz="1100" dirty="0">
                <a:latin typeface="Segoe UI" panose="020B0502040204020203" pitchFamily="34" charset="0"/>
                <a:cs typeface="Segoe UI" panose="020B0502040204020203" pitchFamily="34" charset="0"/>
              </a:rPr>
              <a:t>Probieren Sie es aus:</a:t>
            </a:r>
          </a:p>
        </p:txBody>
      </p:sp>
      <p:grpSp>
        <p:nvGrpSpPr>
          <p:cNvPr id="4" name="Gruppieren 3" descr="Kleiner Kreis mit enthaltener Zahl 1 zur Angabe von Schritt 1"/>
          <p:cNvGrpSpPr/>
          <p:nvPr/>
        </p:nvGrpSpPr>
        <p:grpSpPr bwMode="blackWhite">
          <a:xfrm>
            <a:off x="558723" y="2638502"/>
            <a:ext cx="558179" cy="409838"/>
            <a:chOff x="6953426" y="711274"/>
            <a:chExt cx="558179" cy="409838"/>
          </a:xfrm>
        </p:grpSpPr>
        <p:sp>
          <p:nvSpPr>
            <p:cNvPr id="2" name="Ellipse 1"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 name="Textfeld 2"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9" name="Inhaltsplatzhalt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ts val="0"/>
              </a:spcBef>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a:t>
            </a:r>
            <a:r>
              <a:rPr lang="de-DE" sz="1100" dirty="0">
                <a:solidFill>
                  <a:srgbClr val="404040"/>
                </a:solidFill>
                <a:latin typeface="Segoe UI" panose="020B0502040204020203" pitchFamily="34" charset="0"/>
                <a:cs typeface="Segoe UI" panose="020B0502040204020203" pitchFamily="34" charset="0"/>
              </a:rPr>
              <a:t>das Roboterbild </a:t>
            </a:r>
            <a:r>
              <a:rPr lang="de-DE" sz="1100" dirty="0">
                <a:solidFill>
                  <a:prstClr val="black">
                    <a:lumMod val="75000"/>
                    <a:lumOff val="25000"/>
                  </a:prstClr>
                </a:solidFill>
                <a:latin typeface="Segoe UI" panose="020B0502040204020203" pitchFamily="34" charset="0"/>
                <a:cs typeface="Segoe UI" panose="020B0502040204020203" pitchFamily="34" charset="0"/>
              </a:rPr>
              <a:t>auf der rechten Seite aus.</a:t>
            </a:r>
          </a:p>
        </p:txBody>
      </p:sp>
      <p:grpSp>
        <p:nvGrpSpPr>
          <p:cNvPr id="19" name="Gruppieren 18" descr="Kleiner Kreis mit enthaltener Zahl 2 zur Angabe von Schritt 2"/>
          <p:cNvGrpSpPr/>
          <p:nvPr/>
        </p:nvGrpSpPr>
        <p:grpSpPr bwMode="blackWhite">
          <a:xfrm>
            <a:off x="558723" y="3312993"/>
            <a:ext cx="558179" cy="409838"/>
            <a:chOff x="6953426" y="711274"/>
            <a:chExt cx="558179" cy="409838"/>
          </a:xfrm>
        </p:grpSpPr>
        <p:sp>
          <p:nvSpPr>
            <p:cNvPr id="20" name="Ellipse 1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1" name="Textfeld 20"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2" name="Inhaltsplatzhalter 17"/>
          <p:cNvSpPr txBox="1">
            <a:spLocks/>
          </p:cNvSpPr>
          <p:nvPr/>
        </p:nvSpPr>
        <p:spPr>
          <a:xfrm>
            <a:off x="1066039" y="3353185"/>
            <a:ext cx="3213221"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Geben Sie im Feld </a:t>
            </a:r>
            <a:r>
              <a:rPr lang="de-DE" sz="1100" dirty="0">
                <a:solidFill>
                  <a:srgbClr val="D24726"/>
                </a:solidFill>
                <a:latin typeface="Segoe UI Semibold" panose="020B0702040204020203" pitchFamily="34" charset="0"/>
                <a:cs typeface="Segoe UI Semibold" panose="020B0702040204020203" pitchFamily="34" charset="0"/>
              </a:rPr>
              <a:t>Sie wünschen</a:t>
            </a:r>
            <a:r>
              <a:rPr lang="de-DE" sz="1100" dirty="0">
                <a:solidFill>
                  <a:prstClr val="black">
                    <a:lumMod val="75000"/>
                    <a:lumOff val="25000"/>
                  </a:prstClr>
                </a:solidFill>
              </a:rPr>
              <a:t> </a:t>
            </a:r>
            <a:r>
              <a:rPr lang="de-DE" sz="1100" i="1" dirty="0">
                <a:solidFill>
                  <a:srgbClr val="D24726"/>
                </a:solidFill>
                <a:latin typeface="Segoe UI" panose="020B0502040204020203" pitchFamily="34" charset="0"/>
                <a:cs typeface="Segoe UI" panose="020B0502040204020203" pitchFamily="34" charset="0"/>
              </a:rPr>
              <a:t>Animation</a:t>
            </a:r>
            <a:r>
              <a:rPr lang="de-DE" sz="1100" dirty="0">
                <a:solidFill>
                  <a:prstClr val="black">
                    <a:lumMod val="75000"/>
                    <a:lumOff val="25000"/>
                  </a:prstClr>
                </a:solidFill>
              </a:rPr>
              <a:t> </a:t>
            </a:r>
            <a:r>
              <a:rPr lang="de-DE" sz="1100" dirty="0">
                <a:solidFill>
                  <a:prstClr val="black">
                    <a:lumMod val="75000"/>
                    <a:lumOff val="25000"/>
                  </a:prstClr>
                </a:solidFill>
                <a:latin typeface="Segoe UI" panose="020B0502040204020203" pitchFamily="34" charset="0"/>
                <a:cs typeface="Segoe UI" panose="020B0502040204020203" pitchFamily="34" charset="0"/>
              </a:rPr>
              <a:t>ein, und wählen Sie dann </a:t>
            </a:r>
            <a:r>
              <a:rPr lang="de-DE" sz="1100" dirty="0">
                <a:solidFill>
                  <a:srgbClr val="D24726"/>
                </a:solidFill>
                <a:latin typeface="Segoe UI Semibold" panose="020B0702040204020203" pitchFamily="34" charset="0"/>
                <a:cs typeface="Segoe UI Semibold" panose="020B0702040204020203" pitchFamily="34" charset="0"/>
              </a:rPr>
              <a:t>Animation hinzufügen</a:t>
            </a:r>
            <a:r>
              <a:rPr lang="de-DE" sz="1100" dirty="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31" name="Gruppieren 30" descr="Kleiner Kreis mit enthaltener Zahl 3 zur Angabe von Schritt 3"/>
          <p:cNvGrpSpPr/>
          <p:nvPr/>
        </p:nvGrpSpPr>
        <p:grpSpPr bwMode="blackWhite">
          <a:xfrm>
            <a:off x="557319" y="4263506"/>
            <a:ext cx="558179" cy="409838"/>
            <a:chOff x="6953426" y="711274"/>
            <a:chExt cx="558179" cy="409838"/>
          </a:xfrm>
        </p:grpSpPr>
        <p:sp>
          <p:nvSpPr>
            <p:cNvPr id="32" name="Ellipse 31"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3" name="Textfeld 32"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34" name="Inhaltsplatzhalter 17"/>
          <p:cNvSpPr txBox="1">
            <a:spLocks/>
          </p:cNvSpPr>
          <p:nvPr/>
        </p:nvSpPr>
        <p:spPr>
          <a:xfrm>
            <a:off x="1064636" y="4303697"/>
            <a:ext cx="1851559"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einen Animationseffekt aus, wie etwa </a:t>
            </a:r>
            <a:r>
              <a:rPr lang="de-DE" sz="1100" dirty="0">
                <a:solidFill>
                  <a:srgbClr val="D24726"/>
                </a:solidFill>
                <a:latin typeface="Segoe UI Semibold" panose="020B0702040204020203" pitchFamily="34" charset="0"/>
                <a:cs typeface="Segoe UI Semibold" panose="020B0702040204020203" pitchFamily="34" charset="0"/>
              </a:rPr>
              <a:t>Zoom</a:t>
            </a:r>
            <a:r>
              <a:rPr lang="de-DE" sz="1100" dirty="0">
                <a:solidFill>
                  <a:prstClr val="black">
                    <a:lumMod val="75000"/>
                    <a:lumOff val="25000"/>
                  </a:prstClr>
                </a:solidFill>
                <a:latin typeface="Segoe UI" panose="020B0502040204020203" pitchFamily="34" charset="0"/>
                <a:cs typeface="Segoe UI" panose="020B0502040204020203" pitchFamily="34" charset="0"/>
              </a:rPr>
              <a:t>, und sehen Sie, </a:t>
            </a:r>
            <a:br>
              <a:rPr lang="de-DE" sz="1100" dirty="0">
                <a:solidFill>
                  <a:prstClr val="black">
                    <a:lumMod val="75000"/>
                    <a:lumOff val="25000"/>
                  </a:prstClr>
                </a:solidFill>
                <a:latin typeface="Segoe UI" panose="020B0502040204020203" pitchFamily="34" charset="0"/>
                <a:cs typeface="Segoe UI" panose="020B0502040204020203" pitchFamily="34" charset="0"/>
              </a:rPr>
            </a:br>
            <a:r>
              <a:rPr lang="de-DE" sz="1100" dirty="0">
                <a:solidFill>
                  <a:prstClr val="black">
                    <a:lumMod val="75000"/>
                    <a:lumOff val="25000"/>
                  </a:prstClr>
                </a:solidFill>
                <a:latin typeface="Segoe UI" panose="020B0502040204020203" pitchFamily="34" charset="0"/>
                <a:cs typeface="Segoe UI" panose="020B0502040204020203" pitchFamily="34" charset="0"/>
              </a:rPr>
              <a:t>was geschieht.</a:t>
            </a:r>
          </a:p>
        </p:txBody>
      </p:sp>
      <p:sp>
        <p:nvSpPr>
          <p:cNvPr id="25" name="Textfeld 16" descr="Mich auswählen"/>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rtl="0">
              <a:spcBef>
                <a:spcPts val="0"/>
              </a:spcBef>
              <a:spcAft>
                <a:spcPts val="200"/>
              </a:spcAft>
              <a:tabLst>
                <a:tab pos="4931410" algn="l"/>
              </a:tabLst>
            </a:pPr>
            <a:r>
              <a:rPr lang="de-DE" sz="1200" b="1" kern="1000" spc="10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MICH AUSWÄHLEN</a:t>
            </a:r>
            <a:endParaRPr lang="de-DE" sz="1200" b="1" kern="140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Bild 4" descr="Feld „Sie wünschen&quot;"/>
          <p:cNvPicPr>
            <a:picLocks noChangeAspect="1"/>
          </p:cNvPicPr>
          <p:nvPr/>
        </p:nvPicPr>
        <p:blipFill>
          <a:blip r:embed="rId3"/>
          <a:srcRect/>
          <a:stretch/>
        </p:blipFill>
        <p:spPr>
          <a:xfrm>
            <a:off x="4407766" y="3410945"/>
            <a:ext cx="2106152" cy="220832"/>
          </a:xfrm>
          <a:prstGeom prst="rect">
            <a:avLst/>
          </a:prstGeom>
        </p:spPr>
      </p:pic>
      <p:pic>
        <p:nvPicPr>
          <p:cNvPr id="7" name="Bild 6" descr="Registerkarte „Animationen“ mit Zoom-Option"/>
          <p:cNvPicPr>
            <a:picLocks noChangeAspect="1"/>
          </p:cNvPicPr>
          <p:nvPr/>
        </p:nvPicPr>
        <p:blipFill>
          <a:blip r:embed="rId4"/>
          <a:srcRect/>
          <a:stretch/>
        </p:blipFill>
        <p:spPr>
          <a:xfrm>
            <a:off x="3063240" y="4069080"/>
            <a:ext cx="3803903" cy="2438400"/>
          </a:xfrm>
          <a:prstGeom prst="rect">
            <a:avLst/>
          </a:prstGeom>
        </p:spPr>
      </p:pic>
      <p:pic>
        <p:nvPicPr>
          <p:cNvPr id="24" name="Bild 23">
            <a:extLst>
              <a:ext uri="{C183D7F6-B498-43B3-948B-1728B52AA6E4}">
                <adec:decorative xmlns:adec="http://schemas.microsoft.com/office/drawing/2017/decorative" val="1"/>
              </a:ext>
            </a:extLst>
          </p:cNvPr>
          <p:cNvPicPr/>
          <p:nvPr/>
        </p:nvPicPr>
        <p:blipFill>
          <a:blip r:embed="rId5"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Bild 22" descr="Roboter"/>
          <p:cNvPicPr>
            <a:picLocks noChangeAspect="1"/>
          </p:cNvPicPr>
          <p:nvPr/>
        </p:nvPicPr>
        <p:blipFill>
          <a:blip r:embed="rId6"/>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rtlCol="0">
            <a:normAutofit fontScale="90000"/>
          </a:bodyPr>
          <a:lstStyle/>
          <a:p>
            <a:pPr rtl="0"/>
            <a:r>
              <a:rPr lang="de-DE">
                <a:latin typeface="Segoe UI Light" panose="020B0502040204020203" pitchFamily="34" charset="0"/>
                <a:cs typeface="Segoe UI Light" panose="020B0502040204020203" pitchFamily="34" charset="0"/>
              </a:rPr>
              <a:t>Recherchieren Sie, ohne Ihre Folien zu verlassen</a:t>
            </a:r>
          </a:p>
        </p:txBody>
      </p:sp>
      <p:sp>
        <p:nvSpPr>
          <p:cNvPr id="16" name="Inhaltsplatzhalt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latin typeface="Segoe UI" panose="020B0502040204020203" pitchFamily="34" charset="0"/>
                <a:cs typeface="Segoe UI" panose="020B0502040204020203" pitchFamily="34" charset="0"/>
              </a:rPr>
              <a:t>Das intelligente Nachschlagen bringt Rechercheergebnisse direkt in PowerPoint.</a:t>
            </a:r>
            <a:br>
              <a:rPr lang="de-DE" sz="1100" dirty="0">
                <a:latin typeface="Segoe UI" panose="020B0502040204020203" pitchFamily="34" charset="0"/>
                <a:cs typeface="Segoe UI" panose="020B0502040204020203" pitchFamily="34" charset="0"/>
              </a:rPr>
            </a:br>
            <a:br>
              <a:rPr lang="de-DE" sz="1100" dirty="0">
                <a:latin typeface="Segoe UI" panose="020B0502040204020203" pitchFamily="34" charset="0"/>
                <a:cs typeface="Segoe UI" panose="020B0502040204020203" pitchFamily="34" charset="0"/>
              </a:rPr>
            </a:br>
            <a:r>
              <a:rPr lang="de-DE" sz="1100" dirty="0">
                <a:latin typeface="Segoe UI" panose="020B0502040204020203" pitchFamily="34" charset="0"/>
                <a:cs typeface="Segoe UI" panose="020B0502040204020203" pitchFamily="34" charset="0"/>
              </a:rPr>
              <a:t>Probieren Sie es aus:</a:t>
            </a:r>
          </a:p>
        </p:txBody>
      </p:sp>
      <p:pic>
        <p:nvPicPr>
          <p:cNvPr id="18" name="Bild 17" descr="Drei Bilder, in denen die Funktion &quot;Intelligentes Nachschlagen&quot; dargestellt ist"/>
          <p:cNvPicPr>
            <a:picLocks noChangeAspect="1"/>
          </p:cNvPicPr>
          <p:nvPr/>
        </p:nvPicPr>
        <p:blipFill>
          <a:blip r:embed="rId3"/>
          <a:srcRect/>
          <a:stretch/>
        </p:blipFill>
        <p:spPr>
          <a:xfrm>
            <a:off x="494408" y="2145058"/>
            <a:ext cx="11129521" cy="3197087"/>
          </a:xfrm>
          <a:prstGeom prst="rect">
            <a:avLst/>
          </a:prstGeom>
        </p:spPr>
      </p:pic>
      <p:grpSp>
        <p:nvGrpSpPr>
          <p:cNvPr id="33" name="Gruppieren 32" descr="Kleiner Kreis mit enthaltener Zahl 1 zur Angabe von Schritt 1"/>
          <p:cNvGrpSpPr/>
          <p:nvPr/>
        </p:nvGrpSpPr>
        <p:grpSpPr bwMode="blackWhite">
          <a:xfrm>
            <a:off x="558723" y="5233381"/>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1"/>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42" name="Inhaltsplatzhalt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Klicken Sie mit der rechten Maustaste auf das Wort </a:t>
            </a:r>
            <a:r>
              <a:rPr lang="de-DE" sz="1100" i="1" dirty="0">
                <a:solidFill>
                  <a:srgbClr val="D24726"/>
                </a:solidFill>
                <a:latin typeface="Segoe UI" panose="020B0502040204020203" pitchFamily="34" charset="0"/>
                <a:cs typeface="Segoe UI" panose="020B0502040204020203" pitchFamily="34" charset="0"/>
              </a:rPr>
              <a:t>Büro</a:t>
            </a:r>
            <a:r>
              <a:rPr lang="de-DE" sz="1100" dirty="0">
                <a:solidFill>
                  <a:prstClr val="black">
                    <a:lumMod val="75000"/>
                    <a:lumOff val="25000"/>
                  </a:prstClr>
                </a:solidFill>
                <a:latin typeface="Segoe UI" panose="020B0502040204020203" pitchFamily="34" charset="0"/>
                <a:cs typeface="Segoe UI" panose="020B0502040204020203" pitchFamily="34" charset="0"/>
              </a:rPr>
              <a:t> in der folgenden Formulierung: </a:t>
            </a:r>
            <a:r>
              <a:rPr lang="de-DE" sz="1800" dirty="0">
                <a:solidFill>
                  <a:prstClr val="black">
                    <a:lumMod val="75000"/>
                    <a:lumOff val="25000"/>
                  </a:prstClr>
                </a:solidFill>
                <a:latin typeface="Segoe UI" panose="020B0502040204020203" pitchFamily="34" charset="0"/>
                <a:cs typeface="Segoe UI" panose="020B0502040204020203" pitchFamily="34" charset="0"/>
              </a:rPr>
              <a:t>Büromöbel</a:t>
            </a:r>
          </a:p>
        </p:txBody>
      </p:sp>
      <p:grpSp>
        <p:nvGrpSpPr>
          <p:cNvPr id="36" name="Gruppieren 35" descr="Kleiner Kreis mit enthaltener Zahl 2 zur Angabe von Schritt 2"/>
          <p:cNvGrpSpPr/>
          <p:nvPr/>
        </p:nvGrpSpPr>
        <p:grpSpPr bwMode="blackWhite">
          <a:xfrm>
            <a:off x="4249102" y="5233381"/>
            <a:ext cx="558179" cy="409838"/>
            <a:chOff x="6953426" y="711274"/>
            <a:chExt cx="558179" cy="409838"/>
          </a:xfrm>
        </p:grpSpPr>
        <p:sp>
          <p:nvSpPr>
            <p:cNvPr id="37" name="Ellipse 3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8" name="Textfeld 37" descr="Zahl 2"/>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43" name="Inhaltsplatzhalt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latin typeface="Segoe UI" panose="020B0502040204020203" pitchFamily="34" charset="0"/>
                <a:cs typeface="Segoe UI" panose="020B0502040204020203" pitchFamily="34" charset="0"/>
              </a:rPr>
              <a:t>Wählen Sie </a:t>
            </a:r>
            <a:r>
              <a:rPr lang="de-DE" sz="1100" dirty="0">
                <a:solidFill>
                  <a:srgbClr val="D24726"/>
                </a:solidFill>
                <a:latin typeface="Segoe UI Semibold" panose="020B0702040204020203" pitchFamily="34" charset="0"/>
                <a:cs typeface="Segoe UI Semibold" panose="020B0702040204020203" pitchFamily="34" charset="0"/>
              </a:rPr>
              <a:t>Intelligente Suche </a:t>
            </a:r>
            <a:r>
              <a:rPr lang="de-DE" sz="1100" dirty="0">
                <a:latin typeface="Segoe UI" panose="020B0502040204020203" pitchFamily="34" charset="0"/>
                <a:cs typeface="Segoe UI" panose="020B0502040204020203" pitchFamily="34" charset="0"/>
              </a:rPr>
              <a:t>aus, und beachten Sie, dass die Ergebnisse sich auf den Kontext dieser Formulierung anstatt auf </a:t>
            </a:r>
            <a:r>
              <a:rPr lang="de-DE" sz="1800" dirty="0">
                <a:latin typeface="Segoe UI" panose="020B0502040204020203" pitchFamily="34" charset="0"/>
                <a:cs typeface="Segoe UI" panose="020B0502040204020203" pitchFamily="34" charset="0"/>
              </a:rPr>
              <a:t>Microsoft Office-Apps</a:t>
            </a:r>
            <a:r>
              <a:rPr lang="de-DE" dirty="0">
                <a:latin typeface="Segoe UI" panose="020B0502040204020203" pitchFamily="34" charset="0"/>
                <a:cs typeface="Segoe UI" panose="020B0502040204020203" pitchFamily="34" charset="0"/>
              </a:rPr>
              <a:t> </a:t>
            </a:r>
            <a:r>
              <a:rPr lang="de-DE" sz="1100" dirty="0">
                <a:latin typeface="Segoe UI" panose="020B0502040204020203" pitchFamily="34" charset="0"/>
                <a:cs typeface="Segoe UI" panose="020B0502040204020203" pitchFamily="34" charset="0"/>
              </a:rPr>
              <a:t>beziehen.</a:t>
            </a:r>
            <a:endParaRPr lang="de-DE" sz="1100" dirty="0">
              <a:solidFill>
                <a:srgbClr val="D24726"/>
              </a:solidFill>
              <a:latin typeface="Segoe UI" panose="020B0502040204020203" pitchFamily="34" charset="0"/>
              <a:cs typeface="Segoe UI" panose="020B0502040204020203" pitchFamily="34" charset="0"/>
            </a:endParaRPr>
          </a:p>
        </p:txBody>
      </p:sp>
      <p:grpSp>
        <p:nvGrpSpPr>
          <p:cNvPr id="39" name="Gruppieren 38" descr="Kleiner Kreis mit enthaltener Zahl 3 zur Angabe von Schritt 3"/>
          <p:cNvGrpSpPr/>
          <p:nvPr/>
        </p:nvGrpSpPr>
        <p:grpSpPr bwMode="blackWhite">
          <a:xfrm>
            <a:off x="7930921" y="5233381"/>
            <a:ext cx="558179" cy="409838"/>
            <a:chOff x="6953426" y="711274"/>
            <a:chExt cx="558179" cy="409838"/>
          </a:xfrm>
        </p:grpSpPr>
        <p:sp>
          <p:nvSpPr>
            <p:cNvPr id="40" name="Ellipse 3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1" name="Textfeld 40" descr="Zahl 3"/>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44" name="Inhaltsplatzhalt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pPr>
            <a:r>
              <a:rPr lang="de-DE" sz="1100" dirty="0">
                <a:latin typeface="Segoe UI" panose="020B0502040204020203" pitchFamily="34" charset="0"/>
                <a:cs typeface="Segoe UI" panose="020B0502040204020203" pitchFamily="34" charset="0"/>
              </a:rPr>
              <a:t>Probieren Sie nur so zum Spaß das Intelligente Nachschlagen erneut aus, indem Sie in Schritt 2 auf das Wort </a:t>
            </a:r>
            <a:r>
              <a:rPr lang="de-DE" sz="1100" i="1" dirty="0">
                <a:solidFill>
                  <a:srgbClr val="D24726"/>
                </a:solidFill>
                <a:latin typeface="Segoe UI" panose="020B0502040204020203" pitchFamily="34" charset="0"/>
                <a:cs typeface="Segoe UI" panose="020B0502040204020203" pitchFamily="34" charset="0"/>
              </a:rPr>
              <a:t>Office</a:t>
            </a:r>
            <a:r>
              <a:rPr lang="de-DE" sz="1100" dirty="0"/>
              <a:t> </a:t>
            </a:r>
            <a:r>
              <a:rPr lang="de-DE" sz="1100" dirty="0">
                <a:latin typeface="Segoe UI" panose="020B0502040204020203" pitchFamily="34" charset="0"/>
                <a:cs typeface="Segoe UI" panose="020B0502040204020203" pitchFamily="34" charset="0"/>
              </a:rPr>
              <a:t>klicken.</a:t>
            </a:r>
          </a:p>
          <a:p>
            <a:pPr marL="0" indent="0" rtl="0">
              <a:spcAft>
                <a:spcPts val="2000"/>
              </a:spcAft>
              <a:buNone/>
            </a:pPr>
            <a:endParaRPr lang="de-DE" sz="1100"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rtlCol="0">
            <a:normAutofit/>
          </a:bodyPr>
          <a:lstStyle/>
          <a:p>
            <a:pPr rtl="0"/>
            <a:r>
              <a:rPr lang="de-DE" dirty="0">
                <a:latin typeface="Segoe UI Light" panose="020B0502040204020203" pitchFamily="34" charset="0"/>
                <a:cs typeface="Segoe UI Light" panose="020B0502040204020203" pitchFamily="34" charset="0"/>
              </a:rPr>
              <a:t>Weitere Fragen zu PowerPoint?</a:t>
            </a:r>
          </a:p>
        </p:txBody>
      </p:sp>
      <p:sp>
        <p:nvSpPr>
          <p:cNvPr id="5" name="Inhaltsplatzhalter 4"/>
          <p:cNvSpPr>
            <a:spLocks noGrp="1"/>
          </p:cNvSpPr>
          <p:nvPr>
            <p:ph sz="half" idx="4294967295"/>
          </p:nvPr>
        </p:nvSpPr>
        <p:spPr>
          <a:xfrm>
            <a:off x="541611" y="2614427"/>
            <a:ext cx="7527733" cy="3978275"/>
          </a:xfrm>
        </p:spPr>
        <p:txBody>
          <a:bodyPr rtlCol="0">
            <a:normAutofit/>
          </a:bodyPr>
          <a:lstStyle/>
          <a:p>
            <a:pPr marL="0" indent="0" rtl="0">
              <a:lnSpc>
                <a:spcPts val="3600"/>
              </a:lnSpc>
              <a:spcAft>
                <a:spcPts val="0"/>
              </a:spcAft>
              <a:buNone/>
            </a:pPr>
            <a:r>
              <a:rPr lang="de-DE" sz="2000" dirty="0">
                <a:latin typeface="Segoe UI Light" panose="020B0502040204020203" pitchFamily="34" charset="0"/>
                <a:cs typeface="Segoe UI Light" panose="020B0502040204020203" pitchFamily="34" charset="0"/>
              </a:rPr>
              <a:t>Wählen Sie die Schaltfläche </a:t>
            </a:r>
            <a:r>
              <a:rPr lang="de-DE" sz="2000" dirty="0">
                <a:solidFill>
                  <a:srgbClr val="D24726"/>
                </a:solidFill>
                <a:latin typeface="Segoe UI Semibold" panose="020B0702040204020203" pitchFamily="34" charset="0"/>
                <a:cs typeface="Segoe UI Semibold" panose="020B0702040204020203" pitchFamily="34" charset="0"/>
              </a:rPr>
              <a:t>Sie wünschen                   </a:t>
            </a:r>
            <a:r>
              <a:rPr lang="de-DE" sz="2000" dirty="0">
                <a:latin typeface="Segoe UI Light" panose="020B0502040204020203" pitchFamily="34" charset="0"/>
                <a:cs typeface="Segoe UI Light" panose="020B0502040204020203" pitchFamily="34" charset="0"/>
              </a:rPr>
              <a:t>aus, und geben Sie den gewünschten Suchbegriff ein.</a:t>
            </a:r>
            <a:br>
              <a:rPr lang="de-DE" sz="2000" dirty="0">
                <a:latin typeface="Segoe UI Light" panose="020B0502040204020203" pitchFamily="34" charset="0"/>
                <a:cs typeface="Segoe UI Light" panose="020B0502040204020203" pitchFamily="34" charset="0"/>
              </a:rPr>
            </a:b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de-DE" sz="2000" u="sng" dirty="0">
                <a:latin typeface="Segoe UI Light" panose="020B0502040204020203" pitchFamily="34" charset="0"/>
                <a:cs typeface="Segoe UI Light" panose="020B0502040204020203" pitchFamily="34" charset="0"/>
                <a:hlinkClick r:id="rId3" tooltip="Den PowerPoint-Team-Blog besuchen"/>
              </a:rPr>
              <a:t>Den PowerPoint-Team-Blog besuchen</a:t>
            </a:r>
            <a:endParaRPr lang="de-DE" sz="2000" dirty="0">
              <a:latin typeface="Segoe UI Light" panose="020B0502040204020203" pitchFamily="34" charset="0"/>
              <a:cs typeface="Segoe UI Light" panose="020B0502040204020203" pitchFamily="34" charset="0"/>
            </a:endParaRPr>
          </a:p>
          <a:p>
            <a:pPr marL="0" indent="0" rtl="0">
              <a:lnSpc>
                <a:spcPts val="3600"/>
              </a:lnSpc>
              <a:spcBef>
                <a:spcPts val="1500"/>
              </a:spcBef>
              <a:spcAft>
                <a:spcPts val="0"/>
              </a:spcAft>
              <a:buNone/>
            </a:pPr>
            <a:r>
              <a:rPr lang="de-DE" sz="2000" dirty="0">
                <a:latin typeface="Segoe UI Light" panose="020B0502040204020203" pitchFamily="34" charset="0"/>
                <a:cs typeface="Segoe UI Light" panose="020B0502040204020203" pitchFamily="34" charset="0"/>
                <a:hlinkClick r:id="rId4" tooltip="Zur kostenlosen PowerPoint-Schulung wechseln"/>
              </a:rPr>
              <a:t>Zur kostenlosen PowerPoint-Schulung wechseln</a:t>
            </a: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p:txBody>
      </p:sp>
      <p:pic>
        <p:nvPicPr>
          <p:cNvPr id="2" name="Bild 1" descr="Schaltfläche „Sie wünschen“"/>
          <p:cNvPicPr>
            <a:picLocks noChangeAspect="1"/>
          </p:cNvPicPr>
          <p:nvPr/>
        </p:nvPicPr>
        <p:blipFill>
          <a:blip r:embed="rId5"/>
          <a:srcRect/>
          <a:stretch/>
        </p:blipFill>
        <p:spPr>
          <a:xfrm>
            <a:off x="5188077" y="2350333"/>
            <a:ext cx="1268511" cy="1189747"/>
          </a:xfrm>
          <a:prstGeom prst="rect">
            <a:avLst/>
          </a:prstGeom>
        </p:spPr>
      </p:pic>
      <p:pic>
        <p:nvPicPr>
          <p:cNvPr id="8" name="Bild 7" descr="Pfeil nach rechts mit einem Link zum PowerPoint-Teamblog. Wählen Sie das Bild aus, um zum PowerPoint-Teamblog zu gelangen ">
            <a:hlinkClick r:id="rId3" tooltip="Hier auswählen, um zum PowerPoint-Teamblog zu gelangen."/>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942" y="4014860"/>
            <a:ext cx="661940" cy="661940"/>
          </a:xfrm>
          <a:prstGeom prst="rect">
            <a:avLst/>
          </a:prstGeom>
        </p:spPr>
      </p:pic>
      <p:pic>
        <p:nvPicPr>
          <p:cNvPr id="7" name="Bild 6" descr="Pfeil nach rechts mit einem Link auf die kostenlose PowerPoint-Schulung. Wählen Sie das Bild aus, um auf die kostenlose PowerPoint-Schulung zuzugreifen">
            <a:hlinkClick r:id="rId4" tooltip="Hier klicken, um zur kostenlosen PowerPoint-Schulung zu wechseln."/>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942" y="4700772"/>
            <a:ext cx="661940" cy="661940"/>
          </a:xfrm>
          <a:prstGeom prst="rect">
            <a:avLst/>
          </a:prstGeom>
        </p:spPr>
      </p:pic>
      <p:sp>
        <p:nvSpPr>
          <p:cNvPr id="9" name="Textfeld 8"/>
          <p:cNvSpPr txBox="1"/>
          <p:nvPr/>
        </p:nvSpPr>
        <p:spPr>
          <a:xfrm>
            <a:off x="541611" y="5738132"/>
            <a:ext cx="6193971" cy="307777"/>
          </a:xfrm>
          <a:prstGeom prst="rect">
            <a:avLst/>
          </a:prstGeom>
          <a:noFill/>
        </p:spPr>
        <p:txBody>
          <a:bodyPr wrap="square" rtlCol="0">
            <a:spAutoFit/>
          </a:bodyPr>
          <a:lstStyle/>
          <a:p>
            <a:pPr algn="l" rtl="0"/>
            <a:r>
              <a:rPr lang="de-DE" sz="1400">
                <a:latin typeface="Segoe UI Light" panose="020B0502040204020203" pitchFamily="34" charset="0"/>
                <a:cs typeface="Segoe UI Light" panose="020B0502040204020203" pitchFamily="34" charset="0"/>
              </a:rPr>
              <a:t>AUSWÄHLEN DES PFEILS IM MODUS BILDSCHIRMPRÄSENTATION</a:t>
            </a:r>
          </a:p>
        </p:txBody>
      </p:sp>
      <p:pic>
        <p:nvPicPr>
          <p:cNvPr id="11" name="Bild 10" descr="Feld für Vorschläge zu „Erzähl mir was“"/>
          <p:cNvPicPr>
            <a:picLocks noChangeAspect="1"/>
          </p:cNvPicPr>
          <p:nvPr/>
        </p:nvPicPr>
        <p:blipFill>
          <a:blip r:embed="rId7"/>
          <a:srcRect/>
          <a:stretch/>
        </p:blipFill>
        <p:spPr>
          <a:xfrm>
            <a:off x="7791420" y="2666303"/>
            <a:ext cx="3648984" cy="1525393"/>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Benutzerdefinier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6_TF10001108_Win32" id="{08D89365-2E4C-432D-9349-8DF9B80AEEA1}" vid="{010FF314-90DF-4A21-BD0D-ADCBA34234A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{8948E0EE-191B-4952-A569-71E8120B982B}tf10001108_win32</Template>
  <TotalTime>0</TotalTime>
  <Words>620</Words>
  <Application>Microsoft Office PowerPoint</Application>
  <PresentationFormat>Breitbild</PresentationFormat>
  <Paragraphs>86</Paragraphs>
  <Slides>9</Slides>
  <Notes>9</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Segoe UI</vt:lpstr>
      <vt:lpstr>Segoe UI Light</vt:lpstr>
      <vt:lpstr>Segoe UI Semibold</vt:lpstr>
      <vt:lpstr>Benutzerdefiniert</vt:lpstr>
      <vt:lpstr>Kurs: Einführung in Data Science und Maschinelles Lernen </vt:lpstr>
      <vt:lpstr>Inhalt der Präsentation</vt:lpstr>
      <vt:lpstr>Verwendete Variablen</vt:lpstr>
      <vt:lpstr>Morphen</vt:lpstr>
      <vt:lpstr>Einrichten von Morphen</vt:lpstr>
      <vt:lpstr>Zusammenarbeit in Echtzeit</vt:lpstr>
      <vt:lpstr>Mit "Sie wünschen" sind Sie sofort ein Experte.</vt:lpstr>
      <vt:lpstr>Recherchieren Sie, ohne Ihre Folien zu verlassen</vt:lpstr>
      <vt:lpstr>Weitere Fragen zu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Kurs: Einführung in Data Science und Maschinelles Lernen </dc:title>
  <dc:creator>Yilmaz Kavurgaci</dc:creator>
  <cp:keywords/>
  <cp:lastModifiedBy>Yilmaz Kavurgaci</cp:lastModifiedBy>
  <cp:revision>2</cp:revision>
  <dcterms:created xsi:type="dcterms:W3CDTF">2023-12-30T10:16:31Z</dcterms:created>
  <dcterms:modified xsi:type="dcterms:W3CDTF">2024-01-01T15:15:44Z</dcterms:modified>
  <cp:version/>
</cp:coreProperties>
</file>