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Segoe UI"/>
              </a:rPr>
              <a:t>Folie mittels Klicken verschieben</a:t>
            </a: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6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7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7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DF910DEE-9D5B-41CB-8924-66193F3CEEC8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46A2819-EB5A-4EBD-96C8-F46378A2C0BA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C2ADF0F-A128-4BC4-8321-7835729E0C81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6C5D0D1-ECAC-4B94-B93E-95B36CAC6542}" type="slidenum">
              <a:rPr lang="de-DE" sz="1200" b="0" strike="noStrike" spc="-1">
                <a:latin typeface="Times New Roman"/>
              </a:rPr>
              <a:t>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56BDA42-0A04-4606-AE6A-CDE0E5C95221}" type="slidenum">
              <a:rPr lang="de-DE" sz="1200" b="0" strike="noStrike" spc="-1">
                <a:latin typeface="Times New Roman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AE3926C-CADC-4CCE-B209-523BE6B1B64D}" type="slidenum">
              <a:rPr lang="de-DE" sz="1200" b="0" strike="noStrike" spc="-1">
                <a:latin typeface="Times New Roman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4628DCD-B744-4E5D-873D-D36B969FBA67}" type="slidenum">
              <a:rPr lang="de-DE" sz="1200" b="0" strike="noStrike" spc="-1">
                <a:latin typeface="Times New Roman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E9E8C6D-F80C-44AB-9B6F-07DA583024A3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DC3ADEF8-639D-4D15-90A1-5F3C4595281E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3985CCB-3DC6-41B8-A808-8C68E28B9222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93DA4C9-EDBD-4A68-805F-6B6551830B7A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6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Gerader Verbinder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hteck 6"/>
          <p:cNvSpPr/>
          <p:nvPr/>
        </p:nvSpPr>
        <p:spPr>
          <a:xfrm>
            <a:off x="254880" y="262800"/>
            <a:ext cx="11681640" cy="633204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0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Segoe UI Light"/>
              </a:rPr>
              <a:t>Titelmasterformat durch Klicken bearbeiten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6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Gerader Verbinder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hteck 8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Gerader Verbinder 11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3B3838"/>
                </a:solidFill>
                <a:latin typeface="Segoe UI Light"/>
              </a:rPr>
              <a:t>Titelmasterformat durch Klicken bearbeiten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404040"/>
                </a:solidFill>
                <a:latin typeface="Segoe UI"/>
              </a:rPr>
              <a:t>Textmasterformat durch Klicken bearbeiten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404040"/>
                </a:solidFill>
                <a:latin typeface="Segoe UI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404040"/>
                </a:solidFill>
                <a:latin typeface="Segoe UI"/>
              </a:rPr>
              <a:t>Dritte Ebene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404040"/>
                </a:solidFill>
                <a:latin typeface="Segoe UI"/>
              </a:rPr>
              <a:t>Vierte Ebene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404040"/>
                </a:solidFill>
                <a:latin typeface="Segoe UI"/>
              </a:rPr>
              <a:t>Fünfte Ebene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539640" y="6203880"/>
            <a:ext cx="3276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94740F7-80D3-45DF-B9FB-77EF4FBDF181}" type="datetime1">
              <a:rPr lang="de-DE" sz="1200" b="0" strike="noStrike" spc="-1">
                <a:solidFill>
                  <a:srgbClr val="939393"/>
                </a:solidFill>
                <a:latin typeface="Segoe UI"/>
              </a:rPr>
              <a:t>23.01.2024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4648320" y="620388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371800" y="6203880"/>
            <a:ext cx="3276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76D96AE-A7B2-4621-9F2F-1260877F656C}" type="slidenum">
              <a:rPr lang="de-DE" sz="1200" b="0" strike="noStrike" spc="-1">
                <a:solidFill>
                  <a:srgbClr val="939393"/>
                </a:solidFill>
                <a:latin typeface="Segoe U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6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Gerader Verbinder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Segoe UI"/>
              </a:rPr>
              <a:t>Format des Titeltextes durch Klicken bearbeiten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hteck 6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Gerader Verbinder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360" cy="63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2800" b="0" strike="noStrike" spc="-1">
                <a:solidFill>
                  <a:srgbClr val="000000"/>
                </a:solidFill>
                <a:latin typeface="Segoe UI"/>
              </a:rPr>
              <a:t>Format des Titeltextes durch Klicken bearbeiten</a:t>
            </a: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116424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4800" b="0" strike="noStrike" spc="-1">
                <a:solidFill>
                  <a:srgbClr val="FFFFFF"/>
                </a:solidFill>
                <a:latin typeface="Segoe UI Light"/>
              </a:rPr>
              <a:t>Kurs:</a:t>
            </a:r>
            <a:br/>
            <a:r>
              <a:rPr lang="de-DE" sz="4800" b="0" strike="noStrike" spc="-1">
                <a:solidFill>
                  <a:srgbClr val="FFFFFF"/>
                </a:solidFill>
                <a:latin typeface="Segoe UI Light"/>
              </a:rPr>
              <a:t>Einführung in Data Science und Maschinelles Lernen	</a:t>
            </a:r>
            <a:endParaRPr lang="de-DE" sz="4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1493280" y="5124600"/>
            <a:ext cx="8303760" cy="697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2400" b="0" strike="noStrike" spc="-1">
                <a:solidFill>
                  <a:srgbClr val="FFFFFF"/>
                </a:solidFill>
                <a:latin typeface="Segoe UI"/>
              </a:rPr>
              <a:t>Anna Puck, Fatiha Kalam Nisa, Tim Oldörp, Yilmaz Kavurgaci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174" name="Bild 3" descr="PowerPoint-Programmsymbol"/>
          <p:cNvPicPr/>
          <p:nvPr/>
        </p:nvPicPr>
        <p:blipFill>
          <a:blip r:embed="rId3"/>
          <a:stretch/>
        </p:blipFill>
        <p:spPr>
          <a:xfrm>
            <a:off x="670320" y="5193000"/>
            <a:ext cx="822600" cy="82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360" cy="63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223" name="Grafik 2"/>
          <p:cNvPicPr/>
          <p:nvPr/>
        </p:nvPicPr>
        <p:blipFill>
          <a:blip r:embed="rId2"/>
          <a:stretch/>
        </p:blipFill>
        <p:spPr>
          <a:xfrm>
            <a:off x="1761480" y="1464120"/>
            <a:ext cx="8668440" cy="471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360" cy="63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225" name="Grafik 2"/>
          <p:cNvPicPr/>
          <p:nvPr/>
        </p:nvPicPr>
        <p:blipFill>
          <a:blip r:embed="rId2"/>
          <a:stretch/>
        </p:blipFill>
        <p:spPr>
          <a:xfrm>
            <a:off x="1328040" y="1380240"/>
            <a:ext cx="9535680" cy="513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988164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(M)ean (A)bsolute (P)ercentage (E)rror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27" name="AutoShape 2"/>
          <p:cNvSpPr/>
          <p:nvPr/>
        </p:nvSpPr>
        <p:spPr>
          <a:xfrm>
            <a:off x="5943600" y="327672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Textfeld 144"/>
          <p:cNvSpPr/>
          <p:nvPr/>
        </p:nvSpPr>
        <p:spPr>
          <a:xfrm>
            <a:off x="1519560" y="2189520"/>
            <a:ext cx="8706600" cy="323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latin typeface="Segoe UI"/>
              </a:rPr>
              <a:t>MAPE for Warengruppe 2: 48.91% </a:t>
            </a:r>
            <a:endParaRPr lang="de-DE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latin typeface="Segoe UI"/>
              </a:rPr>
              <a:t>MAPE for Warengruppe 3: 46.07% </a:t>
            </a:r>
            <a:endParaRPr lang="de-DE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latin typeface="Segoe UI"/>
              </a:rPr>
              <a:t>MAPE for Warengruppe 4: 51.09% </a:t>
            </a:r>
            <a:endParaRPr lang="de-DE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latin typeface="Segoe UI"/>
              </a:rPr>
              <a:t>MAPE for Warengruppe 5: 52.11% </a:t>
            </a:r>
            <a:endParaRPr lang="de-DE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latin typeface="Segoe UI"/>
              </a:rPr>
              <a:t>MAPE for Warengruppe 6: 54.90% </a:t>
            </a:r>
            <a:endParaRPr lang="de-DE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latin typeface="Segoe UI"/>
              </a:rPr>
              <a:t>MAPE overall on the Validation Data: </a:t>
            </a:r>
            <a:r>
              <a:rPr lang="de-DE" sz="3200" b="1" strike="noStrike" spc="-1">
                <a:solidFill>
                  <a:srgbClr val="000000"/>
                </a:solidFill>
                <a:latin typeface="Segoe UI"/>
              </a:rPr>
              <a:t>50.62%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229" name="Textfeld 146"/>
          <p:cNvSpPr/>
          <p:nvPr/>
        </p:nvSpPr>
        <p:spPr>
          <a:xfrm>
            <a:off x="1519560" y="1729800"/>
            <a:ext cx="1979640" cy="40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>
                <a:solidFill>
                  <a:srgbClr val="000000"/>
                </a:solidFill>
                <a:latin typeface="Arial"/>
              </a:rPr>
              <a:t>Best model: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988164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Das Ende der Präsentation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1" name="AutoShape 2"/>
          <p:cNvSpPr/>
          <p:nvPr/>
        </p:nvSpPr>
        <p:spPr>
          <a:xfrm>
            <a:off x="5943600" y="327672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Textfeld 144"/>
          <p:cNvSpPr/>
          <p:nvPr/>
        </p:nvSpPr>
        <p:spPr>
          <a:xfrm>
            <a:off x="5164920" y="3581280"/>
            <a:ext cx="1861560" cy="96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latin typeface="Segoe UI"/>
              </a:rPr>
              <a:t>Fragen?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233" name="Textfeld 146"/>
          <p:cNvSpPr/>
          <p:nvPr/>
        </p:nvSpPr>
        <p:spPr>
          <a:xfrm>
            <a:off x="4312080" y="2275560"/>
            <a:ext cx="3871800" cy="40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404040"/>
                </a:solidFill>
                <a:latin typeface="Segoe UI Light"/>
              </a:rPr>
              <a:t>Danke für die Aufmerksamkeit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34" name="Textfeld 1"/>
          <p:cNvSpPr/>
          <p:nvPr/>
        </p:nvSpPr>
        <p:spPr>
          <a:xfrm>
            <a:off x="3119040" y="4681080"/>
            <a:ext cx="781524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Segoe UI"/>
              </a:rPr>
              <a:t>Anna Puck, Fatiha Kalam Nisa, Tim Oldörp, Yilmaz Kavurgaci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3B3838"/>
                </a:solidFill>
                <a:latin typeface="Segoe UI Light"/>
              </a:rPr>
              <a:t>Inhalt der Präsentation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176" name="Gruppieren 17"/>
          <p:cNvGrpSpPr/>
          <p:nvPr/>
        </p:nvGrpSpPr>
        <p:grpSpPr>
          <a:xfrm>
            <a:off x="522720" y="1409400"/>
            <a:ext cx="557640" cy="409320"/>
            <a:chOff x="522720" y="1409400"/>
            <a:chExt cx="557640" cy="409320"/>
          </a:xfrm>
        </p:grpSpPr>
        <p:sp>
          <p:nvSpPr>
            <p:cNvPr id="177" name="Ellipse 18"/>
            <p:cNvSpPr/>
            <p:nvPr/>
          </p:nvSpPr>
          <p:spPr>
            <a:xfrm>
              <a:off x="594360" y="140940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feld 19"/>
            <p:cNvSpPr/>
            <p:nvPr/>
          </p:nvSpPr>
          <p:spPr>
            <a:xfrm>
              <a:off x="522720" y="142596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FFFFFF"/>
                  </a:solidFill>
                  <a:latin typeface="Segoe UI Semibold"/>
                </a:rPr>
                <a:t>1</a:t>
              </a:r>
              <a:endParaRPr lang="de-DE" sz="1800" b="0" strike="noStrike" spc="-1">
                <a:latin typeface="Arial"/>
              </a:endParaRPr>
            </a:p>
          </p:txBody>
        </p:sp>
      </p:grpSp>
      <p:sp>
        <p:nvSpPr>
          <p:cNvPr id="179" name="Inhaltsplatzhalter 17"/>
          <p:cNvSpPr/>
          <p:nvPr/>
        </p:nvSpPr>
        <p:spPr>
          <a:xfrm>
            <a:off x="1047600" y="1449720"/>
            <a:ext cx="5398560" cy="59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1000" b="0" strike="noStrike" spc="-1">
                <a:solidFill>
                  <a:srgbClr val="404040"/>
                </a:solidFill>
                <a:latin typeface="Segoe UI"/>
              </a:rPr>
              <a:t>Einführung, Erklärung und Aufbereitung der Variablen</a:t>
            </a:r>
            <a:endParaRPr lang="de-DE" sz="1000" b="0" strike="noStrike" spc="-1">
              <a:latin typeface="Arial"/>
            </a:endParaRPr>
          </a:p>
        </p:txBody>
      </p:sp>
      <p:grpSp>
        <p:nvGrpSpPr>
          <p:cNvPr id="180" name="Gruppieren 32"/>
          <p:cNvGrpSpPr/>
          <p:nvPr/>
        </p:nvGrpSpPr>
        <p:grpSpPr>
          <a:xfrm>
            <a:off x="521280" y="1966680"/>
            <a:ext cx="557640" cy="409320"/>
            <a:chOff x="521280" y="1966680"/>
            <a:chExt cx="557640" cy="409320"/>
          </a:xfrm>
        </p:grpSpPr>
        <p:sp>
          <p:nvSpPr>
            <p:cNvPr id="181" name="Ellipse 33"/>
            <p:cNvSpPr/>
            <p:nvPr/>
          </p:nvSpPr>
          <p:spPr>
            <a:xfrm>
              <a:off x="592920" y="196668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Textfeld 34"/>
            <p:cNvSpPr/>
            <p:nvPr/>
          </p:nvSpPr>
          <p:spPr>
            <a:xfrm>
              <a:off x="521280" y="198324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FFFFFF"/>
                  </a:solidFill>
                  <a:latin typeface="Segoe UI Semibold"/>
                </a:rPr>
                <a:t>2</a:t>
              </a:r>
              <a:endParaRPr lang="de-DE" sz="1800" b="0" strike="noStrike" spc="-1">
                <a:latin typeface="Arial"/>
              </a:endParaRPr>
            </a:p>
          </p:txBody>
        </p:sp>
      </p:grpSp>
      <p:sp>
        <p:nvSpPr>
          <p:cNvPr id="183" name="Inhaltsplatzhalter 17"/>
          <p:cNvSpPr/>
          <p:nvPr/>
        </p:nvSpPr>
        <p:spPr>
          <a:xfrm>
            <a:off x="1046160" y="1984320"/>
            <a:ext cx="5113080" cy="48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  <a:tabLst>
                <a:tab pos="0" algn="l"/>
              </a:tabLst>
            </a:pPr>
            <a:r>
              <a:rPr lang="de-DE" sz="1000" b="0" strike="noStrike" spc="-1">
                <a:solidFill>
                  <a:srgbClr val="404040"/>
                </a:solidFill>
                <a:latin typeface="Segoe UI"/>
              </a:rPr>
              <a:t>Zugehörige Balkendiagramme mit Konfidenzintervallen</a:t>
            </a:r>
            <a:endParaRPr lang="de-DE" sz="1000" b="0" strike="noStrike" spc="-1">
              <a:latin typeface="Arial"/>
            </a:endParaRPr>
          </a:p>
        </p:txBody>
      </p:sp>
      <p:grpSp>
        <p:nvGrpSpPr>
          <p:cNvPr id="184" name="Gruppieren 21"/>
          <p:cNvGrpSpPr/>
          <p:nvPr/>
        </p:nvGrpSpPr>
        <p:grpSpPr>
          <a:xfrm>
            <a:off x="518760" y="2509560"/>
            <a:ext cx="557640" cy="409320"/>
            <a:chOff x="518760" y="2509560"/>
            <a:chExt cx="557640" cy="409320"/>
          </a:xfrm>
        </p:grpSpPr>
        <p:sp>
          <p:nvSpPr>
            <p:cNvPr id="185" name="Ellipse 23"/>
            <p:cNvSpPr/>
            <p:nvPr/>
          </p:nvSpPr>
          <p:spPr>
            <a:xfrm>
              <a:off x="590400" y="250956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Textfeld 29"/>
            <p:cNvSpPr/>
            <p:nvPr/>
          </p:nvSpPr>
          <p:spPr>
            <a:xfrm>
              <a:off x="518760" y="252576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FFFFFF"/>
                  </a:solidFill>
                  <a:latin typeface="Segoe UI Semibold"/>
                </a:rPr>
                <a:t>3</a:t>
              </a:r>
              <a:endParaRPr lang="de-DE" sz="1800" b="0" strike="noStrike" spc="-1">
                <a:latin typeface="Arial"/>
              </a:endParaRPr>
            </a:p>
          </p:txBody>
        </p:sp>
      </p:grpSp>
      <p:sp>
        <p:nvSpPr>
          <p:cNvPr id="187" name="Inhaltsplatzhalter 17"/>
          <p:cNvSpPr/>
          <p:nvPr/>
        </p:nvSpPr>
        <p:spPr>
          <a:xfrm>
            <a:off x="1029600" y="2523960"/>
            <a:ext cx="5302800" cy="167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1000"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1100" b="0" strike="noStrike" spc="-1">
                <a:solidFill>
                  <a:srgbClr val="404040"/>
                </a:solidFill>
                <a:latin typeface="Segoe UI"/>
              </a:rPr>
              <a:t>Optimierung eines linearen Modells</a:t>
            </a:r>
            <a:endParaRPr lang="de-DE" sz="1100" b="0" strike="noStrike" spc="-1">
              <a:latin typeface="Arial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de-DE" sz="1100" b="0" strike="noStrike" spc="-1">
                <a:solidFill>
                  <a:srgbClr val="404040"/>
                </a:solidFill>
                <a:latin typeface="Segoe UI"/>
              </a:rPr>
              <a:t>Modellgleichung</a:t>
            </a:r>
            <a:endParaRPr lang="de-DE" sz="1100" b="0" strike="noStrike" spc="-1">
              <a:latin typeface="Arial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de-DE" sz="1100" b="0" strike="noStrike" spc="-1">
                <a:solidFill>
                  <a:srgbClr val="404040"/>
                </a:solidFill>
                <a:latin typeface="Segoe UI"/>
              </a:rPr>
              <a:t>Adjusted R²</a:t>
            </a:r>
            <a:endParaRPr lang="de-DE" sz="1100" b="0" strike="noStrike" spc="-1">
              <a:latin typeface="Arial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de-DE" sz="1100" b="0" strike="noStrike" spc="-1">
                <a:solidFill>
                  <a:srgbClr val="404040"/>
                </a:solidFill>
                <a:latin typeface="Segoe UI"/>
              </a:rPr>
              <a:t>(M)ean (A)bsolute (P)ercentage (E)rror für den Zeitraum</a:t>
            </a:r>
            <a:endParaRPr lang="de-DE" sz="1100" b="0" strike="noStrike" spc="-1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1100" b="0" strike="noStrike" spc="-1">
                <a:solidFill>
                  <a:srgbClr val="404040"/>
                </a:solidFill>
                <a:latin typeface="Segoe UI"/>
              </a:rPr>
              <a:t>09.06.2019 - 30.07.2019</a:t>
            </a:r>
            <a:endParaRPr lang="de-DE" sz="1100" b="0" strike="noStrike" spc="-1">
              <a:latin typeface="Arial"/>
            </a:endParaRPr>
          </a:p>
        </p:txBody>
      </p:sp>
      <p:grpSp>
        <p:nvGrpSpPr>
          <p:cNvPr id="188" name="Gruppieren 36"/>
          <p:cNvGrpSpPr/>
          <p:nvPr/>
        </p:nvGrpSpPr>
        <p:grpSpPr>
          <a:xfrm>
            <a:off x="516240" y="4201200"/>
            <a:ext cx="557640" cy="409320"/>
            <a:chOff x="516240" y="4201200"/>
            <a:chExt cx="557640" cy="409320"/>
          </a:xfrm>
        </p:grpSpPr>
        <p:sp>
          <p:nvSpPr>
            <p:cNvPr id="189" name="Ellipse 37"/>
            <p:cNvSpPr/>
            <p:nvPr/>
          </p:nvSpPr>
          <p:spPr>
            <a:xfrm>
              <a:off x="587880" y="420120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Textfeld 38"/>
            <p:cNvSpPr/>
            <p:nvPr/>
          </p:nvSpPr>
          <p:spPr>
            <a:xfrm>
              <a:off x="516240" y="421740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FFFFFF"/>
                  </a:solidFill>
                  <a:latin typeface="Segoe UI Semibold"/>
                </a:rPr>
                <a:t>4</a:t>
              </a:r>
              <a:endParaRPr lang="de-DE" sz="1800" b="0" strike="noStrike" spc="-1">
                <a:latin typeface="Arial"/>
              </a:endParaRPr>
            </a:p>
          </p:txBody>
        </p:sp>
      </p:grpSp>
      <p:sp>
        <p:nvSpPr>
          <p:cNvPr id="191" name="Inhaltsplatzhalter 17"/>
          <p:cNvSpPr/>
          <p:nvPr/>
        </p:nvSpPr>
        <p:spPr>
          <a:xfrm>
            <a:off x="1004400" y="4255560"/>
            <a:ext cx="5302800" cy="167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1000"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1100" b="0" strike="noStrike" spc="-1">
                <a:solidFill>
                  <a:srgbClr val="404040"/>
                </a:solidFill>
                <a:latin typeface="Segoe UI"/>
              </a:rPr>
              <a:t>Optimierung eines neuronalen Netzes</a:t>
            </a:r>
            <a:endParaRPr lang="de-DE" sz="1100" b="0" strike="noStrike" spc="-1">
              <a:latin typeface="Arial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de-DE" sz="1100" b="0" strike="noStrike" spc="-1">
                <a:solidFill>
                  <a:srgbClr val="404040"/>
                </a:solidFill>
                <a:latin typeface="Segoe UI"/>
              </a:rPr>
              <a:t>Source Code</a:t>
            </a:r>
            <a:endParaRPr lang="de-DE" sz="1100" b="0" strike="noStrike" spc="-1">
              <a:latin typeface="Arial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de-DE" sz="1100" b="0" strike="noStrike" spc="-1">
                <a:solidFill>
                  <a:srgbClr val="404040"/>
                </a:solidFill>
                <a:latin typeface="Segoe UI"/>
              </a:rPr>
              <a:t>Darstellung Loss-Funktion</a:t>
            </a:r>
            <a:endParaRPr lang="de-DE" sz="1100" b="0" strike="noStrike" spc="-1">
              <a:latin typeface="Arial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de-DE" sz="1100" b="0" strike="noStrike" spc="-1">
                <a:solidFill>
                  <a:srgbClr val="404040"/>
                </a:solidFill>
                <a:latin typeface="Segoe UI"/>
              </a:rPr>
              <a:t>(M)ean (A)bsolute (P)ercentage (E)rror für den Zeitraum</a:t>
            </a:r>
            <a:endParaRPr lang="de-DE" sz="1100" b="0" strike="noStrike" spc="-1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1100" b="0" strike="noStrike" spc="-1">
                <a:solidFill>
                  <a:srgbClr val="404040"/>
                </a:solidFill>
                <a:latin typeface="Segoe UI"/>
              </a:rPr>
              <a:t>09.06.2019 - 30.07.2019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82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Einführung, Erklärung und Aufbereitung der Variablen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193" name="Gruppieren 17"/>
          <p:cNvGrpSpPr/>
          <p:nvPr/>
        </p:nvGrpSpPr>
        <p:grpSpPr>
          <a:xfrm>
            <a:off x="531720" y="1339920"/>
            <a:ext cx="557640" cy="409320"/>
            <a:chOff x="531720" y="1339920"/>
            <a:chExt cx="557640" cy="409320"/>
          </a:xfrm>
        </p:grpSpPr>
        <p:sp>
          <p:nvSpPr>
            <p:cNvPr id="194" name="Ellipse 18"/>
            <p:cNvSpPr/>
            <p:nvPr/>
          </p:nvSpPr>
          <p:spPr>
            <a:xfrm>
              <a:off x="603360" y="133992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Textfeld 19"/>
            <p:cNvSpPr/>
            <p:nvPr/>
          </p:nvSpPr>
          <p:spPr>
            <a:xfrm>
              <a:off x="531720" y="135648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FFFFFF"/>
                  </a:solidFill>
                  <a:latin typeface="Segoe UI Semibold"/>
                </a:rPr>
                <a:t>1</a:t>
              </a:r>
              <a:endParaRPr lang="de-DE" sz="1800" b="0" strike="noStrike" spc="-1">
                <a:latin typeface="Arial"/>
              </a:endParaRPr>
            </a:p>
          </p:txBody>
        </p:sp>
      </p:grpSp>
      <p:sp>
        <p:nvSpPr>
          <p:cNvPr id="196" name="Inhaltsplatzhalter 17"/>
          <p:cNvSpPr/>
          <p:nvPr/>
        </p:nvSpPr>
        <p:spPr>
          <a:xfrm>
            <a:off x="1117800" y="1346040"/>
            <a:ext cx="5398560" cy="59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1100" b="0" strike="noStrike" spc="-1">
                <a:solidFill>
                  <a:srgbClr val="404040"/>
                </a:solidFill>
                <a:latin typeface="Segoe UI"/>
              </a:rPr>
              <a:t>Umsatzdaten nach Warengruppen sortiert (Gruppierte Kategorie)</a:t>
            </a:r>
            <a:endParaRPr lang="de-DE" sz="1100" b="0" strike="noStrike" spc="-1">
              <a:latin typeface="Arial"/>
            </a:endParaRPr>
          </a:p>
        </p:txBody>
      </p:sp>
      <p:grpSp>
        <p:nvGrpSpPr>
          <p:cNvPr id="197" name="Gruppieren 32"/>
          <p:cNvGrpSpPr/>
          <p:nvPr/>
        </p:nvGrpSpPr>
        <p:grpSpPr>
          <a:xfrm>
            <a:off x="531720" y="1885680"/>
            <a:ext cx="557640" cy="409320"/>
            <a:chOff x="531720" y="1885680"/>
            <a:chExt cx="557640" cy="409320"/>
          </a:xfrm>
        </p:grpSpPr>
        <p:sp>
          <p:nvSpPr>
            <p:cNvPr id="198" name="Ellipse 33"/>
            <p:cNvSpPr/>
            <p:nvPr/>
          </p:nvSpPr>
          <p:spPr>
            <a:xfrm>
              <a:off x="603360" y="188568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Textfeld 34"/>
            <p:cNvSpPr/>
            <p:nvPr/>
          </p:nvSpPr>
          <p:spPr>
            <a:xfrm>
              <a:off x="531720" y="190188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FFFFFF"/>
                  </a:solidFill>
                  <a:latin typeface="Segoe UI Semibold"/>
                </a:rPr>
                <a:t>2</a:t>
              </a:r>
              <a:endParaRPr lang="de-DE" sz="1800" b="0" strike="noStrike" spc="-1">
                <a:latin typeface="Arial"/>
              </a:endParaRPr>
            </a:p>
          </p:txBody>
        </p:sp>
      </p:grpSp>
      <p:sp>
        <p:nvSpPr>
          <p:cNvPr id="200" name="Inhaltsplatzhalter 17"/>
          <p:cNvSpPr/>
          <p:nvPr/>
        </p:nvSpPr>
        <p:spPr>
          <a:xfrm>
            <a:off x="1117800" y="1885680"/>
            <a:ext cx="5113080" cy="221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  <a:tabLst>
                <a:tab pos="0" algn="l"/>
              </a:tabLst>
            </a:pPr>
            <a:r>
              <a:rPr lang="de-DE" sz="1050" b="0" strike="noStrike" spc="-1" dirty="0">
                <a:solidFill>
                  <a:srgbClr val="404040"/>
                </a:solidFill>
                <a:latin typeface="Segoe UI"/>
              </a:rPr>
              <a:t>Datumsspezifische Ereignisse (Boolean):</a:t>
            </a:r>
            <a:endParaRPr lang="de-DE" sz="1050" b="0" strike="noStrike" spc="-1" dirty="0">
              <a:latin typeface="Arial"/>
            </a:endParaRPr>
          </a:p>
          <a:p>
            <a:pPr marL="228600" indent="-228600">
              <a:spcBef>
                <a:spcPts val="1001"/>
              </a:spcBef>
              <a:spcAft>
                <a:spcPts val="2001"/>
              </a:spcAft>
              <a:buClr>
                <a:srgbClr val="40404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de-DE" sz="1050" strike="noStrike" spc="-1" dirty="0">
                <a:solidFill>
                  <a:srgbClr val="00B050"/>
                </a:solidFill>
                <a:latin typeface="Segoe UI"/>
              </a:rPr>
              <a:t>Jahreszeiten</a:t>
            </a: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  <a:buClr>
                <a:srgbClr val="40404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de-DE" sz="1050" strike="noStrike" spc="-1" dirty="0">
                <a:solidFill>
                  <a:srgbClr val="00B050"/>
                </a:solidFill>
                <a:latin typeface="Segoe UI"/>
              </a:rPr>
              <a:t>Schulferien</a:t>
            </a:r>
            <a:endParaRPr lang="de-DE" sz="1050" spc="-1" dirty="0">
              <a:solidFill>
                <a:srgbClr val="00B05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  <a:buClr>
                <a:srgbClr val="40404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de-DE" sz="1050" strike="noStrike" spc="-1" dirty="0">
                <a:latin typeface="Segoe UI"/>
              </a:rPr>
              <a:t>Wochenende</a:t>
            </a:r>
            <a:endParaRPr lang="de-DE" sz="105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  <a:buClr>
                <a:srgbClr val="40404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de-DE" sz="1050" b="0" strike="noStrike" spc="-1" dirty="0">
                <a:solidFill>
                  <a:srgbClr val="404040"/>
                </a:solidFill>
                <a:latin typeface="Segoe UI"/>
              </a:rPr>
              <a:t>Feiertage</a:t>
            </a:r>
            <a:endParaRPr lang="de-DE" sz="1050" spc="-1" dirty="0">
              <a:latin typeface="Arial"/>
            </a:endParaRPr>
          </a:p>
        </p:txBody>
      </p:sp>
      <p:pic>
        <p:nvPicPr>
          <p:cNvPr id="201" name="Grafik 4"/>
          <p:cNvPicPr/>
          <p:nvPr/>
        </p:nvPicPr>
        <p:blipFill>
          <a:blip r:embed="rId3"/>
          <a:stretch/>
        </p:blipFill>
        <p:spPr>
          <a:xfrm>
            <a:off x="5503680" y="1267560"/>
            <a:ext cx="5636520" cy="459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82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lstStyle/>
          <a:p>
            <a:pPr>
              <a:lnSpc>
                <a:spcPct val="100000"/>
              </a:lnSpc>
              <a:spcAft>
                <a:spcPts val="20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Zugehörige Balkendiagramme mit Konfidenzintervallen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203" name="Grafik 7"/>
          <p:cNvPicPr/>
          <p:nvPr/>
        </p:nvPicPr>
        <p:blipFill>
          <a:blip r:embed="rId3"/>
          <a:stretch/>
        </p:blipFill>
        <p:spPr>
          <a:xfrm>
            <a:off x="2087640" y="1461600"/>
            <a:ext cx="8016120" cy="494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82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lstStyle/>
          <a:p>
            <a:pPr>
              <a:lnSpc>
                <a:spcPct val="100000"/>
              </a:lnSpc>
              <a:spcAft>
                <a:spcPts val="20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Zugehörige Balkendiagramme mit Konfidenzintervallen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205" name="Grafik 4"/>
          <p:cNvPicPr/>
          <p:nvPr/>
        </p:nvPicPr>
        <p:blipFill>
          <a:blip r:embed="rId3"/>
          <a:stretch/>
        </p:blipFill>
        <p:spPr>
          <a:xfrm>
            <a:off x="2220840" y="1471680"/>
            <a:ext cx="7749720" cy="478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7480" cy="639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Optimierung eines linearen Modells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graphicFrame>
        <p:nvGraphicFramePr>
          <p:cNvPr id="207" name="Tabelle 16"/>
          <p:cNvGraphicFramePr/>
          <p:nvPr/>
        </p:nvGraphicFramePr>
        <p:xfrm>
          <a:off x="613800" y="1620000"/>
          <a:ext cx="10876320" cy="4192560"/>
        </p:xfrm>
        <a:graphic>
          <a:graphicData uri="http://schemas.openxmlformats.org/drawingml/2006/table">
            <a:tbl>
              <a:tblPr/>
              <a:tblGrid>
                <a:gridCol w="964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400" b="1" strike="noStrike" spc="-1">
                          <a:solidFill>
                            <a:srgbClr val="404040"/>
                          </a:solidFill>
                          <a:latin typeface="Segoe UI"/>
                        </a:rPr>
                        <a:t>Modellgleichung</a:t>
                      </a:r>
                      <a:endParaRPr lang="de-DE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400" b="1" strike="noStrike" spc="-1">
                          <a:solidFill>
                            <a:srgbClr val="404040"/>
                          </a:solidFill>
                          <a:latin typeface="Segoe UI"/>
                        </a:rPr>
                        <a:t>Adjusted R²</a:t>
                      </a:r>
                      <a:endParaRPr lang="de-DE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mod1 &lt;- lm(Umsatz ~ as.factor(Warengruppe) + Temperatur_bins, training_data1)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0.6876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mod5 &lt;- lm(Umsatz ~ as.factor(Warengruppe) + Temperatur_bins + Wochenende, training_data1)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0.7129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mod6 &lt;- lm(Umsatz ~ as.factor(Warengruppe) + Temperatur_bins + Wochenende + KielerWoche + Schulferien, training_data1)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0.7311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mod7 &lt;- lm(Umsatz ~ as.factor(Warengruppe) + Temperatur_bins + Wochenende + KielerWoche + Schulferien, training_data2)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0.7318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mod8 &lt;- lm(Umsatz ~ as.factor(Warengruppe) + Temperatur_bins + Wochenende + KielerWoche + Schulferien, training_data3)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0.7274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mod9 &lt;- lm(Umsatz ~ as.factor(Warengruppe) + Temperatur_bins + Wochenende + KielerWoche + Schulferien + Feiertag +      Season, training_data2)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0.7395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mod10 &lt;- lm(Umsatz ~ as.factor(Warengruppe) + Temperatur_bins + Wochenende + KielerWoche + Schulferien + Feiertag + Season + (Season * as.factor(Warengruppe)) + (Wochenende * as.factor(Warengruppe)) + (Schulferien * as.factor(Warengruppe)) + (Temperatur_bins * as.factor(Warengruppe)) + (Temperatur_bins * Schulferien), training_data2)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0.8247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8" name="Textfeld 18"/>
          <p:cNvSpPr/>
          <p:nvPr/>
        </p:nvSpPr>
        <p:spPr>
          <a:xfrm flipH="1">
            <a:off x="613080" y="1164600"/>
            <a:ext cx="7155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Trainingsdaten:		01.07.2013 - 31.07.2017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09" name="Rechteck 94"/>
          <p:cNvSpPr/>
          <p:nvPr/>
        </p:nvSpPr>
        <p:spPr>
          <a:xfrm>
            <a:off x="540000" y="6120000"/>
            <a:ext cx="10799280" cy="4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200" b="1" strike="noStrike" spc="-1">
                <a:solidFill>
                  <a:srgbClr val="000000"/>
                </a:solidFill>
                <a:latin typeface="Segoe UI"/>
              </a:rPr>
              <a:t>Gruppierung der Temperaturdaten</a:t>
            </a:r>
            <a:endParaRPr lang="de-DE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Segoe UI"/>
              </a:rPr>
              <a:t>training_data1: 8 gleichgroße bins    -    </a:t>
            </a:r>
            <a:r>
              <a:rPr lang="de-DE" sz="1200" b="0" i="1" strike="noStrike" spc="-1">
                <a:solidFill>
                  <a:srgbClr val="000000"/>
                </a:solidFill>
                <a:latin typeface="Segoe UI"/>
              </a:rPr>
              <a:t>training_data2: 7 manuelle bins</a:t>
            </a:r>
            <a:r>
              <a:rPr lang="de-DE" sz="1200" b="0" strike="noStrike" spc="-1">
                <a:solidFill>
                  <a:srgbClr val="000000"/>
                </a:solidFill>
                <a:latin typeface="Segoe UI"/>
              </a:rPr>
              <a:t>    -    training_data3: 4 manuelle bins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9881280" cy="639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(M)ean (A)bsolute (P)ercentage (E)rror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1" name="Textfeld 1"/>
          <p:cNvSpPr/>
          <p:nvPr/>
        </p:nvSpPr>
        <p:spPr>
          <a:xfrm>
            <a:off x="1650240" y="3147120"/>
            <a:ext cx="66315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Segoe UI"/>
                <a:ea typeface="DejaVu Sans"/>
              </a:rPr>
              <a:t>Differenz zwischen prognostizierten Werten und wahren Werten, geteilt durch den wahren Wert.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12" name="AutoShape 2"/>
          <p:cNvSpPr/>
          <p:nvPr/>
        </p:nvSpPr>
        <p:spPr>
          <a:xfrm>
            <a:off x="5943600" y="327672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Textfeld 2"/>
          <p:cNvSpPr/>
          <p:nvPr/>
        </p:nvSpPr>
        <p:spPr>
          <a:xfrm flipH="1">
            <a:off x="613080" y="1164600"/>
            <a:ext cx="7155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Validierungsdaten:	01.08.2017 - 31.07.2018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14" name="Rechteck 99"/>
          <p:cNvSpPr/>
          <p:nvPr/>
        </p:nvSpPr>
        <p:spPr>
          <a:xfrm>
            <a:off x="3060000" y="4407480"/>
            <a:ext cx="6119280" cy="63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latin typeface="Segoe UI"/>
              </a:rPr>
              <a:t>MAPE für Modell 10:	24.19786 </a:t>
            </a:r>
            <a:endParaRPr lang="de-DE" sz="3200" b="0" strike="noStrike" spc="-1">
              <a:latin typeface="Arial"/>
            </a:endParaRPr>
          </a:p>
        </p:txBody>
      </p:sp>
      <p:graphicFrame>
        <p:nvGraphicFramePr>
          <p:cNvPr id="215" name="Tabelle 1"/>
          <p:cNvGraphicFramePr/>
          <p:nvPr/>
        </p:nvGraphicFramePr>
        <p:xfrm>
          <a:off x="613080" y="2205360"/>
          <a:ext cx="10876320" cy="1574640"/>
        </p:xfrm>
        <a:graphic>
          <a:graphicData uri="http://schemas.openxmlformats.org/drawingml/2006/table">
            <a:tbl>
              <a:tblPr/>
              <a:tblGrid>
                <a:gridCol w="964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mod10 &lt;- lm(Umsatz ~ as.factor(Warengruppe) + Temperatur_bins + Wochenende +      KielerWoche + Schulferien + Feiertag + Season + (Season * as.factor(Warengruppe)) + (Wochenende * as.factor(Warengruppe)) + (Schulferien * as.factor(Warengruppe)) + (Temperatur_bins * as.factor(Warengruppe)) + (Temperatur_bins * Schulferien), training_data2)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0.8247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" name="Rechteck 101"/>
          <p:cNvSpPr/>
          <p:nvPr/>
        </p:nvSpPr>
        <p:spPr>
          <a:xfrm>
            <a:off x="540000" y="1800000"/>
            <a:ext cx="1979280" cy="40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>
                <a:solidFill>
                  <a:srgbClr val="000000"/>
                </a:solidFill>
                <a:latin typeface="Arial"/>
              </a:rPr>
              <a:t>Best model: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784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218" name="Grafik 5" descr="Ein Bild, das Text, Screenshot, Software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830520" y="1800000"/>
            <a:ext cx="10530360" cy="4542840"/>
          </a:xfrm>
          <a:prstGeom prst="rect">
            <a:avLst/>
          </a:prstGeom>
          <a:ln w="0">
            <a:noFill/>
          </a:ln>
        </p:spPr>
      </p:pic>
      <p:sp>
        <p:nvSpPr>
          <p:cNvPr id="219" name="Textfeld 6"/>
          <p:cNvSpPr/>
          <p:nvPr/>
        </p:nvSpPr>
        <p:spPr>
          <a:xfrm>
            <a:off x="521280" y="1386720"/>
            <a:ext cx="1979640" cy="40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>
                <a:solidFill>
                  <a:srgbClr val="000000"/>
                </a:solidFill>
                <a:latin typeface="Arial"/>
              </a:rPr>
              <a:t>Best model: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360" cy="63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221" name="Grafik 3"/>
          <p:cNvPicPr/>
          <p:nvPr/>
        </p:nvPicPr>
        <p:blipFill>
          <a:blip r:embed="rId2"/>
          <a:stretch/>
        </p:blipFill>
        <p:spPr>
          <a:xfrm>
            <a:off x="1460880" y="1370880"/>
            <a:ext cx="9269640" cy="495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{8948E0EE-191B-4952-A569-71E8120B982B}tf10001108_win32</Template>
  <TotalTime>0</TotalTime>
  <Words>658</Words>
  <Application>Microsoft Office PowerPoint</Application>
  <PresentationFormat>Breitbild</PresentationFormat>
  <Paragraphs>84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13</vt:i4>
      </vt:variant>
    </vt:vector>
  </HeadingPairs>
  <TitlesOfParts>
    <vt:vector size="24" baseType="lpstr">
      <vt:lpstr>Arial</vt:lpstr>
      <vt:lpstr>Segoe UI</vt:lpstr>
      <vt:lpstr>Segoe UI Light</vt:lpstr>
      <vt:lpstr>Segoe UI Semibold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Kurs: Einführung in Data Science und Maschinelles Lernen </vt:lpstr>
      <vt:lpstr>Inhalt der Präsentation</vt:lpstr>
      <vt:lpstr>Einführung, Erklärung und Aufbereitung der Variablen</vt:lpstr>
      <vt:lpstr>Zugehörige Balkendiagramme mit Konfidenzintervallen</vt:lpstr>
      <vt:lpstr>Zugehörige Balkendiagramme mit Konfidenzintervallen</vt:lpstr>
      <vt:lpstr>Optimierung eines linearen Modells</vt:lpstr>
      <vt:lpstr>(M)ean (A)bsolute (P)ercentage (E)rror</vt:lpstr>
      <vt:lpstr>Optimierung des Neuronalen Netzwerks</vt:lpstr>
      <vt:lpstr>Optimierung des Neuronalen Netzwerks</vt:lpstr>
      <vt:lpstr>Optimierung des Neuronalen Netzwerks</vt:lpstr>
      <vt:lpstr>Optimierung des Neuronalen Netzwerks</vt:lpstr>
      <vt:lpstr>(M)ean (A)bsolute (P)ercentage (E)rror</vt:lpstr>
      <vt:lpstr>Das Ende der 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Kurs: Einführung in Data Science und Maschinelles Lernen </dc:title>
  <dc:subject/>
  <dc:creator>Yilmaz Kavurgaci</dc:creator>
  <dc:description/>
  <cp:lastModifiedBy>Yilmaz Kavurgaci</cp:lastModifiedBy>
  <cp:revision>21</cp:revision>
  <dcterms:created xsi:type="dcterms:W3CDTF">2023-12-30T10:16:31Z</dcterms:created>
  <dcterms:modified xsi:type="dcterms:W3CDTF">2024-01-23T15:03:46Z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Breitbild</vt:lpwstr>
  </property>
  <property fmtid="{D5CDD505-2E9C-101B-9397-08002B2CF9AE}" pid="4" name="Slides">
    <vt:i4>13</vt:i4>
  </property>
</Properties>
</file>