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32A30972-2F71-433A-97A6-9FE7C801E2E3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16C2BD5-AFF8-4024-8FF0-9801509246CF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D33047F-427D-4A4A-A788-2357E56630BD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8C1210F-D96E-4640-9DA8-C942569E8D9A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254880" y="262800"/>
            <a:ext cx="11681280" cy="63316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6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hteck 8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11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1164240"/>
            <a:ext cx="10514880" cy="23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Kurs:</a:t>
            </a:r>
            <a:br/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Einführung in Data Science und Maschinelles Lernen</a:t>
            </a:r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	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493280" y="5124600"/>
            <a:ext cx="8303400" cy="6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Segoe UI"/>
              </a:rPr>
              <a:t>Anna Puck, Fatiha Kalam Nisa, Tim Oldörp, Yilmaz Kavurgaci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91" name="Bild 3" descr="PowerPoint-Programmsymbol"/>
          <p:cNvPicPr/>
          <p:nvPr/>
        </p:nvPicPr>
        <p:blipFill>
          <a:blip r:embed="rId1"/>
          <a:stretch/>
        </p:blipFill>
        <p:spPr>
          <a:xfrm>
            <a:off x="670320" y="5193000"/>
            <a:ext cx="822240" cy="8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84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eines linearen Modells</a:t>
            </a:r>
            <a:endParaRPr b="0" lang="de-DE" sz="2800" spc="-1" strike="noStrike">
              <a:latin typeface="Arial"/>
            </a:endParaRPr>
          </a:p>
        </p:txBody>
      </p:sp>
      <p:graphicFrame>
        <p:nvGraphicFramePr>
          <p:cNvPr id="93" name="Tabelle 16"/>
          <p:cNvGraphicFramePr/>
          <p:nvPr/>
        </p:nvGraphicFramePr>
        <p:xfrm>
          <a:off x="613800" y="1620000"/>
          <a:ext cx="10875960" cy="4192200"/>
        </p:xfrm>
        <a:graphic>
          <a:graphicData uri="http://schemas.openxmlformats.org/drawingml/2006/table">
            <a:tbl>
              <a:tblPr/>
              <a:tblGrid>
                <a:gridCol w="9647640"/>
                <a:gridCol w="1228680"/>
              </a:tblGrid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404040"/>
                          </a:solidFill>
                          <a:latin typeface="Segoe UI"/>
                        </a:rPr>
                        <a:t>Modellgleichung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404040"/>
                          </a:solidFill>
                          <a:latin typeface="Segoe UI"/>
                        </a:rPr>
                        <a:t>Adjusted R²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 &lt;- lm(Umsatz ~ as.factor(Warengruppe) + Temperatur_bins,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0.6876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mod5 &lt;- lm(Umsatz ~ as.factor(Warengruppe) + Temperatur_bins + Wochenende,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0.7129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mod6 &lt;- lm(Umsatz ~ as.factor(Warengruppe) + Temperatur_bins + Wochenende + KielerWoche + Schulferien,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0.7311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mod7 &lt;- lm(Umsatz ~ as.factor(Warengruppe) + Temperatur_bins + Wochenende + KielerWoche + Schulferien,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0.7318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1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mod8 &lt;- lm(Umsatz ~ as.factor(Warengruppe) + Temperatur_bins + Wochenende + KielerWoche + Schulferien, training_data3)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0.7274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80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mod9 &lt;- lm(Umsatz ~ as.factor(Warengruppe) + Temperatur_bins + Wochenende + KielerWoche + Schulferien + Feiertag +      Season,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0.7395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2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94" name="Textfeld 18"/>
          <p:cNvSpPr/>
          <p:nvPr/>
        </p:nvSpPr>
        <p:spPr>
          <a:xfrm flipH="1">
            <a:off x="613080" y="1164600"/>
            <a:ext cx="7155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Trainingsdaten: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01.07.2013 - 31.07.2017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40000" y="6120000"/>
            <a:ext cx="10799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1200" spc="-1" strike="noStrike">
                <a:latin typeface="Segoe UI"/>
              </a:rPr>
              <a:t>Gruppierung der Temperaturdaten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Segoe UI"/>
              </a:rPr>
              <a:t>training_data1: 8 gleichgroße bins    -    </a:t>
            </a:r>
            <a:r>
              <a:rPr b="0" i="1" lang="de-DE" sz="1200" spc="-1" strike="noStrike">
                <a:latin typeface="Segoe UI"/>
              </a:rPr>
              <a:t>training_data2: 7 manuelle bins</a:t>
            </a:r>
            <a:r>
              <a:rPr b="0" lang="de-DE" sz="1200" spc="-1" strike="noStrike">
                <a:latin typeface="Segoe UI"/>
              </a:rPr>
              <a:t>    -    training_data3: 4 manuelle bins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7" name="Textfeld 1"/>
          <p:cNvSpPr/>
          <p:nvPr/>
        </p:nvSpPr>
        <p:spPr>
          <a:xfrm>
            <a:off x="1650240" y="3147120"/>
            <a:ext cx="6631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Differenz zwischen prognostizierten Werten und wahren Werten, geteilt durch den wahren Wert.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8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feld 2"/>
          <p:cNvSpPr/>
          <p:nvPr/>
        </p:nvSpPr>
        <p:spPr>
          <a:xfrm flipH="1">
            <a:off x="613080" y="1164600"/>
            <a:ext cx="7155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Validierungsdaten: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01.08.2017 - 31.07.2018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060000" y="4407480"/>
            <a:ext cx="6119640" cy="6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Segoe UI"/>
              </a:rPr>
              <a:t>MAPE für Modell 10:</a:t>
            </a:r>
            <a:r>
              <a:rPr b="0" lang="de-DE" sz="3200" spc="-1" strike="noStrike">
                <a:latin typeface="Segoe UI"/>
              </a:rPr>
              <a:t>	</a:t>
            </a:r>
            <a:r>
              <a:rPr b="0" lang="de-DE" sz="3200" spc="-1" strike="noStrike">
                <a:latin typeface="Segoe UI"/>
              </a:rPr>
              <a:t>24.19786 </a:t>
            </a:r>
            <a:endParaRPr b="0" lang="de-DE" sz="3200" spc="-1" strike="noStrike">
              <a:latin typeface="Arial"/>
            </a:endParaRPr>
          </a:p>
        </p:txBody>
      </p:sp>
      <p:graphicFrame>
        <p:nvGraphicFramePr>
          <p:cNvPr id="101" name="Tabelle 1"/>
          <p:cNvGraphicFramePr/>
          <p:nvPr/>
        </p:nvGraphicFramePr>
        <p:xfrm>
          <a:off x="613080" y="2205360"/>
          <a:ext cx="10875960" cy="821880"/>
        </p:xfrm>
        <a:graphic>
          <a:graphicData uri="http://schemas.openxmlformats.org/drawingml/2006/table">
            <a:tbl>
              <a:tblPr/>
              <a:tblGrid>
                <a:gridCol w="9647640"/>
                <a:gridCol w="1228680"/>
              </a:tblGrid>
              <a:tr h="82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    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02" name=""/>
          <p:cNvSpPr/>
          <p:nvPr/>
        </p:nvSpPr>
        <p:spPr>
          <a:xfrm>
            <a:off x="540000" y="180000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latin typeface="Arial"/>
              </a:rPr>
              <a:t>Best model: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89</TotalTime>
  <Application>LibreOffice/7.2.1.2$Windows_X86_64 LibreOffice_project/87b77fad49947c1441b67c559c339af8f3517e22</Application>
  <AppVersion>15.0000</AppVersion>
  <Words>467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2023-12-30T10:16:31Z</dcterms:created>
  <dc:creator>Yilmaz Kavurgaci</dc:creator>
  <dc:description/>
  <dc:language>de-DE</dc:language>
  <cp:lastModifiedBy/>
  <dcterms:modified xsi:type="dcterms:W3CDTF">2024-01-22T17:44:17Z</dcterms:modified>
  <cp:revision>29</cp:revision>
  <dc:subject/>
  <dc:title>Kurs: Einführung in Data Science und Maschinelles Lernen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