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3" r:id="rId3"/>
    <p:sldId id="279" r:id="rId4"/>
    <p:sldId id="284" r:id="rId5"/>
    <p:sldId id="257" r:id="rId6"/>
    <p:sldId id="258" r:id="rId7"/>
    <p:sldId id="287" r:id="rId8"/>
    <p:sldId id="259" r:id="rId9"/>
    <p:sldId id="261" r:id="rId10"/>
    <p:sldId id="260" r:id="rId11"/>
    <p:sldId id="288" r:id="rId12"/>
    <p:sldId id="289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llkommen" id="{E75E278A-FF0E-49A4-B170-79828D63BBAD}">
          <p14:sldIdLst>
            <p14:sldId id="256"/>
          </p14:sldIdLst>
        </p14:section>
        <p14:section name="Entwerfen, Morphen, mit Anmerkungen versehen, zusammenarbeiten, &quot;Sie wünschen&quot;" id="{B9B51309-D148-4332-87C2-07BE32FBCA3B}">
          <p14:sldIdLst>
            <p14:sldId id="283"/>
            <p14:sldId id="279"/>
            <p14:sldId id="284"/>
            <p14:sldId id="257"/>
            <p14:sldId id="258"/>
            <p14:sldId id="287"/>
            <p14:sldId id="259"/>
            <p14:sldId id="261"/>
            <p14:sldId id="260"/>
            <p14:sldId id="288"/>
            <p14:sldId id="289"/>
          </p14:sldIdLst>
        </p14:section>
        <p14:section name="Weitere Informatione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71CF6F-B353-47EF-80E6-4EDFE82542AA}" type="datetime1">
              <a:rPr lang="de-DE" smtClean="0"/>
              <a:t>23.01.2024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A315A-AEB2-48A1-84FA-B4A8FE58B7D2}" type="datetime1">
              <a:rPr lang="de-DE" smtClean="0"/>
              <a:pPr/>
              <a:t>23.01.2024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89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241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74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2D33047F-427D-4A4A-A788-2357E56630BD}" type="slidenum">
              <a:rPr lang="de-DE" sz="1200" b="0" strike="noStrike" spc="-1">
                <a:latin typeface="Times New Roman"/>
              </a:rPr>
              <a:t>5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68C1210F-D96E-4640-9DA8-C942569E8D9A}" type="slidenum">
              <a:rPr lang="de-DE" sz="1200" b="0" strike="noStrike" spc="-1">
                <a:latin typeface="Times New Roman"/>
              </a:rPr>
              <a:t>6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12DD8C4-8F11-471C-BBA1-D71C8F9F3769}" type="slidenum">
              <a:rPr lang="de-DE" sz="1200" b="0" strike="noStrike" spc="-1">
                <a:latin typeface="Times New Roman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3B4160-2A67-4C0B-9B5A-E37A6B8092BF}" type="slidenum">
              <a:rPr lang="de-DE" sz="1200" b="0" strike="noStrike" spc="-1">
                <a:latin typeface="Times New Roman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3B4160-2A67-4C0B-9B5A-E37A6B8092BF}" type="slidenum">
              <a:rPr lang="de-DE" sz="1200" b="0" strike="noStrike" spc="-1">
                <a:latin typeface="Times New Roman"/>
              </a:rPr>
              <a:t>12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374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8748828-F6EB-4704-9353-51DD373A1B63}" type="datetime1">
              <a:rPr lang="de-DE" noProof="0" smtClean="0"/>
              <a:t>23.01.2024</a:t>
            </a:fld>
            <a:endParaRPr lang="de-DE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10" name="Rechtec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10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6876720" cy="63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39640" y="1435680"/>
            <a:ext cx="44161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07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BAA270F-9618-4C37-A567-2E8C03DB9594}" type="datetime1">
              <a:rPr lang="de-DE" noProof="0" smtClean="0"/>
              <a:t>23.01.2024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de-DE" sz="4800" dirty="0">
                <a:solidFill>
                  <a:schemeClr val="bg1"/>
                </a:solidFill>
              </a:rPr>
              <a:t>Kurs:</a:t>
            </a:r>
            <a:br>
              <a:rPr lang="de-DE" sz="4800" dirty="0">
                <a:solidFill>
                  <a:schemeClr val="bg1"/>
                </a:solidFill>
              </a:rPr>
            </a:br>
            <a:r>
              <a:rPr lang="de-DE" sz="4800" dirty="0">
                <a:solidFill>
                  <a:schemeClr val="bg1"/>
                </a:solidFill>
              </a:rPr>
              <a:t>Einführung in Data Science und Maschinelles Lernen	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1493176" y="5124779"/>
            <a:ext cx="8303967" cy="697523"/>
          </a:xfrm>
        </p:spPr>
        <p:txBody>
          <a:bodyPr rtlCol="0"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Anna Puck, Fatiha </a:t>
            </a:r>
            <a:r>
              <a:rPr lang="de-DE" sz="2400" dirty="0" err="1">
                <a:solidFill>
                  <a:schemeClr val="bg1"/>
                </a:solidFill>
              </a:rPr>
              <a:t>Kalam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Nisa</a:t>
            </a:r>
            <a:r>
              <a:rPr lang="de-DE" sz="2400" dirty="0">
                <a:solidFill>
                  <a:schemeClr val="bg1"/>
                </a:solidFill>
              </a:rPr>
              <a:t>, Tim Oldörp, Yilmaz Kavurgaci</a:t>
            </a:r>
            <a:endParaRPr lang="de-DE" sz="3600" dirty="0"/>
          </a:p>
        </p:txBody>
      </p:sp>
      <p:pic>
        <p:nvPicPr>
          <p:cNvPr id="4" name="Bild 3" descr="PowerPoint-Programmsymbol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9D4B7-C17F-0E5A-D9D2-952DD8F59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ABEBA-F00B-3D40-30C3-6FCA3D5D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b="0" strike="noStrike" spc="-1" dirty="0">
                <a:solidFill>
                  <a:srgbClr val="404040"/>
                </a:solidFill>
                <a:latin typeface="Segoe UI Light"/>
              </a:rPr>
              <a:t>Optimierung des Neuronalen Netzwerks</a:t>
            </a:r>
            <a:endParaRPr lang="de-DE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046271B-D1A5-AB08-308C-34EF067C9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916" y="1380139"/>
            <a:ext cx="9536167" cy="513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8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98820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2800" b="0" strike="noStrike" spc="-1">
                <a:solidFill>
                  <a:srgbClr val="404040"/>
                </a:solidFill>
                <a:latin typeface="Segoe UI Light"/>
              </a:rPr>
              <a:t>(M)ean (A)bsolute (P)ercentage (E)rror</a:t>
            </a:r>
            <a:endParaRPr lang="de-DE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3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5" name="Textfeld 144"/>
          <p:cNvSpPr txBox="1"/>
          <p:nvPr/>
        </p:nvSpPr>
        <p:spPr>
          <a:xfrm>
            <a:off x="1519489" y="2189587"/>
            <a:ext cx="8707077" cy="323375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3200" dirty="0"/>
              <a:t>MAPE </a:t>
            </a:r>
            <a:r>
              <a:rPr lang="de-DE" sz="3200" dirty="0" err="1"/>
              <a:t>for</a:t>
            </a:r>
            <a:r>
              <a:rPr lang="de-DE" sz="3200" dirty="0"/>
              <a:t> Warengruppe 2: 48.91% </a:t>
            </a:r>
          </a:p>
          <a:p>
            <a:r>
              <a:rPr lang="de-DE" sz="3200" dirty="0"/>
              <a:t>MAPE </a:t>
            </a:r>
            <a:r>
              <a:rPr lang="de-DE" sz="3200" dirty="0" err="1"/>
              <a:t>for</a:t>
            </a:r>
            <a:r>
              <a:rPr lang="de-DE" sz="3200" dirty="0"/>
              <a:t> Warengruppe 3: 46.07% </a:t>
            </a:r>
          </a:p>
          <a:p>
            <a:r>
              <a:rPr lang="de-DE" sz="3200" dirty="0"/>
              <a:t>MAPE </a:t>
            </a:r>
            <a:r>
              <a:rPr lang="de-DE" sz="3200" dirty="0" err="1"/>
              <a:t>for</a:t>
            </a:r>
            <a:r>
              <a:rPr lang="de-DE" sz="3200" dirty="0"/>
              <a:t> Warengruppe 4: 51.09% </a:t>
            </a:r>
          </a:p>
          <a:p>
            <a:r>
              <a:rPr lang="de-DE" sz="3200" dirty="0"/>
              <a:t>MAPE </a:t>
            </a:r>
            <a:r>
              <a:rPr lang="de-DE" sz="3200" dirty="0" err="1"/>
              <a:t>for</a:t>
            </a:r>
            <a:r>
              <a:rPr lang="de-DE" sz="3200" dirty="0"/>
              <a:t> Warengruppe 5: 52.11% </a:t>
            </a:r>
          </a:p>
          <a:p>
            <a:r>
              <a:rPr lang="de-DE" sz="3200" dirty="0"/>
              <a:t>MAPE </a:t>
            </a:r>
            <a:r>
              <a:rPr lang="de-DE" sz="3200" dirty="0" err="1"/>
              <a:t>for</a:t>
            </a:r>
            <a:r>
              <a:rPr lang="de-DE" sz="3200" dirty="0"/>
              <a:t> Warengruppe 6: 54.90% </a:t>
            </a:r>
          </a:p>
          <a:p>
            <a:r>
              <a:rPr lang="de-DE" sz="3200" dirty="0"/>
              <a:t>MAPE </a:t>
            </a:r>
            <a:r>
              <a:rPr lang="de-DE" sz="3200" dirty="0" err="1"/>
              <a:t>overall</a:t>
            </a:r>
            <a:r>
              <a:rPr lang="de-DE" sz="3200" dirty="0"/>
              <a:t> on </a:t>
            </a:r>
            <a:r>
              <a:rPr lang="de-DE" sz="3200" dirty="0" err="1"/>
              <a:t>the</a:t>
            </a:r>
            <a:r>
              <a:rPr lang="de-DE" sz="3200" dirty="0"/>
              <a:t> Validation Data: </a:t>
            </a:r>
            <a:r>
              <a:rPr lang="de-DE" sz="3200" b="1" dirty="0"/>
              <a:t>50.62%</a:t>
            </a:r>
            <a:endParaRPr lang="de-DE" sz="3200" b="1" strike="noStrike" spc="-1" dirty="0">
              <a:latin typeface="Segoe UI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1519489" y="1729655"/>
            <a:ext cx="1980000" cy="405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800" b="1" strike="noStrike" spc="-1" dirty="0">
                <a:latin typeface="Arial"/>
              </a:rPr>
              <a:t>Best </a:t>
            </a:r>
            <a:r>
              <a:rPr lang="de-DE" sz="1800" b="1" strike="noStrike" spc="-1" dirty="0" err="1">
                <a:latin typeface="Arial"/>
              </a:rPr>
              <a:t>model</a:t>
            </a:r>
            <a:r>
              <a:rPr lang="de-DE" sz="1800" b="1" strike="noStrike" spc="-1" dirty="0">
                <a:latin typeface="Arial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98820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2800" b="0" strike="noStrike" spc="-1" dirty="0">
                <a:solidFill>
                  <a:srgbClr val="404040"/>
                </a:solidFill>
                <a:latin typeface="Segoe UI Light"/>
              </a:rPr>
              <a:t>Das Ende der Präsentation</a:t>
            </a:r>
            <a:endParaRPr lang="de-DE" sz="28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3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5" name="Textfeld 144"/>
          <p:cNvSpPr txBox="1"/>
          <p:nvPr/>
        </p:nvSpPr>
        <p:spPr>
          <a:xfrm>
            <a:off x="5164847" y="3581280"/>
            <a:ext cx="1862066" cy="96768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3200" strike="noStrike" spc="-1" dirty="0">
                <a:latin typeface="Segoe UI"/>
              </a:rPr>
              <a:t>Fragen?</a:t>
            </a:r>
          </a:p>
        </p:txBody>
      </p:sp>
      <p:sp>
        <p:nvSpPr>
          <p:cNvPr id="147" name="Textfeld 146"/>
          <p:cNvSpPr txBox="1"/>
          <p:nvPr/>
        </p:nvSpPr>
        <p:spPr>
          <a:xfrm>
            <a:off x="4312150" y="2275729"/>
            <a:ext cx="3872020" cy="405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800" b="0" strike="noStrike" spc="-1" dirty="0">
                <a:solidFill>
                  <a:srgbClr val="404040"/>
                </a:solidFill>
                <a:latin typeface="Segoe UI Light"/>
              </a:rPr>
              <a:t>Danke für die Aufmerksamkeit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417F066-1B77-621A-ED11-8C33A42F6AB4}"/>
              </a:ext>
            </a:extLst>
          </p:cNvPr>
          <p:cNvSpPr txBox="1"/>
          <p:nvPr/>
        </p:nvSpPr>
        <p:spPr>
          <a:xfrm>
            <a:off x="3119147" y="4680993"/>
            <a:ext cx="781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Anna Puck, Fatiha </a:t>
            </a:r>
            <a:r>
              <a:rPr lang="de-DE" sz="1800" dirty="0" err="1"/>
              <a:t>Kalam</a:t>
            </a:r>
            <a:r>
              <a:rPr lang="de-DE" sz="1800" dirty="0"/>
              <a:t> </a:t>
            </a:r>
            <a:r>
              <a:rPr lang="de-DE" sz="1800" dirty="0" err="1"/>
              <a:t>Nisa</a:t>
            </a:r>
            <a:r>
              <a:rPr lang="de-DE" sz="1800" dirty="0"/>
              <a:t>, Tim Oldörp, Yilmaz Kavurgaci</a:t>
            </a:r>
            <a:endParaRPr lang="de-DE" sz="2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30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Inhalt der Präsentation</a:t>
            </a:r>
          </a:p>
        </p:txBody>
      </p:sp>
      <p:grpSp>
        <p:nvGrpSpPr>
          <p:cNvPr id="18" name="Gruppieren 17" descr="Kleiner Kreis mit enthaltener Zahl 1 zur Angabe von Schritt 1"/>
          <p:cNvGrpSpPr/>
          <p:nvPr/>
        </p:nvGrpSpPr>
        <p:grpSpPr bwMode="blackWhite">
          <a:xfrm>
            <a:off x="522808" y="1409556"/>
            <a:ext cx="558179" cy="409838"/>
            <a:chOff x="6953426" y="711274"/>
            <a:chExt cx="558179" cy="409838"/>
          </a:xfrm>
        </p:grpSpPr>
        <p:sp>
          <p:nvSpPr>
            <p:cNvPr id="19" name="Ellipse 18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0" name="Textfeld 19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nhaltsplatzhalter 17"/>
          <p:cNvSpPr txBox="1">
            <a:spLocks/>
          </p:cNvSpPr>
          <p:nvPr/>
        </p:nvSpPr>
        <p:spPr>
          <a:xfrm>
            <a:off x="1047770" y="1449748"/>
            <a:ext cx="539902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Einführung, Erklärung und Aufbereitung der Variablen</a:t>
            </a:r>
          </a:p>
        </p:txBody>
      </p:sp>
      <p:grpSp>
        <p:nvGrpSpPr>
          <p:cNvPr id="33" name="Gruppieren 32" descr="Kleiner Kreis mit enthaltener Zahl 2 zur Angabe von Schritt 2"/>
          <p:cNvGrpSpPr/>
          <p:nvPr/>
        </p:nvGrpSpPr>
        <p:grpSpPr bwMode="blackWhite">
          <a:xfrm>
            <a:off x="521207" y="1966777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nhaltsplatzhalter 17"/>
          <p:cNvSpPr txBox="1">
            <a:spLocks/>
          </p:cNvSpPr>
          <p:nvPr/>
        </p:nvSpPr>
        <p:spPr>
          <a:xfrm>
            <a:off x="1046169" y="1984239"/>
            <a:ext cx="5113409" cy="48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0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Zugehörige Balkendiagramme mit Konfidenzintervallen</a:t>
            </a:r>
          </a:p>
        </p:txBody>
      </p:sp>
      <p:grpSp>
        <p:nvGrpSpPr>
          <p:cNvPr id="22" name="Gruppieren 21" descr="Kleiner Kreis mit enthaltener Zahl 3 zur Angabe von Schritt 3"/>
          <p:cNvGrpSpPr/>
          <p:nvPr/>
        </p:nvGrpSpPr>
        <p:grpSpPr bwMode="blackWhite">
          <a:xfrm>
            <a:off x="518679" y="2509406"/>
            <a:ext cx="558179" cy="409838"/>
            <a:chOff x="6953426" y="711274"/>
            <a:chExt cx="558179" cy="409838"/>
          </a:xfrm>
        </p:grpSpPr>
        <p:sp>
          <p:nvSpPr>
            <p:cNvPr id="24" name="Ellipse 2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0" name="Textfeld 29" descr="Zahl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Inhaltsplatzhalter 17"/>
          <p:cNvSpPr txBox="1">
            <a:spLocks/>
          </p:cNvSpPr>
          <p:nvPr/>
        </p:nvSpPr>
        <p:spPr>
          <a:xfrm>
            <a:off x="1029624" y="2523998"/>
            <a:ext cx="5303098" cy="1672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Optimierung eines linearen Modells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Modellgleichung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Adjusted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R²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(M)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ean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(A)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bsolute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(P)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ercentage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(E)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rror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für den Zeitraum</a:t>
            </a:r>
          </a:p>
          <a:p>
            <a:pPr marL="457200" lvl="1" indent="0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09.06.2019 - 30.07.2019</a:t>
            </a:r>
          </a:p>
        </p:txBody>
      </p:sp>
      <p:grpSp>
        <p:nvGrpSpPr>
          <p:cNvPr id="37" name="Gruppieren 36" descr="Kleiner Kreis mit enthaltener Zahl 4 zur Angabe von Schritt 4"/>
          <p:cNvGrpSpPr/>
          <p:nvPr/>
        </p:nvGrpSpPr>
        <p:grpSpPr bwMode="blackWhite">
          <a:xfrm>
            <a:off x="516151" y="4201033"/>
            <a:ext cx="558179" cy="409838"/>
            <a:chOff x="6953426" y="711274"/>
            <a:chExt cx="558179" cy="409838"/>
          </a:xfrm>
        </p:grpSpPr>
        <p:sp>
          <p:nvSpPr>
            <p:cNvPr id="38" name="Ellipse 37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9" name="Textfeld 38" descr="Zahl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2" name="Inhaltsplatzhalter 17">
            <a:extLst>
              <a:ext uri="{FF2B5EF4-FFF2-40B4-BE49-F238E27FC236}">
                <a16:creationId xmlns:a16="http://schemas.microsoft.com/office/drawing/2014/main" id="{DA982974-7F62-B53F-D984-B646C937C225}"/>
              </a:ext>
            </a:extLst>
          </p:cNvPr>
          <p:cNvSpPr txBox="1">
            <a:spLocks/>
          </p:cNvSpPr>
          <p:nvPr/>
        </p:nvSpPr>
        <p:spPr>
          <a:xfrm>
            <a:off x="1004289" y="4255502"/>
            <a:ext cx="5303098" cy="1672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Optimierung eines neuronalen Netzes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Source Code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Darstellung Loss-Funktion</a:t>
            </a:r>
          </a:p>
          <a:p>
            <a:pPr lvl="1">
              <a:lnSpc>
                <a:spcPct val="110000"/>
              </a:lnSpc>
              <a:spcAft>
                <a:spcPts val="600"/>
              </a:spcAft>
              <a:buAutoNum type="alphaLcParenR"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(M)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ean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(A)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bsolute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(P)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ercentage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(E)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rror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für den Zeitraum</a:t>
            </a:r>
          </a:p>
          <a:p>
            <a:pPr marL="457200" lvl="1" indent="0">
              <a:lnSpc>
                <a:spcPct val="110000"/>
              </a:lnSpc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09.06.2019 - 30.07.2019</a:t>
            </a:r>
          </a:p>
        </p:txBody>
      </p:sp>
    </p:spTree>
    <p:extLst>
      <p:ext uri="{BB962C8B-B14F-4D97-AF65-F5344CB8AC3E}">
        <p14:creationId xmlns:p14="http://schemas.microsoft.com/office/powerpoint/2010/main" val="190858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88684" cy="640080"/>
          </a:xfrm>
        </p:spPr>
        <p:txBody>
          <a:bodyPr rtlCol="0">
            <a:normAutofit/>
          </a:bodyPr>
          <a:lstStyle/>
          <a:p>
            <a:pPr marL="0" lvl="0" indent="0" rtl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Einführung, Erklärung und Aufbereitung der Variablen</a:t>
            </a:r>
          </a:p>
        </p:txBody>
      </p:sp>
      <p:grpSp>
        <p:nvGrpSpPr>
          <p:cNvPr id="18" name="Gruppieren 17" descr="Kleiner Kreis mit enthaltener Zahl 1 zur Angabe von Schritt 1"/>
          <p:cNvGrpSpPr/>
          <p:nvPr/>
        </p:nvGrpSpPr>
        <p:grpSpPr bwMode="blackWhite">
          <a:xfrm>
            <a:off x="531552" y="1340027"/>
            <a:ext cx="558179" cy="409838"/>
            <a:chOff x="6953426" y="711274"/>
            <a:chExt cx="558179" cy="409838"/>
          </a:xfrm>
        </p:grpSpPr>
        <p:sp>
          <p:nvSpPr>
            <p:cNvPr id="19" name="Ellipse 18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0" name="Textfeld 19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Inhaltsplatzhalter 17"/>
          <p:cNvSpPr txBox="1">
            <a:spLocks/>
          </p:cNvSpPr>
          <p:nvPr/>
        </p:nvSpPr>
        <p:spPr>
          <a:xfrm>
            <a:off x="1117893" y="1345924"/>
            <a:ext cx="5399027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Umsatzdaten nach Warengruppen sortiert (Gruppierte Kategorie)</a:t>
            </a:r>
          </a:p>
        </p:txBody>
      </p:sp>
      <p:grpSp>
        <p:nvGrpSpPr>
          <p:cNvPr id="33" name="Gruppieren 32" descr="Kleiner Kreis mit enthaltener Zahl 2 zur Angabe von Schritt 2"/>
          <p:cNvGrpSpPr/>
          <p:nvPr/>
        </p:nvGrpSpPr>
        <p:grpSpPr bwMode="blackWhite">
          <a:xfrm>
            <a:off x="531552" y="1885533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Inhaltsplatzhalter 17"/>
          <p:cNvSpPr txBox="1">
            <a:spLocks/>
          </p:cNvSpPr>
          <p:nvPr/>
        </p:nvSpPr>
        <p:spPr>
          <a:xfrm>
            <a:off x="1117893" y="1885533"/>
            <a:ext cx="5113409" cy="221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105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Datumsspezifische Ereignisse (Boolean):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05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Schulferien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050" b="1" dirty="0">
                <a:solidFill>
                  <a:srgbClr val="00B050"/>
                </a:solidFill>
                <a:cs typeface="Segoe UI" panose="020B0502040204020203" pitchFamily="34" charset="0"/>
              </a:rPr>
              <a:t>Wochenende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05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Feiertage</a:t>
            </a:r>
          </a:p>
          <a:p>
            <a:pPr lvl="0" rtl="0">
              <a:lnSpc>
                <a:spcPct val="100000"/>
              </a:lnSpc>
              <a:spcAft>
                <a:spcPts val="2000"/>
              </a:spcAft>
              <a:buAutoNum type="alphaLcParenR"/>
              <a:defRPr/>
            </a:pPr>
            <a:r>
              <a:rPr lang="de-DE" sz="105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de-DE" sz="1050" b="1" dirty="0">
                <a:solidFill>
                  <a:srgbClr val="00B050"/>
                </a:solidFill>
                <a:cs typeface="Segoe UI" panose="020B0502040204020203" pitchFamily="34" charset="0"/>
              </a:rPr>
              <a:t>Jahreszeiten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5E82A0-D1FC-BDE5-9E83-F1137311B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653" y="1267668"/>
            <a:ext cx="5636778" cy="45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88684" cy="640080"/>
          </a:xfrm>
        </p:spPr>
        <p:txBody>
          <a:bodyPr rtlCol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de-DE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Zugehörige Balkendiagramme mit Konfidenzintervallen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32AF1D-3EBB-8800-7967-30084A480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880" y="1978682"/>
            <a:ext cx="4699025" cy="290063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35A5A0A-C7A4-F6D9-3C8D-B76396B64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1978684"/>
            <a:ext cx="4699024" cy="29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3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8187840" cy="63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>
                <a:solidFill>
                  <a:srgbClr val="404040"/>
                </a:solidFill>
                <a:latin typeface="Segoe UI Light"/>
              </a:rPr>
              <a:t>Optimierung eines linearen Modells</a:t>
            </a:r>
            <a:endParaRPr lang="de-DE" sz="2800" b="0" strike="noStrike" spc="-1">
              <a:latin typeface="Arial"/>
            </a:endParaRPr>
          </a:p>
        </p:txBody>
      </p:sp>
      <p:graphicFrame>
        <p:nvGraphicFramePr>
          <p:cNvPr id="93" name="Tabelle 16"/>
          <p:cNvGraphicFramePr/>
          <p:nvPr/>
        </p:nvGraphicFramePr>
        <p:xfrm>
          <a:off x="613800" y="1620000"/>
          <a:ext cx="10876320" cy="4192560"/>
        </p:xfrm>
        <a:graphic>
          <a:graphicData uri="http://schemas.openxmlformats.org/drawingml/2006/table">
            <a:tbl>
              <a:tblPr/>
              <a:tblGrid>
                <a:gridCol w="964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400" b="1" strike="noStrike" spc="-1">
                          <a:solidFill>
                            <a:srgbClr val="404040"/>
                          </a:solidFill>
                          <a:latin typeface="Segoe UI"/>
                        </a:rPr>
                        <a:t>Modellgleichung</a:t>
                      </a:r>
                      <a:endParaRPr lang="de-DE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400" b="1" strike="noStrike" spc="-1">
                          <a:solidFill>
                            <a:srgbClr val="404040"/>
                          </a:solidFill>
                          <a:latin typeface="Segoe UI"/>
                        </a:rPr>
                        <a:t>Adjusted R²</a:t>
                      </a:r>
                      <a:endParaRPr lang="de-DE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13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mod1 &lt;- lm(Umsatz ~ as.factor(Warengruppe) + Temperatur_bins, training_data1)</a:t>
                      </a:r>
                      <a:endParaRPr lang="de-DE" sz="13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5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0.6876</a:t>
                      </a:r>
                      <a:endParaRPr lang="de-DE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13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mod5 &lt;- lm(Umsatz ~ as.factor(Warengruppe) + Temperatur_bins + Wochenende, training_data1)</a:t>
                      </a:r>
                      <a:endParaRPr lang="de-DE" sz="13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15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0.7129</a:t>
                      </a:r>
                      <a:endParaRPr lang="de-DE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3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mod6 &lt;- lm(Umsatz ~ as.factor(Warengruppe) + Temperatur_bins + Wochenende + KielerWoche + Schulferien, training_data1)</a:t>
                      </a:r>
                      <a:endParaRPr lang="de-DE" sz="13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5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0.7311</a:t>
                      </a:r>
                      <a:endParaRPr lang="de-DE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3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mod7 &lt;- lm(Umsatz ~ as.factor(Warengruppe) + Temperatur_bins + Wochenende + KielerWoche + Schulferien, training_data2)</a:t>
                      </a:r>
                      <a:endParaRPr lang="de-DE" sz="13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5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0.7318</a:t>
                      </a:r>
                      <a:endParaRPr lang="de-DE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3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mod8 &lt;- lm(Umsatz ~ as.factor(Warengruppe) + Temperatur_bins + Wochenende + KielerWoche + Schulferien, training_data3)</a:t>
                      </a:r>
                      <a:endParaRPr lang="de-DE" sz="13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5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0.7274</a:t>
                      </a:r>
                      <a:endParaRPr lang="de-DE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3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mod9 &lt;- lm(Umsatz ~ as.factor(Warengruppe) + Temperatur_bins + Wochenende + KielerWoche + Schulferien + Feiertag +      Season, training_data2)</a:t>
                      </a:r>
                      <a:endParaRPr lang="de-DE" sz="13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5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0.7395</a:t>
                      </a:r>
                      <a:endParaRPr lang="de-DE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3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mod10 &lt;- lm(Umsatz ~ as.factor(Warengruppe) + Temperatur_bins + Wochenende + KielerWoche + Schulferien + Feiertag + Season + (Season * as.factor(Warengruppe)) + (Wochenende * as.factor(Warengruppe)) + (Schulferien * as.factor(Warengruppe)) + (Temperatur_bins * as.factor(Warengruppe)) + (Temperatur_bins * Schulferien), training_data2)</a:t>
                      </a:r>
                      <a:endParaRPr lang="de-DE" sz="13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5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0.8247</a:t>
                      </a:r>
                      <a:endParaRPr lang="de-DE" sz="15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4" name="Textfeld 18"/>
          <p:cNvSpPr/>
          <p:nvPr/>
        </p:nvSpPr>
        <p:spPr>
          <a:xfrm flipH="1">
            <a:off x="613080" y="1164600"/>
            <a:ext cx="71557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  <a:ea typeface="DejaVu Sans"/>
              </a:rPr>
              <a:t>Trainingsdaten:		01.07.2013 - 31.07.2017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000" y="6120000"/>
            <a:ext cx="10799640" cy="49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200" b="1" strike="noStrike" spc="-1">
                <a:latin typeface="Segoe UI"/>
              </a:rPr>
              <a:t>Gruppierung der Temperaturdaten</a:t>
            </a:r>
            <a:endParaRPr lang="de-DE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0" strike="noStrike" spc="-1">
                <a:latin typeface="Segoe UI"/>
              </a:rPr>
              <a:t>training_data1: 8 gleichgroße bins    -    </a:t>
            </a:r>
            <a:r>
              <a:rPr lang="de-DE" sz="1200" b="0" i="1" strike="noStrike" spc="-1">
                <a:latin typeface="Segoe UI"/>
              </a:rPr>
              <a:t>training_data2: 7 manuelle bins</a:t>
            </a:r>
            <a:r>
              <a:rPr lang="de-DE" sz="1200" b="0" strike="noStrike" spc="-1">
                <a:latin typeface="Segoe UI"/>
              </a:rPr>
              <a:t>    -    training_data3: 4 manuelle bins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9881640" cy="63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de-DE" sz="2800" b="0" strike="noStrike" spc="-1">
                <a:solidFill>
                  <a:srgbClr val="404040"/>
                </a:solidFill>
                <a:latin typeface="Segoe UI Light"/>
              </a:rPr>
              <a:t>(M)ean (A)bsolute (P)ercentage (E)rror</a:t>
            </a:r>
            <a:endParaRPr lang="de-DE" sz="2800" b="0" strike="noStrike" spc="-1">
              <a:latin typeface="Arial"/>
            </a:endParaRPr>
          </a:p>
        </p:txBody>
      </p:sp>
      <p:sp>
        <p:nvSpPr>
          <p:cNvPr id="97" name="Textfeld 1"/>
          <p:cNvSpPr/>
          <p:nvPr/>
        </p:nvSpPr>
        <p:spPr>
          <a:xfrm>
            <a:off x="1650240" y="3147120"/>
            <a:ext cx="663192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Segoe UI"/>
                <a:ea typeface="DejaVu Sans"/>
              </a:rPr>
              <a:t>Differenz zwischen prognostizierten Werten und wahren Werten, geteilt durch den wahren Wert.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98" name="AutoShape 2"/>
          <p:cNvSpPr/>
          <p:nvPr/>
        </p:nvSpPr>
        <p:spPr>
          <a:xfrm>
            <a:off x="5943600" y="327672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Textfeld 2"/>
          <p:cNvSpPr/>
          <p:nvPr/>
        </p:nvSpPr>
        <p:spPr>
          <a:xfrm flipH="1">
            <a:off x="613080" y="1164600"/>
            <a:ext cx="71557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  <a:ea typeface="DejaVu Sans"/>
              </a:rPr>
              <a:t>Validierungsdaten:	01.08.2017 - 31.07.2018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3060000" y="4407480"/>
            <a:ext cx="6119640" cy="63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200" b="0" strike="noStrike" spc="-1">
                <a:latin typeface="Segoe UI"/>
              </a:rPr>
              <a:t>MAPE für Modell 10:	24.19786 </a:t>
            </a:r>
            <a:endParaRPr lang="de-DE" sz="3200" b="0" strike="noStrike" spc="-1">
              <a:latin typeface="Arial"/>
            </a:endParaRPr>
          </a:p>
        </p:txBody>
      </p:sp>
      <p:graphicFrame>
        <p:nvGraphicFramePr>
          <p:cNvPr id="101" name="Tabelle 1"/>
          <p:cNvGraphicFramePr/>
          <p:nvPr/>
        </p:nvGraphicFramePr>
        <p:xfrm>
          <a:off x="613080" y="2205360"/>
          <a:ext cx="10876320" cy="1188720"/>
        </p:xfrm>
        <a:graphic>
          <a:graphicData uri="http://schemas.openxmlformats.org/drawingml/2006/table">
            <a:tbl>
              <a:tblPr/>
              <a:tblGrid>
                <a:gridCol w="964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mod10 &lt;- lm(Umsatz ~ as.factor(Warengruppe) + Temperatur_bins + Wochenende +      KielerWoche + Schulferien + Feiertag + Season + (Season * as.factor(Warengruppe)) + (Wochenende * as.factor(Warengruppe)) + (Schulferien * as.factor(Warengruppe)) + (Temperatur_bins * as.factor(Warengruppe)) + (Temperatur_bins * Schulferien), training_data2)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Segoe UI"/>
                        </a:rPr>
                        <a:t>0.8247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Rechteck 101"/>
          <p:cNvSpPr/>
          <p:nvPr/>
        </p:nvSpPr>
        <p:spPr>
          <a:xfrm>
            <a:off x="540000" y="1800000"/>
            <a:ext cx="1979640" cy="40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>
                <a:latin typeface="Arial"/>
              </a:rPr>
              <a:t>Best model: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21280" y="448200"/>
            <a:ext cx="8188200" cy="6397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404040"/>
                </a:solidFill>
                <a:latin typeface="Segoe UI Light"/>
              </a:rPr>
              <a:t>Optimierung des Neuronalen Netzwerks</a:t>
            </a:r>
            <a:endParaRPr lang="de-DE" sz="28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6" name="Grafik 5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828FF401-3864-7A8D-75E3-D322AEA7D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13" y="1800000"/>
            <a:ext cx="10530773" cy="454327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ED96AE5-8F42-7E38-005A-ACDA1EC37130}"/>
              </a:ext>
            </a:extLst>
          </p:cNvPr>
          <p:cNvSpPr txBox="1"/>
          <p:nvPr/>
        </p:nvSpPr>
        <p:spPr>
          <a:xfrm>
            <a:off x="521280" y="1386861"/>
            <a:ext cx="1980000" cy="405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800" b="1" strike="noStrike" spc="-1" dirty="0">
                <a:latin typeface="Arial"/>
              </a:rPr>
              <a:t>Best </a:t>
            </a:r>
            <a:r>
              <a:rPr lang="de-DE" sz="1800" b="1" strike="noStrike" spc="-1" dirty="0" err="1">
                <a:latin typeface="Arial"/>
              </a:rPr>
              <a:t>model</a:t>
            </a:r>
            <a:r>
              <a:rPr lang="de-DE" sz="1800" b="1" strike="noStrike" spc="-1" dirty="0">
                <a:latin typeface="Arial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F36F2-4934-C2F7-B38B-E70164B5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b="0" strike="noStrike" spc="-1" dirty="0">
                <a:solidFill>
                  <a:srgbClr val="404040"/>
                </a:solidFill>
                <a:latin typeface="Segoe UI Light"/>
              </a:rPr>
              <a:t>Optimierung des Neuronalen Netzwerks</a:t>
            </a:r>
            <a:endParaRPr lang="de-DE" sz="2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5B13DF1-7D15-152A-0A0C-22E243537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38" y="1370989"/>
            <a:ext cx="9270124" cy="495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40D40-EC4B-B001-759D-405E3316B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E55A4-5994-778B-7E18-AD9F7C1F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b="0" strike="noStrike" spc="-1" dirty="0">
                <a:solidFill>
                  <a:srgbClr val="404040"/>
                </a:solidFill>
                <a:latin typeface="Segoe UI Light"/>
              </a:rPr>
              <a:t>Optimierung des Neuronalen Netzwerks</a:t>
            </a:r>
            <a:endParaRPr lang="de-DE" sz="28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3ED5E46-E6FC-B237-4AE1-0282B219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61" y="1464223"/>
            <a:ext cx="8668878" cy="47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775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16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{8948E0EE-191B-4952-A569-71E8120B982B}tf10001108_win32</Template>
  <TotalTime>0</TotalTime>
  <Words>654</Words>
  <Application>Microsoft Office PowerPoint</Application>
  <PresentationFormat>Breitbild</PresentationFormat>
  <Paragraphs>82</Paragraphs>
  <Slides>12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Segoe UI Semibold</vt:lpstr>
      <vt:lpstr>Times New Roman</vt:lpstr>
      <vt:lpstr>Benutzerdefiniert</vt:lpstr>
      <vt:lpstr>Kurs: Einführung in Data Science und Maschinelles Lernen </vt:lpstr>
      <vt:lpstr>Inhalt der Präsentation</vt:lpstr>
      <vt:lpstr>Einführung, Erklärung und Aufbereitung der Variablen</vt:lpstr>
      <vt:lpstr>Zugehörige Balkendiagramme mit Konfidenzintervallen</vt:lpstr>
      <vt:lpstr>Optimierung eines linearen Modells</vt:lpstr>
      <vt:lpstr>(M)ean (A)bsolute (P)ercentage (E)rror</vt:lpstr>
      <vt:lpstr>Optimierung des Neuronalen Netzwerks</vt:lpstr>
      <vt:lpstr>Optimierung des Neuronalen Netzwerks</vt:lpstr>
      <vt:lpstr>Optimierung des Neuronalen Netzwerks</vt:lpstr>
      <vt:lpstr>Optimierung des Neuronalen Netzwerks</vt:lpstr>
      <vt:lpstr>(M)ean (A)bsolute (P)ercentage (E)rror</vt:lpstr>
      <vt:lpstr>Das Ende der 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Kurs: Einführung in Data Science und Maschinelles Lernen </dc:title>
  <dc:creator>Yilmaz Kavurgaci</dc:creator>
  <cp:keywords/>
  <cp:lastModifiedBy>Yilmaz Kavurgaci</cp:lastModifiedBy>
  <cp:revision>17</cp:revision>
  <dcterms:created xsi:type="dcterms:W3CDTF">2023-12-30T10:16:31Z</dcterms:created>
  <dcterms:modified xsi:type="dcterms:W3CDTF">2024-01-23T08:15:26Z</dcterms:modified>
  <cp:version/>
</cp:coreProperties>
</file>