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3" r:id="rId3"/>
    <p:sldId id="279" r:id="rId4"/>
    <p:sldId id="284" r:id="rId5"/>
    <p:sldId id="285" r:id="rId6"/>
    <p:sldId id="286" r:id="rId7"/>
    <p:sldId id="287" r:id="rId8"/>
    <p:sldId id="288" r:id="rId9"/>
    <p:sldId id="282" r:id="rId10"/>
    <p:sldId id="297" r:id="rId11"/>
    <p:sldId id="298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llkommen" id="{E75E278A-FF0E-49A4-B170-79828D63BBAD}">
          <p14:sldIdLst>
            <p14:sldId id="256"/>
          </p14:sldIdLst>
        </p14:section>
        <p14:section name="Entwerfen, Morphen, mit Anmerkungen versehen, zusammenarbeiten, &quot;Sie wünschen&quot;" id="{B9B51309-D148-4332-87C2-07BE32FBCA3B}">
          <p14:sldIdLst>
            <p14:sldId id="283"/>
            <p14:sldId id="279"/>
            <p14:sldId id="284"/>
            <p14:sldId id="285"/>
            <p14:sldId id="286"/>
            <p14:sldId id="287"/>
            <p14:sldId id="288"/>
          </p14:sldIdLst>
        </p14:section>
        <p14:section name="Weitere Informationen" id="{2CC34DB2-6590-42C0-AD4B-A04C6060184E}">
          <p14:sldIdLst>
            <p14:sldId id="282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24726"/>
    <a:srgbClr val="404040"/>
    <a:srgbClr val="FF9B45"/>
    <a:srgbClr val="DD462F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22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192" y="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71CF6F-B353-47EF-80E6-4EDFE82542AA}" type="datetime1">
              <a:rPr lang="de-DE" smtClean="0"/>
              <a:t>22.01.24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A315A-AEB2-48A1-84FA-B4A8FE58B7D2}" type="datetime1">
              <a:rPr lang="de-DE" smtClean="0"/>
              <a:pPr/>
              <a:t>22.01.24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898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241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74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577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612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14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611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8748828-F6EB-4704-9353-51DD373A1B63}" type="datetime1">
              <a:rPr lang="de-DE" noProof="0" smtClean="0"/>
              <a:t>22.01.24</a:t>
            </a:fld>
            <a:endParaRPr lang="de-DE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10" name="Rechtec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BAA270F-9618-4C37-A567-2E8C03DB9594}" type="datetime1">
              <a:rPr lang="de-DE" noProof="0" smtClean="0"/>
              <a:t>22.01.24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‹#›</a:t>
            </a:fld>
            <a:endParaRPr lang="de-DE" noProof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go.microsoft.com/fwlink/?LinkId=623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de-DE" sz="4800" dirty="0">
                <a:solidFill>
                  <a:schemeClr val="bg1"/>
                </a:solidFill>
              </a:rPr>
              <a:t>Kurs:</a:t>
            </a:r>
            <a:br>
              <a:rPr lang="de-DE" sz="4800" dirty="0">
                <a:solidFill>
                  <a:schemeClr val="bg1"/>
                </a:solidFill>
              </a:rPr>
            </a:br>
            <a:r>
              <a:rPr lang="de-DE" sz="4800" dirty="0">
                <a:solidFill>
                  <a:schemeClr val="bg1"/>
                </a:solidFill>
              </a:rPr>
              <a:t>Einführung in Data Science und Maschinelles Lernen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1493176" y="5124779"/>
            <a:ext cx="8303967" cy="697523"/>
          </a:xfrm>
        </p:spPr>
        <p:txBody>
          <a:bodyPr rtlCol="0"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Anna Puck, Fatiha </a:t>
            </a:r>
            <a:r>
              <a:rPr lang="de-DE" sz="2400" dirty="0" err="1">
                <a:solidFill>
                  <a:schemeClr val="bg1"/>
                </a:solidFill>
              </a:rPr>
              <a:t>Kalam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Nisa</a:t>
            </a:r>
            <a:r>
              <a:rPr lang="de-DE" sz="2400" dirty="0">
                <a:solidFill>
                  <a:schemeClr val="bg1"/>
                </a:solidFill>
              </a:rPr>
              <a:t>, Tim Oldörp, Yilmaz Kavurgaci</a:t>
            </a:r>
            <a:endParaRPr lang="de-DE" sz="3600" dirty="0"/>
          </a:p>
        </p:txBody>
      </p:sp>
      <p:pic>
        <p:nvPicPr>
          <p:cNvPr id="4" name="Bild 3" descr="PowerPoint-Programmsymbol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C4C8-9C45-2D83-D9C6-8C3B852D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 Code for Defining the Neural Network</a:t>
            </a:r>
            <a:endParaRPr lang="en-DE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43962EB-29A4-4E9E-D337-5311BA12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6" t="3974" r="3413"/>
          <a:stretch/>
        </p:blipFill>
        <p:spPr>
          <a:xfrm>
            <a:off x="521207" y="1451428"/>
            <a:ext cx="9114971" cy="3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3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B174-DC04-B1BB-F9AD-EEDB072F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 Function Visualization</a:t>
            </a:r>
            <a:endParaRPr lang="en-DE" dirty="0"/>
          </a:p>
        </p:txBody>
      </p:sp>
      <p:pic>
        <p:nvPicPr>
          <p:cNvPr id="4" name="Picture 3" descr="A graph of a graph showing a number of blue and orange lines&#10;&#10;Description automatically generated">
            <a:extLst>
              <a:ext uri="{FF2B5EF4-FFF2-40B4-BE49-F238E27FC236}">
                <a16:creationId xmlns:a16="http://schemas.microsoft.com/office/drawing/2014/main" id="{A1912950-696B-0027-00A8-A9CF6771D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5" y="1680049"/>
            <a:ext cx="8038447" cy="423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4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Inhalt der Präsentation</a:t>
            </a:r>
          </a:p>
        </p:txBody>
      </p:sp>
      <p:grpSp>
        <p:nvGrpSpPr>
          <p:cNvPr id="18" name="Gruppieren 17" descr="Kleiner Kreis mit enthaltener Zahl 1 zur Angabe von Schritt 1"/>
          <p:cNvGrpSpPr/>
          <p:nvPr/>
        </p:nvGrpSpPr>
        <p:grpSpPr bwMode="blackWhite">
          <a:xfrm>
            <a:off x="522808" y="1409556"/>
            <a:ext cx="558179" cy="409838"/>
            <a:chOff x="6953426" y="711274"/>
            <a:chExt cx="558179" cy="409838"/>
          </a:xfrm>
        </p:grpSpPr>
        <p:sp>
          <p:nvSpPr>
            <p:cNvPr id="19" name="Ellipse 18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0" name="Textfeld 19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Inhaltsplatzhalter 17"/>
          <p:cNvSpPr txBox="1">
            <a:spLocks/>
          </p:cNvSpPr>
          <p:nvPr/>
        </p:nvSpPr>
        <p:spPr>
          <a:xfrm>
            <a:off x="1047770" y="1449748"/>
            <a:ext cx="539902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105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Einführung, Erklärung und Aufbereitung der Variablen</a:t>
            </a:r>
          </a:p>
        </p:txBody>
      </p:sp>
      <p:grpSp>
        <p:nvGrpSpPr>
          <p:cNvPr id="33" name="Gruppieren 32" descr="Kleiner Kreis mit enthaltener Zahl 2 zur Angabe von Schritt 2"/>
          <p:cNvGrpSpPr/>
          <p:nvPr/>
        </p:nvGrpSpPr>
        <p:grpSpPr bwMode="blackWhite">
          <a:xfrm>
            <a:off x="521207" y="1966777"/>
            <a:ext cx="558179" cy="409838"/>
            <a:chOff x="6953426" y="711274"/>
            <a:chExt cx="558179" cy="409838"/>
          </a:xfrm>
        </p:grpSpPr>
        <p:sp>
          <p:nvSpPr>
            <p:cNvPr id="34" name="Ellipse 3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5" name="Textfeld 34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Inhaltsplatzhalter 17"/>
          <p:cNvSpPr txBox="1">
            <a:spLocks/>
          </p:cNvSpPr>
          <p:nvPr/>
        </p:nvSpPr>
        <p:spPr>
          <a:xfrm>
            <a:off x="1046169" y="1984239"/>
            <a:ext cx="5113409" cy="48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05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Zugehörige Balkendiagramme mit Konfidenzintervallen</a:t>
            </a:r>
          </a:p>
        </p:txBody>
      </p:sp>
      <p:grpSp>
        <p:nvGrpSpPr>
          <p:cNvPr id="22" name="Gruppieren 21" descr="Kleiner Kreis mit enthaltener Zahl 3 zur Angabe von Schritt 3"/>
          <p:cNvGrpSpPr/>
          <p:nvPr/>
        </p:nvGrpSpPr>
        <p:grpSpPr bwMode="blackWhite">
          <a:xfrm>
            <a:off x="518679" y="2509406"/>
            <a:ext cx="558179" cy="409838"/>
            <a:chOff x="6953426" y="711274"/>
            <a:chExt cx="558179" cy="409838"/>
          </a:xfrm>
        </p:grpSpPr>
        <p:sp>
          <p:nvSpPr>
            <p:cNvPr id="24" name="Ellipse 2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0" name="Textfeld 29" descr="Zahl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Inhaltsplatzhalter 17"/>
          <p:cNvSpPr txBox="1">
            <a:spLocks/>
          </p:cNvSpPr>
          <p:nvPr/>
        </p:nvSpPr>
        <p:spPr>
          <a:xfrm>
            <a:off x="1029624" y="2523998"/>
            <a:ext cx="5303098" cy="1672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Optimierung eines linearen Modells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Modellgleichung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Adjusted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R²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(M)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ean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(A)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bsolute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(P)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ercentage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(E)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rror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für den Zeitraum</a:t>
            </a:r>
          </a:p>
          <a:p>
            <a:pPr marL="457200" lvl="1" indent="0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09.06.2019 - 30.07.2019</a:t>
            </a:r>
          </a:p>
        </p:txBody>
      </p:sp>
      <p:grpSp>
        <p:nvGrpSpPr>
          <p:cNvPr id="37" name="Gruppieren 36" descr="Kleiner Kreis mit enthaltener Zahl 4 zur Angabe von Schritt 4"/>
          <p:cNvGrpSpPr/>
          <p:nvPr/>
        </p:nvGrpSpPr>
        <p:grpSpPr bwMode="blackWhite">
          <a:xfrm>
            <a:off x="516151" y="4201033"/>
            <a:ext cx="558179" cy="409838"/>
            <a:chOff x="6953426" y="711274"/>
            <a:chExt cx="558179" cy="409838"/>
          </a:xfrm>
        </p:grpSpPr>
        <p:sp>
          <p:nvSpPr>
            <p:cNvPr id="38" name="Ellipse 37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9" name="Textfeld 38" descr="Zahl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Inhaltsplatzhalter 17"/>
          <p:cNvSpPr txBox="1">
            <a:spLocks/>
          </p:cNvSpPr>
          <p:nvPr/>
        </p:nvSpPr>
        <p:spPr>
          <a:xfrm>
            <a:off x="1046169" y="4251136"/>
            <a:ext cx="5303098" cy="2363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Optimierung eines neuronalen Netzes</a:t>
            </a:r>
          </a:p>
          <a:p>
            <a:pPr lvl="1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Source Code</a:t>
            </a:r>
          </a:p>
          <a:p>
            <a:pPr lvl="1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Darstellung Loss-Funktion</a:t>
            </a:r>
          </a:p>
          <a:p>
            <a:pPr lvl="1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(M)</a:t>
            </a:r>
            <a:r>
              <a:rPr lang="de-DE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ean</a:t>
            </a:r>
            <a:r>
              <a:rPr lang="de-DE" sz="1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(A)</a:t>
            </a:r>
            <a:r>
              <a:rPr lang="de-DE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bsolute</a:t>
            </a:r>
            <a:r>
              <a:rPr lang="de-DE" sz="1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(P)</a:t>
            </a:r>
            <a:r>
              <a:rPr lang="de-DE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ercentage</a:t>
            </a:r>
            <a:r>
              <a:rPr lang="de-DE" sz="1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(E)</a:t>
            </a:r>
            <a:r>
              <a:rPr lang="de-DE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rror</a:t>
            </a:r>
            <a:r>
              <a:rPr lang="de-DE" sz="1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für den Zeitraum</a:t>
            </a:r>
          </a:p>
          <a:p>
            <a:pPr marL="457200" lvl="1" indent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09.06.2019 - 30.07.2019</a:t>
            </a:r>
            <a:endParaRPr lang="de-DE" sz="1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58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88684" cy="640080"/>
          </a:xfrm>
        </p:spPr>
        <p:txBody>
          <a:bodyPr rtlCol="0">
            <a:normAutofit/>
          </a:bodyPr>
          <a:lstStyle/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Einführung, Erklärung und Aufbereitung der Variablen</a:t>
            </a:r>
          </a:p>
        </p:txBody>
      </p:sp>
      <p:grpSp>
        <p:nvGrpSpPr>
          <p:cNvPr id="18" name="Gruppieren 17" descr="Kleiner Kreis mit enthaltener Zahl 1 zur Angabe von Schritt 1"/>
          <p:cNvGrpSpPr/>
          <p:nvPr/>
        </p:nvGrpSpPr>
        <p:grpSpPr bwMode="blackWhite">
          <a:xfrm>
            <a:off x="531552" y="1340027"/>
            <a:ext cx="558179" cy="409838"/>
            <a:chOff x="6953426" y="711274"/>
            <a:chExt cx="558179" cy="409838"/>
          </a:xfrm>
        </p:grpSpPr>
        <p:sp>
          <p:nvSpPr>
            <p:cNvPr id="19" name="Ellipse 18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0" name="Textfeld 19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Inhaltsplatzhalter 17"/>
          <p:cNvSpPr txBox="1">
            <a:spLocks/>
          </p:cNvSpPr>
          <p:nvPr/>
        </p:nvSpPr>
        <p:spPr>
          <a:xfrm>
            <a:off x="1117893" y="1345924"/>
            <a:ext cx="539902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Umsatzdaten nach Warengruppen sortiert (Gruppierte Kategorie)</a:t>
            </a:r>
          </a:p>
        </p:txBody>
      </p:sp>
      <p:grpSp>
        <p:nvGrpSpPr>
          <p:cNvPr id="33" name="Gruppieren 32" descr="Kleiner Kreis mit enthaltener Zahl 2 zur Angabe von Schritt 2"/>
          <p:cNvGrpSpPr/>
          <p:nvPr/>
        </p:nvGrpSpPr>
        <p:grpSpPr bwMode="blackWhite">
          <a:xfrm>
            <a:off x="531552" y="1885533"/>
            <a:ext cx="558179" cy="409838"/>
            <a:chOff x="6953426" y="711274"/>
            <a:chExt cx="558179" cy="409838"/>
          </a:xfrm>
        </p:grpSpPr>
        <p:sp>
          <p:nvSpPr>
            <p:cNvPr id="34" name="Ellipse 3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5" name="Textfeld 34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Inhaltsplatzhalter 17"/>
          <p:cNvSpPr txBox="1">
            <a:spLocks/>
          </p:cNvSpPr>
          <p:nvPr/>
        </p:nvSpPr>
        <p:spPr>
          <a:xfrm>
            <a:off x="1117893" y="1885533"/>
            <a:ext cx="5113409" cy="221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Datumsspezifische Ereignisse mit Wahrheitswert 1 versehen (Boolean):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Kieler Woche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Schulferien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Wochenende</a:t>
            </a:r>
          </a:p>
        </p:txBody>
      </p:sp>
      <p:grpSp>
        <p:nvGrpSpPr>
          <p:cNvPr id="22" name="Gruppieren 21" descr="Kleiner Kreis mit enthaltener Zahl 3 zur Angabe von Schritt 3"/>
          <p:cNvGrpSpPr/>
          <p:nvPr/>
        </p:nvGrpSpPr>
        <p:grpSpPr bwMode="blackWhite">
          <a:xfrm>
            <a:off x="559714" y="4107329"/>
            <a:ext cx="558179" cy="409838"/>
            <a:chOff x="6953426" y="711274"/>
            <a:chExt cx="558179" cy="409838"/>
          </a:xfrm>
        </p:grpSpPr>
        <p:sp>
          <p:nvSpPr>
            <p:cNvPr id="24" name="Ellipse 2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0" name="Textfeld 29" descr="Zahl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Inhaltsplatzhalter 17"/>
          <p:cNvSpPr txBox="1">
            <a:spLocks/>
          </p:cNvSpPr>
          <p:nvPr/>
        </p:nvSpPr>
        <p:spPr>
          <a:xfrm>
            <a:off x="1089731" y="4092585"/>
            <a:ext cx="5303098" cy="221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Naturspezifische Bedingungen/Ereignisse: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Temperatur (linear, gruppierte Kategorie)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Bewölkung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Wettercode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88684" cy="640080"/>
          </a:xfrm>
        </p:spPr>
        <p:txBody>
          <a:bodyPr rtlCol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Zugehörige Balkendiagramme mit Konfidenzintervallen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43B67D-FFD0-81C4-2B7D-D8CDCAAF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862461"/>
            <a:ext cx="5075581" cy="31330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A10D6D8-DF7F-B745-CCD3-6CBE1169A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62461"/>
            <a:ext cx="5075582" cy="31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3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88684" cy="640080"/>
          </a:xfrm>
        </p:spPr>
        <p:txBody>
          <a:bodyPr rtlCol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Zugehörige Balkendiagramme mit Konfidenzintervallen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73FDED-5DB9-3146-D809-8E3027835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2" y="1673598"/>
            <a:ext cx="5687502" cy="35108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B2E7519-17C1-F184-AD77-A76A4D40F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984" y="1673598"/>
            <a:ext cx="5687503" cy="35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88684" cy="640080"/>
          </a:xfrm>
        </p:spPr>
        <p:txBody>
          <a:bodyPr rtlCol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Zugehörige Balkendiagramme mit Konfidenzintervallen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56DB96-C9B4-6B59-E7C2-AADCFD18C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6" y="1291792"/>
            <a:ext cx="9099871" cy="561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6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88684" cy="640080"/>
          </a:xfrm>
        </p:spPr>
        <p:txBody>
          <a:bodyPr rtlCol="0">
            <a:normAutofit/>
          </a:bodyPr>
          <a:lstStyle/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Optimierung eines linearen Modells</a:t>
            </a:r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E506729D-5FB9-7788-DA19-9C4B1C4CC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88184"/>
              </p:ext>
            </p:extLst>
          </p:nvPr>
        </p:nvGraphicFramePr>
        <p:xfrm>
          <a:off x="613713" y="2087896"/>
          <a:ext cx="10876671" cy="3482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267">
                  <a:extLst>
                    <a:ext uri="{9D8B030D-6E8A-4147-A177-3AD203B41FA5}">
                      <a16:colId xmlns:a16="http://schemas.microsoft.com/office/drawing/2014/main" val="799211057"/>
                    </a:ext>
                  </a:extLst>
                </a:gridCol>
                <a:gridCol w="1699404">
                  <a:extLst>
                    <a:ext uri="{9D8B030D-6E8A-4147-A177-3AD203B41FA5}">
                      <a16:colId xmlns:a16="http://schemas.microsoft.com/office/drawing/2014/main" val="14210661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Segoe UI"/>
                        </a:rPr>
                        <a:t>Modellgleichung</a:t>
                      </a:r>
                      <a:endParaRPr lang="de-DE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Segoe UI"/>
                        </a:rPr>
                        <a:t>Adjusted</a:t>
                      </a:r>
                      <a:r>
                        <a:rPr lang="de-DE" sz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Segoe UI"/>
                        </a:rPr>
                        <a:t> R²</a:t>
                      </a:r>
                    </a:p>
                    <a:p>
                      <a:r>
                        <a:rPr lang="de-DE" sz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Segoe UI"/>
                        </a:rPr>
                        <a:t>(Güte Regression)</a:t>
                      </a:r>
                      <a:endParaRPr lang="de-DE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2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mod1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, training_data1)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0.6876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79714"/>
                  </a:ext>
                </a:extLst>
              </a:tr>
              <a:tr h="44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mod2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 + </a:t>
                      </a:r>
                      <a:r>
                        <a:rPr lang="de-DE" sz="1200" dirty="0" err="1"/>
                        <a:t>Bewoelkung</a:t>
                      </a:r>
                      <a:r>
                        <a:rPr lang="de-DE" sz="1200" dirty="0"/>
                        <a:t>, training_data1)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0.6877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4038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r>
                        <a:rPr lang="de-DE" sz="1200" dirty="0"/>
                        <a:t>mod3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 + Windgeschwindigkeit, training_data1)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0.6878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313301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r>
                        <a:rPr lang="de-DE" sz="1200" dirty="0"/>
                        <a:t>mod4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 + Windgeschwindigkeit + Wochenende, training_data1)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4700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mod5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 + Wochenende, training_data1)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0.7129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09448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r>
                        <a:rPr lang="de-DE" sz="1200" dirty="0"/>
                        <a:t>mod6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 + Wochenende + </a:t>
                      </a:r>
                      <a:r>
                        <a:rPr lang="de-DE" sz="1200" dirty="0" err="1"/>
                        <a:t>KielerWoche</a:t>
                      </a:r>
                      <a:r>
                        <a:rPr lang="de-DE" sz="1200" dirty="0"/>
                        <a:t> + Schulferien, training_data1)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0.7311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13177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r>
                        <a:rPr lang="de-DE" sz="1200" dirty="0"/>
                        <a:t>mod7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 + Wochenende + </a:t>
                      </a:r>
                      <a:r>
                        <a:rPr lang="de-DE" sz="1200" dirty="0" err="1"/>
                        <a:t>KielerWoche</a:t>
                      </a:r>
                      <a:r>
                        <a:rPr lang="de-DE" sz="1200" dirty="0"/>
                        <a:t> + Schulferien, training_data2)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0.7318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14238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r>
                        <a:rPr lang="de-DE" sz="1200" dirty="0"/>
                        <a:t>mod8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 + Wochenende + </a:t>
                      </a:r>
                      <a:r>
                        <a:rPr lang="de-DE" sz="1200" dirty="0" err="1"/>
                        <a:t>KielerWoche</a:t>
                      </a:r>
                      <a:r>
                        <a:rPr lang="de-DE" sz="1200" dirty="0"/>
                        <a:t> + Schulferien, training_data3)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0.7274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89459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250B2B28-C105-921F-5A11-8FD223A2868A}"/>
              </a:ext>
            </a:extLst>
          </p:cNvPr>
          <p:cNvSpPr txBox="1"/>
          <p:nvPr/>
        </p:nvSpPr>
        <p:spPr>
          <a:xfrm flipH="1">
            <a:off x="613713" y="1164566"/>
            <a:ext cx="7156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Trainingsdatenset</a:t>
            </a:r>
            <a:r>
              <a:rPr lang="en-US" dirty="0"/>
              <a:t>: 01.07.2013 - 31.07.2017</a:t>
            </a:r>
          </a:p>
          <a:p>
            <a:endParaRPr lang="en-US" dirty="0"/>
          </a:p>
          <a:p>
            <a:r>
              <a:rPr lang="en-US" dirty="0" err="1"/>
              <a:t>Validierungsdatenset</a:t>
            </a:r>
            <a:r>
              <a:rPr lang="en-US" dirty="0"/>
              <a:t>: 01.08.2017 - 31.07.2018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88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2250" cy="640080"/>
          </a:xfrm>
        </p:spPr>
        <p:txBody>
          <a:bodyPr rtlCol="0">
            <a:noAutofit/>
          </a:bodyPr>
          <a:lstStyle/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(M)</a:t>
            </a:r>
            <a:r>
              <a:rPr lang="de-DE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ean</a:t>
            </a: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 (A)</a:t>
            </a:r>
            <a:r>
              <a:rPr lang="de-DE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bsolute</a:t>
            </a: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 (P)</a:t>
            </a:r>
            <a:r>
              <a:rPr lang="de-DE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ercentage</a:t>
            </a: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 (E)</a:t>
            </a:r>
            <a:r>
              <a:rPr lang="de-DE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rror</a:t>
            </a: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 für den Zeitraum 09.06.2019 - 30.07.2019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5FA6A0B-DD36-9EA6-0061-734E8B7CF91A}"/>
              </a:ext>
            </a:extLst>
          </p:cNvPr>
          <p:cNvSpPr txBox="1"/>
          <p:nvPr/>
        </p:nvSpPr>
        <p:spPr>
          <a:xfrm>
            <a:off x="521207" y="2649809"/>
            <a:ext cx="889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i="0" dirty="0">
                <a:effectLst/>
              </a:rPr>
              <a:t>Differenz zwischen prognostizierten Werten und wahren Werten, geteilt durch den wahren Wert. Nicht effizient bei Extremwerten.</a:t>
            </a:r>
            <a:endParaRPr lang="de-DE" sz="1200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FCFDB311-2C6A-BE1C-DF6A-F9222FD211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C7911B3-95CE-D688-CF4C-21598444C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268491"/>
            <a:ext cx="4229690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1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Weitere Fragen zu PowerPoint?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7527733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Wählen Sie die Schaltfläche </a:t>
            </a:r>
            <a:r>
              <a:rPr lang="de-DE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Sie wünschen                   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aus, und geben Sie den gewünschten Suchbegriff ein.</a:t>
            </a:r>
            <a:b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de-DE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Den PowerPoint-Team-Blog besuchen"/>
              </a:rPr>
              <a:t>Den PowerPoint-Team-Blog besuchen</a:t>
            </a: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Zur kostenlosen PowerPoint-Schulung wechseln"/>
              </a:rPr>
              <a:t>Zur kostenlosen PowerPoint-Schulung wechseln</a:t>
            </a: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Bild 1" descr="Schaltfläche „Sie wünschen“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188077" y="2350333"/>
            <a:ext cx="1268511" cy="1189747"/>
          </a:xfrm>
          <a:prstGeom prst="rect">
            <a:avLst/>
          </a:prstGeom>
        </p:spPr>
      </p:pic>
      <p:pic>
        <p:nvPicPr>
          <p:cNvPr id="8" name="Bild 7" descr="Pfeil nach rechts mit einem Link zum PowerPoint-Teamblog. Wählen Sie das Bild aus, um zum PowerPoint-Teamblog zu gelangen ">
            <a:hlinkClick r:id="rId3" tooltip="Hier auswählen, um zum PowerPoint-Teamblog zu gelangen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42" y="4014860"/>
            <a:ext cx="661940" cy="661940"/>
          </a:xfrm>
          <a:prstGeom prst="rect">
            <a:avLst/>
          </a:prstGeom>
        </p:spPr>
      </p:pic>
      <p:pic>
        <p:nvPicPr>
          <p:cNvPr id="7" name="Bild 6" descr="Pfeil nach rechts mit einem Link auf die kostenlose PowerPoint-Schulung. Wählen Sie das Bild aus, um auf die kostenlose PowerPoint-Schulung zuzugreifen">
            <a:hlinkClick r:id="rId4" tooltip="Hier klicken, um zur kostenlosen PowerPoint-Schulung zu wechseln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42" y="4700772"/>
            <a:ext cx="661940" cy="66194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de-DE" sz="1400">
                <a:latin typeface="Segoe UI Light" panose="020B0502040204020203" pitchFamily="34" charset="0"/>
                <a:cs typeface="Segoe UI Light" panose="020B0502040204020203" pitchFamily="34" charset="0"/>
              </a:rPr>
              <a:t>AUSWÄHLEN DES PFEILS IM MODUS BILDSCHIRMPRÄSENTATION</a:t>
            </a:r>
          </a:p>
        </p:txBody>
      </p:sp>
      <p:pic>
        <p:nvPicPr>
          <p:cNvPr id="11" name="Bild 10" descr="Feld für Vorschläge zu „Erzähl mir was“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791420" y="2666303"/>
            <a:ext cx="3648984" cy="152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Benutzerdefinier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16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{8948E0EE-191B-4952-A569-71E8120B982B}tf10001108_win32</Template>
  <TotalTime>2811</TotalTime>
  <Words>477</Words>
  <Application>Microsoft Macintosh PowerPoint</Application>
  <PresentationFormat>Widescreen</PresentationFormat>
  <Paragraphs>76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Segoe UI Semibold</vt:lpstr>
      <vt:lpstr>Benutzerdefiniert</vt:lpstr>
      <vt:lpstr>Kurs: Einführung in Data Science und Maschinelles Lernen </vt:lpstr>
      <vt:lpstr>Inhalt der Präsentation</vt:lpstr>
      <vt:lpstr>Einführung, Erklärung und Aufbereitung der Variablen</vt:lpstr>
      <vt:lpstr>Zugehörige Balkendiagramme mit Konfidenzintervallen</vt:lpstr>
      <vt:lpstr>Zugehörige Balkendiagramme mit Konfidenzintervallen</vt:lpstr>
      <vt:lpstr>Zugehörige Balkendiagramme mit Konfidenzintervallen</vt:lpstr>
      <vt:lpstr>Optimierung eines linearen Modells</vt:lpstr>
      <vt:lpstr>(M)ean (A)bsolute (P)ercentage (E)rror für den Zeitraum 09.06.2019 - 30.07.2019</vt:lpstr>
      <vt:lpstr>Weitere Fragen zu PowerPoint?</vt:lpstr>
      <vt:lpstr>Source Code for Defining the Neural Network</vt:lpstr>
      <vt:lpstr>Loss Function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Kurs: Einführung in Data Science und Maschinelles Lernen </dc:title>
  <dc:creator>Yilmaz Kavurgaci</dc:creator>
  <cp:keywords/>
  <cp:lastModifiedBy>fatiha kalam nisa</cp:lastModifiedBy>
  <cp:revision>18</cp:revision>
  <dcterms:created xsi:type="dcterms:W3CDTF">2023-12-30T10:16:31Z</dcterms:created>
  <dcterms:modified xsi:type="dcterms:W3CDTF">2024-01-22T17:46:36Z</dcterms:modified>
  <cp:version/>
</cp:coreProperties>
</file>