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59" r:id="rId6"/>
    <p:sldId id="261" r:id="rId7"/>
    <p:sldId id="260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Segoe UI"/>
              </a:rPr>
              <a:t>Folie mittels Klicken verschieben</a:t>
            </a: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3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3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3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0395C610-C88C-47E6-91EE-469C6FE2D2B1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73115CF-A696-48F6-A13D-3E5140D37F11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12DD8C4-8F11-471C-BBA1-D71C8F9F3769}" type="slidenum">
              <a:rPr lang="de-DE" sz="1200" b="0" strike="noStrike" spc="-1">
                <a:latin typeface="Times New Roman"/>
              </a:rPr>
              <a:t>2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3B4160-2A67-4C0B-9B5A-E37A6B8092BF}" type="slidenum">
              <a:rPr lang="de-DE" sz="1200" b="0" strike="noStrike" spc="-1">
                <a:latin typeface="Times New Roman"/>
              </a:rPr>
              <a:t>6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44161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032920" y="143568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525840" y="143568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39640" y="351324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032920" y="351324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3525840" y="351324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21280" y="448200"/>
            <a:ext cx="6876720" cy="29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44161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2032920" y="143568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3525840" y="143568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539640" y="351324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2032920" y="351324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3525840" y="351324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521280" y="448200"/>
            <a:ext cx="6876720" cy="29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44161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2032920" y="143568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3525840" y="143568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539640" y="351324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2032920" y="351324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3525840" y="3513240"/>
            <a:ext cx="1421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21280" y="448200"/>
            <a:ext cx="6876720" cy="29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6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Gerader Verbinder 7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hteck 6"/>
          <p:cNvSpPr/>
          <p:nvPr/>
        </p:nvSpPr>
        <p:spPr>
          <a:xfrm>
            <a:off x="254880" y="262800"/>
            <a:ext cx="11681640" cy="633204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0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Segoe UI Light"/>
              </a:rPr>
              <a:t>Titelmasterformat durch Klicken bearbeiten</a:t>
            </a:r>
            <a:endParaRPr lang="de-DE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Segoe U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Segoe U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Segoe U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Segoe U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6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Gerader Verbinder 7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hteck 8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Gerader Verbinder 11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3B3838"/>
                </a:solidFill>
                <a:latin typeface="Segoe UI Light"/>
              </a:rPr>
              <a:t>Titelmasterformat durch Klicken bearbeiten</a:t>
            </a:r>
            <a:endParaRPr lang="de-DE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404040"/>
                </a:solidFill>
                <a:latin typeface="Segoe UI"/>
              </a:rPr>
              <a:t>Textmasterformat durch Klicken bearbeiten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404040"/>
                </a:solidFill>
                <a:latin typeface="Segoe UI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404040"/>
                </a:solidFill>
                <a:latin typeface="Segoe UI"/>
              </a:rPr>
              <a:t>Dritte Ebene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404040"/>
                </a:solidFill>
                <a:latin typeface="Segoe UI"/>
              </a:rPr>
              <a:t>Vierte Ebene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404040"/>
                </a:solidFill>
                <a:latin typeface="Segoe UI"/>
              </a:rPr>
              <a:t>Fünfte Ebene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539640" y="6203880"/>
            <a:ext cx="3276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457EA1D-B7DD-4E5D-A431-15270C37BDDF}" type="datetime1">
              <a:rPr lang="de-DE" sz="1200" b="0" strike="noStrike" spc="-1">
                <a:solidFill>
                  <a:srgbClr val="939393"/>
                </a:solidFill>
                <a:latin typeface="Segoe UI"/>
              </a:rPr>
              <a:t>22.01.24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4648320" y="620388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8371800" y="6203880"/>
            <a:ext cx="3276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8B8A154-85F9-468D-B9A7-B232D8A15C82}" type="slidenum">
              <a:rPr lang="de-DE" sz="1200" b="0" strike="noStrike" spc="-1">
                <a:solidFill>
                  <a:srgbClr val="939393"/>
                </a:solidFill>
                <a:latin typeface="Segoe U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hteck 6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Gerader Verbinder 7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hteck 8"/>
          <p:cNvSpPr/>
          <p:nvPr/>
        </p:nvSpPr>
        <p:spPr>
          <a:xfrm>
            <a:off x="254880" y="26280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hteck 9"/>
          <p:cNvSpPr/>
          <p:nvPr/>
        </p:nvSpPr>
        <p:spPr>
          <a:xfrm>
            <a:off x="254880" y="262800"/>
            <a:ext cx="11681640" cy="207216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21280" y="1536120"/>
            <a:ext cx="68760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1000"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FFFFFF"/>
                </a:solidFill>
                <a:latin typeface="Segoe UI Light"/>
              </a:rPr>
              <a:t>Titelmasterformat durch Klicken bearbeiten</a:t>
            </a:r>
            <a:endParaRPr lang="de-DE" sz="36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39640" y="2560320"/>
            <a:ext cx="9445320" cy="3977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de-DE" sz="2400" b="0" strike="noStrike" spc="-1">
                <a:solidFill>
                  <a:srgbClr val="404040"/>
                </a:solidFill>
                <a:latin typeface="Segoe UI Light"/>
              </a:rPr>
              <a:t>Textmasterformat durch Klicken bearbeiten</a:t>
            </a:r>
            <a:endParaRPr lang="en-US" sz="24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404040"/>
                </a:solidFill>
                <a:latin typeface="Segoe UI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404040"/>
                </a:solidFill>
                <a:latin typeface="Segoe UI"/>
              </a:rPr>
              <a:t>Dritte Ebene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404040"/>
                </a:solidFill>
                <a:latin typeface="Segoe UI"/>
              </a:rPr>
              <a:t>Vierte Ebene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404040"/>
                </a:solidFill>
                <a:latin typeface="Segoe UI"/>
              </a:rPr>
              <a:t>Fünfte Ebene</a:t>
            </a:r>
            <a:endParaRPr lang="en-US" sz="12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116424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4800" b="0" strike="noStrike" spc="-1">
                <a:solidFill>
                  <a:srgbClr val="FFFFFF"/>
                </a:solidFill>
                <a:latin typeface="Segoe UI Light"/>
              </a:rPr>
              <a:t>Kurs:</a:t>
            </a:r>
            <a:br/>
            <a:r>
              <a:rPr lang="de-DE" sz="4800" b="0" strike="noStrike" spc="-1">
                <a:solidFill>
                  <a:srgbClr val="FFFFFF"/>
                </a:solidFill>
                <a:latin typeface="Segoe UI Light"/>
              </a:rPr>
              <a:t>Einführung in Data Science und Maschinelles Lernen	</a:t>
            </a:r>
            <a:endParaRPr lang="de-DE" sz="4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1493280" y="5124600"/>
            <a:ext cx="8303760" cy="697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500"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de-DE" sz="2400" b="0" strike="noStrike" spc="-1">
                <a:solidFill>
                  <a:srgbClr val="FFFFFF"/>
                </a:solidFill>
                <a:latin typeface="Segoe UI"/>
              </a:rPr>
              <a:t>Anna Puck, Fatiha Kalam Nisa, Tim Oldörp, Yilmaz Kavurgaci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136" name="Bild 3" descr="PowerPoint-Programmsymbol"/>
          <p:cNvPicPr/>
          <p:nvPr/>
        </p:nvPicPr>
        <p:blipFill>
          <a:blip r:embed="rId3"/>
          <a:stretch/>
        </p:blipFill>
        <p:spPr>
          <a:xfrm>
            <a:off x="670320" y="5193000"/>
            <a:ext cx="822600" cy="82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81882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404040"/>
                </a:solidFill>
                <a:latin typeface="Segoe UI Light"/>
              </a:rPr>
              <a:t>Optimierung des Neuronalen Netzwerks</a:t>
            </a:r>
            <a:endParaRPr lang="de-DE" sz="28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6" name="Grafik 5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828FF401-3864-7A8D-75E3-D322AEA7D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3" y="1800000"/>
            <a:ext cx="10530773" cy="454327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ED96AE5-8F42-7E38-005A-ACDA1EC37130}"/>
              </a:ext>
            </a:extLst>
          </p:cNvPr>
          <p:cNvSpPr txBox="1"/>
          <p:nvPr/>
        </p:nvSpPr>
        <p:spPr>
          <a:xfrm>
            <a:off x="521280" y="1386861"/>
            <a:ext cx="1980000" cy="40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800" b="1" strike="noStrike" spc="-1" dirty="0">
                <a:latin typeface="Arial"/>
              </a:rPr>
              <a:t>Best </a:t>
            </a:r>
            <a:r>
              <a:rPr lang="de-DE" sz="1800" b="1" strike="noStrike" spc="-1" dirty="0" err="1">
                <a:latin typeface="Arial"/>
              </a:rPr>
              <a:t>model</a:t>
            </a:r>
            <a:r>
              <a:rPr lang="de-DE" sz="1800" b="1" strike="noStrike" spc="-1" dirty="0">
                <a:latin typeface="Arial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F36F2-4934-C2F7-B38B-E70164B5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b="0" strike="noStrike" spc="-1" dirty="0">
                <a:solidFill>
                  <a:srgbClr val="404040"/>
                </a:solidFill>
                <a:latin typeface="Segoe UI Light"/>
              </a:rPr>
              <a:t>Optimierung des Neuronalen Netzwerks</a:t>
            </a:r>
            <a:endParaRPr lang="de-DE" sz="2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B13DF1-7D15-152A-0A0C-22E243537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38" y="1370989"/>
            <a:ext cx="9270124" cy="49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40D40-EC4B-B001-759D-405E3316B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E55A4-5994-778B-7E18-AD9F7C1F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b="0" strike="noStrike" spc="-1" dirty="0">
                <a:solidFill>
                  <a:srgbClr val="404040"/>
                </a:solidFill>
                <a:latin typeface="Segoe UI Light"/>
              </a:rPr>
              <a:t>Optimierung des Neuronalen Netzwerks</a:t>
            </a:r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3ED5E46-E6FC-B237-4AE1-0282B219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61" y="1464223"/>
            <a:ext cx="8668878" cy="47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9D4B7-C17F-0E5A-D9D2-952DD8F59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ABEBA-F00B-3D40-30C3-6FCA3D5D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b="0" strike="noStrike" spc="-1" dirty="0">
                <a:solidFill>
                  <a:srgbClr val="404040"/>
                </a:solidFill>
                <a:latin typeface="Segoe UI Light"/>
              </a:rPr>
              <a:t>Optimierung des Neuronalen Netzwerks</a:t>
            </a:r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046271B-D1A5-AB08-308C-34EF067C9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16" y="1380139"/>
            <a:ext cx="9536167" cy="513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8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98820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2800" b="0" strike="noStrike" spc="-1">
                <a:solidFill>
                  <a:srgbClr val="404040"/>
                </a:solidFill>
                <a:latin typeface="Segoe UI Light"/>
              </a:rPr>
              <a:t>(M)ean (A)bsolute (P)ercentage (E)rror</a:t>
            </a:r>
            <a:endParaRPr lang="de-DE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3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5" name="Textfeld 144"/>
          <p:cNvSpPr txBox="1"/>
          <p:nvPr/>
        </p:nvSpPr>
        <p:spPr>
          <a:xfrm>
            <a:off x="1519489" y="2189587"/>
            <a:ext cx="8707077" cy="323375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3200" dirty="0"/>
              <a:t>MAPE </a:t>
            </a:r>
            <a:r>
              <a:rPr lang="de-DE" sz="3200" dirty="0" err="1"/>
              <a:t>for</a:t>
            </a:r>
            <a:r>
              <a:rPr lang="de-DE" sz="3200" dirty="0"/>
              <a:t> Warengruppe 2: 48.91% </a:t>
            </a:r>
          </a:p>
          <a:p>
            <a:r>
              <a:rPr lang="de-DE" sz="3200" dirty="0"/>
              <a:t>MAPE </a:t>
            </a:r>
            <a:r>
              <a:rPr lang="de-DE" sz="3200" dirty="0" err="1"/>
              <a:t>for</a:t>
            </a:r>
            <a:r>
              <a:rPr lang="de-DE" sz="3200" dirty="0"/>
              <a:t> Warengruppe 3: 46.07% </a:t>
            </a:r>
          </a:p>
          <a:p>
            <a:r>
              <a:rPr lang="de-DE" sz="3200" dirty="0"/>
              <a:t>MAPE </a:t>
            </a:r>
            <a:r>
              <a:rPr lang="de-DE" sz="3200" dirty="0" err="1"/>
              <a:t>for</a:t>
            </a:r>
            <a:r>
              <a:rPr lang="de-DE" sz="3200" dirty="0"/>
              <a:t> Warengruppe 4: 51.09% </a:t>
            </a:r>
          </a:p>
          <a:p>
            <a:r>
              <a:rPr lang="de-DE" sz="3200" dirty="0"/>
              <a:t>MAPE </a:t>
            </a:r>
            <a:r>
              <a:rPr lang="de-DE" sz="3200" dirty="0" err="1"/>
              <a:t>for</a:t>
            </a:r>
            <a:r>
              <a:rPr lang="de-DE" sz="3200" dirty="0"/>
              <a:t> Warengruppe 5: 52.11% </a:t>
            </a:r>
          </a:p>
          <a:p>
            <a:r>
              <a:rPr lang="de-DE" sz="3200" dirty="0"/>
              <a:t>MAPE </a:t>
            </a:r>
            <a:r>
              <a:rPr lang="de-DE" sz="3200" dirty="0" err="1"/>
              <a:t>for</a:t>
            </a:r>
            <a:r>
              <a:rPr lang="de-DE" sz="3200" dirty="0"/>
              <a:t> Warengruppe 6: 54.90% </a:t>
            </a:r>
          </a:p>
          <a:p>
            <a:r>
              <a:rPr lang="de-DE" sz="3200" dirty="0"/>
              <a:t>MAPE </a:t>
            </a:r>
            <a:r>
              <a:rPr lang="de-DE" sz="3200" dirty="0" err="1"/>
              <a:t>overall</a:t>
            </a:r>
            <a:r>
              <a:rPr lang="de-DE" sz="3200" dirty="0"/>
              <a:t> on </a:t>
            </a:r>
            <a:r>
              <a:rPr lang="de-DE" sz="3200" dirty="0" err="1"/>
              <a:t>the</a:t>
            </a:r>
            <a:r>
              <a:rPr lang="de-DE" sz="3200" dirty="0"/>
              <a:t> Validation Data: </a:t>
            </a:r>
            <a:r>
              <a:rPr lang="de-DE" sz="3200" b="1" dirty="0"/>
              <a:t>50.62%</a:t>
            </a:r>
            <a:endParaRPr lang="de-DE" sz="3200" b="1" strike="noStrike" spc="-1" dirty="0">
              <a:latin typeface="Segoe UI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1519489" y="1729655"/>
            <a:ext cx="1980000" cy="40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800" b="1" strike="noStrike" spc="-1" dirty="0">
                <a:latin typeface="Arial"/>
              </a:rPr>
              <a:t>Best </a:t>
            </a:r>
            <a:r>
              <a:rPr lang="de-DE" sz="1800" b="1" strike="noStrike" spc="-1" dirty="0" err="1">
                <a:latin typeface="Arial"/>
              </a:rPr>
              <a:t>model</a:t>
            </a:r>
            <a:r>
              <a:rPr lang="de-DE" sz="1800" b="1" strike="noStrike" spc="-1" dirty="0">
                <a:latin typeface="Arial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{8948E0EE-191B-4952-A569-71E8120B982B}tf10001108_win32</Template>
  <TotalTime>0</TotalTime>
  <Words>108</Words>
  <Application>Microsoft Macintosh PowerPoint</Application>
  <PresentationFormat>Breitbild</PresentationFormat>
  <Paragraphs>18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Arial</vt:lpstr>
      <vt:lpstr>Segoe UI</vt:lpstr>
      <vt:lpstr>Segoe UI Light</vt:lpstr>
      <vt:lpstr>Symbol</vt:lpstr>
      <vt:lpstr>Times New Roman</vt:lpstr>
      <vt:lpstr>Wingdings</vt:lpstr>
      <vt:lpstr>Office Theme</vt:lpstr>
      <vt:lpstr>Office Theme</vt:lpstr>
      <vt:lpstr>Office Theme</vt:lpstr>
      <vt:lpstr>Kurs: Einführung in Data Science und Maschinelles Lernen </vt:lpstr>
      <vt:lpstr>Optimierung des Neuronalen Netzwerks</vt:lpstr>
      <vt:lpstr>Optimierung des Neuronalen Netzwerks</vt:lpstr>
      <vt:lpstr>Optimierung des Neuronalen Netzwerks</vt:lpstr>
      <vt:lpstr>Optimierung des Neuronalen Netzwerks</vt:lpstr>
      <vt:lpstr>(M)ean (A)bsolute (P)ercentage (E)rror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Kurs: Einführung in Data Science und Maschinelles Lernen </dc:title>
  <dc:subject/>
  <dc:creator>Yilmaz Kavurgaci</dc:creator>
  <dc:description/>
  <cp:lastModifiedBy>Tim Oldörp</cp:lastModifiedBy>
  <cp:revision>30</cp:revision>
  <dcterms:created xsi:type="dcterms:W3CDTF">2023-12-30T10:16:31Z</dcterms:created>
  <dcterms:modified xsi:type="dcterms:W3CDTF">2024-01-22T17:49:55Z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Breitbild</vt:lpwstr>
  </property>
  <property fmtid="{D5CDD505-2E9C-101B-9397-08002B2CF9AE}" pid="4" name="Slides">
    <vt:i4>9</vt:i4>
  </property>
</Properties>
</file>