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4" r:id="rId4"/>
    <p:sldId id="260" r:id="rId5"/>
    <p:sldId id="261" r:id="rId6"/>
    <p:sldId id="262" r:id="rId7"/>
    <p:sldId id="265" r:id="rId8"/>
    <p:sldId id="263" r:id="rId9"/>
    <p:sldId id="26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775"/>
  </p:normalViewPr>
  <p:slideViewPr>
    <p:cSldViewPr snapToGrid="0">
      <p:cViewPr varScale="1">
        <p:scale>
          <a:sx n="86" d="100"/>
          <a:sy n="86" d="100"/>
        </p:scale>
        <p:origin x="53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 altLang="zh-CN" dirty="0"/>
              <a:t>Comparação de tempo - Inserção</a:t>
            </a:r>
            <a:endParaRPr lang="zh-CN" alt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Inserção Binária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Sheet1!$A$2:$A$9</c:f>
              <c:strCache>
                <c:ptCount val="8"/>
                <c:pt idx="0">
                  <c:v>Exec1 (s)</c:v>
                </c:pt>
                <c:pt idx="1">
                  <c:v>Exec2 (s)</c:v>
                </c:pt>
                <c:pt idx="2">
                  <c:v>Exec3 (s)</c:v>
                </c:pt>
                <c:pt idx="3">
                  <c:v>Exec4 (s)</c:v>
                </c:pt>
                <c:pt idx="4">
                  <c:v>Exec5 (s)</c:v>
                </c:pt>
                <c:pt idx="5">
                  <c:v>Exec6 (s)</c:v>
                </c:pt>
                <c:pt idx="6">
                  <c:v>Exec7 (s)</c:v>
                </c:pt>
                <c:pt idx="7">
                  <c:v>Exec8 (s)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3.3</c:v>
                </c:pt>
                <c:pt idx="1">
                  <c:v>2.6</c:v>
                </c:pt>
                <c:pt idx="2">
                  <c:v>1.9</c:v>
                </c:pt>
                <c:pt idx="3">
                  <c:v>1.9</c:v>
                </c:pt>
                <c:pt idx="4">
                  <c:v>1.9</c:v>
                </c:pt>
                <c:pt idx="5">
                  <c:v>1.8</c:v>
                </c:pt>
                <c:pt idx="6">
                  <c:v>1.8</c:v>
                </c:pt>
                <c:pt idx="7">
                  <c:v>1.8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BC1-5348-A12C-5D9A08EE979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Inserção Binária2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Sheet1!$A$2:$A$9</c:f>
              <c:strCache>
                <c:ptCount val="8"/>
                <c:pt idx="0">
                  <c:v>Exec1 (s)</c:v>
                </c:pt>
                <c:pt idx="1">
                  <c:v>Exec2 (s)</c:v>
                </c:pt>
                <c:pt idx="2">
                  <c:v>Exec3 (s)</c:v>
                </c:pt>
                <c:pt idx="3">
                  <c:v>Exec4 (s)</c:v>
                </c:pt>
                <c:pt idx="4">
                  <c:v>Exec5 (s)</c:v>
                </c:pt>
                <c:pt idx="5">
                  <c:v>Exec6 (s)</c:v>
                </c:pt>
                <c:pt idx="6">
                  <c:v>Exec7 (s)</c:v>
                </c:pt>
                <c:pt idx="7">
                  <c:v>Exec8 (s)</c:v>
                </c:pt>
              </c:strCache>
            </c:strRef>
          </c:cat>
          <c:val>
            <c:numRef>
              <c:f>Sheet1!$C$2:$C$9</c:f>
              <c:numCache>
                <c:formatCode>General</c:formatCode>
                <c:ptCount val="8"/>
                <c:pt idx="0">
                  <c:v>0.4</c:v>
                </c:pt>
                <c:pt idx="1">
                  <c:v>0.2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  <c:pt idx="7">
                  <c:v>0.1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BC1-5348-A12C-5D9A08EE979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1395718224"/>
        <c:axId val="1003593023"/>
      </c:barChart>
      <c:catAx>
        <c:axId val="13957182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003593023"/>
        <c:crosses val="autoZero"/>
        <c:auto val="1"/>
        <c:lblAlgn val="ctr"/>
        <c:lblOffset val="100"/>
        <c:noMultiLvlLbl val="0"/>
      </c:catAx>
      <c:valAx>
        <c:axId val="10035930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3957182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 altLang="zh-CN" dirty="0"/>
              <a:t>Comparação de tempo - Ordenação</a:t>
            </a:r>
            <a:endParaRPr lang="zh-CN" alt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Ordenação Binária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Sheet1!$A$2:$A$9</c:f>
              <c:strCache>
                <c:ptCount val="8"/>
                <c:pt idx="0">
                  <c:v>Exec1 (s)</c:v>
                </c:pt>
                <c:pt idx="1">
                  <c:v>Exec2 (s)</c:v>
                </c:pt>
                <c:pt idx="2">
                  <c:v>Exec3 (s)</c:v>
                </c:pt>
                <c:pt idx="3">
                  <c:v>Exec4 (s)</c:v>
                </c:pt>
                <c:pt idx="4">
                  <c:v>Exec5 (s)</c:v>
                </c:pt>
                <c:pt idx="5">
                  <c:v>Exec6 (s)</c:v>
                </c:pt>
                <c:pt idx="6">
                  <c:v>Exec7 (s)</c:v>
                </c:pt>
                <c:pt idx="7">
                  <c:v>Exec8 (s)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0.2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  <c:pt idx="7">
                  <c:v>0.1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327-C548-9400-F45757FC3BE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Ordenação AVL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Sheet1!$A$2:$A$9</c:f>
              <c:strCache>
                <c:ptCount val="8"/>
                <c:pt idx="0">
                  <c:v>Exec1 (s)</c:v>
                </c:pt>
                <c:pt idx="1">
                  <c:v>Exec2 (s)</c:v>
                </c:pt>
                <c:pt idx="2">
                  <c:v>Exec3 (s)</c:v>
                </c:pt>
                <c:pt idx="3">
                  <c:v>Exec4 (s)</c:v>
                </c:pt>
                <c:pt idx="4">
                  <c:v>Exec5 (s)</c:v>
                </c:pt>
                <c:pt idx="5">
                  <c:v>Exec6 (s)</c:v>
                </c:pt>
                <c:pt idx="6">
                  <c:v>Exec7 (s)</c:v>
                </c:pt>
                <c:pt idx="7">
                  <c:v>Exec8 (s)</c:v>
                </c:pt>
              </c:strCache>
            </c:strRef>
          </c:cat>
          <c:val>
            <c:numRef>
              <c:f>Sheet1!$C$2:$C$9</c:f>
              <c:numCache>
                <c:formatCode>General</c:formatCode>
                <c:ptCount val="8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  <c:pt idx="7">
                  <c:v>0.1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327-C548-9400-F45757FC3BE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1404780624"/>
        <c:axId val="1404745200"/>
      </c:barChart>
      <c:catAx>
        <c:axId val="14047806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404745200"/>
        <c:crosses val="autoZero"/>
        <c:auto val="1"/>
        <c:lblAlgn val="ctr"/>
        <c:lblOffset val="100"/>
        <c:noMultiLvlLbl val="0"/>
      </c:catAx>
      <c:valAx>
        <c:axId val="14047452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4047806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 altLang="zh-CN" dirty="0"/>
              <a:t>Comparação de tempo</a:t>
            </a:r>
            <a:r>
              <a:rPr lang="pt-BR" altLang="zh-CN" baseline="0" dirty="0"/>
              <a:t> - Busca</a:t>
            </a:r>
            <a:endParaRPr lang="zh-CN" alt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Binária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Sheet1!$A$2:$A$9</c:f>
              <c:strCache>
                <c:ptCount val="8"/>
                <c:pt idx="0">
                  <c:v>Indice 1</c:v>
                </c:pt>
                <c:pt idx="1">
                  <c:v>Indice 5518</c:v>
                </c:pt>
                <c:pt idx="2">
                  <c:v>Indice11037</c:v>
                </c:pt>
                <c:pt idx="3">
                  <c:v>Indice 2802</c:v>
                </c:pt>
                <c:pt idx="4">
                  <c:v>Indice 3939</c:v>
                </c:pt>
                <c:pt idx="5">
                  <c:v>Indice 8249</c:v>
                </c:pt>
                <c:pt idx="6">
                  <c:v>Indice 10964</c:v>
                </c:pt>
                <c:pt idx="7">
                  <c:v>Indice 5000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0.9</c:v>
                </c:pt>
                <c:pt idx="1">
                  <c:v>0.6</c:v>
                </c:pt>
                <c:pt idx="2">
                  <c:v>0.7</c:v>
                </c:pt>
                <c:pt idx="3">
                  <c:v>0.6</c:v>
                </c:pt>
                <c:pt idx="4">
                  <c:v>0.7</c:v>
                </c:pt>
                <c:pt idx="5">
                  <c:v>0.6</c:v>
                </c:pt>
                <c:pt idx="6">
                  <c:v>0.5</c:v>
                </c:pt>
                <c:pt idx="7">
                  <c:v>0.6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44B-514A-9CBB-9582501725F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AVL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Sheet1!$A$2:$A$9</c:f>
              <c:strCache>
                <c:ptCount val="8"/>
                <c:pt idx="0">
                  <c:v>Indice 1</c:v>
                </c:pt>
                <c:pt idx="1">
                  <c:v>Indice 5518</c:v>
                </c:pt>
                <c:pt idx="2">
                  <c:v>Indice11037</c:v>
                </c:pt>
                <c:pt idx="3">
                  <c:v>Indice 2802</c:v>
                </c:pt>
                <c:pt idx="4">
                  <c:v>Indice 3939</c:v>
                </c:pt>
                <c:pt idx="5">
                  <c:v>Indice 8249</c:v>
                </c:pt>
                <c:pt idx="6">
                  <c:v>Indice 10964</c:v>
                </c:pt>
                <c:pt idx="7">
                  <c:v>Indice 5000</c:v>
                </c:pt>
              </c:strCache>
            </c:strRef>
          </c:cat>
          <c:val>
            <c:numRef>
              <c:f>Sheet1!$C$2:$C$9</c:f>
              <c:numCache>
                <c:formatCode>General</c:formatCode>
                <c:ptCount val="8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  <c:pt idx="7">
                  <c:v>0.1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44B-514A-9CBB-9582501725F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111714927"/>
        <c:axId val="2111716575"/>
      </c:barChart>
      <c:catAx>
        <c:axId val="211171492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111716575"/>
        <c:crosses val="autoZero"/>
        <c:auto val="1"/>
        <c:lblAlgn val="ctr"/>
        <c:lblOffset val="100"/>
        <c:noMultiLvlLbl val="0"/>
      </c:catAx>
      <c:valAx>
        <c:axId val="21117165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11171492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35184E-431B-A638-3777-EE5C10B262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pt-BR" altLang="zh-CN" sz="6000" dirty="0"/>
              <a:t>Rede social de livros </a:t>
            </a:r>
            <a:r>
              <a:rPr kumimoji="1" lang="pt-BR" altLang="zh-CN" sz="6000" dirty="0" err="1"/>
              <a:t>dataset</a:t>
            </a:r>
            <a:endParaRPr kumimoji="1" lang="zh-CN" altLang="en-US" sz="60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1AE34C1-4AD8-EEA7-412F-A812743597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pt-BR" altLang="zh-CN" dirty="0"/>
              <a:t>Anna </a:t>
            </a:r>
            <a:r>
              <a:rPr kumimoji="1" lang="pt-BR" altLang="zh-CN" dirty="0" err="1"/>
              <a:t>Ravaglio</a:t>
            </a:r>
            <a:r>
              <a:rPr kumimoji="1" lang="pt-BR" altLang="zh-CN" dirty="0"/>
              <a:t> - 72256771</a:t>
            </a:r>
          </a:p>
          <a:p>
            <a:r>
              <a:rPr kumimoji="1" lang="pt-BR" altLang="zh-CN" dirty="0" err="1"/>
              <a:t>Rong</a:t>
            </a:r>
            <a:r>
              <a:rPr kumimoji="1" lang="pt-BR" altLang="zh-CN" dirty="0"/>
              <a:t> </a:t>
            </a:r>
            <a:r>
              <a:rPr kumimoji="1" lang="pt-BR" altLang="zh-CN" dirty="0" err="1"/>
              <a:t>Rong</a:t>
            </a:r>
            <a:r>
              <a:rPr kumimoji="1" lang="pt-BR" altLang="zh-CN" dirty="0"/>
              <a:t> Yang - 72200693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5603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5371C4-4A3F-F245-783F-DA7B25DB7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pt-BR" altLang="zh-CN" b="1" dirty="0"/>
              <a:t>Método do projeto</a:t>
            </a:r>
            <a:endParaRPr kumimoji="1"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3A3FD4-51AF-FC97-0946-B815914220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kumimoji="1" lang="pt-BR" altLang="zh-CN" b="1" dirty="0"/>
              <a:t>Massa de dados</a:t>
            </a:r>
            <a:r>
              <a:rPr kumimoji="1" lang="pt-BR" altLang="zh-CN" dirty="0"/>
              <a:t>: </a:t>
            </a:r>
            <a:r>
              <a:rPr kumimoji="1" lang="pt-BR" altLang="zh-CN" dirty="0" err="1"/>
              <a:t>bookstore</a:t>
            </a:r>
            <a:r>
              <a:rPr kumimoji="1" lang="pt-BR" altLang="zh-CN" dirty="0"/>
              <a:t> </a:t>
            </a:r>
            <a:r>
              <a:rPr kumimoji="1" lang="pt-BR" altLang="zh-CN" dirty="0" err="1"/>
              <a:t>dataset</a:t>
            </a:r>
            <a:r>
              <a:rPr kumimoji="1" lang="pt-BR" altLang="zh-CN" dirty="0"/>
              <a:t>, disponível em &lt;https://www.kaggle.com/datasets/sbonelondhlazi/bookstore-dataset&gt;. Estes dados contém 11.000 livros mas foram selecionados 3.000 para este projeto, com diferentes categorias, classificação por estrelas e preços.</a:t>
            </a:r>
          </a:p>
          <a:p>
            <a:pPr algn="just"/>
            <a:r>
              <a:rPr kumimoji="1" lang="en-US" altLang="zh-CN" dirty="0"/>
              <a:t>Para </a:t>
            </a:r>
            <a:r>
              <a:rPr kumimoji="1" lang="en-US" altLang="zh-CN" dirty="0" err="1"/>
              <a:t>este</a:t>
            </a:r>
            <a:r>
              <a:rPr kumimoji="1" lang="en-US" altLang="zh-CN" dirty="0"/>
              <a:t> teste, </a:t>
            </a:r>
            <a:r>
              <a:rPr kumimoji="1" lang="en-US" altLang="zh-CN" dirty="0" err="1"/>
              <a:t>foi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utilizado</a:t>
            </a:r>
            <a:r>
              <a:rPr kumimoji="1" lang="en-US" altLang="zh-CN" dirty="0"/>
              <a:t> um </a:t>
            </a:r>
            <a:r>
              <a:rPr kumimoji="1" lang="en-US" altLang="zh-CN" dirty="0" err="1"/>
              <a:t>computador</a:t>
            </a:r>
            <a:r>
              <a:rPr kumimoji="1" lang="en-US" altLang="zh-CN" dirty="0"/>
              <a:t> do </a:t>
            </a:r>
            <a:r>
              <a:rPr kumimoji="1" lang="en-US" altLang="zh-CN" dirty="0" err="1"/>
              <a:t>modelo</a:t>
            </a:r>
            <a:r>
              <a:rPr kumimoji="1" lang="en-US" altLang="zh-CN" dirty="0"/>
              <a:t> Dell Gaming 3, com 16GB de </a:t>
            </a:r>
            <a:r>
              <a:rPr kumimoji="1" lang="en-US" altLang="zh-CN" dirty="0" err="1"/>
              <a:t>memória</a:t>
            </a:r>
            <a:r>
              <a:rPr kumimoji="1" lang="en-US" altLang="zh-CN" dirty="0"/>
              <a:t> RAM, </a:t>
            </a:r>
            <a:r>
              <a:rPr kumimoji="1" lang="en-US" altLang="zh-CN" dirty="0" err="1"/>
              <a:t>processador</a:t>
            </a:r>
            <a:r>
              <a:rPr kumimoji="1" lang="en-US" altLang="zh-CN" dirty="0"/>
              <a:t> Intel(R) Core(TM) i7-7700HQ CPU @ 2.80GHz, a </a:t>
            </a:r>
            <a:r>
              <a:rPr kumimoji="1" lang="en-US" altLang="zh-CN" dirty="0" err="1"/>
              <a:t>linguagem</a:t>
            </a:r>
            <a:r>
              <a:rPr kumimoji="1" lang="en-US" altLang="zh-CN" dirty="0"/>
              <a:t> de </a:t>
            </a:r>
            <a:r>
              <a:rPr kumimoji="1" lang="en-US" altLang="zh-CN" dirty="0" err="1"/>
              <a:t>programação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escolhida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foi</a:t>
            </a:r>
            <a:r>
              <a:rPr kumimoji="1" lang="en-US" altLang="zh-CN" dirty="0"/>
              <a:t> o Python com a </a:t>
            </a:r>
            <a:r>
              <a:rPr kumimoji="1" lang="en-US" altLang="zh-CN" dirty="0" err="1"/>
              <a:t>extensão</a:t>
            </a:r>
            <a:r>
              <a:rPr kumimoji="1" lang="en-US" altLang="zh-CN" dirty="0"/>
              <a:t> Pandas </a:t>
            </a:r>
            <a:r>
              <a:rPr kumimoji="1" lang="en-US" altLang="zh-CN" dirty="0" err="1"/>
              <a:t>utilizado</a:t>
            </a:r>
            <a:r>
              <a:rPr kumimoji="1" lang="en-US" altLang="zh-CN" dirty="0"/>
              <a:t> no Visual Studio Code.</a:t>
            </a:r>
          </a:p>
          <a:p>
            <a:pPr algn="just"/>
            <a:endParaRPr kumimoji="1" lang="en-US" altLang="zh-CN" dirty="0"/>
          </a:p>
          <a:p>
            <a:pPr algn="just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63670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BA0A6F-236F-CC2E-2D13-1EE821F03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pt-BR" altLang="zh-CN" dirty="0"/>
              <a:t>Metodologia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46582B-A0FA-DBD6-6985-D3A0D2EA5C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kumimoji="1" lang="pt-BR" altLang="zh-CN" dirty="0"/>
              <a:t>Foi escolhido para fazer a árvore o dado de índice, pois a base já veio com índice dos livros e com pulos entre os índices.</a:t>
            </a:r>
          </a:p>
          <a:p>
            <a:pPr algn="just"/>
            <a:r>
              <a:rPr kumimoji="1" lang="pt-BR" altLang="zh-CN" dirty="0"/>
              <a:t>Como no caso dos livros o índice deles começam em 1 e terminam em 11037 para os 3000, foi utilizado este range para a definição dos índices de busca.</a:t>
            </a:r>
          </a:p>
          <a:p>
            <a:pPr algn="just"/>
            <a:r>
              <a:rPr kumimoji="1" lang="pt-BR" altLang="zh-CN" dirty="0"/>
              <a:t>Para a pesquisa, foram escolhidas 3 amostras fixas (Início, meio e final), 4 aleatórias geradas apenas uma vez, dois à direita e dois à esquerda e 1 amostra não existente.</a:t>
            </a:r>
          </a:p>
          <a:p>
            <a:pPr algn="just"/>
            <a:r>
              <a:rPr kumimoji="1" lang="pt-BR" altLang="zh-CN" dirty="0"/>
              <a:t>Os índices de busca selecionados foram: Fixos(1, 5518, 11037), Aleatórios(2802, 3939, 8249, 10964), Inexistente(5000).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3892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F4C47C2C-D138-F6F7-F37B-88E8DD33DBA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95581730"/>
              </p:ext>
            </p:extLst>
          </p:nvPr>
        </p:nvGraphicFramePr>
        <p:xfrm>
          <a:off x="1591518" y="723900"/>
          <a:ext cx="9601200" cy="3581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46548674-2862-46D5-5D9C-783936F537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7717946"/>
              </p:ext>
            </p:extLst>
          </p:nvPr>
        </p:nvGraphicFramePr>
        <p:xfrm>
          <a:off x="1591518" y="4555570"/>
          <a:ext cx="9601200" cy="20497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120">
                  <a:extLst>
                    <a:ext uri="{9D8B030D-6E8A-4147-A177-3AD203B41FA5}">
                      <a16:colId xmlns:a16="http://schemas.microsoft.com/office/drawing/2014/main" val="1314580333"/>
                    </a:ext>
                  </a:extLst>
                </a:gridCol>
                <a:gridCol w="960120">
                  <a:extLst>
                    <a:ext uri="{9D8B030D-6E8A-4147-A177-3AD203B41FA5}">
                      <a16:colId xmlns:a16="http://schemas.microsoft.com/office/drawing/2014/main" val="539645796"/>
                    </a:ext>
                  </a:extLst>
                </a:gridCol>
                <a:gridCol w="960120">
                  <a:extLst>
                    <a:ext uri="{9D8B030D-6E8A-4147-A177-3AD203B41FA5}">
                      <a16:colId xmlns:a16="http://schemas.microsoft.com/office/drawing/2014/main" val="1749504384"/>
                    </a:ext>
                  </a:extLst>
                </a:gridCol>
                <a:gridCol w="960120">
                  <a:extLst>
                    <a:ext uri="{9D8B030D-6E8A-4147-A177-3AD203B41FA5}">
                      <a16:colId xmlns:a16="http://schemas.microsoft.com/office/drawing/2014/main" val="3366890420"/>
                    </a:ext>
                  </a:extLst>
                </a:gridCol>
                <a:gridCol w="960120">
                  <a:extLst>
                    <a:ext uri="{9D8B030D-6E8A-4147-A177-3AD203B41FA5}">
                      <a16:colId xmlns:a16="http://schemas.microsoft.com/office/drawing/2014/main" val="3509359296"/>
                    </a:ext>
                  </a:extLst>
                </a:gridCol>
                <a:gridCol w="960120">
                  <a:extLst>
                    <a:ext uri="{9D8B030D-6E8A-4147-A177-3AD203B41FA5}">
                      <a16:colId xmlns:a16="http://schemas.microsoft.com/office/drawing/2014/main" val="3575998489"/>
                    </a:ext>
                  </a:extLst>
                </a:gridCol>
                <a:gridCol w="960120">
                  <a:extLst>
                    <a:ext uri="{9D8B030D-6E8A-4147-A177-3AD203B41FA5}">
                      <a16:colId xmlns:a16="http://schemas.microsoft.com/office/drawing/2014/main" val="722976915"/>
                    </a:ext>
                  </a:extLst>
                </a:gridCol>
                <a:gridCol w="960120">
                  <a:extLst>
                    <a:ext uri="{9D8B030D-6E8A-4147-A177-3AD203B41FA5}">
                      <a16:colId xmlns:a16="http://schemas.microsoft.com/office/drawing/2014/main" val="1009983923"/>
                    </a:ext>
                  </a:extLst>
                </a:gridCol>
                <a:gridCol w="960120">
                  <a:extLst>
                    <a:ext uri="{9D8B030D-6E8A-4147-A177-3AD203B41FA5}">
                      <a16:colId xmlns:a16="http://schemas.microsoft.com/office/drawing/2014/main" val="3625092030"/>
                    </a:ext>
                  </a:extLst>
                </a:gridCol>
                <a:gridCol w="960120">
                  <a:extLst>
                    <a:ext uri="{9D8B030D-6E8A-4147-A177-3AD203B41FA5}">
                      <a16:colId xmlns:a16="http://schemas.microsoft.com/office/drawing/2014/main" val="634513547"/>
                    </a:ext>
                  </a:extLst>
                </a:gridCol>
              </a:tblGrid>
              <a:tr h="495227">
                <a:tc>
                  <a:txBody>
                    <a:bodyPr/>
                    <a:lstStyle/>
                    <a:p>
                      <a:pPr algn="ctr"/>
                      <a:r>
                        <a:rPr lang="pt-BR" altLang="zh-CN" dirty="0"/>
                        <a:t>Função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altLang="zh-CN" dirty="0" err="1"/>
                        <a:t>Exec</a:t>
                      </a:r>
                      <a:r>
                        <a:rPr lang="pt-BR" altLang="zh-CN" dirty="0"/>
                        <a:t> 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altLang="zh-CN" dirty="0" err="1"/>
                        <a:t>Exec</a:t>
                      </a:r>
                      <a:r>
                        <a:rPr lang="pt-BR" altLang="zh-CN" dirty="0"/>
                        <a:t> 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altLang="zh-CN" dirty="0" err="1"/>
                        <a:t>Exec</a:t>
                      </a:r>
                      <a:r>
                        <a:rPr lang="pt-BR" altLang="zh-CN" dirty="0"/>
                        <a:t> 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altLang="zh-CN" dirty="0" err="1"/>
                        <a:t>Exec</a:t>
                      </a:r>
                      <a:r>
                        <a:rPr lang="pt-BR" altLang="zh-CN" dirty="0"/>
                        <a:t> 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altLang="zh-CN" dirty="0" err="1"/>
                        <a:t>Exec</a:t>
                      </a:r>
                      <a:r>
                        <a:rPr lang="pt-BR" altLang="zh-CN" dirty="0"/>
                        <a:t> 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altLang="zh-CN" dirty="0" err="1"/>
                        <a:t>Exec</a:t>
                      </a:r>
                      <a:r>
                        <a:rPr lang="pt-BR" altLang="zh-CN" dirty="0"/>
                        <a:t> 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altLang="zh-CN" dirty="0" err="1"/>
                        <a:t>Exec</a:t>
                      </a:r>
                      <a:r>
                        <a:rPr lang="pt-BR" altLang="zh-CN" dirty="0"/>
                        <a:t> 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altLang="zh-CN" dirty="0" err="1"/>
                        <a:t>Exec</a:t>
                      </a:r>
                      <a:r>
                        <a:rPr lang="pt-BR" altLang="zh-CN" dirty="0"/>
                        <a:t> 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altLang="zh-CN" dirty="0"/>
                        <a:t>Média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9146502"/>
                  </a:ext>
                </a:extLst>
              </a:tr>
              <a:tr h="854776">
                <a:tc>
                  <a:txBody>
                    <a:bodyPr/>
                    <a:lstStyle/>
                    <a:p>
                      <a:pPr algn="ctr"/>
                      <a:r>
                        <a:rPr lang="pt-BR" altLang="zh-CN" dirty="0"/>
                        <a:t>Inserção Binária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altLang="zh-CN" dirty="0"/>
                        <a:t>3.3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altLang="zh-CN" dirty="0"/>
                        <a:t>2.6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altLang="zh-CN" dirty="0"/>
                        <a:t>1.9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altLang="zh-CN" dirty="0"/>
                        <a:t>1.9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altLang="zh-CN" dirty="0"/>
                        <a:t>1.9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altLang="zh-CN" dirty="0"/>
                        <a:t>1.8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altLang="zh-CN" dirty="0"/>
                        <a:t>1.8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altLang="zh-CN" dirty="0"/>
                        <a:t>1.8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altLang="zh-CN" dirty="0"/>
                        <a:t>2.125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0027430"/>
                  </a:ext>
                </a:extLst>
              </a:tr>
              <a:tr h="495227">
                <a:tc>
                  <a:txBody>
                    <a:bodyPr/>
                    <a:lstStyle/>
                    <a:p>
                      <a:pPr algn="ctr"/>
                      <a:r>
                        <a:rPr lang="pt-BR" altLang="zh-CN" dirty="0"/>
                        <a:t>Inserção AVL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altLang="zh-CN" dirty="0"/>
                        <a:t>0.4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altLang="zh-CN" dirty="0"/>
                        <a:t>0.2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altLang="zh-CN" dirty="0"/>
                        <a:t>0.1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altLang="zh-CN" dirty="0"/>
                        <a:t>0.1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altLang="zh-CN" dirty="0"/>
                        <a:t>0.1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altLang="zh-CN" dirty="0"/>
                        <a:t>0.1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altLang="zh-CN" dirty="0"/>
                        <a:t>0.1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altLang="zh-CN" dirty="0"/>
                        <a:t>0.1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altLang="zh-CN" dirty="0"/>
                        <a:t>0.15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3166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0477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EF9C9646-3BAE-3ED0-98C3-B0BD9D2F1F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2069819"/>
              </p:ext>
            </p:extLst>
          </p:nvPr>
        </p:nvGraphicFramePr>
        <p:xfrm>
          <a:off x="1498921" y="524236"/>
          <a:ext cx="9601200" cy="36103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79856852-C783-C9CD-245F-272943D847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050314"/>
              </p:ext>
            </p:extLst>
          </p:nvPr>
        </p:nvGraphicFramePr>
        <p:xfrm>
          <a:off x="1498921" y="4330967"/>
          <a:ext cx="9601200" cy="21248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120">
                  <a:extLst>
                    <a:ext uri="{9D8B030D-6E8A-4147-A177-3AD203B41FA5}">
                      <a16:colId xmlns:a16="http://schemas.microsoft.com/office/drawing/2014/main" val="1279721534"/>
                    </a:ext>
                  </a:extLst>
                </a:gridCol>
                <a:gridCol w="960120">
                  <a:extLst>
                    <a:ext uri="{9D8B030D-6E8A-4147-A177-3AD203B41FA5}">
                      <a16:colId xmlns:a16="http://schemas.microsoft.com/office/drawing/2014/main" val="2363649379"/>
                    </a:ext>
                  </a:extLst>
                </a:gridCol>
                <a:gridCol w="960120">
                  <a:extLst>
                    <a:ext uri="{9D8B030D-6E8A-4147-A177-3AD203B41FA5}">
                      <a16:colId xmlns:a16="http://schemas.microsoft.com/office/drawing/2014/main" val="3656243713"/>
                    </a:ext>
                  </a:extLst>
                </a:gridCol>
                <a:gridCol w="960120">
                  <a:extLst>
                    <a:ext uri="{9D8B030D-6E8A-4147-A177-3AD203B41FA5}">
                      <a16:colId xmlns:a16="http://schemas.microsoft.com/office/drawing/2014/main" val="3707854153"/>
                    </a:ext>
                  </a:extLst>
                </a:gridCol>
                <a:gridCol w="960120">
                  <a:extLst>
                    <a:ext uri="{9D8B030D-6E8A-4147-A177-3AD203B41FA5}">
                      <a16:colId xmlns:a16="http://schemas.microsoft.com/office/drawing/2014/main" val="518217800"/>
                    </a:ext>
                  </a:extLst>
                </a:gridCol>
                <a:gridCol w="960120">
                  <a:extLst>
                    <a:ext uri="{9D8B030D-6E8A-4147-A177-3AD203B41FA5}">
                      <a16:colId xmlns:a16="http://schemas.microsoft.com/office/drawing/2014/main" val="2306887984"/>
                    </a:ext>
                  </a:extLst>
                </a:gridCol>
                <a:gridCol w="960120">
                  <a:extLst>
                    <a:ext uri="{9D8B030D-6E8A-4147-A177-3AD203B41FA5}">
                      <a16:colId xmlns:a16="http://schemas.microsoft.com/office/drawing/2014/main" val="1676319230"/>
                    </a:ext>
                  </a:extLst>
                </a:gridCol>
                <a:gridCol w="960120">
                  <a:extLst>
                    <a:ext uri="{9D8B030D-6E8A-4147-A177-3AD203B41FA5}">
                      <a16:colId xmlns:a16="http://schemas.microsoft.com/office/drawing/2014/main" val="3704844532"/>
                    </a:ext>
                  </a:extLst>
                </a:gridCol>
                <a:gridCol w="960120">
                  <a:extLst>
                    <a:ext uri="{9D8B030D-6E8A-4147-A177-3AD203B41FA5}">
                      <a16:colId xmlns:a16="http://schemas.microsoft.com/office/drawing/2014/main" val="3029905664"/>
                    </a:ext>
                  </a:extLst>
                </a:gridCol>
                <a:gridCol w="960120">
                  <a:extLst>
                    <a:ext uri="{9D8B030D-6E8A-4147-A177-3AD203B41FA5}">
                      <a16:colId xmlns:a16="http://schemas.microsoft.com/office/drawing/2014/main" val="3525833323"/>
                    </a:ext>
                  </a:extLst>
                </a:gridCol>
              </a:tblGrid>
              <a:tr h="570339">
                <a:tc>
                  <a:txBody>
                    <a:bodyPr/>
                    <a:lstStyle/>
                    <a:p>
                      <a:pPr algn="ctr"/>
                      <a:r>
                        <a:rPr lang="pt-BR" altLang="zh-CN" dirty="0"/>
                        <a:t>Função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altLang="zh-CN" dirty="0" err="1"/>
                        <a:t>Exec</a:t>
                      </a:r>
                      <a:r>
                        <a:rPr lang="pt-BR" altLang="zh-CN" dirty="0"/>
                        <a:t> 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altLang="zh-CN" dirty="0" err="1"/>
                        <a:t>Exec</a:t>
                      </a:r>
                      <a:r>
                        <a:rPr lang="pt-BR" altLang="zh-CN" dirty="0"/>
                        <a:t> 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altLang="zh-CN" dirty="0" err="1"/>
                        <a:t>Exec</a:t>
                      </a:r>
                      <a:r>
                        <a:rPr lang="pt-BR" altLang="zh-CN" dirty="0"/>
                        <a:t> 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altLang="zh-CN" dirty="0" err="1"/>
                        <a:t>Exec</a:t>
                      </a:r>
                      <a:r>
                        <a:rPr lang="pt-BR" altLang="zh-CN" dirty="0"/>
                        <a:t> 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altLang="zh-CN" dirty="0" err="1"/>
                        <a:t>Exec</a:t>
                      </a:r>
                      <a:r>
                        <a:rPr lang="pt-BR" altLang="zh-CN" dirty="0"/>
                        <a:t> 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altLang="zh-CN" dirty="0" err="1"/>
                        <a:t>Exec</a:t>
                      </a:r>
                      <a:r>
                        <a:rPr lang="pt-BR" altLang="zh-CN" dirty="0"/>
                        <a:t> 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altLang="zh-CN" dirty="0" err="1"/>
                        <a:t>Exec</a:t>
                      </a:r>
                      <a:r>
                        <a:rPr lang="pt-BR" altLang="zh-CN" dirty="0"/>
                        <a:t> 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altLang="zh-CN" dirty="0" err="1"/>
                        <a:t>Exec</a:t>
                      </a:r>
                      <a:r>
                        <a:rPr lang="pt-BR" altLang="zh-CN" dirty="0"/>
                        <a:t> 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altLang="zh-CN" dirty="0"/>
                        <a:t>Média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7212263"/>
                  </a:ext>
                </a:extLst>
              </a:tr>
              <a:tr h="570339">
                <a:tc>
                  <a:txBody>
                    <a:bodyPr/>
                    <a:lstStyle/>
                    <a:p>
                      <a:pPr algn="ctr"/>
                      <a:r>
                        <a:rPr lang="pt-BR" altLang="zh-CN" dirty="0" err="1"/>
                        <a:t>Ordenaçção</a:t>
                      </a:r>
                      <a:r>
                        <a:rPr lang="pt-BR" altLang="zh-CN" dirty="0"/>
                        <a:t> Binária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altLang="zh-CN" dirty="0"/>
                        <a:t>0.2</a:t>
                      </a:r>
                    </a:p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altLang="zh-CN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Franklin Gothic Book" panose="020B0503020102020204"/>
                          <a:cs typeface="+mn-cs"/>
                        </a:rPr>
                        <a:t>0.1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ranklin Gothic Book" panose="020B0503020102020204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altLang="zh-CN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Franklin Gothic Book" panose="020B0503020102020204"/>
                          <a:cs typeface="+mn-cs"/>
                        </a:rPr>
                        <a:t>0.1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ranklin Gothic Book" panose="020B0503020102020204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altLang="zh-CN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Franklin Gothic Book" panose="020B0503020102020204"/>
                          <a:cs typeface="+mn-cs"/>
                        </a:rPr>
                        <a:t>0.1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ranklin Gothic Book" panose="020B0503020102020204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altLang="zh-CN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Franklin Gothic Book" panose="020B0503020102020204"/>
                          <a:cs typeface="+mn-cs"/>
                        </a:rPr>
                        <a:t>0.1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ranklin Gothic Book" panose="020B0503020102020204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altLang="zh-CN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Franklin Gothic Book" panose="020B0503020102020204"/>
                          <a:cs typeface="+mn-cs"/>
                        </a:rPr>
                        <a:t>0.1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ranklin Gothic Book" panose="020B0503020102020204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altLang="zh-CN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Franklin Gothic Book" panose="020B0503020102020204"/>
                          <a:cs typeface="+mn-cs"/>
                        </a:rPr>
                        <a:t>0.1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ranklin Gothic Book" panose="020B0503020102020204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Franklin Gothic Book" panose="020B0503020102020204"/>
                          <a:cs typeface="+mn-cs"/>
                        </a:rPr>
                        <a:t>0.1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ranklin Gothic Book" panose="020B0503020102020204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Franklin Gothic Book" panose="020B0503020102020204"/>
                          <a:cs typeface="+mn-cs"/>
                        </a:rPr>
                        <a:t>0.1125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ranklin Gothic Book" panose="020B0503020102020204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254889"/>
                  </a:ext>
                </a:extLst>
              </a:tr>
              <a:tr h="570339">
                <a:tc>
                  <a:txBody>
                    <a:bodyPr/>
                    <a:lstStyle/>
                    <a:p>
                      <a:pPr algn="ctr"/>
                      <a:r>
                        <a:rPr lang="pt-BR" altLang="zh-CN" dirty="0"/>
                        <a:t>Ordenação AVL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altLang="zh-CN" dirty="0"/>
                        <a:t>0.1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altLang="zh-CN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Franklin Gothic Book" panose="020B0503020102020204"/>
                          <a:cs typeface="+mn-cs"/>
                        </a:rPr>
                        <a:t>0.1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ranklin Gothic Book" panose="020B0503020102020204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altLang="zh-CN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Franklin Gothic Book" panose="020B0503020102020204"/>
                          <a:cs typeface="+mn-cs"/>
                        </a:rPr>
                        <a:t>0.1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ranklin Gothic Book" panose="020B0503020102020204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altLang="zh-CN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Franklin Gothic Book" panose="020B0503020102020204"/>
                          <a:cs typeface="+mn-cs"/>
                        </a:rPr>
                        <a:t>0.1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ranklin Gothic Book" panose="020B0503020102020204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altLang="zh-CN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Franklin Gothic Book" panose="020B0503020102020204"/>
                          <a:cs typeface="+mn-cs"/>
                        </a:rPr>
                        <a:t>0.1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ranklin Gothic Book" panose="020B0503020102020204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altLang="zh-CN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Franklin Gothic Book" panose="020B0503020102020204"/>
                          <a:cs typeface="+mn-cs"/>
                        </a:rPr>
                        <a:t>0.1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ranklin Gothic Book" panose="020B0503020102020204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altLang="zh-CN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Franklin Gothic Book" panose="020B0503020102020204"/>
                          <a:cs typeface="+mn-cs"/>
                        </a:rPr>
                        <a:t>0.1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ranklin Gothic Book" panose="020B0503020102020204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Franklin Gothic Book" panose="020B0503020102020204"/>
                          <a:cs typeface="+mn-cs"/>
                        </a:rPr>
                        <a:t>0.1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ranklin Gothic Book" panose="020B0503020102020204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Franklin Gothic Book" panose="020B0503020102020204"/>
                          <a:cs typeface="+mn-cs"/>
                        </a:rPr>
                        <a:t>0.1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ranklin Gothic Book" panose="020B0503020102020204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42858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9419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EF468681-5568-01AC-F0E9-34FB3316E4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2752191"/>
              </p:ext>
            </p:extLst>
          </p:nvPr>
        </p:nvGraphicFramePr>
        <p:xfrm>
          <a:off x="1637818" y="607671"/>
          <a:ext cx="9601200" cy="3581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FC682BEA-A664-F82C-B967-4D30F642E7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2227106"/>
              </p:ext>
            </p:extLst>
          </p:nvPr>
        </p:nvGraphicFramePr>
        <p:xfrm>
          <a:off x="1637817" y="4354117"/>
          <a:ext cx="9601200" cy="19042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120">
                  <a:extLst>
                    <a:ext uri="{9D8B030D-6E8A-4147-A177-3AD203B41FA5}">
                      <a16:colId xmlns:a16="http://schemas.microsoft.com/office/drawing/2014/main" val="4014958622"/>
                    </a:ext>
                  </a:extLst>
                </a:gridCol>
                <a:gridCol w="960120">
                  <a:extLst>
                    <a:ext uri="{9D8B030D-6E8A-4147-A177-3AD203B41FA5}">
                      <a16:colId xmlns:a16="http://schemas.microsoft.com/office/drawing/2014/main" val="138630679"/>
                    </a:ext>
                  </a:extLst>
                </a:gridCol>
                <a:gridCol w="960120">
                  <a:extLst>
                    <a:ext uri="{9D8B030D-6E8A-4147-A177-3AD203B41FA5}">
                      <a16:colId xmlns:a16="http://schemas.microsoft.com/office/drawing/2014/main" val="2016562461"/>
                    </a:ext>
                  </a:extLst>
                </a:gridCol>
                <a:gridCol w="960120">
                  <a:extLst>
                    <a:ext uri="{9D8B030D-6E8A-4147-A177-3AD203B41FA5}">
                      <a16:colId xmlns:a16="http://schemas.microsoft.com/office/drawing/2014/main" val="1344641875"/>
                    </a:ext>
                  </a:extLst>
                </a:gridCol>
                <a:gridCol w="960120">
                  <a:extLst>
                    <a:ext uri="{9D8B030D-6E8A-4147-A177-3AD203B41FA5}">
                      <a16:colId xmlns:a16="http://schemas.microsoft.com/office/drawing/2014/main" val="3355038129"/>
                    </a:ext>
                  </a:extLst>
                </a:gridCol>
                <a:gridCol w="960120">
                  <a:extLst>
                    <a:ext uri="{9D8B030D-6E8A-4147-A177-3AD203B41FA5}">
                      <a16:colId xmlns:a16="http://schemas.microsoft.com/office/drawing/2014/main" val="4202145906"/>
                    </a:ext>
                  </a:extLst>
                </a:gridCol>
                <a:gridCol w="960120">
                  <a:extLst>
                    <a:ext uri="{9D8B030D-6E8A-4147-A177-3AD203B41FA5}">
                      <a16:colId xmlns:a16="http://schemas.microsoft.com/office/drawing/2014/main" val="3367214483"/>
                    </a:ext>
                  </a:extLst>
                </a:gridCol>
                <a:gridCol w="960120">
                  <a:extLst>
                    <a:ext uri="{9D8B030D-6E8A-4147-A177-3AD203B41FA5}">
                      <a16:colId xmlns:a16="http://schemas.microsoft.com/office/drawing/2014/main" val="2157315549"/>
                    </a:ext>
                  </a:extLst>
                </a:gridCol>
                <a:gridCol w="960120">
                  <a:extLst>
                    <a:ext uri="{9D8B030D-6E8A-4147-A177-3AD203B41FA5}">
                      <a16:colId xmlns:a16="http://schemas.microsoft.com/office/drawing/2014/main" val="2032669387"/>
                    </a:ext>
                  </a:extLst>
                </a:gridCol>
                <a:gridCol w="960120">
                  <a:extLst>
                    <a:ext uri="{9D8B030D-6E8A-4147-A177-3AD203B41FA5}">
                      <a16:colId xmlns:a16="http://schemas.microsoft.com/office/drawing/2014/main" val="3302369425"/>
                    </a:ext>
                  </a:extLst>
                </a:gridCol>
              </a:tblGrid>
              <a:tr h="632071">
                <a:tc>
                  <a:txBody>
                    <a:bodyPr/>
                    <a:lstStyle/>
                    <a:p>
                      <a:pPr algn="ctr"/>
                      <a:r>
                        <a:rPr lang="pt-BR" altLang="zh-CN" dirty="0"/>
                        <a:t>Busca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altLang="zh-CN" dirty="0"/>
                        <a:t>Índice 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Índice</a:t>
                      </a:r>
                      <a:r>
                        <a:rPr lang="en-US" altLang="zh-CN" dirty="0"/>
                        <a:t> 5518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Índice</a:t>
                      </a:r>
                      <a:r>
                        <a:rPr lang="en-US" altLang="zh-CN" dirty="0"/>
                        <a:t> 11037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Índice</a:t>
                      </a:r>
                      <a:r>
                        <a:rPr lang="en-US" altLang="zh-CN" dirty="0"/>
                        <a:t> 2802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Índice</a:t>
                      </a:r>
                      <a:r>
                        <a:rPr lang="en-US" altLang="zh-CN" dirty="0"/>
                        <a:t> 3939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Índice</a:t>
                      </a:r>
                      <a:r>
                        <a:rPr lang="en-US" altLang="zh-CN" dirty="0"/>
                        <a:t> 8249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Índice</a:t>
                      </a:r>
                      <a:r>
                        <a:rPr lang="en-US" altLang="zh-CN" dirty="0"/>
                        <a:t> 10964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Índice</a:t>
                      </a:r>
                      <a:r>
                        <a:rPr lang="en-US" altLang="zh-CN" dirty="0"/>
                        <a:t> 5000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altLang="zh-CN" dirty="0"/>
                        <a:t>Média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7007455"/>
                  </a:ext>
                </a:extLst>
              </a:tr>
              <a:tr h="632071">
                <a:tc>
                  <a:txBody>
                    <a:bodyPr/>
                    <a:lstStyle/>
                    <a:p>
                      <a:pPr algn="ctr"/>
                      <a:r>
                        <a:rPr lang="pt-BR" altLang="zh-CN" dirty="0"/>
                        <a:t>Binária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altLang="zh-CN" dirty="0"/>
                        <a:t>0.9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altLang="zh-CN" dirty="0"/>
                        <a:t>0.6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altLang="zh-CN" dirty="0"/>
                        <a:t>0.7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altLang="zh-CN" dirty="0"/>
                        <a:t>0.6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altLang="zh-CN" dirty="0"/>
                        <a:t>0.7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altLang="zh-CN" dirty="0"/>
                        <a:t>0.6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altLang="zh-CN" dirty="0"/>
                        <a:t>0.5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altLang="zh-CN" dirty="0"/>
                        <a:t>0.6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altLang="zh-CN" dirty="0"/>
                        <a:t>0.65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1161846"/>
                  </a:ext>
                </a:extLst>
              </a:tr>
              <a:tr h="632071">
                <a:tc>
                  <a:txBody>
                    <a:bodyPr/>
                    <a:lstStyle/>
                    <a:p>
                      <a:pPr algn="ctr"/>
                      <a:r>
                        <a:rPr lang="pt-BR" altLang="zh-CN" dirty="0"/>
                        <a:t>AVL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altLang="zh-CN" dirty="0"/>
                        <a:t>0.1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altLang="zh-CN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Franklin Gothic Book" panose="020B0503020102020204"/>
                          <a:cs typeface="+mn-cs"/>
                        </a:rPr>
                        <a:t>0.1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ranklin Gothic Book" panose="020B0503020102020204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altLang="zh-CN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Franklin Gothic Book" panose="020B0503020102020204"/>
                          <a:cs typeface="+mn-cs"/>
                        </a:rPr>
                        <a:t>0.1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ranklin Gothic Book" panose="020B0503020102020204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altLang="zh-CN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Franklin Gothic Book" panose="020B0503020102020204"/>
                          <a:cs typeface="+mn-cs"/>
                        </a:rPr>
                        <a:t>0.1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ranklin Gothic Book" panose="020B0503020102020204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altLang="zh-CN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Franklin Gothic Book" panose="020B0503020102020204"/>
                          <a:cs typeface="+mn-cs"/>
                        </a:rPr>
                        <a:t>0.1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ranklin Gothic Book" panose="020B0503020102020204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altLang="zh-CN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Franklin Gothic Book" panose="020B0503020102020204"/>
                          <a:cs typeface="+mn-cs"/>
                        </a:rPr>
                        <a:t>0.1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ranklin Gothic Book" panose="020B0503020102020204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altLang="zh-CN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Franklin Gothic Book" panose="020B0503020102020204"/>
                          <a:cs typeface="+mn-cs"/>
                        </a:rPr>
                        <a:t>0.1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ranklin Gothic Book" panose="020B0503020102020204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Franklin Gothic Book" panose="020B0503020102020204"/>
                          <a:cs typeface="+mn-cs"/>
                        </a:rPr>
                        <a:t>0.1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ranklin Gothic Book" panose="020B0503020102020204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Franklin Gothic Book" panose="020B0503020102020204"/>
                          <a:cs typeface="+mn-cs"/>
                        </a:rPr>
                        <a:t>0.1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ranklin Gothic Book" panose="020B0503020102020204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10661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48601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A6EC888-B85F-410F-B430-06583E94B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485DA84-CB73-4E5E-9864-2460CE2805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49185E-361A-421B-8F2D-11C7FFC686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B85BAA-C37F-44B4-B427-B4F10EBB4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26240" y="-4668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DC4EE06-D7B4-4FAC-A561-38A1C3802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94325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018D83B-903C-4782-B1BB-A45164A71F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26240" y="6494325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785589A-A5AC-409A-B2A2-24D871B4C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867" y="158782"/>
            <a:ext cx="11870265" cy="65378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6CCF1A95-B26B-DB19-3217-1922253CAE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25483" y="480515"/>
            <a:ext cx="5141032" cy="5892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6604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6DD5DE-2E35-259F-DCC2-01789594A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339571"/>
            <a:ext cx="9601200" cy="1485900"/>
          </a:xfrm>
        </p:spPr>
        <p:txBody>
          <a:bodyPr/>
          <a:lstStyle/>
          <a:p>
            <a:r>
              <a:rPr lang="pt-BR" altLang="zh-CN" dirty="0"/>
              <a:t>Discussão</a:t>
            </a:r>
            <a:endParaRPr lang="zh-CN" altLang="en-US" dirty="0"/>
          </a:p>
        </p:txBody>
      </p:sp>
      <p:sp>
        <p:nvSpPr>
          <p:cNvPr id="19" name="内容占位符 2">
            <a:extLst>
              <a:ext uri="{FF2B5EF4-FFF2-40B4-BE49-F238E27FC236}">
                <a16:creationId xmlns:a16="http://schemas.microsoft.com/office/drawing/2014/main" id="{5E2CE7A9-2B4D-4539-EA8E-CAC5294DF7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4501" y="4476115"/>
            <a:ext cx="11239130" cy="2358356"/>
          </a:xfrm>
        </p:spPr>
        <p:txBody>
          <a:bodyPr/>
          <a:lstStyle/>
          <a:p>
            <a:r>
              <a:rPr lang="pt-BR" dirty="0"/>
              <a:t>Os resultados foram melhores que o esperado, obtivemos uma diferença grande entre a busca de </a:t>
            </a:r>
            <a:r>
              <a:rPr lang="pt-BR" dirty="0" err="1"/>
              <a:t>ávore</a:t>
            </a:r>
            <a:r>
              <a:rPr lang="pt-BR" dirty="0"/>
              <a:t> AVL e de árvore Binária, sendo a AVL a melhor opção pois executou praticamente em tempo de execução.</a:t>
            </a:r>
          </a:p>
          <a:p>
            <a:pPr lvl="0"/>
            <a:r>
              <a:rPr lang="pt-BR" dirty="0"/>
              <a:t>Para outras buscas sem serem com o índice já utilizado, no caso da nossa base de dados, para um atributo não chave seria a busca por Autor + Título que retornaria um livro específico, pois eles não estão duplicados na base, ou por outra chave, como o ISBN, pois o restante das informações são muito genéricas para serem utilizadas.</a:t>
            </a:r>
          </a:p>
        </p:txBody>
      </p:sp>
      <p:pic>
        <p:nvPicPr>
          <p:cNvPr id="4" name="图片 3" descr="电脑屏幕的截图&#10;&#10;描述已自动生成">
            <a:extLst>
              <a:ext uri="{FF2B5EF4-FFF2-40B4-BE49-F238E27FC236}">
                <a16:creationId xmlns:a16="http://schemas.microsoft.com/office/drawing/2014/main" id="{83A271D6-785C-C2A3-E330-BF0224DAB9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7544" y="1082521"/>
            <a:ext cx="10480876" cy="3332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7900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DC1A5B-CCEE-54F9-ADAD-7C06C3FC7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08947"/>
            <a:ext cx="10820400" cy="5807597"/>
          </a:xfrm>
        </p:spPr>
        <p:txBody>
          <a:bodyPr/>
          <a:lstStyle/>
          <a:p>
            <a:pPr algn="ctr"/>
            <a:br>
              <a:rPr kumimoji="1" lang="pt-BR" altLang="zh-CN" dirty="0"/>
            </a:br>
            <a:br>
              <a:rPr kumimoji="1" lang="pt-BR" altLang="zh-CN" dirty="0"/>
            </a:br>
            <a:br>
              <a:rPr kumimoji="1" lang="pt-BR" altLang="zh-CN" dirty="0"/>
            </a:br>
            <a:br>
              <a:rPr kumimoji="1" lang="pt-BR" altLang="zh-CN" dirty="0"/>
            </a:br>
            <a:r>
              <a:rPr kumimoji="1" lang="pt-BR" altLang="zh-CN" dirty="0"/>
              <a:t>OBRIGADA!! </a:t>
            </a:r>
            <a:r>
              <a:rPr kumimoji="1" lang="pt-BR" altLang="zh-CN" dirty="0">
                <a:sym typeface="Wingdings" pitchFamily="2" charset="2"/>
              </a:rPr>
              <a:t>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86069715"/>
      </p:ext>
    </p:extLst>
  </p:cSld>
  <p:clrMapOvr>
    <a:masterClrMapping/>
  </p:clrMapOvr>
</p:sld>
</file>

<file path=ppt/theme/theme1.xml><?xml version="1.0" encoding="utf-8"?>
<a:theme xmlns:a="http://schemas.openxmlformats.org/drawingml/2006/main" name="剪切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剪切</Template>
  <TotalTime>102</TotalTime>
  <Words>484</Words>
  <Application>Microsoft Office PowerPoint</Application>
  <PresentationFormat>Widescreen</PresentationFormat>
  <Paragraphs>108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1" baseType="lpstr">
      <vt:lpstr>Franklin Gothic Book</vt:lpstr>
      <vt:lpstr>剪切</vt:lpstr>
      <vt:lpstr>Rede social de livros dataset</vt:lpstr>
      <vt:lpstr>Método do projeto</vt:lpstr>
      <vt:lpstr>Metodologia</vt:lpstr>
      <vt:lpstr>Apresentação do PowerPoint</vt:lpstr>
      <vt:lpstr>Apresentação do PowerPoint</vt:lpstr>
      <vt:lpstr>Apresentação do PowerPoint</vt:lpstr>
      <vt:lpstr>Apresentação do PowerPoint</vt:lpstr>
      <vt:lpstr>Discussão</vt:lpstr>
      <vt:lpstr>    OBRIGADA!! 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Violência contra mulheres e meninas</dc:title>
  <dc:creator>RONG RONG YANG</dc:creator>
  <cp:lastModifiedBy>Anna Ravaglio</cp:lastModifiedBy>
  <cp:revision>8</cp:revision>
  <dcterms:created xsi:type="dcterms:W3CDTF">2022-10-06T19:57:50Z</dcterms:created>
  <dcterms:modified xsi:type="dcterms:W3CDTF">2022-10-06T22:20:20Z</dcterms:modified>
</cp:coreProperties>
</file>