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62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altLang="zh-CN" dirty="0"/>
              <a:t>Comparação de tempo - Inserção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Inserção Binária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Exec1 (s)</c:v>
                </c:pt>
                <c:pt idx="1">
                  <c:v>Exec2 (s)</c:v>
                </c:pt>
                <c:pt idx="2">
                  <c:v>Exec3 (s)</c:v>
                </c:pt>
                <c:pt idx="3">
                  <c:v>Exec4 (s)</c:v>
                </c:pt>
                <c:pt idx="4">
                  <c:v>Exec5 (s)</c:v>
                </c:pt>
                <c:pt idx="5">
                  <c:v>Exec6 (s)</c:v>
                </c:pt>
                <c:pt idx="6">
                  <c:v>Exec7 (s)</c:v>
                </c:pt>
                <c:pt idx="7">
                  <c:v>Exec8 (s)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3.3</c:v>
                </c:pt>
                <c:pt idx="1">
                  <c:v>2.6</c:v>
                </c:pt>
                <c:pt idx="2">
                  <c:v>1.9</c:v>
                </c:pt>
                <c:pt idx="3">
                  <c:v>1.9</c:v>
                </c:pt>
                <c:pt idx="4">
                  <c:v>1.9</c:v>
                </c:pt>
                <c:pt idx="5">
                  <c:v>1.8</c:v>
                </c:pt>
                <c:pt idx="6">
                  <c:v>1.8</c:v>
                </c:pt>
                <c:pt idx="7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C1-5348-A12C-5D9A08EE97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Inserção Binária2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Exec1 (s)</c:v>
                </c:pt>
                <c:pt idx="1">
                  <c:v>Exec2 (s)</c:v>
                </c:pt>
                <c:pt idx="2">
                  <c:v>Exec3 (s)</c:v>
                </c:pt>
                <c:pt idx="3">
                  <c:v>Exec4 (s)</c:v>
                </c:pt>
                <c:pt idx="4">
                  <c:v>Exec5 (s)</c:v>
                </c:pt>
                <c:pt idx="5">
                  <c:v>Exec6 (s)</c:v>
                </c:pt>
                <c:pt idx="6">
                  <c:v>Exec7 (s)</c:v>
                </c:pt>
                <c:pt idx="7">
                  <c:v>Exec8 (s)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</c:v>
                </c:pt>
                <c:pt idx="1">
                  <c:v>0.2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C1-5348-A12C-5D9A08EE9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95718224"/>
        <c:axId val="1003593023"/>
      </c:barChart>
      <c:catAx>
        <c:axId val="139571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593023"/>
        <c:crosses val="autoZero"/>
        <c:auto val="1"/>
        <c:lblAlgn val="ctr"/>
        <c:lblOffset val="100"/>
        <c:noMultiLvlLbl val="0"/>
      </c:catAx>
      <c:valAx>
        <c:axId val="100359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571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altLang="zh-CN" dirty="0"/>
              <a:t>Comparação de tempo - Ordenação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Ordenação Binária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Exec1 (s)</c:v>
                </c:pt>
                <c:pt idx="1">
                  <c:v>Exec2 (s)</c:v>
                </c:pt>
                <c:pt idx="2">
                  <c:v>Exec3 (s)</c:v>
                </c:pt>
                <c:pt idx="3">
                  <c:v>Exec4 (s)</c:v>
                </c:pt>
                <c:pt idx="4">
                  <c:v>Exec5 (s)</c:v>
                </c:pt>
                <c:pt idx="5">
                  <c:v>Exec6 (s)</c:v>
                </c:pt>
                <c:pt idx="6">
                  <c:v>Exec7 (s)</c:v>
                </c:pt>
                <c:pt idx="7">
                  <c:v>Exec8 (s)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27-C548-9400-F45757FC3B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Ordenação AVL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Exec1 (s)</c:v>
                </c:pt>
                <c:pt idx="1">
                  <c:v>Exec2 (s)</c:v>
                </c:pt>
                <c:pt idx="2">
                  <c:v>Exec3 (s)</c:v>
                </c:pt>
                <c:pt idx="3">
                  <c:v>Exec4 (s)</c:v>
                </c:pt>
                <c:pt idx="4">
                  <c:v>Exec5 (s)</c:v>
                </c:pt>
                <c:pt idx="5">
                  <c:v>Exec6 (s)</c:v>
                </c:pt>
                <c:pt idx="6">
                  <c:v>Exec7 (s)</c:v>
                </c:pt>
                <c:pt idx="7">
                  <c:v>Exec8 (s)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27-C548-9400-F45757FC3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04780624"/>
        <c:axId val="1404745200"/>
      </c:barChart>
      <c:catAx>
        <c:axId val="140478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4745200"/>
        <c:crosses val="autoZero"/>
        <c:auto val="1"/>
        <c:lblAlgn val="ctr"/>
        <c:lblOffset val="100"/>
        <c:noMultiLvlLbl val="0"/>
      </c:catAx>
      <c:valAx>
        <c:axId val="140474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478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altLang="zh-CN" dirty="0"/>
              <a:t>Comparação de tempo</a:t>
            </a:r>
            <a:r>
              <a:rPr lang="pt-BR" altLang="zh-CN" baseline="0" dirty="0"/>
              <a:t> - Busca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Binária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Indice 1</c:v>
                </c:pt>
                <c:pt idx="1">
                  <c:v>Indice 5518</c:v>
                </c:pt>
                <c:pt idx="2">
                  <c:v>Indice11037</c:v>
                </c:pt>
                <c:pt idx="3">
                  <c:v>Indice 2802</c:v>
                </c:pt>
                <c:pt idx="4">
                  <c:v>Indice 3939</c:v>
                </c:pt>
                <c:pt idx="5">
                  <c:v>Indice 8249</c:v>
                </c:pt>
                <c:pt idx="6">
                  <c:v>Indice 10964</c:v>
                </c:pt>
                <c:pt idx="7">
                  <c:v>Indice 5000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</c:v>
                </c:pt>
                <c:pt idx="1">
                  <c:v>0.6</c:v>
                </c:pt>
                <c:pt idx="2">
                  <c:v>0.7</c:v>
                </c:pt>
                <c:pt idx="3">
                  <c:v>0.6</c:v>
                </c:pt>
                <c:pt idx="4">
                  <c:v>0.7</c:v>
                </c:pt>
                <c:pt idx="5">
                  <c:v>0.6</c:v>
                </c:pt>
                <c:pt idx="6">
                  <c:v>0.5</c:v>
                </c:pt>
                <c:pt idx="7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4B-514A-9CBB-958250172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Indice 1</c:v>
                </c:pt>
                <c:pt idx="1">
                  <c:v>Indice 5518</c:v>
                </c:pt>
                <c:pt idx="2">
                  <c:v>Indice11037</c:v>
                </c:pt>
                <c:pt idx="3">
                  <c:v>Indice 2802</c:v>
                </c:pt>
                <c:pt idx="4">
                  <c:v>Indice 3939</c:v>
                </c:pt>
                <c:pt idx="5">
                  <c:v>Indice 8249</c:v>
                </c:pt>
                <c:pt idx="6">
                  <c:v>Indice 10964</c:v>
                </c:pt>
                <c:pt idx="7">
                  <c:v>Indice 5000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B-514A-9CBB-958250172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1714927"/>
        <c:axId val="2111716575"/>
      </c:barChart>
      <c:catAx>
        <c:axId val="211171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1716575"/>
        <c:crosses val="autoZero"/>
        <c:auto val="1"/>
        <c:lblAlgn val="ctr"/>
        <c:lblOffset val="100"/>
        <c:noMultiLvlLbl val="0"/>
      </c:catAx>
      <c:valAx>
        <c:axId val="211171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171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5184E-431B-A638-3777-EE5C10B2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pt-BR" altLang="zh-CN" sz="6000" dirty="0"/>
              <a:t>Rede social de livros </a:t>
            </a:r>
            <a:r>
              <a:rPr kumimoji="1" lang="pt-BR" altLang="zh-CN" sz="6000" dirty="0" err="1"/>
              <a:t>dataset</a:t>
            </a:r>
            <a:endParaRPr kumimoji="1"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AE34C1-4AD8-EEA7-412F-A81274359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pt-BR" altLang="zh-CN" dirty="0"/>
              <a:t>Anna </a:t>
            </a:r>
            <a:r>
              <a:rPr kumimoji="1" lang="pt-BR" altLang="zh-CN" dirty="0" err="1"/>
              <a:t>Ravaglio</a:t>
            </a:r>
            <a:r>
              <a:rPr kumimoji="1" lang="pt-BR" altLang="zh-CN" dirty="0"/>
              <a:t> - 72256771</a:t>
            </a:r>
          </a:p>
          <a:p>
            <a:r>
              <a:rPr kumimoji="1" lang="pt-BR" altLang="zh-CN" dirty="0" err="1"/>
              <a:t>Rong</a:t>
            </a:r>
            <a:r>
              <a:rPr kumimoji="1" lang="pt-BR" altLang="zh-CN" dirty="0"/>
              <a:t> </a:t>
            </a:r>
            <a:r>
              <a:rPr kumimoji="1" lang="pt-BR" altLang="zh-CN" dirty="0" err="1"/>
              <a:t>Rong</a:t>
            </a:r>
            <a:r>
              <a:rPr kumimoji="1" lang="pt-BR" altLang="zh-CN" dirty="0"/>
              <a:t> Yang - 72200693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60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71C4-4A3F-F245-783F-DA7B25DB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zh-CN" b="1" dirty="0"/>
              <a:t>Método do projeto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A3FD4-51AF-FC97-0946-B8159142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pt-BR" altLang="zh-CN" b="1" dirty="0"/>
              <a:t>Massa de dados</a:t>
            </a:r>
            <a:r>
              <a:rPr kumimoji="1" lang="pt-BR" altLang="zh-CN" dirty="0"/>
              <a:t>: </a:t>
            </a:r>
            <a:r>
              <a:rPr kumimoji="1" lang="pt-BR" altLang="zh-CN" dirty="0" err="1"/>
              <a:t>bookstore</a:t>
            </a:r>
            <a:r>
              <a:rPr kumimoji="1" lang="pt-BR" altLang="zh-CN" dirty="0"/>
              <a:t> </a:t>
            </a:r>
            <a:r>
              <a:rPr kumimoji="1" lang="pt-BR" altLang="zh-CN" dirty="0" err="1"/>
              <a:t>dataset</a:t>
            </a:r>
            <a:r>
              <a:rPr kumimoji="1" lang="pt-BR" altLang="zh-CN" dirty="0"/>
              <a:t>, disponível em &lt;https://www.kaggle.com/datasets/sbonelondhlazi/bookstore-dataset&gt;. Estes dados contém 11.000 livros mas foram selecionados 3.000 para este projeto, com diferentes categorias, classificação por estrelas e preços.</a:t>
            </a:r>
          </a:p>
          <a:p>
            <a:pPr algn="just"/>
            <a:r>
              <a:rPr kumimoji="1" lang="en-US" altLang="zh-CN" dirty="0"/>
              <a:t>Para </a:t>
            </a:r>
            <a:r>
              <a:rPr kumimoji="1" lang="en-US" altLang="zh-CN" dirty="0" err="1"/>
              <a:t>este</a:t>
            </a:r>
            <a:r>
              <a:rPr kumimoji="1" lang="en-US" altLang="zh-CN" dirty="0"/>
              <a:t> teste, </a:t>
            </a:r>
            <a:r>
              <a:rPr kumimoji="1" lang="en-US" altLang="zh-CN" dirty="0" err="1"/>
              <a:t>foi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utilizado</a:t>
            </a:r>
            <a:r>
              <a:rPr kumimoji="1" lang="en-US" altLang="zh-CN" dirty="0"/>
              <a:t> um </a:t>
            </a:r>
            <a:r>
              <a:rPr kumimoji="1" lang="en-US" altLang="zh-CN" dirty="0" err="1"/>
              <a:t>computador</a:t>
            </a:r>
            <a:r>
              <a:rPr kumimoji="1" lang="en-US" altLang="zh-CN" dirty="0"/>
              <a:t> do </a:t>
            </a:r>
            <a:r>
              <a:rPr kumimoji="1" lang="en-US" altLang="zh-CN" dirty="0" err="1"/>
              <a:t>modelo</a:t>
            </a:r>
            <a:r>
              <a:rPr kumimoji="1" lang="en-US" altLang="zh-CN" dirty="0"/>
              <a:t> Dell Gaming 3, com 16GB de </a:t>
            </a:r>
            <a:r>
              <a:rPr kumimoji="1" lang="en-US" altLang="zh-CN" dirty="0" err="1"/>
              <a:t>memória</a:t>
            </a:r>
            <a:r>
              <a:rPr kumimoji="1" lang="en-US" altLang="zh-CN" dirty="0"/>
              <a:t> RAM, </a:t>
            </a:r>
            <a:r>
              <a:rPr kumimoji="1" lang="en-US" altLang="zh-CN" dirty="0" err="1"/>
              <a:t>processador</a:t>
            </a:r>
            <a:r>
              <a:rPr kumimoji="1" lang="en-US" altLang="zh-CN" dirty="0"/>
              <a:t> Intel(R) Core(TM) i7-7700HQ CPU @ 2.80GHz, a </a:t>
            </a:r>
            <a:r>
              <a:rPr kumimoji="1" lang="en-US" altLang="zh-CN" dirty="0" err="1"/>
              <a:t>linguagem</a:t>
            </a:r>
            <a:r>
              <a:rPr kumimoji="1" lang="en-US" altLang="zh-CN" dirty="0"/>
              <a:t> de </a:t>
            </a:r>
            <a:r>
              <a:rPr kumimoji="1" lang="en-US" altLang="zh-CN" dirty="0" err="1"/>
              <a:t>programação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escolhida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foi</a:t>
            </a:r>
            <a:r>
              <a:rPr kumimoji="1" lang="en-US" altLang="zh-CN" dirty="0"/>
              <a:t> o Python com a </a:t>
            </a:r>
            <a:r>
              <a:rPr kumimoji="1" lang="en-US" altLang="zh-CN" dirty="0" err="1"/>
              <a:t>extensão</a:t>
            </a:r>
            <a:r>
              <a:rPr kumimoji="1" lang="en-US" altLang="zh-CN" dirty="0"/>
              <a:t> Pandas </a:t>
            </a:r>
            <a:r>
              <a:rPr kumimoji="1" lang="en-US" altLang="zh-CN" dirty="0" err="1"/>
              <a:t>utilizado</a:t>
            </a:r>
            <a:r>
              <a:rPr kumimoji="1" lang="en-US" altLang="zh-CN" dirty="0"/>
              <a:t> no Visual Studio Code.</a:t>
            </a:r>
          </a:p>
          <a:p>
            <a:pPr algn="just"/>
            <a:endParaRPr kumimoji="1" lang="en-US" altLang="zh-CN" dirty="0"/>
          </a:p>
          <a:p>
            <a:pPr algn="just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7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A0A6F-236F-CC2E-2D13-1EE821F0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zh-CN" dirty="0"/>
              <a:t>Metodologia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6582B-A0FA-DBD6-6985-D3A0D2EA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pt-BR" altLang="zh-CN" dirty="0"/>
              <a:t>Foi escolhido para fazer a árvore o dado de índice, pois a base já veio com índice dos livros e com pulos entre os índices.</a:t>
            </a:r>
          </a:p>
          <a:p>
            <a:pPr algn="just"/>
            <a:r>
              <a:rPr kumimoji="1" lang="pt-BR" altLang="zh-CN" dirty="0"/>
              <a:t>Como no caso dos livros o índice deles começam em 1 e terminam em 11037 para os 3000, foi utilizado este range para a definição dos índices de busca.</a:t>
            </a:r>
          </a:p>
          <a:p>
            <a:pPr algn="just"/>
            <a:r>
              <a:rPr kumimoji="1" lang="pt-BR" altLang="zh-CN" dirty="0"/>
              <a:t>Para a pesquisa, foram escolhidas 3 amostras fixas (Início, meio e final), 4 aleatórias geradas apenas uma vez, dois à direita e dois à esquerda e 1 amostra não existente.</a:t>
            </a:r>
          </a:p>
          <a:p>
            <a:pPr algn="just"/>
            <a:r>
              <a:rPr kumimoji="1" lang="pt-BR" altLang="zh-CN" dirty="0"/>
              <a:t>Os índices de busca selecionados foram: Fixos(1, 5518, 11037), Aleatórios(2802, 3939, 8249, 10964), Inexistente(5000).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9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4C47C2C-D138-F6F7-F37B-88E8DD33D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81730"/>
              </p:ext>
            </p:extLst>
          </p:nvPr>
        </p:nvGraphicFramePr>
        <p:xfrm>
          <a:off x="1591518" y="7239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6548674-2862-46D5-5D9C-783936F53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17946"/>
              </p:ext>
            </p:extLst>
          </p:nvPr>
        </p:nvGraphicFramePr>
        <p:xfrm>
          <a:off x="1591518" y="4555570"/>
          <a:ext cx="9601200" cy="2049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31458033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53964579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74950438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36689042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50935929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57599848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72297691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0998392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62509203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634513547"/>
                    </a:ext>
                  </a:extLst>
                </a:gridCol>
              </a:tblGrid>
              <a:tr h="495227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Função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Média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46502"/>
                  </a:ext>
                </a:extLst>
              </a:tr>
              <a:tr h="854776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Inserção Binária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2.125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7430"/>
                  </a:ext>
                </a:extLst>
              </a:tr>
              <a:tr h="495227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Inserção AVL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6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7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9C9646-3BAE-3ED0-98C3-B0BD9D2F1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69819"/>
              </p:ext>
            </p:extLst>
          </p:nvPr>
        </p:nvGraphicFramePr>
        <p:xfrm>
          <a:off x="1498921" y="524236"/>
          <a:ext cx="9601200" cy="3610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9856852-C783-C9CD-245F-272943D84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0314"/>
              </p:ext>
            </p:extLst>
          </p:nvPr>
        </p:nvGraphicFramePr>
        <p:xfrm>
          <a:off x="1498921" y="4330967"/>
          <a:ext cx="9601200" cy="212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27972153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6364937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65624371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0785415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5182178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0688798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631923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0484453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02990566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525833323"/>
                    </a:ext>
                  </a:extLst>
                </a:gridCol>
              </a:tblGrid>
              <a:tr h="570339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Função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Média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12263"/>
                  </a:ext>
                </a:extLst>
              </a:tr>
              <a:tr h="570339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Ordenaçção</a:t>
                      </a:r>
                      <a:r>
                        <a:rPr lang="pt-BR" altLang="zh-CN" dirty="0"/>
                        <a:t> Binária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0.1125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4889"/>
                  </a:ext>
                </a:extLst>
              </a:tr>
              <a:tr h="570339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Ordenação AVL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8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468681-5568-01AC-F0E9-34FB3316E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752191"/>
              </p:ext>
            </p:extLst>
          </p:nvPr>
        </p:nvGraphicFramePr>
        <p:xfrm>
          <a:off x="1637818" y="607671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C682BEA-A664-F82C-B967-4D30F642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27106"/>
              </p:ext>
            </p:extLst>
          </p:nvPr>
        </p:nvGraphicFramePr>
        <p:xfrm>
          <a:off x="1637817" y="4354117"/>
          <a:ext cx="9601200" cy="190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401495862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3863067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1656246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34464187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3550381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20214590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36721448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15731554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3266938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302369425"/>
                    </a:ext>
                  </a:extLst>
                </a:gridCol>
              </a:tblGrid>
              <a:tr h="632071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Busca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Índice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5518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11037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2802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3939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8249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10964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Média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07455"/>
                  </a:ext>
                </a:extLst>
              </a:tr>
              <a:tr h="632071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Binária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61846"/>
                  </a:ext>
                </a:extLst>
              </a:tr>
              <a:tr h="632071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AVL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6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6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CCF1A95-B26B-DB19-3217-1922253CA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483" y="480515"/>
            <a:ext cx="514103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DD5DE-2E35-259F-DCC2-01789594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kumimoji="1" lang="pt-BR" altLang="zh-CN"/>
              <a:t>Discussão</a:t>
            </a:r>
            <a:endParaRPr kumimoji="1"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E2CE7A9-2B4D-4539-EA8E-CAC5294D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123242"/>
            <a:ext cx="10480875" cy="1485901"/>
          </a:xfrm>
        </p:spPr>
        <p:txBody>
          <a:bodyPr>
            <a:normAutofit/>
          </a:bodyPr>
          <a:lstStyle/>
          <a:p>
            <a:r>
              <a:rPr kumimoji="1" lang="pt-BR" altLang="zh-CN" dirty="0"/>
              <a:t>Neste projeto a busca foi feita pelos índices, pode ser feitas pelo </a:t>
            </a:r>
            <a:r>
              <a:rPr kumimoji="1" lang="pt-BR" altLang="zh-CN" dirty="0" err="1"/>
              <a:t>isbn</a:t>
            </a:r>
            <a:r>
              <a:rPr kumimoji="1" lang="pt-BR" altLang="zh-CN" dirty="0"/>
              <a:t>/isbn13 que serão os números únicos que não sejam chaves. </a:t>
            </a:r>
            <a:endParaRPr kumimoji="1" lang="zh-CN" altLang="en-US" dirty="0"/>
          </a:p>
        </p:txBody>
      </p:sp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83A271D6-785C-C2A3-E330-BF0224DA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3858"/>
            <a:ext cx="10480876" cy="33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C1A5B-CCEE-54F9-ADAD-7C06C3FC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8947"/>
            <a:ext cx="10820400" cy="5807597"/>
          </a:xfrm>
        </p:spPr>
        <p:txBody>
          <a:bodyPr/>
          <a:lstStyle/>
          <a:p>
            <a:pPr algn="ctr"/>
            <a:br>
              <a:rPr kumimoji="1" lang="pt-BR" altLang="zh-CN" dirty="0"/>
            </a:br>
            <a:br>
              <a:rPr kumimoji="1" lang="pt-BR" altLang="zh-CN" dirty="0"/>
            </a:br>
            <a:br>
              <a:rPr kumimoji="1" lang="pt-BR" altLang="zh-CN" dirty="0"/>
            </a:br>
            <a:br>
              <a:rPr kumimoji="1" lang="pt-BR" altLang="zh-CN" dirty="0"/>
            </a:br>
            <a:r>
              <a:rPr kumimoji="1" lang="pt-BR" altLang="zh-CN" dirty="0"/>
              <a:t>OBRIGADA!! </a:t>
            </a:r>
            <a:r>
              <a:rPr kumimoji="1" lang="pt-BR" altLang="zh-CN" dirty="0">
                <a:sym typeface="Wingdings" pitchFamily="2" charset="2"/>
              </a:rPr>
              <a:t>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06971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101</TotalTime>
  <Words>407</Words>
  <Application>Microsoft Macintosh PowerPoint</Application>
  <PresentationFormat>宽屏</PresentationFormat>
  <Paragraphs>107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剪切</vt:lpstr>
      <vt:lpstr>Rede social de livros dataset</vt:lpstr>
      <vt:lpstr>Método do projeto</vt:lpstr>
      <vt:lpstr>Metodologia</vt:lpstr>
      <vt:lpstr>PowerPoint 演示文稿</vt:lpstr>
      <vt:lpstr>PowerPoint 演示文稿</vt:lpstr>
      <vt:lpstr>PowerPoint 演示文稿</vt:lpstr>
      <vt:lpstr>PowerPoint 演示文稿</vt:lpstr>
      <vt:lpstr>Discussão</vt:lpstr>
      <vt:lpstr>    OBRIGADA!!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Violência contra mulheres e meninas</dc:title>
  <dc:creator>RONG RONG YANG</dc:creator>
  <cp:lastModifiedBy>RONG RONG YANG</cp:lastModifiedBy>
  <cp:revision>7</cp:revision>
  <dcterms:created xsi:type="dcterms:W3CDTF">2022-10-06T19:57:50Z</dcterms:created>
  <dcterms:modified xsi:type="dcterms:W3CDTF">2022-10-06T21:39:34Z</dcterms:modified>
</cp:coreProperties>
</file>