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sldIdLst>
    <p:sldId id="256" r:id="rId2"/>
    <p:sldId id="260" r:id="rId3"/>
    <p:sldId id="303" r:id="rId4"/>
    <p:sldId id="264" r:id="rId5"/>
    <p:sldId id="265" r:id="rId6"/>
    <p:sldId id="266" r:id="rId7"/>
    <p:sldId id="267" r:id="rId8"/>
    <p:sldId id="263" r:id="rId9"/>
    <p:sldId id="323" r:id="rId10"/>
    <p:sldId id="304" r:id="rId11"/>
    <p:sldId id="305" r:id="rId12"/>
    <p:sldId id="306" r:id="rId13"/>
    <p:sldId id="307" r:id="rId14"/>
    <p:sldId id="309" r:id="rId15"/>
    <p:sldId id="310" r:id="rId16"/>
    <p:sldId id="311" r:id="rId17"/>
    <p:sldId id="312" r:id="rId18"/>
    <p:sldId id="361" r:id="rId19"/>
    <p:sldId id="362" r:id="rId20"/>
    <p:sldId id="313" r:id="rId21"/>
    <p:sldId id="321" r:id="rId22"/>
    <p:sldId id="363" r:id="rId23"/>
    <p:sldId id="317" r:id="rId24"/>
    <p:sldId id="320" r:id="rId25"/>
    <p:sldId id="322" r:id="rId26"/>
    <p:sldId id="314" r:id="rId27"/>
    <p:sldId id="315" r:id="rId28"/>
    <p:sldId id="316" r:id="rId29"/>
    <p:sldId id="319" r:id="rId30"/>
    <p:sldId id="318" r:id="rId31"/>
    <p:sldId id="351" r:id="rId32"/>
    <p:sldId id="324" r:id="rId33"/>
    <p:sldId id="325" r:id="rId34"/>
    <p:sldId id="326" r:id="rId35"/>
    <p:sldId id="327" r:id="rId36"/>
    <p:sldId id="328" r:id="rId37"/>
    <p:sldId id="329" r:id="rId38"/>
    <p:sldId id="330" r:id="rId39"/>
    <p:sldId id="331" r:id="rId40"/>
    <p:sldId id="332" r:id="rId41"/>
    <p:sldId id="333" r:id="rId42"/>
    <p:sldId id="334" r:id="rId43"/>
    <p:sldId id="364" r:id="rId44"/>
    <p:sldId id="365" r:id="rId45"/>
    <p:sldId id="366" r:id="rId46"/>
    <p:sldId id="367" r:id="rId47"/>
    <p:sldId id="368" r:id="rId48"/>
    <p:sldId id="369" r:id="rId49"/>
    <p:sldId id="370" r:id="rId50"/>
    <p:sldId id="371" r:id="rId51"/>
    <p:sldId id="372" r:id="rId52"/>
    <p:sldId id="373" r:id="rId53"/>
    <p:sldId id="374" r:id="rId54"/>
    <p:sldId id="353" r:id="rId55"/>
    <p:sldId id="359" r:id="rId56"/>
    <p:sldId id="360" r:id="rId57"/>
    <p:sldId id="358" r:id="rId58"/>
    <p:sldId id="355" r:id="rId59"/>
    <p:sldId id="357" r:id="rId60"/>
    <p:sldId id="352" r:id="rId6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825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73F95C-2968-4BA8-8320-C191E3844CBE}" type="datetimeFigureOut">
              <a:rPr lang="pt-BR" smtClean="0"/>
              <a:t>12/04/2023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D2AAEA-15B3-44D8-9AE8-E1F6193255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4506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728E71-37C9-6971-0C4B-A7417EBD67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B0A8E0-7605-73DA-FCEB-174FFA113D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3892663-8A82-11A4-55FC-8C3E2DC2D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DDF78-8629-436A-9BE5-2E3E70E5F511}" type="datetimeFigureOut">
              <a:rPr lang="pt-BR" smtClean="0"/>
              <a:t>12/04/2023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D12D5C9-15FA-5286-B75A-552A8C75C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714C33C-EBEC-D8F7-DB08-FE842991C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9C9C3-BE2D-4C06-B5CB-1F2C4CBF87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5983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493C47-184F-FCEA-FEDD-EAEE6D5A8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46A3242-5F1C-1697-D42E-5DE13C34F5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FE43C85-0F52-91F0-7683-25EF65F9D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DDF78-8629-436A-9BE5-2E3E70E5F511}" type="datetimeFigureOut">
              <a:rPr lang="pt-BR" smtClean="0"/>
              <a:t>12/04/2023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16D890-068C-884C-EC57-C526431AF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57C9071-FF4D-FF2E-B3EB-E24074326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9C9C3-BE2D-4C06-B5CB-1F2C4CBF87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896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44AC34C-6240-9E36-3E91-4F59C39E7C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1EDEBD4-8CEC-8712-A40C-37DA8AED4D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CCAD28-1405-0F9A-529D-04A3298AA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DDF78-8629-436A-9BE5-2E3E70E5F511}" type="datetimeFigureOut">
              <a:rPr lang="pt-BR" smtClean="0"/>
              <a:t>12/04/2023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8595420-D7A7-D26C-D7A6-2892BE266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B32B506-CEA8-5255-F4D1-B31F182CC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9C9C3-BE2D-4C06-B5CB-1F2C4CBF87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5035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ADF243-7251-C225-24C2-0DF02ABA4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7BD7F4-1655-CC5C-9C0D-E59125C15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4D651CE-EB8A-5871-2EA4-E249C6FAE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DDF78-8629-436A-9BE5-2E3E70E5F511}" type="datetimeFigureOut">
              <a:rPr lang="pt-BR" smtClean="0"/>
              <a:t>12/04/2023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502FB6F-9DC9-A24D-5A91-2D9641FD9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441EC31-8B4E-9F7B-39AD-480A271AC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9C9C3-BE2D-4C06-B5CB-1F2C4CBF87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6600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12D858-A51D-8B40-116F-077835109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959DB02-8CE4-98FD-9E84-BBF16D76BC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87155E8-0FE2-8374-59EC-C4E76930B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DDF78-8629-436A-9BE5-2E3E70E5F511}" type="datetimeFigureOut">
              <a:rPr lang="pt-BR" smtClean="0"/>
              <a:t>12/04/2023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F22804D-7DB3-0656-150D-28696D7CA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41D90EC-B11C-667D-3FF4-9750EC611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9C9C3-BE2D-4C06-B5CB-1F2C4CBF87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7587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30F2D8-EB93-80A2-7B73-040FA830D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96216D-008E-C923-1397-60F719A77F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4F4B51C-1676-9CB6-CB68-DDC8315DD4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37EF402-5FFC-C8ED-975E-26051F431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DDF78-8629-436A-9BE5-2E3E70E5F511}" type="datetimeFigureOut">
              <a:rPr lang="pt-BR" smtClean="0"/>
              <a:t>12/04/2023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3BA4B92-4DF3-3CD6-688C-345CD3115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7C8FAA5-9E89-F621-36D0-9B378B720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9C9C3-BE2D-4C06-B5CB-1F2C4CBF87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3074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F38E32-3504-F622-5FA3-EC7014F16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37BA8F6-BAA2-DDE1-CA9B-83E1216502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A29D1B8-46C7-83ED-2C55-D4FB3290D3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3AA9D90-A217-8F58-BA1C-71305EC738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8438C91-66FD-41AF-AF17-ACBDC95226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D2EB8DB-DD4D-D31C-F1B1-30CCE0FD6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DDF78-8629-436A-9BE5-2E3E70E5F511}" type="datetimeFigureOut">
              <a:rPr lang="pt-BR" smtClean="0"/>
              <a:t>12/04/2023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60C0B07-2DC1-0444-83A6-F816A9C8E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A22BDF3-3CEE-0F5B-65E4-36EFDE30E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9C9C3-BE2D-4C06-B5CB-1F2C4CBF87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9445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08DF8F-F344-4CA0-C22A-019237320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5549FDC-E77F-1BE4-DCC3-F5BA1A671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DDF78-8629-436A-9BE5-2E3E70E5F511}" type="datetimeFigureOut">
              <a:rPr lang="pt-BR" smtClean="0"/>
              <a:t>12/04/2023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099BE4E-D992-EE2D-9570-5371C2872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FA6FCBA-FFA5-2C9E-4020-3E2FAF9EE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9C9C3-BE2D-4C06-B5CB-1F2C4CBF87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4146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73D1CCA-27C2-442A-0518-B0C1E68FD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DDF78-8629-436A-9BE5-2E3E70E5F511}" type="datetimeFigureOut">
              <a:rPr lang="pt-BR" smtClean="0"/>
              <a:t>12/04/2023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1C0C055-3B8E-44B4-50DC-ECB6FE6D1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D084C95-89FB-B848-922F-30C999F2D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9C9C3-BE2D-4C06-B5CB-1F2C4CBF87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0596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F35F11-B67D-AD1C-CB03-92E7C5A2F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377A56D-8B87-397D-63ED-23F49054F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10669E6-AD57-61C9-728F-43300311D8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5803B9B-51C3-D943-93E7-DC3C52094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DDF78-8629-436A-9BE5-2E3E70E5F511}" type="datetimeFigureOut">
              <a:rPr lang="pt-BR" smtClean="0"/>
              <a:t>12/04/2023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082FE5A-3D04-C2A8-6FB9-B56286AD4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5ACD8EC-39BF-4407-0C5B-0CC88E719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9C9C3-BE2D-4C06-B5CB-1F2C4CBF87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0219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11F451-5A3F-689B-AA1C-B4993BCE9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1144456-2964-465C-1100-A25971BBBE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4073BF3-2096-AE16-C567-4413296F28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5CEC0D3-0CEB-6D18-EC0F-540FB7587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DDF78-8629-436A-9BE5-2E3E70E5F511}" type="datetimeFigureOut">
              <a:rPr lang="pt-BR" smtClean="0"/>
              <a:t>12/04/2023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C300CE6-7B7D-3499-4012-3B3666A5E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753B65D-67F2-5478-C3EC-18212311F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9C9C3-BE2D-4C06-B5CB-1F2C4CBF87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3820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D3AD2F9-D2AC-8AD8-0EE5-20D9BAF13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24519C4-5867-C760-CA97-7073D8E8A4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5DFA8A0-B8CA-69E2-A875-4455DC0218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DDF78-8629-436A-9BE5-2E3E70E5F511}" type="datetimeFigureOut">
              <a:rPr lang="pt-BR" smtClean="0"/>
              <a:t>12/04/2023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4C47310-842D-576D-F982-281C606C70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7F609CD-A3CF-0AE6-2499-DC71CE96B5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9C9C3-BE2D-4C06-B5CB-1F2C4CBF87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0846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627B11-EE8C-2B7B-647A-162EB583A1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Desenvolvimento de Sistemas Interativos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03B4DE9-81BD-3ACE-D82D-4C9EBAE86E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260282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Introdução a Linguagem Python – Aula01</a:t>
            </a:r>
          </a:p>
          <a:p>
            <a:endParaRPr lang="pt-BR" dirty="0"/>
          </a:p>
          <a:p>
            <a:r>
              <a:rPr lang="pt-BR" dirty="0"/>
              <a:t>Variáveis, entrada e saída, operadores, estrutura condicional, </a:t>
            </a:r>
            <a:br>
              <a:rPr lang="pt-BR" dirty="0"/>
            </a:br>
            <a:r>
              <a:rPr lang="pt-BR" dirty="0"/>
              <a:t>estrutura de repetição</a:t>
            </a:r>
          </a:p>
          <a:p>
            <a:endParaRPr lang="pt-BR" dirty="0"/>
          </a:p>
          <a:p>
            <a:r>
              <a:rPr lang="pt-BR" dirty="0"/>
              <a:t>Profa. Ana Grasielle Dionísio Corrêa</a:t>
            </a:r>
          </a:p>
        </p:txBody>
      </p:sp>
    </p:spTree>
    <p:extLst>
      <p:ext uri="{BB962C8B-B14F-4D97-AF65-F5344CB8AC3E}">
        <p14:creationId xmlns:p14="http://schemas.microsoft.com/office/powerpoint/2010/main" val="3875631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C8469B-4D9E-1B07-195C-2B2C941EC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Python - Variáveis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CE245B-A650-9CB2-6BEF-EEE9B7ECA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rgbClr val="202124"/>
                </a:solidFill>
                <a:latin typeface="Google Sans"/>
              </a:rPr>
              <a:t>Variáveis são espaços (endereços) na memória do computador destinados a armazenar um dado, uma informação, ou uma coleção de informações que podem ser utilizadas durante toda a execução de um programa.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4BF9048-974E-E5F1-B13A-DF2F2172F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617" y="3563620"/>
            <a:ext cx="8467725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396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C8469B-4D9E-1B07-195C-2B2C941EC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Python - Tipos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CE245B-A650-9CB2-6BEF-EEE9B7ECA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43255"/>
          </a:xfrm>
        </p:spPr>
        <p:txBody>
          <a:bodyPr/>
          <a:lstStyle/>
          <a:p>
            <a:r>
              <a:rPr lang="pt-BR" dirty="0">
                <a:solidFill>
                  <a:srgbClr val="202124"/>
                </a:solidFill>
                <a:latin typeface="Google Sans"/>
              </a:rPr>
              <a:t>Variáveis são definidas por tipo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AFD6641-DB84-CC89-456D-A9FBD34F9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25" y="2328862"/>
            <a:ext cx="10725150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096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C8469B-4D9E-1B07-195C-2B2C941EC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Python - Tipos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903F952-1030-95EF-84A0-0679DCB0E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577" y="2336800"/>
            <a:ext cx="11363325" cy="4410075"/>
          </a:xfrm>
          <a:prstGeom prst="rect">
            <a:avLst/>
          </a:prstGeom>
        </p:spPr>
      </p:pic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D27BF535-D059-C52F-7A09-C607289F2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43255"/>
          </a:xfrm>
        </p:spPr>
        <p:txBody>
          <a:bodyPr/>
          <a:lstStyle/>
          <a:p>
            <a:r>
              <a:rPr lang="pt-BR" dirty="0">
                <a:solidFill>
                  <a:srgbClr val="202124"/>
                </a:solidFill>
                <a:latin typeface="Google Sans"/>
              </a:rPr>
              <a:t>Tipos que podem ser manipulados em Python</a:t>
            </a:r>
          </a:p>
        </p:txBody>
      </p:sp>
    </p:spTree>
    <p:extLst>
      <p:ext uri="{BB962C8B-B14F-4D97-AF65-F5344CB8AC3E}">
        <p14:creationId xmlns:p14="http://schemas.microsoft.com/office/powerpoint/2010/main" val="3621870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C8469B-4D9E-1B07-195C-2B2C941EC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Python - Tipos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7177576-4EA4-C5A7-EF41-093AD8D560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277" y="1690688"/>
            <a:ext cx="10067925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2394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C8469B-4D9E-1B07-195C-2B2C941EC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Python - Tipos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CE245B-A650-9CB2-6BEF-EEE9B7ECA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32935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202124"/>
                </a:solidFill>
                <a:latin typeface="Google Sans"/>
              </a:rPr>
              <a:t>Em Python a tipagem é dinâmica: não é necessário especificar o tipo.</a:t>
            </a:r>
          </a:p>
          <a:p>
            <a:r>
              <a:rPr lang="pt-BR" dirty="0">
                <a:solidFill>
                  <a:srgbClr val="202124"/>
                </a:solidFill>
                <a:latin typeface="Google Sans"/>
              </a:rPr>
              <a:t>A atribuição ocorre através do operador de =</a:t>
            </a:r>
          </a:p>
          <a:p>
            <a:r>
              <a:rPr lang="pt-BR" dirty="0">
                <a:solidFill>
                  <a:srgbClr val="202124"/>
                </a:solidFill>
                <a:latin typeface="Google Sans"/>
              </a:rPr>
              <a:t>Basta atribuir um nome e um valor:</a:t>
            </a:r>
          </a:p>
          <a:p>
            <a:pPr marL="0" indent="0">
              <a:buNone/>
            </a:pPr>
            <a:r>
              <a:rPr lang="pt-BR" dirty="0">
                <a:solidFill>
                  <a:srgbClr val="202124"/>
                </a:solidFill>
                <a:latin typeface="Google Sans"/>
              </a:rPr>
              <a:t>		</a:t>
            </a:r>
            <a:r>
              <a:rPr lang="pt-BR" dirty="0" err="1">
                <a:solidFill>
                  <a:srgbClr val="202124"/>
                </a:solidFill>
                <a:latin typeface="Google Sans"/>
              </a:rPr>
              <a:t>minha_idade</a:t>
            </a:r>
            <a:r>
              <a:rPr lang="pt-BR" dirty="0">
                <a:solidFill>
                  <a:srgbClr val="202124"/>
                </a:solidFill>
                <a:latin typeface="Google Sans"/>
              </a:rPr>
              <a:t> = 35</a:t>
            </a:r>
          </a:p>
          <a:p>
            <a:pPr marL="0" indent="0">
              <a:buNone/>
            </a:pPr>
            <a:r>
              <a:rPr lang="pt-BR" dirty="0">
                <a:solidFill>
                  <a:srgbClr val="202124"/>
                </a:solidFill>
                <a:latin typeface="Google Sans"/>
              </a:rPr>
              <a:t>		</a:t>
            </a:r>
            <a:r>
              <a:rPr lang="pt-BR" dirty="0" err="1">
                <a:solidFill>
                  <a:srgbClr val="202124"/>
                </a:solidFill>
                <a:latin typeface="Google Sans"/>
              </a:rPr>
              <a:t>meu_nome</a:t>
            </a:r>
            <a:r>
              <a:rPr lang="pt-BR" dirty="0">
                <a:solidFill>
                  <a:srgbClr val="202124"/>
                </a:solidFill>
                <a:latin typeface="Google Sans"/>
              </a:rPr>
              <a:t> = “Maria Carolina”</a:t>
            </a:r>
          </a:p>
          <a:p>
            <a:pPr marL="0" indent="0">
              <a:buNone/>
            </a:pPr>
            <a:r>
              <a:rPr lang="pt-BR" dirty="0">
                <a:solidFill>
                  <a:srgbClr val="202124"/>
                </a:solidFill>
                <a:latin typeface="Google Sans"/>
              </a:rPr>
              <a:t>		</a:t>
            </a:r>
            <a:r>
              <a:rPr lang="pt-BR" dirty="0" err="1">
                <a:solidFill>
                  <a:srgbClr val="202124"/>
                </a:solidFill>
                <a:latin typeface="Google Sans"/>
              </a:rPr>
              <a:t>minha_altura</a:t>
            </a:r>
            <a:r>
              <a:rPr lang="pt-BR" dirty="0">
                <a:solidFill>
                  <a:srgbClr val="202124"/>
                </a:solidFill>
                <a:latin typeface="Google Sans"/>
              </a:rPr>
              <a:t> = 1.67</a:t>
            </a:r>
          </a:p>
          <a:p>
            <a:pPr marL="0" indent="0">
              <a:buNone/>
            </a:pPr>
            <a:r>
              <a:rPr lang="pt-BR" dirty="0">
                <a:solidFill>
                  <a:srgbClr val="202124"/>
                </a:solidFill>
                <a:latin typeface="Google Sans"/>
              </a:rPr>
              <a:t>		</a:t>
            </a:r>
            <a:r>
              <a:rPr lang="pt-BR" dirty="0" err="1">
                <a:solidFill>
                  <a:srgbClr val="202124"/>
                </a:solidFill>
                <a:latin typeface="Google Sans"/>
              </a:rPr>
              <a:t>minha_paixao_pelo_magisterio</a:t>
            </a:r>
            <a:r>
              <a:rPr lang="pt-BR" dirty="0">
                <a:solidFill>
                  <a:srgbClr val="202124"/>
                </a:solidFill>
                <a:latin typeface="Google Sans"/>
              </a:rPr>
              <a:t> = </a:t>
            </a:r>
            <a:r>
              <a:rPr lang="pt-BR" dirty="0" err="1">
                <a:solidFill>
                  <a:srgbClr val="202124"/>
                </a:solidFill>
                <a:latin typeface="Google Sans"/>
              </a:rPr>
              <a:t>True</a:t>
            </a:r>
            <a:endParaRPr lang="pt-BR" dirty="0">
              <a:solidFill>
                <a:srgbClr val="202124"/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641786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C8469B-4D9E-1B07-195C-2B2C941EC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Python - Tipos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6E801EC-881A-E0C8-6F5A-ECD78C6F33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712" y="1795462"/>
            <a:ext cx="10696575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7112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C8469B-4D9E-1B07-195C-2B2C941EC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Python – Regras para nomes de variáveis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8B5C92D-60F2-D7D1-C21B-C4D0F6F00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82750"/>
            <a:ext cx="10972800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491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C8469B-4D9E-1B07-195C-2B2C941EC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Python – Operadores Aritméticos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834C2E0-E864-70E1-1160-7A99A2EE1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617" y="1865567"/>
            <a:ext cx="10257183" cy="3770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4849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C8469B-4D9E-1B07-195C-2B2C941EC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89974" cy="1325563"/>
          </a:xfrm>
        </p:spPr>
        <p:txBody>
          <a:bodyPr/>
          <a:lstStyle/>
          <a:p>
            <a:r>
              <a:rPr lang="pt-BR" dirty="0"/>
              <a:t>Python – Operadores Relacionais (comparação)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9916EAE-67F5-5E2C-94D2-184A85412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616" y="1865567"/>
            <a:ext cx="10257183" cy="3855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385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C8469B-4D9E-1B07-195C-2B2C941EC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Python – Operadores Lógicos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216AC4F-A054-C360-A4BE-CB7865BC1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39993"/>
            <a:ext cx="9077325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714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C8469B-4D9E-1B07-195C-2B2C941EC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Roteiro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CE245B-A650-9CB2-6BEF-EEE9B7ECA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rgbClr val="202124"/>
                </a:solidFill>
                <a:latin typeface="Google Sans"/>
              </a:rPr>
              <a:t>Introdução à Linguagem Python: </a:t>
            </a:r>
          </a:p>
          <a:p>
            <a:pPr lvl="1"/>
            <a:r>
              <a:rPr lang="pt-BR" dirty="0"/>
              <a:t>Variáveis </a:t>
            </a:r>
          </a:p>
          <a:p>
            <a:pPr lvl="1"/>
            <a:r>
              <a:rPr lang="pt-BR" dirty="0"/>
              <a:t>Entrada e saída de dados</a:t>
            </a:r>
          </a:p>
          <a:p>
            <a:pPr lvl="1"/>
            <a:r>
              <a:rPr lang="pt-BR" dirty="0"/>
              <a:t>Operadores</a:t>
            </a:r>
          </a:p>
          <a:p>
            <a:pPr lvl="1"/>
            <a:r>
              <a:rPr lang="pt-BR" dirty="0"/>
              <a:t>Estrutura condicional (</a:t>
            </a:r>
            <a:r>
              <a:rPr lang="pt-BR" dirty="0" err="1"/>
              <a:t>if-elif-else</a:t>
            </a:r>
            <a:r>
              <a:rPr lang="pt-BR" dirty="0"/>
              <a:t>)</a:t>
            </a:r>
          </a:p>
          <a:p>
            <a:pPr lvl="1"/>
            <a:r>
              <a:rPr lang="pt-BR" dirty="0"/>
              <a:t>Estrutura de repetição (</a:t>
            </a:r>
            <a:r>
              <a:rPr lang="pt-BR" dirty="0" err="1"/>
              <a:t>while</a:t>
            </a:r>
            <a:r>
              <a:rPr lang="pt-BR" dirty="0"/>
              <a:t> / for)</a:t>
            </a:r>
          </a:p>
          <a:p>
            <a:pPr lvl="1"/>
            <a:r>
              <a:rPr lang="pt-BR" dirty="0"/>
              <a:t>Funções</a:t>
            </a:r>
          </a:p>
          <a:p>
            <a:pPr lvl="1"/>
            <a:r>
              <a:rPr lang="pt-BR" dirty="0"/>
              <a:t>Exercícios</a:t>
            </a:r>
          </a:p>
          <a:p>
            <a:pPr lvl="1"/>
            <a:endParaRPr lang="pt-BR" dirty="0">
              <a:solidFill>
                <a:srgbClr val="202124"/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19874789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C8469B-4D9E-1B07-195C-2B2C941EC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Python – Entrada e Saída de Dados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09D7B37-CEA2-CFA4-FF3C-C9C04948F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527" y="1573707"/>
            <a:ext cx="9444673" cy="4652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5549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C8469B-4D9E-1B07-195C-2B2C941EC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Python – função print </a:t>
            </a:r>
            <a:br>
              <a:rPr lang="pt-BR" dirty="0"/>
            </a:br>
            <a:r>
              <a:rPr lang="pt-BR" dirty="0"/>
              <a:t>(saída de dados na janela console/</a:t>
            </a:r>
            <a:r>
              <a:rPr lang="pt-BR" dirty="0" err="1"/>
              <a:t>shell</a:t>
            </a:r>
            <a:r>
              <a:rPr lang="pt-BR" dirty="0"/>
              <a:t>)</a:t>
            </a:r>
            <a:br>
              <a:rPr lang="pt-BR" dirty="0"/>
            </a:br>
            <a:r>
              <a:rPr lang="pt-BR" dirty="0"/>
              <a:t>Exemplos com operadores aritméticos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9CAECFB-878F-41DD-6267-A321B24BE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599" y="1975616"/>
            <a:ext cx="4625566" cy="463825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E8059742-0A3B-7405-A59A-8C73105A64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1462" y="2347638"/>
            <a:ext cx="3684104" cy="3759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8785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C8469B-4D9E-1B07-195C-2B2C941EC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Python – função print (saída de dados na janela console/</a:t>
            </a:r>
            <a:r>
              <a:rPr lang="pt-BR" dirty="0" err="1"/>
              <a:t>shell</a:t>
            </a:r>
            <a:r>
              <a:rPr lang="pt-BR" dirty="0"/>
              <a:t>)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322A2958-8273-E7BC-9985-1D828A1E9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11119"/>
            <a:ext cx="5920105" cy="4169945"/>
          </a:xfrm>
          <a:prstGeom prst="rect">
            <a:avLst/>
          </a:prstGeom>
        </p:spPr>
      </p:pic>
      <p:grpSp>
        <p:nvGrpSpPr>
          <p:cNvPr id="14" name="Agrupar 13">
            <a:extLst>
              <a:ext uri="{FF2B5EF4-FFF2-40B4-BE49-F238E27FC236}">
                <a16:creationId xmlns:a16="http://schemas.microsoft.com/office/drawing/2014/main" id="{9F6B7E3B-40BE-A68B-D4C4-B42C51EC537C}"/>
              </a:ext>
            </a:extLst>
          </p:cNvPr>
          <p:cNvGrpSpPr/>
          <p:nvPr/>
        </p:nvGrpSpPr>
        <p:grpSpPr>
          <a:xfrm>
            <a:off x="6096000" y="2649222"/>
            <a:ext cx="5543550" cy="3791583"/>
            <a:chOff x="5725160" y="2636521"/>
            <a:chExt cx="5543550" cy="3791583"/>
          </a:xfrm>
        </p:grpSpPr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79A92B15-DDC2-4877-EE4B-1EF287EB21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25160" y="4323079"/>
              <a:ext cx="2895600" cy="2105025"/>
            </a:xfrm>
            <a:prstGeom prst="rect">
              <a:avLst/>
            </a:prstGeom>
          </p:spPr>
        </p:pic>
        <p:pic>
          <p:nvPicPr>
            <p:cNvPr id="16" name="Imagem 15">
              <a:extLst>
                <a:ext uri="{FF2B5EF4-FFF2-40B4-BE49-F238E27FC236}">
                  <a16:creationId xmlns:a16="http://schemas.microsoft.com/office/drawing/2014/main" id="{2A46194C-299C-7598-9039-6900936F3F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25160" y="2636521"/>
              <a:ext cx="5543550" cy="2209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054773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C8469B-4D9E-1B07-195C-2B2C941EC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Python – função input (leitura de dados via teclado)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CDE201F-2D48-B3CE-F068-D9DD46C759A8}"/>
              </a:ext>
            </a:extLst>
          </p:cNvPr>
          <p:cNvSpPr txBox="1"/>
          <p:nvPr/>
        </p:nvSpPr>
        <p:spPr>
          <a:xfrm>
            <a:off x="924560" y="1562576"/>
            <a:ext cx="108712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>
                <a:solidFill>
                  <a:srgbClr val="202124"/>
                </a:solidFill>
                <a:latin typeface="Google Sans"/>
              </a:rPr>
              <a:t>Em Python, fazemos a leitura de dados via teclado utilizando a função input() , que é literalmente 'entrada' em inglês. </a:t>
            </a:r>
          </a:p>
          <a:p>
            <a:endParaRPr lang="pt-BR" sz="2800" dirty="0">
              <a:solidFill>
                <a:srgbClr val="202124"/>
              </a:solidFill>
              <a:latin typeface="Google Sans"/>
            </a:endParaRPr>
          </a:p>
          <a:p>
            <a:r>
              <a:rPr lang="pt-BR" sz="2800" dirty="0">
                <a:solidFill>
                  <a:srgbClr val="202124"/>
                </a:solidFill>
                <a:latin typeface="Google Sans"/>
              </a:rPr>
              <a:t>A função input() recebe como parâmetro uma </a:t>
            </a:r>
            <a:r>
              <a:rPr lang="pt-BR" sz="2800" dirty="0" err="1">
                <a:solidFill>
                  <a:srgbClr val="202124"/>
                </a:solidFill>
                <a:latin typeface="Google Sans"/>
              </a:rPr>
              <a:t>string</a:t>
            </a:r>
            <a:r>
              <a:rPr lang="pt-BR" sz="2800" dirty="0">
                <a:solidFill>
                  <a:srgbClr val="202124"/>
                </a:solidFill>
                <a:latin typeface="Google Sans"/>
              </a:rPr>
              <a:t> que será mostrada como auxílio ao usuário, geralmente o informando que tipo de dado o programa está aguardando receber.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8DA00DC3-D343-5795-1181-EF0EEDC0B0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560" y="4334986"/>
            <a:ext cx="5791200" cy="647700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9EC873E3-2EA7-59BF-F886-05912D0587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560" y="5327987"/>
            <a:ext cx="4619625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6558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C8469B-4D9E-1B07-195C-2B2C941EC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Python – função input (leitura de dados via teclado)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CDE201F-2D48-B3CE-F068-D9DD46C759A8}"/>
              </a:ext>
            </a:extLst>
          </p:cNvPr>
          <p:cNvSpPr txBox="1"/>
          <p:nvPr/>
        </p:nvSpPr>
        <p:spPr>
          <a:xfrm>
            <a:off x="924560" y="1562576"/>
            <a:ext cx="108712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>
                <a:solidFill>
                  <a:srgbClr val="202124"/>
                </a:solidFill>
                <a:latin typeface="Google Sans"/>
              </a:rPr>
              <a:t>Em Python, a leitura de números inteiros e decimais via input é capturado sempre como uma </a:t>
            </a:r>
            <a:r>
              <a:rPr lang="pt-BR" sz="2800" dirty="0" err="1">
                <a:solidFill>
                  <a:srgbClr val="202124"/>
                </a:solidFill>
                <a:latin typeface="Google Sans"/>
              </a:rPr>
              <a:t>string</a:t>
            </a:r>
            <a:r>
              <a:rPr lang="pt-BR" sz="2800" dirty="0">
                <a:solidFill>
                  <a:srgbClr val="202124"/>
                </a:solidFill>
                <a:latin typeface="Google Sans"/>
              </a:rPr>
              <a:t>: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8F6369D-F479-D4C2-2F88-9C491C3C1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400" y="3100070"/>
            <a:ext cx="4591050" cy="150495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FF2E62D-1179-6362-C437-427E3B3B88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5940" y="3100070"/>
            <a:ext cx="2971800" cy="1857375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7B0D66F1-DD20-06C8-29E9-15E77A6AF755}"/>
              </a:ext>
            </a:extLst>
          </p:cNvPr>
          <p:cNvSpPr txBox="1"/>
          <p:nvPr/>
        </p:nvSpPr>
        <p:spPr>
          <a:xfrm>
            <a:off x="3448684" y="5601454"/>
            <a:ext cx="40392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202124"/>
                </a:solidFill>
                <a:latin typeface="Google Sans"/>
              </a:rPr>
              <a:t>O sinal + faz c</a:t>
            </a:r>
            <a:r>
              <a:rPr lang="pt-BR" sz="1800" dirty="0">
                <a:solidFill>
                  <a:srgbClr val="202124"/>
                </a:solidFill>
                <a:latin typeface="Google Sans"/>
              </a:rPr>
              <a:t>oncatenação de </a:t>
            </a:r>
            <a:r>
              <a:rPr lang="pt-BR" sz="1800" dirty="0" err="1">
                <a:solidFill>
                  <a:srgbClr val="202124"/>
                </a:solidFill>
                <a:latin typeface="Google Sans"/>
              </a:rPr>
              <a:t>strings</a:t>
            </a:r>
            <a:endParaRPr lang="pt-BR" dirty="0"/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13D3EB20-0608-A356-7BD1-233F4971AE43}"/>
              </a:ext>
            </a:extLst>
          </p:cNvPr>
          <p:cNvCxnSpPr/>
          <p:nvPr/>
        </p:nvCxnSpPr>
        <p:spPr>
          <a:xfrm flipH="1" flipV="1">
            <a:off x="2976880" y="4318000"/>
            <a:ext cx="1270000" cy="1283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3EB48581-FBFC-758C-377A-4A6C8EFA3B13}"/>
              </a:ext>
            </a:extLst>
          </p:cNvPr>
          <p:cNvCxnSpPr/>
          <p:nvPr/>
        </p:nvCxnSpPr>
        <p:spPr>
          <a:xfrm flipV="1">
            <a:off x="4785360" y="4461510"/>
            <a:ext cx="2100580" cy="1139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20215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C8469B-4D9E-1B07-195C-2B2C941EC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Python – função input (leitura de dados via teclado)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CDE201F-2D48-B3CE-F068-D9DD46C759A8}"/>
              </a:ext>
            </a:extLst>
          </p:cNvPr>
          <p:cNvSpPr txBox="1"/>
          <p:nvPr/>
        </p:nvSpPr>
        <p:spPr>
          <a:xfrm>
            <a:off x="924560" y="1562576"/>
            <a:ext cx="108712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>
                <a:solidFill>
                  <a:srgbClr val="202124"/>
                </a:solidFill>
                <a:latin typeface="Google Sans"/>
              </a:rPr>
              <a:t>Em Python, é preciso converter as </a:t>
            </a:r>
            <a:r>
              <a:rPr lang="pt-BR" sz="2800" dirty="0" err="1">
                <a:solidFill>
                  <a:srgbClr val="202124"/>
                </a:solidFill>
                <a:latin typeface="Google Sans"/>
              </a:rPr>
              <a:t>strings</a:t>
            </a:r>
            <a:r>
              <a:rPr lang="pt-BR" sz="2800" dirty="0">
                <a:solidFill>
                  <a:srgbClr val="202124"/>
                </a:solidFill>
                <a:latin typeface="Google Sans"/>
              </a:rPr>
              <a:t> em números inteiros/decimais usando as funções </a:t>
            </a:r>
            <a:r>
              <a:rPr lang="pt-BR" sz="2800" dirty="0" err="1">
                <a:solidFill>
                  <a:srgbClr val="202124"/>
                </a:solidFill>
                <a:latin typeface="Google Sans"/>
              </a:rPr>
              <a:t>int</a:t>
            </a:r>
            <a:r>
              <a:rPr lang="pt-BR" sz="2800" dirty="0">
                <a:solidFill>
                  <a:srgbClr val="202124"/>
                </a:solidFill>
                <a:latin typeface="Google Sans"/>
              </a:rPr>
              <a:t>( ) ou </a:t>
            </a:r>
            <a:r>
              <a:rPr lang="pt-BR" sz="2800" dirty="0" err="1">
                <a:solidFill>
                  <a:srgbClr val="202124"/>
                </a:solidFill>
                <a:latin typeface="Google Sans"/>
              </a:rPr>
              <a:t>float</a:t>
            </a:r>
            <a:r>
              <a:rPr lang="pt-BR" sz="2800" dirty="0">
                <a:solidFill>
                  <a:srgbClr val="202124"/>
                </a:solidFill>
                <a:latin typeface="Google Sans"/>
              </a:rPr>
              <a:t>( ):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90DB26C-5AB9-A781-847F-02B337EDF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703" y="2688768"/>
            <a:ext cx="6754178" cy="3620444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A966DA98-D5E4-9C1B-D54C-697C11F818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0" y="3429000"/>
            <a:ext cx="29718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3441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C8469B-4D9E-1B07-195C-2B2C941EC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Python – Formatação de dados de saída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5CD466B-95F8-565C-00AD-42FA6BFE7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75117"/>
            <a:ext cx="6276975" cy="336232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C2EF906-1282-C443-F74B-EFE6C4ACA1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987" y="5173979"/>
            <a:ext cx="8734425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5614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C8469B-4D9E-1B07-195C-2B2C941EC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Python – Formatação de dados de saída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F9B1D3D-62FE-4562-71D3-C88682D6F0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520" y="1974079"/>
            <a:ext cx="10861040" cy="211120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5E8E2C06-DB04-26E4-5E55-6D01B228BE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520" y="4463415"/>
            <a:ext cx="6924675" cy="116205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8DB49EDD-CC68-10D7-90D2-C94BDDE78C85}"/>
              </a:ext>
            </a:extLst>
          </p:cNvPr>
          <p:cNvSpPr txBox="1"/>
          <p:nvPr/>
        </p:nvSpPr>
        <p:spPr>
          <a:xfrm>
            <a:off x="9682480" y="1595943"/>
            <a:ext cx="21640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FF0000"/>
                </a:solidFill>
                <a:latin typeface="Google Sans"/>
              </a:rPr>
              <a:t>A função </a:t>
            </a:r>
            <a:r>
              <a:rPr lang="pt-BR" sz="1800" dirty="0" err="1">
                <a:solidFill>
                  <a:srgbClr val="FF0000"/>
                </a:solidFill>
                <a:latin typeface="Google Sans"/>
              </a:rPr>
              <a:t>str</a:t>
            </a:r>
            <a:r>
              <a:rPr lang="pt-BR" dirty="0">
                <a:solidFill>
                  <a:srgbClr val="FF0000"/>
                </a:solidFill>
                <a:latin typeface="Google Sans"/>
              </a:rPr>
              <a:t>( ) converte inteiros e decimais em </a:t>
            </a:r>
            <a:r>
              <a:rPr lang="pt-BR" dirty="0" err="1">
                <a:solidFill>
                  <a:srgbClr val="FF0000"/>
                </a:solidFill>
                <a:latin typeface="Google Sans"/>
              </a:rPr>
              <a:t>strings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A07331E0-89E9-27CD-2523-AD8C6576FC66}"/>
              </a:ext>
            </a:extLst>
          </p:cNvPr>
          <p:cNvCxnSpPr/>
          <p:nvPr/>
        </p:nvCxnSpPr>
        <p:spPr>
          <a:xfrm flipH="1">
            <a:off x="9438640" y="2692400"/>
            <a:ext cx="77216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79959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C8469B-4D9E-1B07-195C-2B2C941EC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Python – Formatação de dados de saída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255F6FD-1B35-4907-EB98-BF55953E3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80198"/>
            <a:ext cx="7432675" cy="1673954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58ACB62-393E-4E53-1D88-1E40CCCBD0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725" y="3770312"/>
            <a:ext cx="729615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9029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C8469B-4D9E-1B07-195C-2B2C941EC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Python – Comentários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FE3F9EB-7074-2C27-FE08-655C4EB5AFB6}"/>
              </a:ext>
            </a:extLst>
          </p:cNvPr>
          <p:cNvSpPr txBox="1"/>
          <p:nvPr/>
        </p:nvSpPr>
        <p:spPr>
          <a:xfrm>
            <a:off x="924560" y="1562576"/>
            <a:ext cx="108712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>
                <a:solidFill>
                  <a:srgbClr val="202124"/>
                </a:solidFill>
                <a:latin typeface="Google Sans"/>
              </a:rPr>
              <a:t>Em Python, para comentar usa-se: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202124"/>
                </a:solidFill>
                <a:latin typeface="Google Sans"/>
              </a:rPr>
              <a:t># para comentar uma única linha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202124"/>
                </a:solidFill>
                <a:latin typeface="Google Sans"/>
              </a:rPr>
              <a:t>‘ ‘ ‘ para comentar um conjunto de linhas ‘ ‘ ‘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3903843-1741-F7BE-7DDB-DF1D3F8F9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077" y="3205264"/>
            <a:ext cx="5770563" cy="3287611"/>
          </a:xfrm>
          <a:prstGeom prst="rect">
            <a:avLst/>
          </a:prstGeom>
        </p:spPr>
      </p:pic>
      <p:sp>
        <p:nvSpPr>
          <p:cNvPr id="6" name="Chave Direita 5">
            <a:extLst>
              <a:ext uri="{FF2B5EF4-FFF2-40B4-BE49-F238E27FC236}">
                <a16:creationId xmlns:a16="http://schemas.microsoft.com/office/drawing/2014/main" id="{391B54EC-22C8-CECF-8F62-5B69BE61DE4F}"/>
              </a:ext>
            </a:extLst>
          </p:cNvPr>
          <p:cNvSpPr/>
          <p:nvPr/>
        </p:nvSpPr>
        <p:spPr>
          <a:xfrm>
            <a:off x="6451600" y="5567680"/>
            <a:ext cx="589280" cy="925195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1AA34D5-4918-5263-98FE-974E06C86928}"/>
              </a:ext>
            </a:extLst>
          </p:cNvPr>
          <p:cNvSpPr txBox="1"/>
          <p:nvPr/>
        </p:nvSpPr>
        <p:spPr>
          <a:xfrm>
            <a:off x="7254240" y="5845611"/>
            <a:ext cx="36474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FF0000"/>
                </a:solidFill>
                <a:latin typeface="Google Sans"/>
              </a:rPr>
              <a:t>comentar um conjunto de linhas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2142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C8469B-4D9E-1B07-195C-2B2C941EC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Linguagem Python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CE245B-A650-9CB2-6BEF-EEE9B7ECA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rgbClr val="202124"/>
                </a:solidFill>
                <a:latin typeface="Google Sans"/>
              </a:rPr>
              <a:t>Python é uma linguagem de programação interpretada de alto nível e que suporta múltiplos paradigmas de programação: </a:t>
            </a:r>
          </a:p>
          <a:p>
            <a:pPr lvl="1"/>
            <a:r>
              <a:rPr lang="pt-BR" dirty="0">
                <a:solidFill>
                  <a:srgbClr val="202124"/>
                </a:solidFill>
                <a:latin typeface="Google Sans"/>
              </a:rPr>
              <a:t>Imperativo</a:t>
            </a:r>
          </a:p>
          <a:p>
            <a:pPr lvl="1"/>
            <a:r>
              <a:rPr lang="pt-BR" dirty="0">
                <a:solidFill>
                  <a:srgbClr val="202124"/>
                </a:solidFill>
                <a:latin typeface="Google Sans"/>
              </a:rPr>
              <a:t>orientado a objetos </a:t>
            </a:r>
          </a:p>
          <a:p>
            <a:pPr lvl="1"/>
            <a:r>
              <a:rPr lang="pt-BR" dirty="0">
                <a:solidFill>
                  <a:srgbClr val="202124"/>
                </a:solidFill>
                <a:latin typeface="Google Sans"/>
              </a:rPr>
              <a:t>funcional</a:t>
            </a:r>
          </a:p>
          <a:p>
            <a:r>
              <a:rPr lang="pt-BR" dirty="0">
                <a:solidFill>
                  <a:srgbClr val="202124"/>
                </a:solidFill>
                <a:latin typeface="Google Sans"/>
              </a:rPr>
              <a:t>É uma linguagem com tipagem dinâmica e gerenciamento automático de memória.</a:t>
            </a:r>
          </a:p>
          <a:p>
            <a:pPr lvl="1"/>
            <a:endParaRPr lang="pt-BR" dirty="0">
              <a:solidFill>
                <a:srgbClr val="202124"/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8766961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C8469B-4D9E-1B07-195C-2B2C941EC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Python – Exercícios Tutorados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3E7FC45-7DB0-6214-7980-685B534AC3A4}"/>
              </a:ext>
            </a:extLst>
          </p:cNvPr>
          <p:cNvSpPr txBox="1"/>
          <p:nvPr/>
        </p:nvSpPr>
        <p:spPr>
          <a:xfrm>
            <a:off x="924560" y="1562576"/>
            <a:ext cx="10871200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0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A) Escreva um programa em Python que peça o raio de um círculo, calcule e mostre sua área.</a:t>
            </a:r>
          </a:p>
          <a:p>
            <a:pPr algn="just"/>
            <a:r>
              <a:rPr lang="pt-BR" sz="2000" dirty="0">
                <a:solidFill>
                  <a:srgbClr val="040C28"/>
                </a:solidFill>
                <a:latin typeface="Google Sans"/>
              </a:rPr>
              <a:t>	</a:t>
            </a:r>
            <a:r>
              <a:rPr lang="pt-BR" sz="2000" b="0" i="0" dirty="0">
                <a:solidFill>
                  <a:srgbClr val="040C28"/>
                </a:solidFill>
                <a:effectLst/>
                <a:latin typeface="Google Sans"/>
              </a:rPr>
              <a:t>A = </a:t>
            </a:r>
            <a:r>
              <a:rPr lang="el-GR" sz="2000" b="0" i="0" dirty="0">
                <a:solidFill>
                  <a:srgbClr val="040C28"/>
                </a:solidFill>
                <a:effectLst/>
                <a:latin typeface="Google Sans"/>
              </a:rPr>
              <a:t>π </a:t>
            </a:r>
            <a:r>
              <a:rPr lang="pt-BR" sz="2000" b="0" i="0" dirty="0">
                <a:solidFill>
                  <a:srgbClr val="040C28"/>
                </a:solidFill>
                <a:effectLst/>
                <a:latin typeface="Google Sans"/>
              </a:rPr>
              <a:t>r²</a:t>
            </a:r>
            <a:endParaRPr lang="pt-BR" sz="2000" b="0" i="0" dirty="0">
              <a:solidFill>
                <a:srgbClr val="33333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0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0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B) Escreva um programa em Python que peça a temperatura em graus Fahrenheit, transforme e mostre a temperatura em graus Celsius.</a:t>
            </a:r>
          </a:p>
          <a:p>
            <a:pPr lvl="1" algn="just"/>
            <a:r>
              <a:rPr lang="pt-BR" sz="20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 = 5 * ((F-32) / 9).</a:t>
            </a:r>
          </a:p>
          <a:p>
            <a:pPr algn="just"/>
            <a:endParaRPr lang="pt-BR" sz="20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0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C) Escreva um programa em Python que peça 2 números inteiros e um número real. </a:t>
            </a:r>
          </a:p>
          <a:p>
            <a:pPr algn="just"/>
            <a:r>
              <a:rPr lang="pt-BR" sz="20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Calcule e mostre: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pt-BR" sz="20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pt-BR" sz="20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produto do dobro do primeiro com metade do segundo.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pt-BR" sz="20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pt-BR" sz="20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soma do triplo do primeiro com o terceiro.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pt-BR" sz="20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terceiro elevado ao cubo.</a:t>
            </a:r>
          </a:p>
          <a:p>
            <a:pPr algn="just">
              <a:buFont typeface="+mj-lt"/>
              <a:buAutoNum type="arabicPeriod"/>
            </a:pPr>
            <a:endParaRPr lang="pt-BR" sz="2000" b="0" i="0" dirty="0">
              <a:solidFill>
                <a:srgbClr val="33333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09106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C8469B-4D9E-1B07-195C-2B2C941EC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Python – Exercícios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3E7FC45-7DB0-6214-7980-685B534AC3A4}"/>
              </a:ext>
            </a:extLst>
          </p:cNvPr>
          <p:cNvSpPr txBox="1"/>
          <p:nvPr/>
        </p:nvSpPr>
        <p:spPr>
          <a:xfrm>
            <a:off x="924560" y="1562576"/>
            <a:ext cx="10871200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2000" dirty="0">
                <a:solidFill>
                  <a:srgbClr val="202124"/>
                </a:solidFill>
                <a:latin typeface="Google Sans"/>
              </a:rPr>
              <a:t> 1. Um determinado prêmio de loteria saiu para um bolão de três amigos. Uma lei garante que todo prêmio de loteria deva pagar um imposto de 7% para os cofres estaduais. Do total descontado o imposto, os amigos irão dividir o prêmio da seguinte maneira: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202124"/>
                </a:solidFill>
                <a:latin typeface="Google Sans"/>
              </a:rPr>
              <a:t>O primeiro ganhador recebera 46%;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202124"/>
                </a:solidFill>
                <a:latin typeface="Google Sans"/>
              </a:rPr>
              <a:t>O segundo recebera 32%;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202124"/>
                </a:solidFill>
                <a:latin typeface="Google Sans"/>
              </a:rPr>
              <a:t>O terceiro recebera o restante; </a:t>
            </a:r>
          </a:p>
          <a:p>
            <a:pPr algn="l"/>
            <a:r>
              <a:rPr lang="pt-BR" sz="2000" dirty="0">
                <a:solidFill>
                  <a:srgbClr val="202124"/>
                </a:solidFill>
                <a:latin typeface="Google Sans"/>
              </a:rPr>
              <a:t>Faça um programa que leia o valor total do prêmio, calcule o desconto, o valor que cada um tem direito e imprima o total do prêmio, o premio descontado o imposto e a quantia recebida por cada um dos ganhadores.</a:t>
            </a:r>
          </a:p>
          <a:p>
            <a:pPr algn="l"/>
            <a:endParaRPr lang="pt-BR" sz="2000" dirty="0">
              <a:solidFill>
                <a:srgbClr val="202124"/>
              </a:solidFill>
              <a:latin typeface="Google Sans"/>
            </a:endParaRPr>
          </a:p>
          <a:p>
            <a:pPr algn="just"/>
            <a:r>
              <a:rPr lang="pt-BR" sz="2000" dirty="0">
                <a:solidFill>
                  <a:srgbClr val="202124"/>
                </a:solidFill>
                <a:latin typeface="Google Sans"/>
              </a:rPr>
              <a:t>2. Faça um programa para calcular a quantidade de latas de tintas necessárias para pintar uma parede. O programa deverá solicitar ao usuário, a altura (</a:t>
            </a:r>
            <a:r>
              <a:rPr lang="pt-BR" sz="2000" dirty="0" err="1">
                <a:solidFill>
                  <a:srgbClr val="202124"/>
                </a:solidFill>
                <a:latin typeface="Google Sans"/>
              </a:rPr>
              <a:t>float</a:t>
            </a:r>
            <a:r>
              <a:rPr lang="pt-BR" sz="2000" dirty="0">
                <a:solidFill>
                  <a:srgbClr val="202124"/>
                </a:solidFill>
                <a:latin typeface="Google Sans"/>
              </a:rPr>
              <a:t>) e o comprimento(</a:t>
            </a:r>
            <a:r>
              <a:rPr lang="pt-BR" sz="2000" dirty="0" err="1">
                <a:solidFill>
                  <a:srgbClr val="202124"/>
                </a:solidFill>
                <a:latin typeface="Google Sans"/>
              </a:rPr>
              <a:t>float</a:t>
            </a:r>
            <a:r>
              <a:rPr lang="pt-BR" sz="2000" dirty="0">
                <a:solidFill>
                  <a:srgbClr val="202124"/>
                </a:solidFill>
                <a:latin typeface="Google Sans"/>
              </a:rPr>
              <a:t>) da parede. Considere que a cobertura da tinta é de 1 litro para cada 3 metros quadrados e que a tinta é vendida em latas de 3,6 litros, que custam R$ 107,00. Informe ao usuário a quantidades de latas de tinta a serem compradas e o preço total.</a:t>
            </a:r>
          </a:p>
        </p:txBody>
      </p:sp>
    </p:spTree>
    <p:extLst>
      <p:ext uri="{BB962C8B-B14F-4D97-AF65-F5344CB8AC3E}">
        <p14:creationId xmlns:p14="http://schemas.microsoft.com/office/powerpoint/2010/main" val="34375445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C8469B-4D9E-1B07-195C-2B2C941EC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Python – Estruturas Condicionais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3E7FC45-7DB0-6214-7980-685B534AC3A4}"/>
              </a:ext>
            </a:extLst>
          </p:cNvPr>
          <p:cNvSpPr txBox="1"/>
          <p:nvPr/>
        </p:nvSpPr>
        <p:spPr>
          <a:xfrm>
            <a:off x="924560" y="1562576"/>
            <a:ext cx="108712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2800" dirty="0"/>
              <a:t>Uma condição envolve uma relação lógica entre dois elementos, determinada por meio de operadores relacionais.</a:t>
            </a:r>
            <a:endParaRPr lang="pt-BR" sz="2800" dirty="0">
              <a:solidFill>
                <a:srgbClr val="202124"/>
              </a:solidFill>
              <a:latin typeface="Google Sans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D1F63B0-66B7-44BA-F47D-EB4415540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860" y="2760981"/>
            <a:ext cx="5422900" cy="3405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1793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C8469B-4D9E-1B07-195C-2B2C941EC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Python – Estruturas Condicionais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3E7FC45-7DB0-6214-7980-685B534AC3A4}"/>
              </a:ext>
            </a:extLst>
          </p:cNvPr>
          <p:cNvSpPr txBox="1"/>
          <p:nvPr/>
        </p:nvSpPr>
        <p:spPr>
          <a:xfrm>
            <a:off x="924560" y="1562576"/>
            <a:ext cx="108712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2800" dirty="0"/>
              <a:t>Os operadores lógicos podem ser utilizados para combinar duas ou mais condições. </a:t>
            </a:r>
          </a:p>
          <a:p>
            <a:pPr algn="l"/>
            <a:endParaRPr lang="pt-BR" sz="2800" dirty="0"/>
          </a:p>
          <a:p>
            <a:pPr algn="l"/>
            <a:r>
              <a:rPr lang="pt-BR" sz="2800" dirty="0"/>
              <a:t>Em Python são definidos basicamente três operadores lógicos</a:t>
            </a:r>
            <a:endParaRPr lang="pt-BR" sz="2800" dirty="0">
              <a:solidFill>
                <a:srgbClr val="202124"/>
              </a:solidFill>
              <a:latin typeface="Google Sans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CBB104B-7401-9CB0-8F24-1B265409E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520" y="3560406"/>
            <a:ext cx="10220960" cy="267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4830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C8469B-4D9E-1B07-195C-2B2C941EC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Python – Estruturas Condicionais (</a:t>
            </a:r>
            <a:r>
              <a:rPr lang="pt-BR" dirty="0" err="1"/>
              <a:t>if</a:t>
            </a:r>
            <a:r>
              <a:rPr lang="pt-BR" dirty="0"/>
              <a:t>)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3E7FC45-7DB0-6214-7980-685B534AC3A4}"/>
              </a:ext>
            </a:extLst>
          </p:cNvPr>
          <p:cNvSpPr txBox="1"/>
          <p:nvPr/>
        </p:nvSpPr>
        <p:spPr>
          <a:xfrm>
            <a:off x="924560" y="1562576"/>
            <a:ext cx="10871200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2800" dirty="0"/>
              <a:t>Na linguagem de programação Python uma estrutura de decisão simples é definida pelo comando </a:t>
            </a:r>
            <a:r>
              <a:rPr lang="pt-BR" sz="2800" dirty="0" err="1"/>
              <a:t>if</a:t>
            </a:r>
            <a:r>
              <a:rPr lang="pt-BR" sz="2800" dirty="0"/>
              <a:t> </a:t>
            </a:r>
          </a:p>
          <a:p>
            <a:pPr algn="l"/>
            <a:endParaRPr lang="pt-BR" sz="2800" dirty="0"/>
          </a:p>
          <a:p>
            <a:pPr algn="l"/>
            <a:r>
              <a:rPr lang="pt-BR" sz="2800" dirty="0"/>
              <a:t>Sintaxe </a:t>
            </a:r>
          </a:p>
          <a:p>
            <a:pPr lvl="2"/>
            <a:r>
              <a:rPr lang="pt-B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condição: </a:t>
            </a:r>
          </a:p>
          <a:p>
            <a:pPr lvl="4"/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comando 1 </a:t>
            </a:r>
          </a:p>
          <a:p>
            <a:pPr lvl="4"/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comando 2 ... </a:t>
            </a:r>
          </a:p>
          <a:p>
            <a:pPr lvl="4"/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comando n </a:t>
            </a:r>
          </a:p>
          <a:p>
            <a:pPr algn="l"/>
            <a:endParaRPr lang="pt-BR" sz="2800" dirty="0"/>
          </a:p>
          <a:p>
            <a:pPr algn="l"/>
            <a:r>
              <a:rPr lang="pt-BR" sz="2800" dirty="0"/>
              <a:t>Note que o bloco de comandos a ser executado caso a condição seja verdadeira é definido pela endentação do código</a:t>
            </a:r>
            <a:endParaRPr lang="pt-BR" sz="2800" dirty="0">
              <a:solidFill>
                <a:srgbClr val="202124"/>
              </a:solidFill>
              <a:latin typeface="Google Sans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986A7F7-24DA-6EB2-E763-B408FBD03584}"/>
              </a:ext>
            </a:extLst>
          </p:cNvPr>
          <p:cNvSpPr txBox="1"/>
          <p:nvPr/>
        </p:nvSpPr>
        <p:spPr>
          <a:xfrm>
            <a:off x="7020560" y="3856365"/>
            <a:ext cx="2865120" cy="3726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FF0000"/>
                </a:solidFill>
              </a:rPr>
              <a:t>Cuidado com a </a:t>
            </a:r>
            <a:r>
              <a:rPr lang="pt-BR" sz="1800" dirty="0" err="1">
                <a:solidFill>
                  <a:srgbClr val="FF0000"/>
                </a:solidFill>
              </a:rPr>
              <a:t>indentação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8115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C8469B-4D9E-1B07-195C-2B2C941EC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Python – Estruturas Condicionais (</a:t>
            </a:r>
            <a:r>
              <a:rPr lang="pt-BR" dirty="0" err="1"/>
              <a:t>if</a:t>
            </a:r>
            <a:r>
              <a:rPr lang="pt-BR" dirty="0"/>
              <a:t>)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3E7FC45-7DB0-6214-7980-685B534AC3A4}"/>
              </a:ext>
            </a:extLst>
          </p:cNvPr>
          <p:cNvSpPr txBox="1"/>
          <p:nvPr/>
        </p:nvSpPr>
        <p:spPr>
          <a:xfrm>
            <a:off x="924560" y="1562576"/>
            <a:ext cx="10871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2800" dirty="0"/>
              <a:t>Exemplo</a:t>
            </a:r>
            <a:endParaRPr lang="pt-BR" sz="2800" dirty="0">
              <a:solidFill>
                <a:srgbClr val="202124"/>
              </a:solidFill>
              <a:latin typeface="Google Sans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56290A0-9E5F-0772-DAE9-8746E0299A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160" y="2601277"/>
            <a:ext cx="6648450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7536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C8469B-4D9E-1B07-195C-2B2C941EC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Python – Estruturas Condicionais (</a:t>
            </a:r>
            <a:r>
              <a:rPr lang="pt-BR" dirty="0" err="1"/>
              <a:t>if-else</a:t>
            </a:r>
            <a:r>
              <a:rPr lang="pt-BR" dirty="0"/>
              <a:t>)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3E7FC45-7DB0-6214-7980-685B534AC3A4}"/>
              </a:ext>
            </a:extLst>
          </p:cNvPr>
          <p:cNvSpPr txBox="1"/>
          <p:nvPr/>
        </p:nvSpPr>
        <p:spPr>
          <a:xfrm>
            <a:off x="924560" y="1562576"/>
            <a:ext cx="10871200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2800" dirty="0"/>
              <a:t>Caso a condição definida no comando </a:t>
            </a:r>
            <a:r>
              <a:rPr lang="pt-BR" sz="2800" dirty="0" err="1"/>
              <a:t>if</a:t>
            </a:r>
            <a:r>
              <a:rPr lang="pt-BR" sz="2800" dirty="0"/>
              <a:t> seja falsa, o fluxo da execução do programa será redirecionado para o bloco de instruções alternativas declaradas na cláusula </a:t>
            </a:r>
            <a:r>
              <a:rPr lang="pt-BR" sz="2800" dirty="0" err="1"/>
              <a:t>else</a:t>
            </a:r>
            <a:r>
              <a:rPr lang="pt-BR" sz="2800" dirty="0"/>
              <a:t>. </a:t>
            </a:r>
          </a:p>
          <a:p>
            <a:pPr algn="l"/>
            <a:endParaRPr lang="pt-BR" sz="2800" dirty="0"/>
          </a:p>
          <a:p>
            <a:pPr algn="l"/>
            <a:r>
              <a:rPr lang="pt-BR" sz="2800" dirty="0"/>
              <a:t>Sintaxe </a:t>
            </a:r>
          </a:p>
          <a:p>
            <a:pPr algn="l"/>
            <a:r>
              <a:rPr lang="pt-B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condição: </a:t>
            </a:r>
          </a:p>
          <a:p>
            <a:pPr lvl="2"/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comando i1 ... </a:t>
            </a:r>
          </a:p>
          <a:p>
            <a:pPr lvl="2"/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comando in </a:t>
            </a:r>
          </a:p>
          <a:p>
            <a:pPr algn="l"/>
            <a:r>
              <a:rPr lang="pt-B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pPr lvl="2"/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comando e1... </a:t>
            </a:r>
          </a:p>
          <a:p>
            <a:pPr lvl="2"/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comando </a:t>
            </a:r>
            <a:r>
              <a:rPr lang="pt-B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ek</a:t>
            </a:r>
            <a:endParaRPr lang="pt-BR" sz="2800" dirty="0">
              <a:solidFill>
                <a:srgbClr val="20212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06622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C8469B-4D9E-1B07-195C-2B2C941EC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Python – Estruturas Condicionais (</a:t>
            </a:r>
            <a:r>
              <a:rPr lang="pt-BR" dirty="0" err="1"/>
              <a:t>if-else</a:t>
            </a:r>
            <a:r>
              <a:rPr lang="pt-BR" dirty="0"/>
              <a:t>)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3E7FC45-7DB0-6214-7980-685B534AC3A4}"/>
              </a:ext>
            </a:extLst>
          </p:cNvPr>
          <p:cNvSpPr txBox="1"/>
          <p:nvPr/>
        </p:nvSpPr>
        <p:spPr>
          <a:xfrm>
            <a:off x="924560" y="1562576"/>
            <a:ext cx="10871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2800" dirty="0"/>
              <a:t>Exemplo</a:t>
            </a:r>
            <a:endParaRPr lang="pt-BR" sz="2800" dirty="0">
              <a:solidFill>
                <a:srgbClr val="20212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4978545-C9FA-BE71-9E2E-1F1AEF778B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712" y="2281555"/>
            <a:ext cx="7648575" cy="184785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B4FB9A0B-89E2-7314-C761-23B1ECD478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9645" y="4867592"/>
            <a:ext cx="683895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6921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C8469B-4D9E-1B07-195C-2B2C941EC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Python – Estruturas Condicionais (</a:t>
            </a:r>
            <a:r>
              <a:rPr lang="pt-BR" dirty="0" err="1"/>
              <a:t>if-elif-else</a:t>
            </a:r>
            <a:r>
              <a:rPr lang="pt-BR" dirty="0"/>
              <a:t>)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3E7FC45-7DB0-6214-7980-685B534AC3A4}"/>
              </a:ext>
            </a:extLst>
          </p:cNvPr>
          <p:cNvSpPr txBox="1"/>
          <p:nvPr/>
        </p:nvSpPr>
        <p:spPr>
          <a:xfrm>
            <a:off x="924560" y="1562576"/>
            <a:ext cx="108712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2800" dirty="0"/>
              <a:t>Quando é necessária a verificação de </a:t>
            </a:r>
            <a:r>
              <a:rPr lang="pt-BR" sz="2800" b="1" dirty="0"/>
              <a:t>múltiplos testes condicionais</a:t>
            </a:r>
            <a:r>
              <a:rPr lang="pt-BR" sz="2800" dirty="0"/>
              <a:t>, utilizamos o encadeamento de condições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2800" dirty="0"/>
              <a:t>Definição de </a:t>
            </a:r>
            <a:r>
              <a:rPr lang="pt-BR" sz="2800" b="1" dirty="0"/>
              <a:t>vários testes de forma sequencial</a:t>
            </a:r>
          </a:p>
          <a:p>
            <a:pPr algn="l"/>
            <a:endParaRPr lang="pt-BR" sz="2800" dirty="0"/>
          </a:p>
          <a:p>
            <a:pPr algn="l"/>
            <a:r>
              <a:rPr lang="pt-BR" sz="2800" dirty="0"/>
              <a:t>Em Python, a cláusula </a:t>
            </a:r>
            <a:r>
              <a:rPr lang="pt-BR" sz="2800" dirty="0" err="1"/>
              <a:t>elif</a:t>
            </a:r>
            <a:r>
              <a:rPr lang="pt-BR" sz="2800" dirty="0"/>
              <a:t> possibilita a declaração de condições sub-blocos de instruções alternativos ao definido na instrução </a:t>
            </a:r>
            <a:r>
              <a:rPr lang="pt-BR" sz="2800" dirty="0" err="1"/>
              <a:t>if</a:t>
            </a:r>
            <a:endParaRPr lang="pt-BR" sz="2800" dirty="0"/>
          </a:p>
          <a:p>
            <a:pPr algn="l"/>
            <a:endParaRPr lang="pt-BR" sz="2800" dirty="0">
              <a:solidFill>
                <a:srgbClr val="20212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pt-BR" sz="2800" dirty="0"/>
              <a:t>O comando </a:t>
            </a:r>
            <a:r>
              <a:rPr lang="pt-BR" sz="2800" dirty="0" err="1"/>
              <a:t>elif</a:t>
            </a:r>
            <a:r>
              <a:rPr lang="pt-BR" sz="2800" dirty="0"/>
              <a:t> equivale a “senão, se”</a:t>
            </a:r>
          </a:p>
        </p:txBody>
      </p:sp>
    </p:spTree>
    <p:extLst>
      <p:ext uri="{BB962C8B-B14F-4D97-AF65-F5344CB8AC3E}">
        <p14:creationId xmlns:p14="http://schemas.microsoft.com/office/powerpoint/2010/main" val="8792855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C8469B-4D9E-1B07-195C-2B2C941EC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Python – Estruturas Condicionais (</a:t>
            </a:r>
            <a:r>
              <a:rPr lang="pt-BR" dirty="0" err="1"/>
              <a:t>if-elif-else</a:t>
            </a:r>
            <a:r>
              <a:rPr lang="pt-BR" dirty="0"/>
              <a:t>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9898015-779C-314B-3632-DA9F85B68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705" y="1872342"/>
            <a:ext cx="8496935" cy="4620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070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C8469B-4D9E-1B07-195C-2B2C941EC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Python - Linguagem Interpretada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CE245B-A650-9CB2-6BEF-EEE9B7ECA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rgbClr val="202124"/>
                </a:solidFill>
                <a:latin typeface="Google Sans"/>
              </a:rPr>
              <a:t>A implementação da linguagem Python em cada computador é feita através de um processo no qual um dos principais componentes é o interpretador.</a:t>
            </a:r>
          </a:p>
        </p:txBody>
      </p:sp>
      <p:pic>
        <p:nvPicPr>
          <p:cNvPr id="1026" name="Picture 2" descr="Mapa mental que possui o fluxo de implementação do código Python. A ordem segue: Código fonte; Interpretador; Código de Máquina; Processador.">
            <a:extLst>
              <a:ext uri="{FF2B5EF4-FFF2-40B4-BE49-F238E27FC236}">
                <a16:creationId xmlns:a16="http://schemas.microsoft.com/office/drawing/2014/main" id="{CD2CEDFC-257D-8A1D-8CC9-48CBE1EA8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5560" y="3028950"/>
            <a:ext cx="6858000" cy="382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6971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C8469B-4D9E-1B07-195C-2B2C941EC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Python – Estruturas Condicionais (</a:t>
            </a:r>
            <a:r>
              <a:rPr lang="pt-BR" dirty="0" err="1"/>
              <a:t>if-elif-else</a:t>
            </a:r>
            <a:r>
              <a:rPr lang="pt-BR" dirty="0"/>
              <a:t>)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3E7FC45-7DB0-6214-7980-685B534AC3A4}"/>
              </a:ext>
            </a:extLst>
          </p:cNvPr>
          <p:cNvSpPr txBox="1"/>
          <p:nvPr/>
        </p:nvSpPr>
        <p:spPr>
          <a:xfrm>
            <a:off x="924560" y="1562576"/>
            <a:ext cx="10871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2800" dirty="0"/>
              <a:t>Exemplo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295C107-5482-9E62-B0CC-81F2BC65C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335" y="2238555"/>
            <a:ext cx="6496050" cy="253365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06E8A4CD-DEE9-C2CF-D20F-660378D1C7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1475" y="2343467"/>
            <a:ext cx="3362325" cy="809625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483F2A8D-5798-A5AD-502C-4744DF1F8B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1475" y="3679509"/>
            <a:ext cx="3086100" cy="942975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626718BD-1A01-9239-9698-2982A0772F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91475" y="4926647"/>
            <a:ext cx="3228975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1135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C8469B-4D9E-1B07-195C-2B2C941EC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Python – Exercícios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3E7FC45-7DB0-6214-7980-685B534AC3A4}"/>
              </a:ext>
            </a:extLst>
          </p:cNvPr>
          <p:cNvSpPr txBox="1"/>
          <p:nvPr/>
        </p:nvSpPr>
        <p:spPr>
          <a:xfrm>
            <a:off x="924560" y="1562576"/>
            <a:ext cx="10871200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000" dirty="0">
                <a:solidFill>
                  <a:srgbClr val="202124"/>
                </a:solidFill>
                <a:latin typeface="Google Sans"/>
              </a:rPr>
              <a:t>3. </a:t>
            </a:r>
            <a:r>
              <a:rPr lang="pt-BR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Faça um programa para a leitura de duas notas parciais de um aluno. O programa deve calcular a média alcançada por aluno e apresentar: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pt-BR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A mensagem "Aprovado", se a média alcançada for maior ou igual a sete;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pt-BR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A mensagem "Reprovado", se a média for menor do que sete;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pt-BR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A mensagem "Aprovado com Distinção", se a média for igual a dez.</a:t>
            </a:r>
          </a:p>
          <a:p>
            <a:pPr algn="just"/>
            <a:endParaRPr lang="pt-BR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algn="just"/>
            <a:r>
              <a:rPr lang="pt-BR" dirty="0">
                <a:solidFill>
                  <a:srgbClr val="333333"/>
                </a:solidFill>
                <a:latin typeface="Arial" panose="020B0604020202020204" pitchFamily="34" charset="0"/>
              </a:rPr>
              <a:t>4</a:t>
            </a:r>
            <a:r>
              <a:rPr lang="pt-BR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. Um mercado está vendendo frutas com a seguinte tabela de preços:</a:t>
            </a:r>
          </a:p>
          <a:p>
            <a:pPr algn="just"/>
            <a:endParaRPr lang="pt-BR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algn="just"/>
            <a:endParaRPr lang="pt-BR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algn="just"/>
            <a:endParaRPr lang="pt-BR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algn="just"/>
            <a:endParaRPr lang="pt-BR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algn="just"/>
            <a:endParaRPr lang="pt-BR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algn="just"/>
            <a:r>
              <a:rPr lang="pt-BR" dirty="0">
                <a:solidFill>
                  <a:srgbClr val="333333"/>
                </a:solidFill>
                <a:latin typeface="Arial" panose="020B0604020202020204" pitchFamily="34" charset="0"/>
              </a:rPr>
              <a:t>Se o cliente comprar mais de 8 Kg em frutas ou o valor total da compra ultrapassar R$ 25,00, receberá ainda um desconto de 10% sobre este total. </a:t>
            </a:r>
          </a:p>
          <a:p>
            <a:pPr algn="just"/>
            <a:endParaRPr lang="pt-BR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algn="just"/>
            <a:r>
              <a:rPr lang="pt-BR" dirty="0">
                <a:solidFill>
                  <a:srgbClr val="333333"/>
                </a:solidFill>
                <a:latin typeface="Arial" panose="020B0604020202020204" pitchFamily="34" charset="0"/>
              </a:rPr>
              <a:t>Escreva um algoritmo para ler a quantidade (em Kg) de morangos e a quantidade (em Kg) de maças adquiridas e escreva o valor a ser pago pelo cliente.</a:t>
            </a:r>
            <a:endParaRPr lang="pt-BR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7533EE6-8CC6-520C-BE76-8CEB699AA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567" y="3604891"/>
            <a:ext cx="7935913" cy="106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7316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C8469B-4D9E-1B07-195C-2B2C941EC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Python – Exercícios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3E7FC45-7DB0-6214-7980-685B534AC3A4}"/>
              </a:ext>
            </a:extLst>
          </p:cNvPr>
          <p:cNvSpPr txBox="1"/>
          <p:nvPr/>
        </p:nvSpPr>
        <p:spPr>
          <a:xfrm>
            <a:off x="924560" y="1562576"/>
            <a:ext cx="10871200" cy="37240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000" dirty="0">
                <a:solidFill>
                  <a:srgbClr val="202124"/>
                </a:solidFill>
                <a:latin typeface="Google Sans"/>
              </a:rPr>
              <a:t>5. </a:t>
            </a:r>
            <a:r>
              <a:rPr lang="pt-BR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Faça um programa para o cálculo de uma folha de pagamento, sabendo que os descontos são do Imposto de Renda (que depende do salário bruto conforme tabela abaixo) e 3% para o Sindicato. O FGTS corresponde a 11% do Salário Bruto, mas não é descontado (é a empresa que deposita). O Salário Líquido corresponde ao Salário Bruto menos os descontos. O programa deverá pedir ao usuário o valor da sua hora e a quantidade de horas trabalhadas no mês.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Descontos do IR: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Salário Bruto até 900 (inclusive) - isento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Salário Bruto até 1500 (inclusive) - desconto de 5%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Salário Bruto até 2500 (inclusive) - desconto de 10%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Salário Bruto acima de 2500 - desconto de 20% </a:t>
            </a:r>
            <a:endParaRPr lang="pt-BR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algn="just"/>
            <a:r>
              <a:rPr lang="pt-BR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Imprima na tela as informações dispostas conforme o exemplo abaixo. </a:t>
            </a:r>
          </a:p>
          <a:p>
            <a:pPr algn="just"/>
            <a:r>
              <a:rPr lang="pt-BR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No exemplo o valor da hora é 5 e a quantidade de hora é 220.</a:t>
            </a:r>
          </a:p>
          <a:p>
            <a:pPr algn="just"/>
            <a:endParaRPr lang="pt-BR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4ACA2E2-65F1-92D4-00DB-C59F182B1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640" y="5037475"/>
            <a:ext cx="6638925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0062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C8469B-4D9E-1B07-195C-2B2C941EC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Python – Estruturas de Repetição (</a:t>
            </a:r>
            <a:r>
              <a:rPr lang="pt-BR" dirty="0" err="1"/>
              <a:t>while</a:t>
            </a:r>
            <a:r>
              <a:rPr lang="pt-BR" dirty="0"/>
              <a:t> / for)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3E7FC45-7DB0-6214-7980-685B534AC3A4}"/>
              </a:ext>
            </a:extLst>
          </p:cNvPr>
          <p:cNvSpPr txBox="1"/>
          <p:nvPr/>
        </p:nvSpPr>
        <p:spPr>
          <a:xfrm>
            <a:off x="924560" y="1562576"/>
            <a:ext cx="10871200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2800" dirty="0"/>
              <a:t>Uma estrutura de repetição em Python é um recurso para desenvolver tarefas repetitivas em um loop contínuo. O loop funciona até uma condição ser satisfeita: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Os loops For e </a:t>
            </a:r>
            <a:r>
              <a:rPr lang="pt-BR" sz="2800" dirty="0" err="1"/>
              <a:t>While</a:t>
            </a:r>
            <a:r>
              <a:rPr lang="pt-BR" sz="2800" dirty="0"/>
              <a:t> são os principais.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Independentemente do controle, um laço precisa ter bem definidos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onde começa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onde termina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passo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Caso contrário, podemos ter um laço infinito ou um bloco nunca executado</a:t>
            </a:r>
          </a:p>
        </p:txBody>
      </p:sp>
    </p:spTree>
    <p:extLst>
      <p:ext uri="{BB962C8B-B14F-4D97-AF65-F5344CB8AC3E}">
        <p14:creationId xmlns:p14="http://schemas.microsoft.com/office/powerpoint/2010/main" val="21162553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C8469B-4D9E-1B07-195C-2B2C941EC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Python – Estruturas de Repetição (</a:t>
            </a:r>
            <a:r>
              <a:rPr lang="pt-BR" dirty="0" err="1"/>
              <a:t>while</a:t>
            </a:r>
            <a:r>
              <a:rPr lang="pt-BR" dirty="0"/>
              <a:t>)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3E7FC45-7DB0-6214-7980-685B534AC3A4}"/>
              </a:ext>
            </a:extLst>
          </p:cNvPr>
          <p:cNvSpPr txBox="1"/>
          <p:nvPr/>
        </p:nvSpPr>
        <p:spPr>
          <a:xfrm>
            <a:off x="924560" y="1562576"/>
            <a:ext cx="1087120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2800" dirty="0"/>
              <a:t>O bloco de instruções declarado no escopo do comando é executado enquanto a condição (teste de continuidade) for verdadeira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2800" dirty="0"/>
              <a:t>Lembre-se: em Python, a definição do escopo de um bloco de comandos é feito utilizando-se a endentação </a:t>
            </a:r>
          </a:p>
          <a:p>
            <a:pPr lvl="2"/>
            <a:r>
              <a:rPr lang="pt-B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&lt;condição&gt;: </a:t>
            </a:r>
          </a:p>
          <a:p>
            <a:pPr lvl="2"/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comando 1 </a:t>
            </a:r>
          </a:p>
          <a:p>
            <a:pPr lvl="2"/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comando 2 ... </a:t>
            </a:r>
          </a:p>
          <a:p>
            <a:pPr lvl="2"/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comando n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2800" dirty="0"/>
              <a:t>condição é uma expressão lógica, portanto pode utilizar os operadores relacionais e lógicos estudados no comando </a:t>
            </a:r>
            <a:r>
              <a:rPr lang="pt-BR" sz="2800" dirty="0" err="1"/>
              <a:t>if</a:t>
            </a:r>
            <a:r>
              <a:rPr lang="pt-BR" sz="2800" dirty="0"/>
              <a:t> para decisões</a:t>
            </a:r>
          </a:p>
        </p:txBody>
      </p:sp>
    </p:spTree>
    <p:extLst>
      <p:ext uri="{BB962C8B-B14F-4D97-AF65-F5344CB8AC3E}">
        <p14:creationId xmlns:p14="http://schemas.microsoft.com/office/powerpoint/2010/main" val="41193136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C8469B-4D9E-1B07-195C-2B2C941EC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Python – Estruturas de Repetição (</a:t>
            </a:r>
            <a:r>
              <a:rPr lang="pt-BR" dirty="0" err="1"/>
              <a:t>while</a:t>
            </a:r>
            <a:r>
              <a:rPr lang="pt-BR" dirty="0"/>
              <a:t>)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3E7FC45-7DB0-6214-7980-685B534AC3A4}"/>
              </a:ext>
            </a:extLst>
          </p:cNvPr>
          <p:cNvSpPr txBox="1"/>
          <p:nvPr/>
        </p:nvSpPr>
        <p:spPr>
          <a:xfrm>
            <a:off x="924560" y="1562576"/>
            <a:ext cx="108712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2800" dirty="0"/>
              <a:t>Exemplo:</a:t>
            </a:r>
          </a:p>
          <a:p>
            <a:pPr algn="l"/>
            <a:endParaRPr lang="pt-BR" sz="28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2800" dirty="0"/>
              <a:t>Sortear um número de 1 a 10 e pedir para o usuário acertar o número sorteado. O programa deve ser executado até que o usuário acerte o número. 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Note que ele pode acertar no primeiro chute ou não acertar nunca.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Deve-se, portanto, tratar condições de parada do laço. Por exemplo, solicitar que o usuário digite um determinado valor (-1) para encerrar a execução.</a:t>
            </a:r>
          </a:p>
        </p:txBody>
      </p:sp>
    </p:spTree>
    <p:extLst>
      <p:ext uri="{BB962C8B-B14F-4D97-AF65-F5344CB8AC3E}">
        <p14:creationId xmlns:p14="http://schemas.microsoft.com/office/powerpoint/2010/main" val="44832486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C8469B-4D9E-1B07-195C-2B2C941EC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Python – Estruturas de Repetição (</a:t>
            </a:r>
            <a:r>
              <a:rPr lang="pt-BR" dirty="0" err="1"/>
              <a:t>while</a:t>
            </a:r>
            <a:r>
              <a:rPr lang="pt-BR" dirty="0"/>
              <a:t>)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3E7FC45-7DB0-6214-7980-685B534AC3A4}"/>
              </a:ext>
            </a:extLst>
          </p:cNvPr>
          <p:cNvSpPr txBox="1"/>
          <p:nvPr/>
        </p:nvSpPr>
        <p:spPr>
          <a:xfrm>
            <a:off x="924560" y="1562576"/>
            <a:ext cx="10871200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2800" dirty="0"/>
              <a:t>Python oferece o módulo </a:t>
            </a:r>
            <a:r>
              <a:rPr lang="pt-BR" sz="2800" dirty="0" err="1"/>
              <a:t>random</a:t>
            </a:r>
            <a:r>
              <a:rPr lang="pt-BR" sz="2800" dirty="0"/>
              <a:t> </a:t>
            </a:r>
          </a:p>
          <a:p>
            <a:pPr algn="l"/>
            <a:r>
              <a:rPr lang="pt-BR" sz="2800" b="1" dirty="0"/>
              <a:t>Função </a:t>
            </a:r>
            <a:r>
              <a:rPr lang="pt-BR" sz="2800" b="1" dirty="0" err="1"/>
              <a:t>random</a:t>
            </a:r>
            <a:r>
              <a:rPr lang="pt-BR" sz="2800" b="1" dirty="0"/>
              <a:t>()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Gera números de ponto flutuante (</a:t>
            </a:r>
            <a:r>
              <a:rPr lang="pt-BR" sz="2800" dirty="0" err="1"/>
              <a:t>float</a:t>
            </a:r>
            <a:r>
              <a:rPr lang="pt-BR" sz="2800" dirty="0"/>
              <a:t>) no intervalo [0, 1]. Neste caso, o intervalo é fechado em 1 e aberto em 0. </a:t>
            </a:r>
          </a:p>
          <a:p>
            <a:r>
              <a:rPr lang="pt-BR" sz="2800" b="1" dirty="0"/>
              <a:t>Função </a:t>
            </a:r>
            <a:r>
              <a:rPr lang="pt-BR" sz="2800" b="1" dirty="0" err="1"/>
              <a:t>randrange</a:t>
            </a:r>
            <a:r>
              <a:rPr lang="pt-BR" sz="2800" b="1" dirty="0"/>
              <a:t>()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err="1"/>
              <a:t>randrange</a:t>
            </a:r>
            <a:r>
              <a:rPr lang="pt-BR" sz="2800" dirty="0"/>
              <a:t>(a) gera números inteiros menores que a.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err="1"/>
              <a:t>randrange</a:t>
            </a:r>
            <a:r>
              <a:rPr lang="pt-BR" sz="2800" dirty="0"/>
              <a:t>(a, </a:t>
            </a:r>
            <a:r>
              <a:rPr lang="pt-BR" sz="2800" dirty="0" err="1"/>
              <a:t>b,passo</a:t>
            </a:r>
            <a:r>
              <a:rPr lang="pt-BR" sz="2800" dirty="0"/>
              <a:t>) gera números aleatórios no intervalo [a, b], contando-se passo a passo. Por exemplo </a:t>
            </a:r>
            <a:r>
              <a:rPr lang="pt-BR" sz="2800" dirty="0" err="1"/>
              <a:t>random.randrange</a:t>
            </a:r>
            <a:r>
              <a:rPr lang="pt-BR" sz="2800" dirty="0"/>
              <a:t>(0, 100, 3) devolverá números entre 0 e 99 que são divisíveis por 3. </a:t>
            </a:r>
          </a:p>
          <a:p>
            <a:r>
              <a:rPr lang="pt-BR" sz="2800" b="1" dirty="0"/>
              <a:t>Função </a:t>
            </a:r>
            <a:r>
              <a:rPr lang="pt-BR" sz="2800" b="1" dirty="0" err="1"/>
              <a:t>randint</a:t>
            </a:r>
            <a:r>
              <a:rPr lang="pt-BR" sz="2800" b="1" dirty="0"/>
              <a:t>()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err="1"/>
              <a:t>randint</a:t>
            </a:r>
            <a:r>
              <a:rPr lang="pt-BR" sz="2800" dirty="0"/>
              <a:t>(a, b) gera inteiros no intervalo [a, b]</a:t>
            </a:r>
          </a:p>
        </p:txBody>
      </p:sp>
    </p:spTree>
    <p:extLst>
      <p:ext uri="{BB962C8B-B14F-4D97-AF65-F5344CB8AC3E}">
        <p14:creationId xmlns:p14="http://schemas.microsoft.com/office/powerpoint/2010/main" val="256955539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C8469B-4D9E-1B07-195C-2B2C941EC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Python – Estruturas de Repetição (</a:t>
            </a:r>
            <a:r>
              <a:rPr lang="pt-BR" dirty="0" err="1"/>
              <a:t>while</a:t>
            </a:r>
            <a:r>
              <a:rPr lang="pt-BR" dirty="0"/>
              <a:t>)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3E7FC45-7DB0-6214-7980-685B534AC3A4}"/>
              </a:ext>
            </a:extLst>
          </p:cNvPr>
          <p:cNvSpPr txBox="1"/>
          <p:nvPr/>
        </p:nvSpPr>
        <p:spPr>
          <a:xfrm>
            <a:off x="924560" y="1562576"/>
            <a:ext cx="10871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1" dirty="0"/>
              <a:t>Função </a:t>
            </a:r>
            <a:r>
              <a:rPr lang="pt-BR" sz="2800" b="1" dirty="0" err="1"/>
              <a:t>randint</a:t>
            </a:r>
            <a:r>
              <a:rPr lang="pt-BR" sz="2800" b="1" dirty="0"/>
              <a:t>()</a:t>
            </a:r>
            <a:endParaRPr lang="pt-BR" sz="28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FCE4594-7E2D-0E5A-38E6-6C5638E77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075" y="2599372"/>
            <a:ext cx="5114925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02355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C8469B-4D9E-1B07-195C-2B2C941EC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Python – Estruturas de Repetição (for)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3E7FC45-7DB0-6214-7980-685B534AC3A4}"/>
              </a:ext>
            </a:extLst>
          </p:cNvPr>
          <p:cNvSpPr txBox="1"/>
          <p:nvPr/>
        </p:nvSpPr>
        <p:spPr>
          <a:xfrm>
            <a:off x="924560" y="1562576"/>
            <a:ext cx="1087120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2800" dirty="0"/>
              <a:t>Geralmente utilizado quando o número de iterações a serem realizadas é conhecido. </a:t>
            </a:r>
          </a:p>
          <a:p>
            <a:pPr algn="l"/>
            <a:endParaRPr lang="pt-BR" sz="2800" dirty="0"/>
          </a:p>
          <a:p>
            <a:pPr algn="l"/>
            <a:r>
              <a:rPr lang="pt-BR" sz="2800" dirty="0"/>
              <a:t>Em algumas linguagens de programação como C, Java etc., o comando for é utilizado com uma variável do tipo inteiro (ou outra enumerável), que funciona como um contador para controlar a quantidade de vezes que a repetição será feita. </a:t>
            </a:r>
          </a:p>
          <a:p>
            <a:pPr algn="l"/>
            <a:endParaRPr lang="pt-BR" sz="2800" dirty="0"/>
          </a:p>
          <a:p>
            <a:pPr algn="l"/>
            <a:r>
              <a:rPr lang="pt-BR" sz="2800" dirty="0"/>
              <a:t>Em Python, o comando for só funciona com tipos de dados que permitem iterações e o tipo inteiro não tem essa característica.</a:t>
            </a:r>
          </a:p>
        </p:txBody>
      </p:sp>
    </p:spTree>
    <p:extLst>
      <p:ext uri="{BB962C8B-B14F-4D97-AF65-F5344CB8AC3E}">
        <p14:creationId xmlns:p14="http://schemas.microsoft.com/office/powerpoint/2010/main" val="291691749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C8469B-4D9E-1B07-195C-2B2C941EC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Python – Estruturas de Repetição (for)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3E7FC45-7DB0-6214-7980-685B534AC3A4}"/>
              </a:ext>
            </a:extLst>
          </p:cNvPr>
          <p:cNvSpPr txBox="1"/>
          <p:nvPr/>
        </p:nvSpPr>
        <p:spPr>
          <a:xfrm>
            <a:off x="924560" y="1562576"/>
            <a:ext cx="10871200" cy="49859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for &lt;item&gt; in &lt;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conjunto_itens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&gt;: </a:t>
            </a:r>
          </a:p>
          <a:p>
            <a:pPr algn="l"/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comando 1 </a:t>
            </a:r>
          </a:p>
          <a:p>
            <a:pPr algn="l"/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comando 2 </a:t>
            </a:r>
          </a:p>
          <a:p>
            <a:pPr algn="l"/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... </a:t>
            </a:r>
          </a:p>
          <a:p>
            <a:pPr algn="l"/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comando n</a:t>
            </a:r>
          </a:p>
          <a:p>
            <a:pPr algn="l"/>
            <a:endParaRPr lang="pt-BR" sz="28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2800" dirty="0"/>
              <a:t>Onde: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item corresponde a cada elemento pertencente ao </a:t>
            </a:r>
            <a:r>
              <a:rPr lang="pt-BR" sz="2800" dirty="0" err="1"/>
              <a:t>conjunto_itens</a:t>
            </a:r>
            <a:r>
              <a:rPr lang="pt-BR" sz="2800" dirty="0"/>
              <a:t>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 err="1"/>
              <a:t>conjunto_itens</a:t>
            </a:r>
            <a:r>
              <a:rPr lang="pt-BR" sz="2800" dirty="0"/>
              <a:t>: pode ser uma lista, uma </a:t>
            </a:r>
            <a:r>
              <a:rPr lang="pt-BR" sz="2800" dirty="0" err="1"/>
              <a:t>string</a:t>
            </a:r>
            <a:r>
              <a:rPr lang="pt-BR" sz="2800" dirty="0"/>
              <a:t>, uma tupla, um dicionário ou qualquer objeto que permita iterações.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pt-BR" sz="2800" dirty="0"/>
          </a:p>
          <a:p>
            <a:pPr algn="l"/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frase = “teste for” </a:t>
            </a:r>
          </a:p>
          <a:p>
            <a:pPr algn="l"/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 letra in frase: </a:t>
            </a:r>
          </a:p>
          <a:p>
            <a:pPr algn="l"/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print(letra)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81007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C8469B-4D9E-1B07-195C-2B2C941EC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Python - Linguagem de Alto Nível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CE245B-A650-9CB2-6BEF-EEE9B7ECA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rgbClr val="202124"/>
                </a:solidFill>
                <a:latin typeface="Google Sans"/>
              </a:rPr>
              <a:t>Possui maior proximidade com a linguagem humana do que com a linguagem de máquina (binário).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88E9343-1FF0-9C50-9465-63B2DBE77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058" y="2843213"/>
            <a:ext cx="4995862" cy="3964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86045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C8469B-4D9E-1B07-195C-2B2C941EC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Python – Estruturas de Repetição (for)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3E7FC45-7DB0-6214-7980-685B534AC3A4}"/>
              </a:ext>
            </a:extLst>
          </p:cNvPr>
          <p:cNvSpPr txBox="1"/>
          <p:nvPr/>
        </p:nvSpPr>
        <p:spPr>
          <a:xfrm>
            <a:off x="924560" y="1562576"/>
            <a:ext cx="10871200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2800" dirty="0"/>
              <a:t>Para realizar a repetição com valores numéricos, utilizamos juto ao for a função range().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2800" dirty="0"/>
              <a:t>Por padrão, retorna uma série de números consecutivos iniciando em 0 incrementada de 1 em 1. Por exemplo: </a:t>
            </a:r>
          </a:p>
          <a:p>
            <a:pPr lvl="1"/>
            <a:r>
              <a:rPr lang="pt-BR" sz="2800" dirty="0"/>
              <a:t>		range(4) retorna 0, 1, 2, 3 </a:t>
            </a:r>
          </a:p>
          <a:p>
            <a:pPr lvl="1"/>
            <a:r>
              <a:rPr lang="pt-BR" sz="2800" dirty="0"/>
              <a:t>		ao chegar ao número 4, o loop será concluído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Sintaxe </a:t>
            </a:r>
          </a:p>
          <a:p>
            <a:pPr lvl="1"/>
            <a:r>
              <a:rPr lang="pt-BR" sz="2800" dirty="0"/>
              <a:t>		range (início, fim, passo)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 início: (opcional) define de qual número o range será iniciado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fim: (obrigatório) define o número de parada do range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passo: (opcional) define o valor de incremento entre um item e outro</a:t>
            </a:r>
          </a:p>
        </p:txBody>
      </p:sp>
    </p:spTree>
    <p:extLst>
      <p:ext uri="{BB962C8B-B14F-4D97-AF65-F5344CB8AC3E}">
        <p14:creationId xmlns:p14="http://schemas.microsoft.com/office/powerpoint/2010/main" val="60016680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C8469B-4D9E-1B07-195C-2B2C941EC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Python – Estruturas de Repetição (for)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FA520A8-515C-EDBF-8576-20E8FC394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49970"/>
            <a:ext cx="10515600" cy="4868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2076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C8469B-4D9E-1B07-195C-2B2C941EC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71200" cy="1325563"/>
          </a:xfrm>
        </p:spPr>
        <p:txBody>
          <a:bodyPr/>
          <a:lstStyle/>
          <a:p>
            <a:r>
              <a:rPr lang="pt-BR" dirty="0"/>
              <a:t>Python – Estruturas de Repetição </a:t>
            </a:r>
            <a:br>
              <a:rPr lang="pt-BR" dirty="0"/>
            </a:br>
            <a:r>
              <a:rPr lang="pt-BR" dirty="0"/>
              <a:t>(break / continue)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3E7FC45-7DB0-6214-7980-685B534AC3A4}"/>
              </a:ext>
            </a:extLst>
          </p:cNvPr>
          <p:cNvSpPr txBox="1"/>
          <p:nvPr/>
        </p:nvSpPr>
        <p:spPr>
          <a:xfrm>
            <a:off x="838200" y="1979136"/>
            <a:ext cx="108712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2800" dirty="0"/>
              <a:t>O comando </a:t>
            </a:r>
            <a:r>
              <a:rPr lang="pt-BR" sz="2800" b="1" dirty="0"/>
              <a:t>break</a:t>
            </a:r>
            <a:r>
              <a:rPr lang="pt-BR" sz="2800" dirty="0"/>
              <a:t> encerra a execução de um loop ao encontrar uma condição específica utilizado com uma estrutura condicional </a:t>
            </a:r>
            <a:r>
              <a:rPr lang="pt-BR" sz="2800" dirty="0" err="1"/>
              <a:t>if-else</a:t>
            </a:r>
            <a:r>
              <a:rPr lang="pt-BR" sz="2800" dirty="0"/>
              <a:t>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2800" dirty="0"/>
              <a:t>O comando </a:t>
            </a:r>
            <a:r>
              <a:rPr lang="pt-BR" sz="2800" b="1" dirty="0"/>
              <a:t>continue</a:t>
            </a:r>
            <a:r>
              <a:rPr lang="pt-BR" sz="2800" dirty="0"/>
              <a:t> faz com que o laço “pule” para o próximo item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utilizado com uma estrutura condicional.</a:t>
            </a:r>
          </a:p>
        </p:txBody>
      </p:sp>
    </p:spTree>
    <p:extLst>
      <p:ext uri="{BB962C8B-B14F-4D97-AF65-F5344CB8AC3E}">
        <p14:creationId xmlns:p14="http://schemas.microsoft.com/office/powerpoint/2010/main" val="417883122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C8469B-4D9E-1B07-195C-2B2C941EC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71200" cy="1325563"/>
          </a:xfrm>
        </p:spPr>
        <p:txBody>
          <a:bodyPr/>
          <a:lstStyle/>
          <a:p>
            <a:r>
              <a:rPr lang="pt-BR" dirty="0"/>
              <a:t>Exercícios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3E7FC45-7DB0-6214-7980-685B534AC3A4}"/>
              </a:ext>
            </a:extLst>
          </p:cNvPr>
          <p:cNvSpPr txBox="1"/>
          <p:nvPr/>
        </p:nvSpPr>
        <p:spPr>
          <a:xfrm>
            <a:off x="838200" y="1487488"/>
            <a:ext cx="1087120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2000" dirty="0"/>
              <a:t>6. </a:t>
            </a:r>
            <a:r>
              <a:rPr lang="pt-BR" sz="20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Faça um programa que calcule o fatorial de um número inteiro fornecido pelo usuário. Ex.: 5!=5.4.3.2.1=120</a:t>
            </a:r>
          </a:p>
          <a:p>
            <a:pPr algn="l"/>
            <a:endParaRPr lang="pt-BR" sz="2000" dirty="0"/>
          </a:p>
          <a:p>
            <a:r>
              <a:rPr lang="pt-BR" sz="2000" dirty="0"/>
              <a:t>7. </a:t>
            </a:r>
            <a:r>
              <a:rPr lang="pt-BR" sz="20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Numa eleição existem três candidatos. Faça um programa que peça o número total de eleitores. Peça para cada eleitor votar e ao final mostrar o número de votos de cada candidato.</a:t>
            </a:r>
          </a:p>
          <a:p>
            <a:endParaRPr lang="pt-BR" sz="2000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r>
              <a:rPr lang="pt-BR" sz="20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8. Desenvolva um programa que faça a tabuada de um número inteiro que será digitado pelo usuário, mas a tabuada não deve necessariamente iniciar em 1 e terminar em 10, o valor inicial e final devem ser informados também pelo usuário, conforme exemplo abaixo:</a:t>
            </a:r>
          </a:p>
          <a:p>
            <a:pPr algn="l"/>
            <a:endParaRPr lang="pt-BR" sz="20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C0814F1-EB00-26E2-55E8-2577E35AA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1467" y="5283200"/>
            <a:ext cx="4526483" cy="149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60383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C8469B-4D9E-1B07-195C-2B2C941EC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Python – Funções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3E7FC45-7DB0-6214-7980-685B534AC3A4}"/>
              </a:ext>
            </a:extLst>
          </p:cNvPr>
          <p:cNvSpPr txBox="1"/>
          <p:nvPr/>
        </p:nvSpPr>
        <p:spPr>
          <a:xfrm>
            <a:off x="924560" y="1562576"/>
            <a:ext cx="108712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/>
              <a:t>Funções são blocos de código que realizam determinadas tarefas que normalmente precisam ser executadas diversas vezes dentro de uma aplicação. 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sz="2800" dirty="0"/>
          </a:p>
          <a:p>
            <a:pPr algn="just"/>
            <a:endParaRPr lang="pt-BR" sz="2800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1EABDBE-049E-98AD-CC54-B22869B90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588" y="3768546"/>
            <a:ext cx="503872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78647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C8469B-4D9E-1B07-195C-2B2C941EC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Python – Funções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3E7FC45-7DB0-6214-7980-685B534AC3A4}"/>
              </a:ext>
            </a:extLst>
          </p:cNvPr>
          <p:cNvSpPr txBox="1"/>
          <p:nvPr/>
        </p:nvSpPr>
        <p:spPr>
          <a:xfrm>
            <a:off x="924560" y="1562576"/>
            <a:ext cx="108712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/>
              <a:t>Funções pode opcionalmente retornar valores 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sz="2800" dirty="0"/>
          </a:p>
          <a:p>
            <a:pPr algn="just"/>
            <a:endParaRPr lang="pt-BR" sz="28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EE674B5-82DC-E002-1345-AC31E715D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460" y="2547937"/>
            <a:ext cx="5219700" cy="176212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C992AE7-5D64-EC3B-E71E-4810A3FC1F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0160" y="4476748"/>
            <a:ext cx="4953000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9950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C8469B-4D9E-1B07-195C-2B2C941EC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Python – Funções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3E7FC45-7DB0-6214-7980-685B534AC3A4}"/>
              </a:ext>
            </a:extLst>
          </p:cNvPr>
          <p:cNvSpPr txBox="1"/>
          <p:nvPr/>
        </p:nvSpPr>
        <p:spPr>
          <a:xfrm>
            <a:off x="924560" y="1562576"/>
            <a:ext cx="108712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 fontAlgn="base">
              <a:buFont typeface="Arial" panose="020B0604020202020204" pitchFamily="34" charset="0"/>
              <a:buChar char="•"/>
            </a:pPr>
            <a:r>
              <a:rPr lang="pt-BR" sz="2800" dirty="0"/>
              <a:t>Observe a sintaxe para se definir uma função: </a:t>
            </a:r>
          </a:p>
          <a:p>
            <a:pPr marL="914400" lvl="1" indent="-457200" fontAlgn="base">
              <a:buFont typeface="Arial" panose="020B0604020202020204" pitchFamily="34" charset="0"/>
              <a:buChar char="•"/>
            </a:pPr>
            <a:r>
              <a:rPr lang="pt-BR" sz="2800" dirty="0"/>
              <a:t>a palavra chave “</a:t>
            </a:r>
            <a:r>
              <a:rPr lang="pt-BR" sz="2800" dirty="0" err="1"/>
              <a:t>def</a:t>
            </a:r>
            <a:r>
              <a:rPr lang="pt-BR" sz="2800" dirty="0"/>
              <a:t>”</a:t>
            </a:r>
          </a:p>
          <a:p>
            <a:pPr marL="914400" lvl="1" indent="-457200" fontAlgn="base">
              <a:buFont typeface="Arial" panose="020B0604020202020204" pitchFamily="34" charset="0"/>
              <a:buChar char="•"/>
            </a:pPr>
            <a:r>
              <a:rPr lang="pt-BR" sz="2800" dirty="0"/>
              <a:t>seguida pelo nome da função </a:t>
            </a:r>
          </a:p>
          <a:p>
            <a:pPr marL="914400" lvl="1" indent="-457200" fontAlgn="base">
              <a:buFont typeface="Arial" panose="020B0604020202020204" pitchFamily="34" charset="0"/>
              <a:buChar char="•"/>
            </a:pPr>
            <a:r>
              <a:rPr lang="pt-BR" sz="2800" dirty="0"/>
              <a:t>e os argumentos da função, colocados entre parênteses, separador por vírgulas e fechando com dois pontos </a:t>
            </a:r>
          </a:p>
          <a:p>
            <a:pPr marL="914400" lvl="1" indent="-457200" fontAlgn="base">
              <a:buFont typeface="Arial" panose="020B0604020202020204" pitchFamily="34" charset="0"/>
              <a:buChar char="•"/>
            </a:pPr>
            <a:r>
              <a:rPr lang="pt-BR" sz="2800" dirty="0"/>
              <a:t>o corpo da função; </a:t>
            </a:r>
          </a:p>
          <a:p>
            <a:pPr marL="914400" lvl="1" indent="-457200" fontAlgn="base">
              <a:buFont typeface="Arial" panose="020B0604020202020204" pitchFamily="34" charset="0"/>
              <a:buChar char="•"/>
            </a:pPr>
            <a:r>
              <a:rPr lang="pt-BR" sz="2800" dirty="0"/>
              <a:t>e o retorno com ”</a:t>
            </a:r>
            <a:r>
              <a:rPr lang="pt-BR" sz="2800" dirty="0" err="1"/>
              <a:t>return</a:t>
            </a:r>
            <a:r>
              <a:rPr lang="pt-BR" sz="2800" dirty="0"/>
              <a:t>” objeto para opcionalmente retornar valores.</a:t>
            </a:r>
          </a:p>
          <a:p>
            <a:pPr marL="1371600" lvl="2" indent="-457200" fontAlgn="base">
              <a:buFont typeface="Arial" panose="020B0604020202020204" pitchFamily="34" charset="0"/>
              <a:buChar char="•"/>
            </a:pPr>
            <a:r>
              <a:rPr lang="pt-BR" sz="2800" dirty="0"/>
              <a:t>Por padrão, as funções retornam </a:t>
            </a:r>
            <a:r>
              <a:rPr lang="pt-BR" sz="2800" dirty="0" err="1"/>
              <a:t>none</a:t>
            </a:r>
            <a:r>
              <a:rPr lang="pt-BR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224978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C8469B-4D9E-1B07-195C-2B2C941EC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Python – Funções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3E7FC45-7DB0-6214-7980-685B534AC3A4}"/>
              </a:ext>
            </a:extLst>
          </p:cNvPr>
          <p:cNvSpPr txBox="1"/>
          <p:nvPr/>
        </p:nvSpPr>
        <p:spPr>
          <a:xfrm>
            <a:off x="924560" y="1562576"/>
            <a:ext cx="10871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800" dirty="0"/>
              <a:t>Exemplo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982A8F4-B8F0-440A-5D60-29D61F598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816" y="3429000"/>
            <a:ext cx="5095875" cy="1838325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7D771D97-BE7C-88F1-787B-EB91B1E5A106}"/>
              </a:ext>
            </a:extLst>
          </p:cNvPr>
          <p:cNvSpPr txBox="1"/>
          <p:nvPr/>
        </p:nvSpPr>
        <p:spPr>
          <a:xfrm>
            <a:off x="2703443" y="238806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FF0000"/>
                </a:solidFill>
              </a:rPr>
              <a:t>Nome da função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9535C40-1768-B55D-19BE-33E9B0573385}"/>
              </a:ext>
            </a:extLst>
          </p:cNvPr>
          <p:cNvSpPr txBox="1"/>
          <p:nvPr/>
        </p:nvSpPr>
        <p:spPr>
          <a:xfrm>
            <a:off x="5015947" y="272386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FF0000"/>
                </a:solidFill>
              </a:rPr>
              <a:t>Parâmetro(s) da função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532E0DF-0311-09AF-2739-CE3AB7035237}"/>
              </a:ext>
            </a:extLst>
          </p:cNvPr>
          <p:cNvSpPr txBox="1"/>
          <p:nvPr/>
        </p:nvSpPr>
        <p:spPr>
          <a:xfrm>
            <a:off x="6400799" y="373127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Corpo da função</a:t>
            </a: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808F5260-901D-ED03-35A2-E1EB1A3EF576}"/>
              </a:ext>
            </a:extLst>
          </p:cNvPr>
          <p:cNvCxnSpPr/>
          <p:nvPr/>
        </p:nvCxnSpPr>
        <p:spPr>
          <a:xfrm flipH="1">
            <a:off x="2703443" y="2757398"/>
            <a:ext cx="483894" cy="671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C65DF9BA-4643-4AAF-4DDE-8C8A6729D2B5}"/>
              </a:ext>
            </a:extLst>
          </p:cNvPr>
          <p:cNvCxnSpPr>
            <a:endCxn id="6" idx="0"/>
          </p:cNvCxnSpPr>
          <p:nvPr/>
        </p:nvCxnSpPr>
        <p:spPr>
          <a:xfrm flipH="1">
            <a:off x="3997754" y="3059668"/>
            <a:ext cx="1018193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C42FEBDC-0FDA-7DEC-AA62-3156A1F7AC3C}"/>
              </a:ext>
            </a:extLst>
          </p:cNvPr>
          <p:cNvCxnSpPr/>
          <p:nvPr/>
        </p:nvCxnSpPr>
        <p:spPr>
          <a:xfrm flipH="1">
            <a:off x="5264331" y="3949467"/>
            <a:ext cx="9376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99343492-FCFC-1225-369C-2785F868074A}"/>
              </a:ext>
            </a:extLst>
          </p:cNvPr>
          <p:cNvSpPr txBox="1"/>
          <p:nvPr/>
        </p:nvSpPr>
        <p:spPr>
          <a:xfrm>
            <a:off x="3790120" y="553225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Chamada  da função </a:t>
            </a:r>
            <a:r>
              <a:rPr lang="pt-BR" dirty="0" err="1">
                <a:solidFill>
                  <a:srgbClr val="FF0000"/>
                </a:solidFill>
              </a:rPr>
              <a:t>hello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B8619CED-0D29-2EA8-7A11-F013C85F0884}"/>
              </a:ext>
            </a:extLst>
          </p:cNvPr>
          <p:cNvCxnSpPr>
            <a:cxnSpLocks/>
          </p:cNvCxnSpPr>
          <p:nvPr/>
        </p:nvCxnSpPr>
        <p:spPr>
          <a:xfrm flipH="1" flipV="1">
            <a:off x="2703443" y="5267325"/>
            <a:ext cx="937686" cy="486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Imagem 18">
            <a:extLst>
              <a:ext uri="{FF2B5EF4-FFF2-40B4-BE49-F238E27FC236}">
                <a16:creationId xmlns:a16="http://schemas.microsoft.com/office/drawing/2014/main" id="{57224140-6613-AFE4-9494-BB8124B464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2101" y="5969000"/>
            <a:ext cx="1181100" cy="523875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0B614391-2B31-3663-892E-C3F2D4FBC896}"/>
              </a:ext>
            </a:extLst>
          </p:cNvPr>
          <p:cNvSpPr txBox="1"/>
          <p:nvPr/>
        </p:nvSpPr>
        <p:spPr>
          <a:xfrm>
            <a:off x="4114799" y="598184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Chamada da função </a:t>
            </a:r>
            <a:r>
              <a:rPr lang="pt-BR" dirty="0" err="1">
                <a:solidFill>
                  <a:srgbClr val="FF0000"/>
                </a:solidFill>
              </a:rPr>
              <a:t>main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497DB897-8A64-3475-BC52-FECEF03C18D2}"/>
              </a:ext>
            </a:extLst>
          </p:cNvPr>
          <p:cNvCxnSpPr/>
          <p:nvPr/>
        </p:nvCxnSpPr>
        <p:spPr>
          <a:xfrm flipH="1">
            <a:off x="2978331" y="6200046"/>
            <a:ext cx="9376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17560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m 20">
            <a:extLst>
              <a:ext uri="{FF2B5EF4-FFF2-40B4-BE49-F238E27FC236}">
                <a16:creationId xmlns:a16="http://schemas.microsoft.com/office/drawing/2014/main" id="{D5246176-61B2-B6C5-0CCD-EA569271D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807" y="2661823"/>
            <a:ext cx="5819775" cy="288607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2C8469B-4D9E-1B07-195C-2B2C941EC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Python – Funções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3E7FC45-7DB0-6214-7980-685B534AC3A4}"/>
              </a:ext>
            </a:extLst>
          </p:cNvPr>
          <p:cNvSpPr txBox="1"/>
          <p:nvPr/>
        </p:nvSpPr>
        <p:spPr>
          <a:xfrm>
            <a:off x="924560" y="1562576"/>
            <a:ext cx="10871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800" dirty="0"/>
              <a:t>Exemplo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9FB8733-DAB6-0460-57EE-2FB53ACC5B98}"/>
              </a:ext>
            </a:extLst>
          </p:cNvPr>
          <p:cNvSpPr txBox="1"/>
          <p:nvPr/>
        </p:nvSpPr>
        <p:spPr>
          <a:xfrm>
            <a:off x="5446641" y="288839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Retorno da função somar</a:t>
            </a:r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1E77DD97-933B-654B-92D6-C1DA4121C78E}"/>
              </a:ext>
            </a:extLst>
          </p:cNvPr>
          <p:cNvCxnSpPr>
            <a:cxnSpLocks/>
          </p:cNvCxnSpPr>
          <p:nvPr/>
        </p:nvCxnSpPr>
        <p:spPr>
          <a:xfrm flipH="1">
            <a:off x="3909390" y="3110401"/>
            <a:ext cx="13882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20D584FC-0C19-48E2-E84A-D78D39535621}"/>
              </a:ext>
            </a:extLst>
          </p:cNvPr>
          <p:cNvSpPr txBox="1"/>
          <p:nvPr/>
        </p:nvSpPr>
        <p:spPr>
          <a:xfrm>
            <a:off x="8915400" y="4550198"/>
            <a:ext cx="229593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Chamada da função somar dentro da função print. </a:t>
            </a:r>
          </a:p>
          <a:p>
            <a:r>
              <a:rPr lang="pt-BR" dirty="0">
                <a:solidFill>
                  <a:srgbClr val="FF0000"/>
                </a:solidFill>
              </a:rPr>
              <a:t>Neste caso, só funciona se a função chamada tiver retorno.</a:t>
            </a:r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BAB19228-896D-1E8D-35D8-2C1932E50154}"/>
              </a:ext>
            </a:extLst>
          </p:cNvPr>
          <p:cNvCxnSpPr>
            <a:cxnSpLocks/>
          </p:cNvCxnSpPr>
          <p:nvPr/>
        </p:nvCxnSpPr>
        <p:spPr>
          <a:xfrm flipH="1">
            <a:off x="7378149" y="4772205"/>
            <a:ext cx="13882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690789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C8469B-4D9E-1B07-195C-2B2C941EC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Python </a:t>
            </a:r>
            <a:r>
              <a:rPr lang="pt-BR"/>
              <a:t>– Exercícios</a:t>
            </a: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E0F22D1-FD03-18CB-D480-8D6B2BB34EA5}"/>
              </a:ext>
            </a:extLst>
          </p:cNvPr>
          <p:cNvSpPr txBox="1"/>
          <p:nvPr/>
        </p:nvSpPr>
        <p:spPr>
          <a:xfrm>
            <a:off x="924560" y="1562576"/>
            <a:ext cx="108712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000" dirty="0">
                <a:solidFill>
                  <a:srgbClr val="333333"/>
                </a:solidFill>
                <a:latin typeface="Arial" panose="020B0604020202020204" pitchFamily="34" charset="0"/>
              </a:rPr>
              <a:t>9. </a:t>
            </a:r>
            <a:r>
              <a:rPr lang="pt-BR" sz="20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Escreva um programa em Python, com uma função que necessite um número inteiro. A função retorna o valor de caractere ‘P’, se seu argumento for positivo, e ‘N’, se seu argumento for zero ou negativo.</a:t>
            </a:r>
          </a:p>
          <a:p>
            <a:pPr algn="just">
              <a:buFont typeface="+mj-lt"/>
              <a:buAutoNum type="arabicPeriod"/>
            </a:pPr>
            <a:endParaRPr lang="pt-BR" sz="2000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algn="just"/>
            <a:r>
              <a:rPr lang="pt-BR" sz="20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10. Escreva um programa em Python, que receba duas notas de um aluno. Calcula e retorna a média desse aluno.</a:t>
            </a:r>
          </a:p>
          <a:p>
            <a:pPr algn="just">
              <a:buFont typeface="+mj-lt"/>
              <a:buAutoNum type="arabicPeriod"/>
            </a:pPr>
            <a:endParaRPr lang="pt-BR" sz="2000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algn="just"/>
            <a:r>
              <a:rPr lang="pt-BR" sz="2000">
                <a:solidFill>
                  <a:srgbClr val="333333"/>
                </a:solidFill>
                <a:latin typeface="Arial" panose="020B0604020202020204" pitchFamily="34" charset="0"/>
              </a:rPr>
              <a:t>11. </a:t>
            </a:r>
            <a:r>
              <a:rPr lang="pt-BR" sz="20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No exercício anterior, crie mais uma função que recebe a média do aluno e retorna ‘A’ se o aluno está aprovado ou ‘R’ se reprovado.</a:t>
            </a:r>
          </a:p>
          <a:p>
            <a:pPr algn="just">
              <a:buFont typeface="+mj-lt"/>
              <a:buAutoNum type="arabicPeriod"/>
            </a:pPr>
            <a:endParaRPr lang="pt-BR" sz="2000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algn="just">
              <a:buFont typeface="+mj-lt"/>
              <a:buAutoNum type="arabicPeriod"/>
            </a:pPr>
            <a:endParaRPr lang="pt-BR" sz="2000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algn="just">
              <a:buFont typeface="+mj-lt"/>
              <a:buAutoNum type="arabicPeriod"/>
            </a:pPr>
            <a:endParaRPr lang="pt-BR" sz="2000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8418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C8469B-4D9E-1B07-195C-2B2C941EC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683240" cy="1325563"/>
          </a:xfrm>
        </p:spPr>
        <p:txBody>
          <a:bodyPr/>
          <a:lstStyle/>
          <a:p>
            <a:r>
              <a:rPr lang="pt-BR" dirty="0"/>
              <a:t>Python - Suporta Diferentes Paradigmas de Programação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CE245B-A650-9CB2-6BEF-EEE9B7ECA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pt-BR" dirty="0">
                <a:solidFill>
                  <a:srgbClr val="202124"/>
                </a:solidFill>
                <a:latin typeface="Google Sans"/>
              </a:rPr>
              <a:t>Paradigmas de Programação são as diferentes abordagens que um programador pode utilizar para desenvolver um código e resolver uma questão específica.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202124"/>
                </a:solidFill>
                <a:latin typeface="Google Sans"/>
              </a:rPr>
              <a:t>Imperativo ou Procedural: </a:t>
            </a:r>
            <a:r>
              <a:rPr lang="pt-BR" dirty="0">
                <a:solidFill>
                  <a:srgbClr val="202124"/>
                </a:solidFill>
                <a:latin typeface="Google Sans"/>
              </a:rPr>
              <a:t>as instruções são passadas ao computador na sequência que devem ser executadas.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202124"/>
                </a:solidFill>
                <a:latin typeface="Google Sans"/>
              </a:rPr>
              <a:t>Orientado a Objetos: </a:t>
            </a:r>
            <a:r>
              <a:rPr lang="pt-BR" dirty="0">
                <a:solidFill>
                  <a:srgbClr val="202124"/>
                </a:solidFill>
                <a:latin typeface="Google Sans"/>
              </a:rPr>
              <a:t>utiliza estruturas denominadas classes e objetos e sua principal característica é permitir uma programação multiplataforma.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202124"/>
                </a:solidFill>
                <a:latin typeface="Google Sans"/>
              </a:rPr>
              <a:t>Funcional:</a:t>
            </a:r>
            <a:r>
              <a:rPr lang="pt-BR" dirty="0">
                <a:solidFill>
                  <a:srgbClr val="202124"/>
                </a:solidFill>
                <a:latin typeface="Google Sans"/>
              </a:rPr>
              <a:t> possui como principal característica o uso de estruturas chamadas de funções. Essas funções separam o código em blocos nos quais cada um tem uma tarefa específica.</a:t>
            </a:r>
          </a:p>
          <a:p>
            <a:endParaRPr lang="pt-BR" dirty="0">
              <a:solidFill>
                <a:srgbClr val="202124"/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173499893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C8469B-4D9E-1B07-195C-2B2C941EC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39699"/>
            <a:ext cx="10515600" cy="1325563"/>
          </a:xfrm>
        </p:spPr>
        <p:txBody>
          <a:bodyPr/>
          <a:lstStyle/>
          <a:p>
            <a:pPr algn="ctr"/>
            <a:r>
              <a:rPr lang="pt-BR" dirty="0"/>
              <a:t>Próxima Aula</a:t>
            </a:r>
            <a:br>
              <a:rPr lang="pt-BR" dirty="0"/>
            </a:br>
            <a:r>
              <a:rPr lang="pt-BR" dirty="0"/>
              <a:t>Interface Gráfica com </a:t>
            </a:r>
            <a:r>
              <a:rPr lang="pt-BR" dirty="0" err="1"/>
              <a:t>TKinter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44693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C8469B-4D9E-1B07-195C-2B2C941EC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38840" cy="1325563"/>
          </a:xfrm>
        </p:spPr>
        <p:txBody>
          <a:bodyPr/>
          <a:lstStyle/>
          <a:p>
            <a:r>
              <a:rPr lang="pt-BR" dirty="0"/>
              <a:t>Python - Tipagem Dinâmica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CE245B-A650-9CB2-6BEF-EEE9B7ECA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rgbClr val="202124"/>
                </a:solidFill>
                <a:latin typeface="Google Sans"/>
              </a:rPr>
              <a:t>Dentro de uma linguagem de programação, trabalhamos constantemente com tipos de dados, alguns exemplos são: </a:t>
            </a:r>
          </a:p>
          <a:p>
            <a:pPr lvl="1"/>
            <a:r>
              <a:rPr lang="pt-BR" dirty="0">
                <a:solidFill>
                  <a:srgbClr val="202124"/>
                </a:solidFill>
                <a:latin typeface="Google Sans"/>
              </a:rPr>
              <a:t>números inteiros (</a:t>
            </a:r>
            <a:r>
              <a:rPr lang="pt-BR" dirty="0" err="1">
                <a:solidFill>
                  <a:srgbClr val="202124"/>
                </a:solidFill>
                <a:latin typeface="Google Sans"/>
              </a:rPr>
              <a:t>int</a:t>
            </a:r>
            <a:r>
              <a:rPr lang="pt-BR" dirty="0">
                <a:solidFill>
                  <a:srgbClr val="202124"/>
                </a:solidFill>
                <a:latin typeface="Google Sans"/>
              </a:rPr>
              <a:t>)</a:t>
            </a:r>
          </a:p>
          <a:p>
            <a:pPr lvl="1"/>
            <a:r>
              <a:rPr lang="pt-BR" dirty="0">
                <a:solidFill>
                  <a:srgbClr val="202124"/>
                </a:solidFill>
                <a:latin typeface="Google Sans"/>
              </a:rPr>
              <a:t>números decimais (</a:t>
            </a:r>
            <a:r>
              <a:rPr lang="pt-BR" dirty="0" err="1">
                <a:solidFill>
                  <a:srgbClr val="202124"/>
                </a:solidFill>
                <a:latin typeface="Google Sans"/>
              </a:rPr>
              <a:t>float</a:t>
            </a:r>
            <a:r>
              <a:rPr lang="pt-BR" dirty="0">
                <a:solidFill>
                  <a:srgbClr val="202124"/>
                </a:solidFill>
                <a:latin typeface="Google Sans"/>
              </a:rPr>
              <a:t>)</a:t>
            </a:r>
          </a:p>
          <a:p>
            <a:pPr lvl="1"/>
            <a:r>
              <a:rPr lang="pt-BR" dirty="0">
                <a:solidFill>
                  <a:srgbClr val="202124"/>
                </a:solidFill>
                <a:latin typeface="Google Sans"/>
              </a:rPr>
              <a:t>sequências de caracteres (</a:t>
            </a:r>
            <a:r>
              <a:rPr lang="pt-BR" dirty="0" err="1">
                <a:solidFill>
                  <a:srgbClr val="202124"/>
                </a:solidFill>
                <a:latin typeface="Google Sans"/>
              </a:rPr>
              <a:t>str</a:t>
            </a:r>
            <a:r>
              <a:rPr lang="pt-BR" dirty="0">
                <a:solidFill>
                  <a:srgbClr val="202124"/>
                </a:solidFill>
                <a:latin typeface="Google Sans"/>
              </a:rPr>
              <a:t>/</a:t>
            </a:r>
            <a:r>
              <a:rPr lang="pt-BR" dirty="0" err="1">
                <a:solidFill>
                  <a:srgbClr val="202124"/>
                </a:solidFill>
                <a:latin typeface="Google Sans"/>
              </a:rPr>
              <a:t>string</a:t>
            </a:r>
            <a:r>
              <a:rPr lang="pt-BR" dirty="0">
                <a:solidFill>
                  <a:srgbClr val="202124"/>
                </a:solidFill>
                <a:latin typeface="Google Sans"/>
              </a:rPr>
              <a:t>/</a:t>
            </a:r>
            <a:r>
              <a:rPr lang="pt-BR" dirty="0" err="1">
                <a:solidFill>
                  <a:srgbClr val="202124"/>
                </a:solidFill>
                <a:latin typeface="Google Sans"/>
              </a:rPr>
              <a:t>text</a:t>
            </a:r>
            <a:r>
              <a:rPr lang="pt-BR" dirty="0">
                <a:solidFill>
                  <a:srgbClr val="202124"/>
                </a:solidFill>
                <a:latin typeface="Google Sans"/>
              </a:rPr>
              <a:t>)  </a:t>
            </a:r>
          </a:p>
          <a:p>
            <a:pPr lvl="1"/>
            <a:r>
              <a:rPr lang="pt-BR" dirty="0">
                <a:solidFill>
                  <a:srgbClr val="202124"/>
                </a:solidFill>
                <a:latin typeface="Google Sans"/>
              </a:rPr>
              <a:t>operadores lógicos (</a:t>
            </a:r>
            <a:r>
              <a:rPr lang="pt-BR" dirty="0" err="1">
                <a:solidFill>
                  <a:srgbClr val="202124"/>
                </a:solidFill>
                <a:latin typeface="Google Sans"/>
              </a:rPr>
              <a:t>boolean</a:t>
            </a:r>
            <a:r>
              <a:rPr lang="pt-BR" dirty="0">
                <a:solidFill>
                  <a:srgbClr val="202124"/>
                </a:solidFill>
                <a:latin typeface="Google Sans"/>
              </a:rPr>
              <a:t>). </a:t>
            </a:r>
          </a:p>
          <a:p>
            <a:r>
              <a:rPr lang="pt-BR" dirty="0">
                <a:solidFill>
                  <a:srgbClr val="202124"/>
                </a:solidFill>
                <a:latin typeface="Google Sans"/>
              </a:rPr>
              <a:t>Ter uma tipagem dinâmica significa que o próprio programa “entende” qual tipo de dados está sendo usado e, portanto, seu tipo não precisa ser previamente declarado.</a:t>
            </a:r>
          </a:p>
        </p:txBody>
      </p:sp>
    </p:spTree>
    <p:extLst>
      <p:ext uri="{BB962C8B-B14F-4D97-AF65-F5344CB8AC3E}">
        <p14:creationId xmlns:p14="http://schemas.microsoft.com/office/powerpoint/2010/main" val="3727967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C8469B-4D9E-1B07-195C-2B2C941EC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Python - Instalação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CE245B-A650-9CB2-6BEF-EEE9B7ECA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rgbClr val="202124"/>
                </a:solidFill>
                <a:latin typeface="Google Sans"/>
              </a:rPr>
              <a:t>A instalação padrão do Python acompanha além do interpretador, um ambiente de desenvolvimento – IDLE </a:t>
            </a:r>
          </a:p>
          <a:p>
            <a:pPr lvl="1"/>
            <a:r>
              <a:rPr lang="pt-BR" dirty="0">
                <a:solidFill>
                  <a:srgbClr val="202124"/>
                </a:solidFill>
                <a:latin typeface="Google Sans"/>
              </a:rPr>
              <a:t>Está incluso no pacote Python na maioria das versões, com exceção de algumas distribuições Linux.</a:t>
            </a:r>
          </a:p>
          <a:p>
            <a:pPr lvl="1"/>
            <a:endParaRPr lang="pt-BR" dirty="0">
              <a:solidFill>
                <a:srgbClr val="202124"/>
              </a:solidFill>
              <a:latin typeface="Google Sans"/>
            </a:endParaRPr>
          </a:p>
          <a:p>
            <a:pPr lvl="1"/>
            <a:endParaRPr lang="pt-BR" dirty="0">
              <a:solidFill>
                <a:srgbClr val="202124"/>
              </a:solidFill>
              <a:latin typeface="Google Sans"/>
            </a:endParaRPr>
          </a:p>
          <a:p>
            <a:pPr lvl="1"/>
            <a:endParaRPr lang="pt-BR" dirty="0">
              <a:solidFill>
                <a:srgbClr val="202124"/>
              </a:solidFill>
              <a:latin typeface="Google Sans"/>
            </a:endParaRPr>
          </a:p>
          <a:p>
            <a:pPr lvl="1"/>
            <a:endParaRPr lang="pt-BR" dirty="0">
              <a:solidFill>
                <a:srgbClr val="202124"/>
              </a:solidFill>
              <a:latin typeface="Google Sans"/>
            </a:endParaRPr>
          </a:p>
          <a:p>
            <a:pPr lvl="1"/>
            <a:endParaRPr lang="pt-BR" dirty="0">
              <a:solidFill>
                <a:srgbClr val="202124"/>
              </a:solidFill>
              <a:latin typeface="Google Sans"/>
            </a:endParaRPr>
          </a:p>
          <a:p>
            <a:pPr lvl="1"/>
            <a:r>
              <a:rPr lang="pt-BR" dirty="0">
                <a:solidFill>
                  <a:srgbClr val="202124"/>
                </a:solidFill>
                <a:latin typeface="Google Sans"/>
              </a:rPr>
              <a:t>Versão Python usada nestes exemplos: 3.9.6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8183264-18F3-0CE6-687C-C8C0D1396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040" y="3567173"/>
            <a:ext cx="9763760" cy="1642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966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C8469B-4D9E-1B07-195C-2B2C941EC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Python – IDLE (ambiente desenvolvimento)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CE245B-A650-9CB2-6BEF-EEE9B7ECA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91895"/>
          </a:xfrm>
        </p:spPr>
        <p:txBody>
          <a:bodyPr/>
          <a:lstStyle/>
          <a:p>
            <a:r>
              <a:rPr lang="pt-BR" dirty="0">
                <a:solidFill>
                  <a:srgbClr val="202124"/>
                </a:solidFill>
                <a:latin typeface="Google Sans"/>
              </a:rPr>
              <a:t>Os códigos são criados no IDLE (File </a:t>
            </a:r>
            <a:r>
              <a:rPr lang="pt-BR" dirty="0">
                <a:solidFill>
                  <a:srgbClr val="202124"/>
                </a:solidFill>
                <a:latin typeface="Google Sans"/>
                <a:sym typeface="Wingdings" panose="05000000000000000000" pitchFamily="2" charset="2"/>
              </a:rPr>
              <a:t> Novo  HelloWorld.py</a:t>
            </a:r>
            <a:r>
              <a:rPr lang="pt-BR" dirty="0">
                <a:solidFill>
                  <a:srgbClr val="202124"/>
                </a:solidFill>
                <a:latin typeface="Google Sans"/>
              </a:rPr>
              <a:t>)</a:t>
            </a:r>
          </a:p>
          <a:p>
            <a:r>
              <a:rPr lang="pt-BR" dirty="0">
                <a:solidFill>
                  <a:srgbClr val="202124"/>
                </a:solidFill>
                <a:latin typeface="Google Sans"/>
              </a:rPr>
              <a:t>A saída é visualizada na janela Shell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1A6BD54-FE27-D045-5A24-BBE3E9374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253" y="3004248"/>
            <a:ext cx="5960428" cy="1043686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1A4705C-CCC5-E795-AA05-15727E26D5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6727" y="4332301"/>
            <a:ext cx="9407073" cy="198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9374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6774</TotalTime>
  <Words>2774</Words>
  <Application>Microsoft Office PowerPoint</Application>
  <PresentationFormat>Widescreen</PresentationFormat>
  <Paragraphs>283</Paragraphs>
  <Slides>60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60</vt:i4>
      </vt:variant>
    </vt:vector>
  </HeadingPairs>
  <TitlesOfParts>
    <vt:vector size="66" baseType="lpstr">
      <vt:lpstr>Arial</vt:lpstr>
      <vt:lpstr>Calibri</vt:lpstr>
      <vt:lpstr>Calibri Light</vt:lpstr>
      <vt:lpstr>Courier New</vt:lpstr>
      <vt:lpstr>Google Sans</vt:lpstr>
      <vt:lpstr>Tema do Office</vt:lpstr>
      <vt:lpstr>Desenvolvimento de Sistemas Interativos</vt:lpstr>
      <vt:lpstr>Roteiro</vt:lpstr>
      <vt:lpstr>Linguagem Python</vt:lpstr>
      <vt:lpstr>Python - Linguagem Interpretada</vt:lpstr>
      <vt:lpstr>Python - Linguagem de Alto Nível</vt:lpstr>
      <vt:lpstr>Python - Suporta Diferentes Paradigmas de Programação</vt:lpstr>
      <vt:lpstr>Python - Tipagem Dinâmica</vt:lpstr>
      <vt:lpstr>Python - Instalação</vt:lpstr>
      <vt:lpstr>Python – IDLE (ambiente desenvolvimento)</vt:lpstr>
      <vt:lpstr>Python - Variáveis</vt:lpstr>
      <vt:lpstr>Python - Tipos</vt:lpstr>
      <vt:lpstr>Python - Tipos</vt:lpstr>
      <vt:lpstr>Python - Tipos</vt:lpstr>
      <vt:lpstr>Python - Tipos</vt:lpstr>
      <vt:lpstr>Python - Tipos</vt:lpstr>
      <vt:lpstr>Python – Regras para nomes de variáveis</vt:lpstr>
      <vt:lpstr>Python – Operadores Aritméticos</vt:lpstr>
      <vt:lpstr>Python – Operadores Relacionais (comparação)</vt:lpstr>
      <vt:lpstr>Python – Operadores Lógicos</vt:lpstr>
      <vt:lpstr>Python – Entrada e Saída de Dados</vt:lpstr>
      <vt:lpstr>Python – função print  (saída de dados na janela console/shell) Exemplos com operadores aritméticos</vt:lpstr>
      <vt:lpstr>Python – função print (saída de dados na janela console/shell)</vt:lpstr>
      <vt:lpstr>Python – função input (leitura de dados via teclado)</vt:lpstr>
      <vt:lpstr>Python – função input (leitura de dados via teclado)</vt:lpstr>
      <vt:lpstr>Python – função input (leitura de dados via teclado)</vt:lpstr>
      <vt:lpstr>Python – Formatação de dados de saída</vt:lpstr>
      <vt:lpstr>Python – Formatação de dados de saída</vt:lpstr>
      <vt:lpstr>Python – Formatação de dados de saída</vt:lpstr>
      <vt:lpstr>Python – Comentários</vt:lpstr>
      <vt:lpstr>Python – Exercícios Tutorados</vt:lpstr>
      <vt:lpstr>Python – Exercícios</vt:lpstr>
      <vt:lpstr>Python – Estruturas Condicionais</vt:lpstr>
      <vt:lpstr>Python – Estruturas Condicionais</vt:lpstr>
      <vt:lpstr>Python – Estruturas Condicionais (if)</vt:lpstr>
      <vt:lpstr>Python – Estruturas Condicionais (if)</vt:lpstr>
      <vt:lpstr>Python – Estruturas Condicionais (if-else)</vt:lpstr>
      <vt:lpstr>Python – Estruturas Condicionais (if-else)</vt:lpstr>
      <vt:lpstr>Python – Estruturas Condicionais (if-elif-else)</vt:lpstr>
      <vt:lpstr>Python – Estruturas Condicionais (if-elif-else)</vt:lpstr>
      <vt:lpstr>Python – Estruturas Condicionais (if-elif-else)</vt:lpstr>
      <vt:lpstr>Python – Exercícios</vt:lpstr>
      <vt:lpstr>Python – Exercícios</vt:lpstr>
      <vt:lpstr>Python – Estruturas de Repetição (while / for)</vt:lpstr>
      <vt:lpstr>Python – Estruturas de Repetição (while)</vt:lpstr>
      <vt:lpstr>Python – Estruturas de Repetição (while)</vt:lpstr>
      <vt:lpstr>Python – Estruturas de Repetição (while)</vt:lpstr>
      <vt:lpstr>Python – Estruturas de Repetição (while)</vt:lpstr>
      <vt:lpstr>Python – Estruturas de Repetição (for)</vt:lpstr>
      <vt:lpstr>Python – Estruturas de Repetição (for)</vt:lpstr>
      <vt:lpstr>Python – Estruturas de Repetição (for)</vt:lpstr>
      <vt:lpstr>Python – Estruturas de Repetição (for)</vt:lpstr>
      <vt:lpstr>Python – Estruturas de Repetição  (break / continue)</vt:lpstr>
      <vt:lpstr>Exercícios</vt:lpstr>
      <vt:lpstr>Python – Funções</vt:lpstr>
      <vt:lpstr>Python – Funções</vt:lpstr>
      <vt:lpstr>Python – Funções</vt:lpstr>
      <vt:lpstr>Python – Funções</vt:lpstr>
      <vt:lpstr>Python – Funções</vt:lpstr>
      <vt:lpstr>Python – Exercícios</vt:lpstr>
      <vt:lpstr>Próxima Aula Interface Gráfica com TKinter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Desenvolvimento de Sistemas Interativos</dc:title>
  <dc:creator>Ana Grasielle</dc:creator>
  <cp:lastModifiedBy>Ana Grasielle</cp:lastModifiedBy>
  <cp:revision>44</cp:revision>
  <dcterms:created xsi:type="dcterms:W3CDTF">2023-03-06T17:58:27Z</dcterms:created>
  <dcterms:modified xsi:type="dcterms:W3CDTF">2023-04-13T00:02:33Z</dcterms:modified>
</cp:coreProperties>
</file>