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6b111a3d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6b111a3d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6b111a3d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6b111a3d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6b111a3d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6b111a3d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6b111a3d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6b111a3d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### Market Structure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### High performers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1. Russian (1,431 downloads/title)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2. Arabic (1,129 downloads/title)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3. Chinese (938 downloads/title)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4. Korean (894 downloads/title)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5. Romanian (648 downloads/title)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##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###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6b111a3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6b111a3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6b111a3d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6b111a3d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6b111a3d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6b111a3d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6b111a3d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6b111a3d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6b111a3d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6b111a3d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b111a3d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6b111a3d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6b111a3d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6b111a3d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6b111a3d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6b111a3d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/>
              <a:t>Project Gutenberg Analysis</a:t>
            </a:r>
            <a:endParaRPr sz="36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Anna Robinette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Subject Analysis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Performing Combinations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-GB"/>
              <a:t>Technical Content</a:t>
            </a:r>
            <a:endParaRPr b="1"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lang="en-GB"/>
              <a:t>German</a:t>
            </a: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lang="en-GB"/>
              <a:t>Chinese</a:t>
            </a: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lang="en-GB"/>
              <a:t>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-GB"/>
              <a:t>Literature</a:t>
            </a:r>
            <a:endParaRPr b="1"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lang="en-GB"/>
              <a:t>Russian</a:t>
            </a: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lang="en-GB"/>
              <a:t>French</a:t>
            </a: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lang="en-GB"/>
              <a:t>Korean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-GB"/>
              <a:t>Educational</a:t>
            </a:r>
            <a:endParaRPr b="1"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lang="en-GB"/>
              <a:t>Spanish</a:t>
            </a:r>
            <a:endParaRPr/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61111"/>
              <a:buFont typeface="Arial"/>
              <a:buChar char="●"/>
            </a:pPr>
            <a:r>
              <a:rPr lang="en-GB"/>
              <a:t>Arabic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Next Steps</a:t>
            </a:r>
            <a:endParaRPr sz="2500"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High Performers</a:t>
            </a:r>
            <a:endParaRPr sz="280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Implementation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Digital-first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Content Development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</a:t>
            </a:r>
            <a:r>
              <a:rPr lang="en-GB"/>
              <a:t>high</a:t>
            </a:r>
            <a:r>
              <a:rPr lang="en-GB"/>
              <a:t>-quality translations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Distribution Partnerships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 publishing partnerships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Analysis of 74,896 titles and </a:t>
            </a:r>
            <a:r>
              <a:rPr lang="en-GB"/>
              <a:t>7</a:t>
            </a:r>
            <a:r>
              <a:rPr lang="en-GB"/>
              <a:t>0 languages represented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5 major subject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Gutenberg is entirely digitally 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the corpus were a </a:t>
            </a:r>
            <a:r>
              <a:rPr lang="en-GB"/>
              <a:t>publisher's</a:t>
            </a:r>
            <a:r>
              <a:rPr lang="en-GB"/>
              <a:t>’ backlist, what would the market opportunities be?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216450" y="1384300"/>
            <a:ext cx="45153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/>
              <a:t>Download Performance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/>
              <a:t>Above 1,000 downloads per title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/>
              <a:t>Consistent performance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/>
              <a:t>High relative to catalog share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/>
              <a:t>Market Potential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/>
              <a:t>Large addressable 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/>
              <a:t>Low current penetration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/>
              <a:t>Growing demand indicators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-GB" sz="1400"/>
              <a:t>Subject Success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/>
              <a:t>Strong in specific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/>
              <a:t>Cross-market appeal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/>
              <a:t>Growth in key segments</a:t>
            </a:r>
            <a:endParaRPr sz="1700"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1384300"/>
            <a:ext cx="181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999"/>
              <a:buNone/>
            </a:pPr>
            <a:r>
              <a:rPr lang="en-GB" sz="1800"/>
              <a:t>What Makes 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999"/>
              <a:buNone/>
            </a:pPr>
            <a:r>
              <a:rPr lang="en-GB" sz="1800"/>
              <a:t>High Performer?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Corpus Structure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</a:t>
            </a:r>
            <a:r>
              <a:rPr lang="en-GB"/>
              <a:t> Distribution</a:t>
            </a:r>
            <a:endParaRPr/>
          </a:p>
        </p:txBody>
      </p:sp>
      <p:pic>
        <p:nvPicPr>
          <p:cNvPr id="99" name="Google Shape;99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0" y="1203575"/>
            <a:ext cx="6125376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Subject Distribution</a:t>
            </a:r>
            <a:endParaRPr/>
          </a:p>
        </p:txBody>
      </p:sp>
      <p:pic>
        <p:nvPicPr>
          <p:cNvPr id="105" name="Google Shape;105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25" y="977625"/>
            <a:ext cx="6737274" cy="416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Performers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Performers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/>
              <a:t>Russian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1,431 downloads/title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56% literature success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0.5% market share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/>
              <a:t>Arabic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1,129 downloads/title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41% educational content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0.1% market share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Emerging Performers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/>
              <a:t>Chinese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938 downloads/title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Strong technical content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Large market potential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/>
              <a:t>Korean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894 downloads/title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Literature focused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/>
              <a:t>Growing demand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