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81" r:id="rId3"/>
    <p:sldId id="287" r:id="rId4"/>
    <p:sldId id="283" r:id="rId5"/>
    <p:sldId id="290" r:id="rId6"/>
    <p:sldId id="286" r:id="rId7"/>
    <p:sldId id="285" r:id="rId8"/>
    <p:sldId id="288" r:id="rId9"/>
    <p:sldId id="289" r:id="rId10"/>
    <p:sldId id="29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1EC72C-3D09-4467-8129-3BE817EB5458}">
          <p14:sldIdLst>
            <p14:sldId id="257"/>
            <p14:sldId id="281"/>
            <p14:sldId id="287"/>
            <p14:sldId id="283"/>
            <p14:sldId id="290"/>
            <p14:sldId id="286"/>
            <p14:sldId id="285"/>
            <p14:sldId id="288"/>
            <p14:sldId id="28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pilina" initials="s" lastIdx="1" clrIdx="0">
    <p:extLst>
      <p:ext uri="{19B8F6BF-5375-455C-9EA6-DF929625EA0E}">
        <p15:presenceInfo xmlns:p15="http://schemas.microsoft.com/office/powerpoint/2012/main" userId="shipi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2F7"/>
    <a:srgbClr val="2276D8"/>
    <a:srgbClr val="AA155A"/>
    <a:srgbClr val="90BAEB"/>
    <a:srgbClr val="7AACE7"/>
    <a:srgbClr val="F1B1CF"/>
    <a:srgbClr val="FFEBFD"/>
    <a:srgbClr val="AB175B"/>
    <a:srgbClr val="DF4E91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157" autoAdjust="0"/>
  </p:normalViewPr>
  <p:slideViewPr>
    <p:cSldViewPr snapToGrid="0">
      <p:cViewPr varScale="1">
        <p:scale>
          <a:sx n="85" d="100"/>
          <a:sy n="85" d="100"/>
        </p:scale>
        <p:origin x="76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590897113907281"/>
          <c:y val="8.4336666660763844E-3"/>
          <c:w val="0.51034256605115591"/>
          <c:h val="0.991566333333923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0BAE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FCDF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F4C9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DF4C9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AFCDF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DF4C9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AFCDF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rgbClr val="AFCDF0"/>
              </a:solidFill>
              <a:ln>
                <a:noFill/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рентгенолаборант</c:v>
                </c:pt>
                <c:pt idx="1">
                  <c:v>врач-терапевт 
участковый</c:v>
                </c:pt>
                <c:pt idx="2">
                  <c:v>врач-педиатр 
участковый</c:v>
                </c:pt>
                <c:pt idx="3">
                  <c:v>врач 
анестезиолог-реаниматолог</c:v>
                </c:pt>
                <c:pt idx="4">
                  <c:v>врач общей практики 
(семейный врач)</c:v>
                </c:pt>
                <c:pt idx="5">
                  <c:v>врач-хирург</c:v>
                </c:pt>
                <c:pt idx="6">
                  <c:v>врач-рентгенолог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304</c:v>
                </c:pt>
                <c:pt idx="1">
                  <c:v>218</c:v>
                </c:pt>
                <c:pt idx="2">
                  <c:v>217</c:v>
                </c:pt>
                <c:pt idx="3">
                  <c:v>207</c:v>
                </c:pt>
                <c:pt idx="4">
                  <c:v>179</c:v>
                </c:pt>
                <c:pt idx="5">
                  <c:v>147</c:v>
                </c:pt>
                <c:pt idx="6">
                  <c:v>141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4"/>
        <c:axId val="455869896"/>
        <c:axId val="13992144"/>
      </c:barChart>
      <c:catAx>
        <c:axId val="455869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92144"/>
        <c:crosses val="autoZero"/>
        <c:auto val="1"/>
        <c:lblAlgn val="ctr"/>
        <c:lblOffset val="100"/>
        <c:noMultiLvlLbl val="0"/>
      </c:catAx>
      <c:valAx>
        <c:axId val="13992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5869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Тверь</c:v>
                </c:pt>
              </c:strCache>
            </c:strRef>
          </c:tx>
          <c:spPr>
            <a:solidFill>
              <a:srgbClr val="DF4E91"/>
            </a:solidFill>
            <a:ln w="15875">
              <a:noFill/>
            </a:ln>
          </c:spPr>
          <c:dPt>
            <c:idx val="0"/>
            <c:bubble3D val="0"/>
            <c:spPr>
              <a:solidFill>
                <a:srgbClr val="F1B1CF"/>
              </a:solidFill>
              <a:ln w="158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AACE7"/>
              </a:solidFill>
              <a:ln w="15875">
                <a:noFill/>
              </a:ln>
              <a:effectLst/>
            </c:spPr>
          </c:dPt>
          <c:dLbls>
            <c:dLbl>
              <c:idx val="1"/>
              <c:layout>
                <c:manualLayout>
                  <c:x val="0.20358258258258258"/>
                  <c:y val="0.143165540540540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27638888888891"/>
                      <c:h val="0.2417409722222222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женщины</c:v>
                </c:pt>
                <c:pt idx="1">
                  <c:v>мужчины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Область</c:v>
                </c:pt>
              </c:strCache>
            </c:strRef>
          </c:tx>
          <c:spPr>
            <a:solidFill>
              <a:srgbClr val="DF4E91"/>
            </a:solidFill>
            <a:ln w="15875">
              <a:noFill/>
            </a:ln>
          </c:spPr>
          <c:dPt>
            <c:idx val="0"/>
            <c:bubble3D val="0"/>
            <c:spPr>
              <a:solidFill>
                <a:srgbClr val="F1B1CF"/>
              </a:solidFill>
              <a:ln w="158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AACE7"/>
              </a:solidFill>
              <a:ln w="15875"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женщины</c:v>
                </c:pt>
                <c:pt idx="1">
                  <c:v>мужчины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Тверь</c:v>
                </c:pt>
              </c:strCache>
            </c:strRef>
          </c:tx>
          <c:spPr>
            <a:solidFill>
              <a:srgbClr val="DF4E91"/>
            </a:solidFill>
            <a:ln w="15875">
              <a:noFill/>
            </a:ln>
          </c:spPr>
          <c:dPt>
            <c:idx val="0"/>
            <c:bubble3D val="0"/>
            <c:spPr>
              <a:solidFill>
                <a:srgbClr val="F1B1CF"/>
              </a:solidFill>
              <a:ln w="158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AACE7"/>
              </a:solidFill>
              <a:ln w="15875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9.9817192192192275E-2"/>
                  <c:y val="-0.2334658408408409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54027777777777"/>
                      <c:h val="0.2417409722222222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12730630630630629"/>
                  <c:y val="7.64237987987987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227638888888891"/>
                      <c:h val="0.2417409722222222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женщины</c:v>
                </c:pt>
                <c:pt idx="1">
                  <c:v>мужчины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85</c:v>
                </c:pt>
                <c:pt idx="1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Область</c:v>
                </c:pt>
              </c:strCache>
            </c:strRef>
          </c:tx>
          <c:spPr>
            <a:solidFill>
              <a:srgbClr val="DF4E91"/>
            </a:solidFill>
            <a:ln w="15875">
              <a:noFill/>
            </a:ln>
          </c:spPr>
          <c:dPt>
            <c:idx val="0"/>
            <c:bubble3D val="0"/>
            <c:spPr>
              <a:solidFill>
                <a:srgbClr val="F1B1CF"/>
              </a:solidFill>
              <a:ln w="15875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7AACE7"/>
              </a:solidFill>
              <a:ln w="15875">
                <a:noFill/>
              </a:ln>
              <a:effectLst/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0.22491366366366367"/>
                  <c:y val="0.135973348348348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167267267267267"/>
                      <c:h val="0.27306906906906903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женщины</c:v>
                </c:pt>
                <c:pt idx="1">
                  <c:v>мужчины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89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B3256-77F7-438F-A6C6-BBF9279FB7EB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E2D9-C2A4-4ADE-8509-5B5E5B173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83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2D9-C2A4-4ADE-8509-5B5E5B1735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5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2D9-C2A4-4ADE-8509-5B5E5B17350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1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2D9-C2A4-4ADE-8509-5B5E5B1735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05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1E2D9-C2A4-4ADE-8509-5B5E5B1735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2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36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4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69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38921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03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24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67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7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9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2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3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2503-AD7E-4936-A1F9-E01F8727E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atalens.yandex/a4o5ea4ojpx4w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tif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lens.yandex/a4o5ea4ojpx4w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esign.pibig.info/uploads/posts/2023-03/1679894788_design-pibig-info-p-registratura-interer-dizain-krasivo-3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06174" y="0"/>
            <a:ext cx="8085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олилиния 19">
            <a:extLst>
              <a:ext uri="{FF2B5EF4-FFF2-40B4-BE49-F238E27FC236}">
                <a16:creationId xmlns:a16="http://schemas.microsoft.com/office/drawing/2014/main" xmlns="" id="{D2B8BD34-6B20-EF41-9C9E-6968812CA3D2}"/>
              </a:ext>
            </a:extLst>
          </p:cNvPr>
          <p:cNvSpPr/>
          <p:nvPr/>
        </p:nvSpPr>
        <p:spPr>
          <a:xfrm rot="10800000" flipH="1">
            <a:off x="-84851" y="-15570"/>
            <a:ext cx="6136257" cy="6873570"/>
          </a:xfrm>
          <a:custGeom>
            <a:avLst/>
            <a:gdLst>
              <a:gd name="connsiteX0" fmla="*/ 0 w 13362918"/>
              <a:gd name="connsiteY0" fmla="*/ 0 h 13743782"/>
              <a:gd name="connsiteX1" fmla="*/ 10083540 w 13362918"/>
              <a:gd name="connsiteY1" fmla="*/ 0 h 13743782"/>
              <a:gd name="connsiteX2" fmla="*/ 10904289 w 13362918"/>
              <a:gd name="connsiteY2" fmla="*/ 728548 h 13743782"/>
              <a:gd name="connsiteX3" fmla="*/ 10904289 w 13362918"/>
              <a:gd name="connsiteY3" fmla="*/ 12774718 h 13743782"/>
              <a:gd name="connsiteX4" fmla="*/ 9757973 w 13362918"/>
              <a:gd name="connsiteY4" fmla="*/ 13743782 h 13743782"/>
              <a:gd name="connsiteX5" fmla="*/ 0 w 13362918"/>
              <a:gd name="connsiteY5" fmla="*/ 13743782 h 1374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62918" h="13743782">
                <a:moveTo>
                  <a:pt x="0" y="0"/>
                </a:moveTo>
                <a:lnTo>
                  <a:pt x="10083540" y="0"/>
                </a:lnTo>
                <a:cubicBezTo>
                  <a:pt x="10368109" y="222700"/>
                  <a:pt x="10643836" y="463853"/>
                  <a:pt x="10904289" y="728548"/>
                </a:cubicBezTo>
                <a:cubicBezTo>
                  <a:pt x="14182462" y="4055052"/>
                  <a:pt x="14182462" y="9448850"/>
                  <a:pt x="10904289" y="12774718"/>
                </a:cubicBezTo>
                <a:cubicBezTo>
                  <a:pt x="10545764" y="13139310"/>
                  <a:pt x="10160711" y="13459998"/>
                  <a:pt x="9757973" y="13743782"/>
                </a:cubicBezTo>
                <a:lnTo>
                  <a:pt x="0" y="13743782"/>
                </a:lnTo>
                <a:close/>
              </a:path>
            </a:pathLst>
          </a:custGeom>
          <a:solidFill>
            <a:srgbClr val="2276D8"/>
          </a:solidFill>
          <a:ln w="12700">
            <a:miter lim="400000"/>
          </a:ln>
        </p:spPr>
        <p:txBody>
          <a:bodyPr wrap="square" lIns="25400" tIns="25400" rIns="25400" bIns="25400" anchor="ctr">
            <a:noAutofit/>
          </a:bodyPr>
          <a:lstStyle/>
          <a:p>
            <a:pPr algn="ctr"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" name="Текст"/>
          <p:cNvSpPr txBox="1"/>
          <p:nvPr/>
        </p:nvSpPr>
        <p:spPr>
          <a:xfrm>
            <a:off x="340064" y="6283463"/>
            <a:ext cx="2565577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000" spc="79">
                <a:solidFill>
                  <a:srgbClr val="FFFFFF"/>
                </a:solidFill>
                <a:latin typeface="Muller Light"/>
                <a:ea typeface="Muller Light"/>
                <a:cs typeface="Muller Light"/>
                <a:sym typeface="Muller Light"/>
              </a:defRPr>
            </a:lvl1pPr>
          </a:lstStyle>
          <a:p>
            <a:r>
              <a:rPr lang="ru-RU" sz="1600" dirty="0" err="1" smtClean="0">
                <a:solidFill>
                  <a:srgbClr val="D1E2F7"/>
                </a:solidFill>
                <a:latin typeface="Gilroy Light" pitchFamily="2" charset="0"/>
              </a:rPr>
              <a:t>Шипилина</a:t>
            </a:r>
            <a:r>
              <a:rPr lang="ru-RU" sz="1600" dirty="0" smtClean="0">
                <a:solidFill>
                  <a:srgbClr val="D1E2F7"/>
                </a:solidFill>
                <a:latin typeface="Gilroy Light" pitchFamily="2" charset="0"/>
              </a:rPr>
              <a:t> Анна</a:t>
            </a:r>
            <a:endParaRPr lang="ru-RU" sz="1600" dirty="0">
              <a:solidFill>
                <a:srgbClr val="D1E2F7"/>
              </a:solidFill>
              <a:latin typeface="Gilroy Light" pitchFamily="2" charset="0"/>
            </a:endParaRPr>
          </a:p>
        </p:txBody>
      </p:sp>
      <p:sp>
        <p:nvSpPr>
          <p:cNvPr id="154" name="Заголовок презентации"/>
          <p:cNvSpPr txBox="1"/>
          <p:nvPr/>
        </p:nvSpPr>
        <p:spPr>
          <a:xfrm>
            <a:off x="187557" y="1971318"/>
            <a:ext cx="5591440" cy="152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12400">
                <a:solidFill>
                  <a:srgbClr val="FFFFFF"/>
                </a:solidFill>
                <a:latin typeface="Muller Bold"/>
                <a:ea typeface="Muller Bold"/>
                <a:cs typeface="Muller Bold"/>
                <a:sym typeface="Muller Bold"/>
              </a:defRPr>
            </a:pPr>
            <a:r>
              <a:rPr lang="ru-RU" sz="3200" dirty="0">
                <a:solidFill>
                  <a:schemeClr val="bg1"/>
                </a:solidFill>
                <a:latin typeface="Gilroy ExtraBold" pitchFamily="2" charset="0"/>
              </a:rPr>
              <a:t>Первичный анализ и </a:t>
            </a:r>
            <a:r>
              <a:rPr lang="ru-RU" sz="3200" dirty="0" smtClean="0">
                <a:solidFill>
                  <a:schemeClr val="bg1"/>
                </a:solidFill>
                <a:latin typeface="Gilroy ExtraBold" pitchFamily="2" charset="0"/>
              </a:rPr>
              <a:t>оценка</a:t>
            </a:r>
            <a:r>
              <a:rPr lang="en-US" sz="3200" dirty="0" smtClean="0">
                <a:solidFill>
                  <a:schemeClr val="bg1"/>
                </a:solidFill>
                <a:latin typeface="Gilroy ExtraBold" pitchFamily="2" charset="0"/>
              </a:rPr>
              <a:t> </a:t>
            </a:r>
            <a:r>
              <a:rPr lang="ru-RU" sz="3200" dirty="0" smtClean="0">
                <a:solidFill>
                  <a:schemeClr val="bg1"/>
                </a:solidFill>
                <a:latin typeface="Gilroy ExtraBold" pitchFamily="2" charset="0"/>
              </a:rPr>
              <a:t>медицинских </a:t>
            </a:r>
            <a:r>
              <a:rPr lang="ru-RU" sz="3200" dirty="0">
                <a:solidFill>
                  <a:schemeClr val="bg1"/>
                </a:solidFill>
                <a:latin typeface="Gilroy ExtraBold" pitchFamily="2" charset="0"/>
              </a:rPr>
              <a:t>организаций Твери </a:t>
            </a:r>
            <a:r>
              <a:rPr lang="ru-RU" sz="3200" dirty="0" smtClean="0">
                <a:solidFill>
                  <a:schemeClr val="bg1"/>
                </a:solidFill>
                <a:latin typeface="Gilroy ExtraBold" pitchFamily="2" charset="0"/>
              </a:rPr>
              <a:t>и </a:t>
            </a:r>
            <a:r>
              <a:rPr lang="ru-RU" sz="3200" dirty="0">
                <a:solidFill>
                  <a:schemeClr val="bg1"/>
                </a:solidFill>
                <a:latin typeface="Gilroy ExtraBold" pitchFamily="2" charset="0"/>
              </a:rPr>
              <a:t>Тверской области</a:t>
            </a:r>
          </a:p>
        </p:txBody>
      </p:sp>
      <p:sp>
        <p:nvSpPr>
          <p:cNvPr id="10" name="Заголовок презентации"/>
          <p:cNvSpPr txBox="1"/>
          <p:nvPr/>
        </p:nvSpPr>
        <p:spPr>
          <a:xfrm>
            <a:off x="187557" y="4265900"/>
            <a:ext cx="5591440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>
              <a:defRPr sz="12400">
                <a:solidFill>
                  <a:srgbClr val="FFFFFF"/>
                </a:solidFill>
                <a:latin typeface="Muller Bold"/>
                <a:ea typeface="Muller Bold"/>
                <a:cs typeface="Muller Bold"/>
                <a:sym typeface="Muller Bold"/>
              </a:defRPr>
            </a:pPr>
            <a:r>
              <a:rPr lang="ru-RU" sz="1600" dirty="0" smtClean="0">
                <a:solidFill>
                  <a:srgbClr val="D1E2F7"/>
                </a:solidFill>
                <a:latin typeface="Gilroy ExtraBold" pitchFamily="2" charset="0"/>
              </a:rPr>
              <a:t>Подготовлено для Тверского ГМУ </a:t>
            </a:r>
            <a:endParaRPr lang="ru-RU" sz="1600" dirty="0">
              <a:solidFill>
                <a:srgbClr val="D1E2F7"/>
              </a:solidFill>
              <a:latin typeface="Gilroy ExtraBold" pitchFamily="2" charset="0"/>
            </a:endParaRPr>
          </a:p>
        </p:txBody>
      </p:sp>
      <p:sp>
        <p:nvSpPr>
          <p:cNvPr id="11" name="Текст"/>
          <p:cNvSpPr txBox="1"/>
          <p:nvPr/>
        </p:nvSpPr>
        <p:spPr>
          <a:xfrm>
            <a:off x="9514937" y="6611189"/>
            <a:ext cx="286250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4000" spc="79">
                <a:solidFill>
                  <a:srgbClr val="FFFFFF"/>
                </a:solidFill>
                <a:latin typeface="Muller Light"/>
                <a:ea typeface="Muller Light"/>
                <a:cs typeface="Muller Light"/>
                <a:sym typeface="Muller Light"/>
              </a:defRPr>
            </a:lvl1pPr>
          </a:lstStyle>
          <a:p>
            <a:r>
              <a:rPr lang="ru-RU" sz="1100" dirty="0" smtClean="0">
                <a:solidFill>
                  <a:srgbClr val="D1E2F7"/>
                </a:solidFill>
                <a:latin typeface="Gilroy Light" pitchFamily="2" charset="0"/>
              </a:rPr>
              <a:t>*Источник изображения: Интернет</a:t>
            </a:r>
            <a:endParaRPr lang="ru-RU" sz="1100" dirty="0">
              <a:solidFill>
                <a:srgbClr val="D1E2F7"/>
              </a:solidFill>
              <a:latin typeface="Gilro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89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60055" y="358770"/>
            <a:ext cx="748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Gilroy ExtraBold"/>
              </a:rPr>
              <a:t>Дашборд</a:t>
            </a:r>
            <a:r>
              <a:rPr lang="ru-RU" sz="2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Gilroy ExtraBold"/>
              </a:rPr>
              <a:t> в </a:t>
            </a:r>
            <a:r>
              <a:rPr lang="en-US" sz="2400" dirty="0" err="1" smtClean="0">
                <a:solidFill>
                  <a:prstClr val="black">
                    <a:lumMod val="50000"/>
                    <a:lumOff val="50000"/>
                  </a:prstClr>
                </a:solidFill>
                <a:latin typeface="Gilroy ExtraBold"/>
              </a:rPr>
              <a:t>DataLens</a:t>
            </a:r>
            <a:endParaRPr lang="ru-RU" sz="2400" dirty="0">
              <a:solidFill>
                <a:prstClr val="black">
                  <a:lumMod val="50000"/>
                  <a:lumOff val="50000"/>
                </a:prstClr>
              </a:solidFill>
              <a:latin typeface="Gilroy Extra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229" y="1139706"/>
            <a:ext cx="717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prstClr val="black"/>
                </a:solidFill>
                <a:latin typeface="Gilroy ExtraBold"/>
                <a:hlinkClick r:id="rId2"/>
              </a:rPr>
              <a:t>Ссылка на </a:t>
            </a:r>
            <a:r>
              <a:rPr lang="ru-RU" sz="1600" dirty="0" err="1" smtClean="0">
                <a:solidFill>
                  <a:prstClr val="black"/>
                </a:solidFill>
                <a:latin typeface="Gilroy ExtraBold"/>
                <a:hlinkClick r:id="rId2"/>
              </a:rPr>
              <a:t>дашборд</a:t>
            </a:r>
            <a:endParaRPr lang="ru-RU" sz="1600" dirty="0">
              <a:solidFill>
                <a:prstClr val="black"/>
              </a:solidFill>
              <a:latin typeface="Gilroy Extra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9" y="1780279"/>
            <a:ext cx="10145672" cy="44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0054" y="358770"/>
            <a:ext cx="816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E7E6E6">
                    <a:lumMod val="75000"/>
                  </a:srgbClr>
                </a:solidFill>
                <a:latin typeface="Gilroy ExtraBold"/>
              </a:rPr>
              <a:t>Задачи исследования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856112" y="1381547"/>
            <a:ext cx="812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Выполнить предобработку предоставленных данных и подготовить их для построения </a:t>
            </a:r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дашборда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4" y="1381547"/>
            <a:ext cx="845730" cy="845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56112" y="2659813"/>
            <a:ext cx="8126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Исследовать данные и оценить укомплектованность медицинских организаций Твери и Тверской области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4" y="2578266"/>
            <a:ext cx="845730" cy="8457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56112" y="3696448"/>
            <a:ext cx="8126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Спроектировать </a:t>
            </a:r>
            <a:r>
              <a:rPr lang="ru-RU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дашборд</a:t>
            </a: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 в </a:t>
            </a:r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DataLens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, отвечающий на вопросы: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 1. подтверждается ли то, что более молодые сотрудники работают в Твери, а более старшего возраста – в отдаленных районах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 2. как распределяются врачи по полу, выбирают ли молодые специалисты работу преимущественно в Твери 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3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. сравнение долей работающих выпускников в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Твери и Тверской </a:t>
            </a:r>
            <a:r>
              <a:rPr lang="ru-RU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области</a:t>
            </a: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74" y="4004747"/>
            <a:ext cx="845730" cy="84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0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Блок-схема: узел 19">
            <a:extLst>
              <a:ext uri="{FF2B5EF4-FFF2-40B4-BE49-F238E27FC236}">
                <a16:creationId xmlns="" xmlns:a16="http://schemas.microsoft.com/office/drawing/2014/main" id="{B5A1796C-7686-414F-B8B9-47F1690F53A6}"/>
              </a:ext>
            </a:extLst>
          </p:cNvPr>
          <p:cNvSpPr/>
          <p:nvPr/>
        </p:nvSpPr>
        <p:spPr>
          <a:xfrm>
            <a:off x="8377617" y="-285243"/>
            <a:ext cx="3805851" cy="3805851"/>
          </a:xfrm>
          <a:prstGeom prst="flowChartConnector">
            <a:avLst/>
          </a:prstGeom>
          <a:solidFill>
            <a:srgbClr val="317FD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4">
            <a:extLst>
              <a:ext uri="{FF2B5EF4-FFF2-40B4-BE49-F238E27FC236}">
                <a16:creationId xmlns="" xmlns:a16="http://schemas.microsoft.com/office/drawing/2014/main" id="{E682B9B1-4CD8-48F2-9810-781435D44900}"/>
              </a:ext>
            </a:extLst>
          </p:cNvPr>
          <p:cNvCxnSpPr>
            <a:cxnSpLocks/>
          </p:cNvCxnSpPr>
          <p:nvPr/>
        </p:nvCxnSpPr>
        <p:spPr>
          <a:xfrm flipV="1">
            <a:off x="1708729" y="2261585"/>
            <a:ext cx="6825671" cy="1"/>
          </a:xfrm>
          <a:prstGeom prst="line">
            <a:avLst/>
          </a:prstGeom>
          <a:ln w="38100" cap="rnd">
            <a:solidFill>
              <a:srgbClr val="317FD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7">
            <a:extLst>
              <a:ext uri="{FF2B5EF4-FFF2-40B4-BE49-F238E27FC236}">
                <a16:creationId xmlns="" xmlns:a16="http://schemas.microsoft.com/office/drawing/2014/main" id="{4F8C59B7-11C6-470A-9827-89FF2170F620}"/>
              </a:ext>
            </a:extLst>
          </p:cNvPr>
          <p:cNvCxnSpPr>
            <a:cxnSpLocks/>
          </p:cNvCxnSpPr>
          <p:nvPr/>
        </p:nvCxnSpPr>
        <p:spPr>
          <a:xfrm>
            <a:off x="1452110" y="3763678"/>
            <a:ext cx="8280479" cy="0"/>
          </a:xfrm>
          <a:prstGeom prst="line">
            <a:avLst/>
          </a:prstGeom>
          <a:ln w="38100">
            <a:solidFill>
              <a:srgbClr val="317FDA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0">
            <a:extLst>
              <a:ext uri="{FF2B5EF4-FFF2-40B4-BE49-F238E27FC236}">
                <a16:creationId xmlns="" xmlns:a16="http://schemas.microsoft.com/office/drawing/2014/main" id="{6179C1FF-FBC9-4B14-B55D-CED7A60EA761}"/>
              </a:ext>
            </a:extLst>
          </p:cNvPr>
          <p:cNvCxnSpPr>
            <a:cxnSpLocks/>
          </p:cNvCxnSpPr>
          <p:nvPr/>
        </p:nvCxnSpPr>
        <p:spPr>
          <a:xfrm>
            <a:off x="1708729" y="5265771"/>
            <a:ext cx="8023860" cy="0"/>
          </a:xfrm>
          <a:prstGeom prst="line">
            <a:avLst/>
          </a:prstGeom>
          <a:ln w="38100">
            <a:solidFill>
              <a:srgbClr val="317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Дуга 11">
            <a:extLst>
              <a:ext uri="{FF2B5EF4-FFF2-40B4-BE49-F238E27FC236}">
                <a16:creationId xmlns="" xmlns:a16="http://schemas.microsoft.com/office/drawing/2014/main" id="{02673A4C-5F61-4811-993D-9922A5EC94E5}"/>
              </a:ext>
            </a:extLst>
          </p:cNvPr>
          <p:cNvSpPr/>
          <p:nvPr/>
        </p:nvSpPr>
        <p:spPr>
          <a:xfrm flipH="1">
            <a:off x="828146" y="2261585"/>
            <a:ext cx="1497330" cy="1487805"/>
          </a:xfrm>
          <a:prstGeom prst="arc">
            <a:avLst>
              <a:gd name="adj1" fmla="val 16200000"/>
              <a:gd name="adj2" fmla="val 5482072"/>
            </a:avLst>
          </a:prstGeom>
          <a:noFill/>
          <a:ln w="38100" cap="rnd">
            <a:solidFill>
              <a:srgbClr val="317FDA"/>
            </a:solidFill>
            <a:prstDash val="solid"/>
            <a:round/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748665 w 1497330"/>
                      <a:gd name="connsiteY0" fmla="*/ 0 h 1497330"/>
                      <a:gd name="connsiteX1" fmla="*/ 1398249 w 1497330"/>
                      <a:gd name="connsiteY1" fmla="*/ 376455 h 1497330"/>
                      <a:gd name="connsiteX2" fmla="*/ 1394566 w 1497330"/>
                      <a:gd name="connsiteY2" fmla="*/ 1127230 h 1497330"/>
                      <a:gd name="connsiteX3" fmla="*/ 741320 w 1497330"/>
                      <a:gd name="connsiteY3" fmla="*/ 1497293 h 1497330"/>
                      <a:gd name="connsiteX4" fmla="*/ 748665 w 1497330"/>
                      <a:gd name="connsiteY4" fmla="*/ 748665 h 1497330"/>
                      <a:gd name="connsiteX5" fmla="*/ 748665 w 1497330"/>
                      <a:gd name="connsiteY5" fmla="*/ 0 h 1497330"/>
                      <a:gd name="connsiteX0" fmla="*/ 748665 w 1497330"/>
                      <a:gd name="connsiteY0" fmla="*/ 0 h 1497330"/>
                      <a:gd name="connsiteX1" fmla="*/ 1398249 w 1497330"/>
                      <a:gd name="connsiteY1" fmla="*/ 376455 h 1497330"/>
                      <a:gd name="connsiteX2" fmla="*/ 1394566 w 1497330"/>
                      <a:gd name="connsiteY2" fmla="*/ 1127230 h 1497330"/>
                      <a:gd name="connsiteX3" fmla="*/ 741320 w 1497330"/>
                      <a:gd name="connsiteY3" fmla="*/ 1497293 h 1497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97330" h="1497330" stroke="0" extrusionOk="0">
                        <a:moveTo>
                          <a:pt x="748665" y="0"/>
                        </a:moveTo>
                        <a:cubicBezTo>
                          <a:pt x="1010907" y="-3766"/>
                          <a:pt x="1241295" y="152457"/>
                          <a:pt x="1398249" y="376455"/>
                        </a:cubicBezTo>
                        <a:cubicBezTo>
                          <a:pt x="1565682" y="616450"/>
                          <a:pt x="1519614" y="896056"/>
                          <a:pt x="1394566" y="1127230"/>
                        </a:cubicBezTo>
                        <a:cubicBezTo>
                          <a:pt x="1223150" y="1393631"/>
                          <a:pt x="1005917" y="1520579"/>
                          <a:pt x="741320" y="1497293"/>
                        </a:cubicBezTo>
                        <a:cubicBezTo>
                          <a:pt x="723693" y="1236767"/>
                          <a:pt x="772890" y="1010952"/>
                          <a:pt x="748665" y="748665"/>
                        </a:cubicBezTo>
                        <a:cubicBezTo>
                          <a:pt x="762073" y="440289"/>
                          <a:pt x="716753" y="141930"/>
                          <a:pt x="748665" y="0"/>
                        </a:cubicBezTo>
                        <a:close/>
                      </a:path>
                      <a:path w="1497330" h="1497330" fill="none" extrusionOk="0">
                        <a:moveTo>
                          <a:pt x="748665" y="0"/>
                        </a:moveTo>
                        <a:cubicBezTo>
                          <a:pt x="1006460" y="-1616"/>
                          <a:pt x="1256980" y="151018"/>
                          <a:pt x="1398249" y="376455"/>
                        </a:cubicBezTo>
                        <a:cubicBezTo>
                          <a:pt x="1527225" y="566976"/>
                          <a:pt x="1523596" y="904975"/>
                          <a:pt x="1394566" y="1127230"/>
                        </a:cubicBezTo>
                        <a:cubicBezTo>
                          <a:pt x="1280919" y="1371084"/>
                          <a:pt x="1014364" y="1501058"/>
                          <a:pt x="741320" y="149729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Gilroy Light"/>
            </a:endParaRPr>
          </a:p>
        </p:txBody>
      </p:sp>
      <p:sp>
        <p:nvSpPr>
          <p:cNvPr id="30" name="Дуга 12">
            <a:extLst>
              <a:ext uri="{FF2B5EF4-FFF2-40B4-BE49-F238E27FC236}">
                <a16:creationId xmlns="" xmlns:a16="http://schemas.microsoft.com/office/drawing/2014/main" id="{5069818A-CA85-42D1-A783-F27FF1854CD7}"/>
              </a:ext>
            </a:extLst>
          </p:cNvPr>
          <p:cNvSpPr/>
          <p:nvPr/>
        </p:nvSpPr>
        <p:spPr>
          <a:xfrm>
            <a:off x="9084889" y="3768441"/>
            <a:ext cx="1497330" cy="1497330"/>
          </a:xfrm>
          <a:prstGeom prst="arc">
            <a:avLst>
              <a:gd name="adj1" fmla="val 16200000"/>
              <a:gd name="adj2" fmla="val 5433730"/>
            </a:avLst>
          </a:prstGeom>
          <a:noFill/>
          <a:ln w="38100">
            <a:solidFill>
              <a:srgbClr val="317F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400">
              <a:latin typeface="Gilroy Light"/>
            </a:endParaRPr>
          </a:p>
        </p:txBody>
      </p:sp>
      <p:sp>
        <p:nvSpPr>
          <p:cNvPr id="31" name="Блок-схема: узел 14">
            <a:extLst>
              <a:ext uri="{FF2B5EF4-FFF2-40B4-BE49-F238E27FC236}">
                <a16:creationId xmlns="" xmlns:a16="http://schemas.microsoft.com/office/drawing/2014/main" id="{870168BB-AC9B-47A9-AEDB-47C95C324D21}"/>
              </a:ext>
            </a:extLst>
          </p:cNvPr>
          <p:cNvSpPr/>
          <p:nvPr/>
        </p:nvSpPr>
        <p:spPr>
          <a:xfrm>
            <a:off x="1479947" y="5032225"/>
            <a:ext cx="457563" cy="457563"/>
          </a:xfrm>
          <a:prstGeom prst="flowChartConnector">
            <a:avLst/>
          </a:prstGeom>
          <a:solidFill>
            <a:srgbClr val="317FDA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latin typeface="Gilroy Light"/>
              </a:rPr>
              <a:t>1</a:t>
            </a:r>
          </a:p>
        </p:txBody>
      </p:sp>
      <p:sp>
        <p:nvSpPr>
          <p:cNvPr id="32" name="Блок-схема: узел 15">
            <a:extLst>
              <a:ext uri="{FF2B5EF4-FFF2-40B4-BE49-F238E27FC236}">
                <a16:creationId xmlns="" xmlns:a16="http://schemas.microsoft.com/office/drawing/2014/main" id="{8B899A51-391C-49BB-B4B7-5F58E4CA596C}"/>
              </a:ext>
            </a:extLst>
          </p:cNvPr>
          <p:cNvSpPr/>
          <p:nvPr/>
        </p:nvSpPr>
        <p:spPr>
          <a:xfrm>
            <a:off x="9604772" y="5032225"/>
            <a:ext cx="457563" cy="457563"/>
          </a:xfrm>
          <a:prstGeom prst="flowChartConnector">
            <a:avLst/>
          </a:prstGeom>
          <a:solidFill>
            <a:srgbClr val="317FDA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Gilroy Light"/>
              </a:rPr>
              <a:t>3</a:t>
            </a:r>
            <a:endParaRPr lang="ru-RU" sz="1400" b="1" dirty="0">
              <a:latin typeface="Gilroy Light"/>
            </a:endParaRPr>
          </a:p>
        </p:txBody>
      </p:sp>
      <p:sp>
        <p:nvSpPr>
          <p:cNvPr id="33" name="Блок-схема: узел 17">
            <a:extLst>
              <a:ext uri="{FF2B5EF4-FFF2-40B4-BE49-F238E27FC236}">
                <a16:creationId xmlns="" xmlns:a16="http://schemas.microsoft.com/office/drawing/2014/main" id="{CB160066-B4CC-4C1D-8FF3-C71400421730}"/>
              </a:ext>
            </a:extLst>
          </p:cNvPr>
          <p:cNvSpPr/>
          <p:nvPr/>
        </p:nvSpPr>
        <p:spPr>
          <a:xfrm>
            <a:off x="5720659" y="5055213"/>
            <a:ext cx="457563" cy="457563"/>
          </a:xfrm>
          <a:prstGeom prst="flowChartConnector">
            <a:avLst/>
          </a:prstGeom>
          <a:solidFill>
            <a:srgbClr val="317FDA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Gilroy Light"/>
              </a:rPr>
              <a:t>2</a:t>
            </a:r>
            <a:endParaRPr lang="ru-RU" sz="1400" b="1" dirty="0">
              <a:latin typeface="Gilroy Light"/>
            </a:endParaRPr>
          </a:p>
        </p:txBody>
      </p:sp>
      <p:sp>
        <p:nvSpPr>
          <p:cNvPr id="40" name="Блок-схема: узел 21">
            <a:extLst>
              <a:ext uri="{FF2B5EF4-FFF2-40B4-BE49-F238E27FC236}">
                <a16:creationId xmlns="" xmlns:a16="http://schemas.microsoft.com/office/drawing/2014/main" id="{8E58EFAD-19E8-4C1A-8242-673D7E2DE885}"/>
              </a:ext>
            </a:extLst>
          </p:cNvPr>
          <p:cNvSpPr/>
          <p:nvPr/>
        </p:nvSpPr>
        <p:spPr>
          <a:xfrm>
            <a:off x="1447058" y="3527753"/>
            <a:ext cx="457563" cy="457563"/>
          </a:xfrm>
          <a:prstGeom prst="flowChartConnector">
            <a:avLst/>
          </a:prstGeom>
          <a:solidFill>
            <a:srgbClr val="227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Gilroy Light"/>
              </a:rPr>
              <a:t>6</a:t>
            </a:r>
            <a:endParaRPr lang="ru-RU" sz="1400" b="1" dirty="0">
              <a:latin typeface="Gilroy Light"/>
            </a:endParaRPr>
          </a:p>
        </p:txBody>
      </p:sp>
      <p:sp>
        <p:nvSpPr>
          <p:cNvPr id="41" name="Блок-схема: узел 22">
            <a:extLst>
              <a:ext uri="{FF2B5EF4-FFF2-40B4-BE49-F238E27FC236}">
                <a16:creationId xmlns="" xmlns:a16="http://schemas.microsoft.com/office/drawing/2014/main" id="{DDD7219D-88EB-4394-87E8-980BD508E93F}"/>
              </a:ext>
            </a:extLst>
          </p:cNvPr>
          <p:cNvSpPr/>
          <p:nvPr/>
        </p:nvSpPr>
        <p:spPr>
          <a:xfrm>
            <a:off x="9604772" y="3530134"/>
            <a:ext cx="457563" cy="457563"/>
          </a:xfrm>
          <a:prstGeom prst="flowChartConnector">
            <a:avLst/>
          </a:prstGeom>
          <a:solidFill>
            <a:srgbClr val="317FDA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Gilroy Light"/>
              </a:rPr>
              <a:t>4</a:t>
            </a:r>
            <a:endParaRPr lang="ru-RU" sz="1400" b="1" dirty="0">
              <a:latin typeface="Gilroy Light"/>
            </a:endParaRPr>
          </a:p>
        </p:txBody>
      </p:sp>
      <p:sp>
        <p:nvSpPr>
          <p:cNvPr id="43" name="Блок-схема: узел 24">
            <a:extLst>
              <a:ext uri="{FF2B5EF4-FFF2-40B4-BE49-F238E27FC236}">
                <a16:creationId xmlns="" xmlns:a16="http://schemas.microsoft.com/office/drawing/2014/main" id="{5F4D6A4B-31D9-47D7-AAA9-1BC951EAF8EC}"/>
              </a:ext>
            </a:extLst>
          </p:cNvPr>
          <p:cNvSpPr/>
          <p:nvPr/>
        </p:nvSpPr>
        <p:spPr>
          <a:xfrm>
            <a:off x="5720659" y="3520608"/>
            <a:ext cx="457563" cy="457563"/>
          </a:xfrm>
          <a:prstGeom prst="flowChartConnector">
            <a:avLst/>
          </a:prstGeom>
          <a:solidFill>
            <a:srgbClr val="317FDA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Gilroy Light"/>
              </a:rPr>
              <a:t>5</a:t>
            </a:r>
            <a:endParaRPr lang="ru-RU" sz="1400" b="1" dirty="0">
              <a:latin typeface="Gilroy Light"/>
            </a:endParaRPr>
          </a:p>
        </p:txBody>
      </p:sp>
      <p:sp>
        <p:nvSpPr>
          <p:cNvPr id="44" name="Блок-схема: узел 25">
            <a:extLst>
              <a:ext uri="{FF2B5EF4-FFF2-40B4-BE49-F238E27FC236}">
                <a16:creationId xmlns="" xmlns:a16="http://schemas.microsoft.com/office/drawing/2014/main" id="{2EEE4A07-BBE3-4556-8C7E-FA6D0654D102}"/>
              </a:ext>
            </a:extLst>
          </p:cNvPr>
          <p:cNvSpPr/>
          <p:nvPr/>
        </p:nvSpPr>
        <p:spPr>
          <a:xfrm>
            <a:off x="1456842" y="2037569"/>
            <a:ext cx="457563" cy="457563"/>
          </a:xfrm>
          <a:prstGeom prst="flowChartConnector">
            <a:avLst/>
          </a:prstGeom>
          <a:solidFill>
            <a:srgbClr val="2276D8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latin typeface="Gilroy Light"/>
              </a:rPr>
              <a:t>7</a:t>
            </a:r>
            <a:endParaRPr lang="ru-RU" sz="1400" b="1" dirty="0">
              <a:latin typeface="Gilroy Light"/>
            </a:endParaRPr>
          </a:p>
        </p:txBody>
      </p:sp>
      <p:sp>
        <p:nvSpPr>
          <p:cNvPr id="46" name="Блок-схема: узел 27">
            <a:extLst>
              <a:ext uri="{FF2B5EF4-FFF2-40B4-BE49-F238E27FC236}">
                <a16:creationId xmlns="" xmlns:a16="http://schemas.microsoft.com/office/drawing/2014/main" id="{DCB4CD07-CB3E-4A20-A1BD-BF82015C0E9F}"/>
              </a:ext>
            </a:extLst>
          </p:cNvPr>
          <p:cNvSpPr/>
          <p:nvPr/>
        </p:nvSpPr>
        <p:spPr>
          <a:xfrm>
            <a:off x="5720658" y="2037569"/>
            <a:ext cx="457563" cy="457563"/>
          </a:xfrm>
          <a:prstGeom prst="flowChartConnector">
            <a:avLst/>
          </a:prstGeom>
          <a:solidFill>
            <a:srgbClr val="2276D8"/>
          </a:solidFill>
          <a:ln>
            <a:solidFill>
              <a:srgbClr val="317F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spc="-150" dirty="0" smtClean="0">
                <a:latin typeface="Gilroy Light"/>
              </a:rPr>
              <a:t>8</a:t>
            </a:r>
            <a:endParaRPr lang="ru-RU" sz="1200" b="1" spc="-150" dirty="0">
              <a:latin typeface="Gilroy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4155FDA-3E2A-4014-A1BA-395B4A74664B}"/>
              </a:ext>
            </a:extLst>
          </p:cNvPr>
          <p:cNvSpPr txBox="1"/>
          <p:nvPr/>
        </p:nvSpPr>
        <p:spPr>
          <a:xfrm>
            <a:off x="5445274" y="5467056"/>
            <a:ext cx="186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Удаление столбцов, если необходимо 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A3370FF-4AFC-442D-A2B5-627AFE961733}"/>
              </a:ext>
            </a:extLst>
          </p:cNvPr>
          <p:cNvSpPr txBox="1"/>
          <p:nvPr/>
        </p:nvSpPr>
        <p:spPr>
          <a:xfrm>
            <a:off x="1412671" y="5467056"/>
            <a:ext cx="160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Загрузка данных и оценка данных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7C20A21-8E4F-4175-896E-2811CB0179E2}"/>
              </a:ext>
            </a:extLst>
          </p:cNvPr>
          <p:cNvSpPr txBox="1"/>
          <p:nvPr/>
        </p:nvSpPr>
        <p:spPr>
          <a:xfrm>
            <a:off x="9409196" y="5467056"/>
            <a:ext cx="186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Переименование столбцов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02287C2C-F055-4ADA-A37A-A37F9F4A4691}"/>
              </a:ext>
            </a:extLst>
          </p:cNvPr>
          <p:cNvSpPr txBox="1"/>
          <p:nvPr/>
        </p:nvSpPr>
        <p:spPr>
          <a:xfrm>
            <a:off x="9409196" y="3940458"/>
            <a:ext cx="1277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Проверка </a:t>
            </a:r>
          </a:p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на наличие </a:t>
            </a:r>
          </a:p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пропусков 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75C90D0-882C-4722-970F-394BAEA3B05D}"/>
              </a:ext>
            </a:extLst>
          </p:cNvPr>
          <p:cNvSpPr txBox="1"/>
          <p:nvPr/>
        </p:nvSpPr>
        <p:spPr>
          <a:xfrm>
            <a:off x="5445274" y="3940458"/>
            <a:ext cx="19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Удаление/ заполнение</a:t>
            </a:r>
            <a:r>
              <a:rPr lang="en-US" sz="1400" dirty="0" smtClean="0">
                <a:latin typeface="Gilroy Light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пропусков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D2CC14D-2EA1-447E-9CE2-9546EFB30A90}"/>
              </a:ext>
            </a:extLst>
          </p:cNvPr>
          <p:cNvSpPr txBox="1"/>
          <p:nvPr/>
        </p:nvSpPr>
        <p:spPr>
          <a:xfrm>
            <a:off x="1412671" y="3940458"/>
            <a:ext cx="1840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Приведение значений в столбце к нижнему регистру</a:t>
            </a:r>
            <a:endParaRPr lang="x-none" sz="1400" dirty="0">
              <a:solidFill>
                <a:srgbClr val="00A747"/>
              </a:solidFill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2D2FD43-C835-4462-9466-41BC5D2E5495}"/>
              </a:ext>
            </a:extLst>
          </p:cNvPr>
          <p:cNvSpPr txBox="1"/>
          <p:nvPr/>
        </p:nvSpPr>
        <p:spPr>
          <a:xfrm>
            <a:off x="1412671" y="2461008"/>
            <a:ext cx="1636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Проверка на наличие дубликатов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C155474-F0C3-4059-B867-ABFA9D273D81}"/>
              </a:ext>
            </a:extLst>
          </p:cNvPr>
          <p:cNvSpPr txBox="1"/>
          <p:nvPr/>
        </p:nvSpPr>
        <p:spPr>
          <a:xfrm>
            <a:off x="5445274" y="2461008"/>
            <a:ext cx="1650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Добавление </a:t>
            </a:r>
          </a:p>
          <a:p>
            <a:r>
              <a:rPr lang="ru-RU" sz="1400" dirty="0" smtClean="0">
                <a:latin typeface="Gilroy Light"/>
                <a:cs typeface="Arial" panose="020B0604020202020204" pitchFamily="34" charset="0"/>
              </a:rPr>
              <a:t>новых столбцов</a:t>
            </a:r>
            <a:endParaRPr lang="x-none" sz="1400" dirty="0">
              <a:latin typeface="Gilroy Light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0E4DCCDF-B9BA-40FC-82C8-22B1E1AC0E34}"/>
              </a:ext>
            </a:extLst>
          </p:cNvPr>
          <p:cNvSpPr txBox="1"/>
          <p:nvPr/>
        </p:nvSpPr>
        <p:spPr>
          <a:xfrm>
            <a:off x="8589847" y="1713265"/>
            <a:ext cx="338138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2400" b="1" dirty="0" smtClean="0">
                <a:solidFill>
                  <a:schemeClr val="bg1"/>
                </a:solidFill>
                <a:latin typeface="Akrobat" panose="00000600000000000000" pitchFamily="50" charset="-52"/>
                <a:cs typeface="Arial" panose="020B0604020202020204" pitchFamily="34" charset="0"/>
              </a:rPr>
              <a:t>Исследовательский анализ данных </a:t>
            </a:r>
          </a:p>
          <a:p>
            <a:pPr algn="ctr">
              <a:lnSpc>
                <a:spcPct val="90000"/>
              </a:lnSpc>
            </a:pPr>
            <a:r>
              <a:rPr lang="ru-RU" sz="2400" b="1" dirty="0" smtClean="0">
                <a:solidFill>
                  <a:schemeClr val="bg1"/>
                </a:solidFill>
                <a:latin typeface="Akrobat" panose="00000600000000000000" pitchFamily="50" charset="-52"/>
                <a:cs typeface="Arial" panose="020B0604020202020204" pitchFamily="34" charset="0"/>
              </a:rPr>
              <a:t>и проектирование </a:t>
            </a:r>
            <a:r>
              <a:rPr lang="ru-RU" sz="2400" b="1" dirty="0" err="1" smtClean="0">
                <a:solidFill>
                  <a:schemeClr val="bg1"/>
                </a:solidFill>
                <a:latin typeface="Akrobat" panose="00000600000000000000" pitchFamily="50" charset="-52"/>
                <a:cs typeface="Arial" panose="020B0604020202020204" pitchFamily="34" charset="0"/>
              </a:rPr>
              <a:t>дашборда</a:t>
            </a:r>
            <a:endParaRPr lang="x-none" sz="2400" b="1" dirty="0">
              <a:solidFill>
                <a:schemeClr val="bg1"/>
              </a:solidFill>
              <a:latin typeface="Akrobat" panose="00000600000000000000" pitchFamily="50" charset="-52"/>
              <a:cs typeface="Arial" panose="020B0604020202020204" pitchFamily="34" charset="0"/>
            </a:endParaRPr>
          </a:p>
        </p:txBody>
      </p:sp>
      <p:sp>
        <p:nvSpPr>
          <p:cNvPr id="75" name="Равнобедренный треугольник 55">
            <a:extLst>
              <a:ext uri="{FF2B5EF4-FFF2-40B4-BE49-F238E27FC236}">
                <a16:creationId xmlns="" xmlns:a16="http://schemas.microsoft.com/office/drawing/2014/main" id="{7CB7585A-412F-49D6-925F-EEE6B6C1137F}"/>
              </a:ext>
            </a:extLst>
          </p:cNvPr>
          <p:cNvSpPr/>
          <p:nvPr/>
        </p:nvSpPr>
        <p:spPr>
          <a:xfrm rot="5233742">
            <a:off x="8519702" y="2142390"/>
            <a:ext cx="276532" cy="2383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>
              <a:latin typeface="Gilroy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0054" y="358770"/>
            <a:ext cx="816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Основные этапы предобработки данных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5" y="5190540"/>
            <a:ext cx="1436175" cy="1436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73" y="342363"/>
            <a:ext cx="1344969" cy="1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ая выноска 29"/>
          <p:cNvSpPr/>
          <p:nvPr/>
        </p:nvSpPr>
        <p:spPr>
          <a:xfrm rot="16200000" flipH="1">
            <a:off x="-881079" y="863082"/>
            <a:ext cx="6876000" cy="5113836"/>
          </a:xfrm>
          <a:custGeom>
            <a:avLst/>
            <a:gdLst>
              <a:gd name="connsiteX0" fmla="*/ 0 w 5379591"/>
              <a:gd name="connsiteY0" fmla="*/ 0 h 3230622"/>
              <a:gd name="connsiteX1" fmla="*/ 896599 w 5379591"/>
              <a:gd name="connsiteY1" fmla="*/ 0 h 3230622"/>
              <a:gd name="connsiteX2" fmla="*/ 896599 w 5379591"/>
              <a:gd name="connsiteY2" fmla="*/ 0 h 3230622"/>
              <a:gd name="connsiteX3" fmla="*/ 2241496 w 5379591"/>
              <a:gd name="connsiteY3" fmla="*/ 0 h 3230622"/>
              <a:gd name="connsiteX4" fmla="*/ 5379591 w 5379591"/>
              <a:gd name="connsiteY4" fmla="*/ 0 h 3230622"/>
              <a:gd name="connsiteX5" fmla="*/ 5379591 w 5379591"/>
              <a:gd name="connsiteY5" fmla="*/ 1884530 h 3230622"/>
              <a:gd name="connsiteX6" fmla="*/ 5379591 w 5379591"/>
              <a:gd name="connsiteY6" fmla="*/ 1884530 h 3230622"/>
              <a:gd name="connsiteX7" fmla="*/ 5379591 w 5379591"/>
              <a:gd name="connsiteY7" fmla="*/ 2692185 h 3230622"/>
              <a:gd name="connsiteX8" fmla="*/ 5379591 w 5379591"/>
              <a:gd name="connsiteY8" fmla="*/ 3230622 h 3230622"/>
              <a:gd name="connsiteX9" fmla="*/ 2241496 w 5379591"/>
              <a:gd name="connsiteY9" fmla="*/ 3230622 h 3230622"/>
              <a:gd name="connsiteX10" fmla="*/ 1507792 w 5379591"/>
              <a:gd name="connsiteY10" fmla="*/ 3603953 h 3230622"/>
              <a:gd name="connsiteX11" fmla="*/ 896599 w 5379591"/>
              <a:gd name="connsiteY11" fmla="*/ 3230622 h 3230622"/>
              <a:gd name="connsiteX12" fmla="*/ 0 w 5379591"/>
              <a:gd name="connsiteY12" fmla="*/ 3230622 h 3230622"/>
              <a:gd name="connsiteX13" fmla="*/ 0 w 5379591"/>
              <a:gd name="connsiteY13" fmla="*/ 2692185 h 3230622"/>
              <a:gd name="connsiteX14" fmla="*/ 0 w 5379591"/>
              <a:gd name="connsiteY14" fmla="*/ 1884530 h 3230622"/>
              <a:gd name="connsiteX15" fmla="*/ 0 w 5379591"/>
              <a:gd name="connsiteY15" fmla="*/ 1884530 h 3230622"/>
              <a:gd name="connsiteX16" fmla="*/ 0 w 5379591"/>
              <a:gd name="connsiteY16" fmla="*/ 0 h 3230622"/>
              <a:gd name="connsiteX0" fmla="*/ 0 w 5379591"/>
              <a:gd name="connsiteY0" fmla="*/ 0 h 3603953"/>
              <a:gd name="connsiteX1" fmla="*/ 896599 w 5379591"/>
              <a:gd name="connsiteY1" fmla="*/ 0 h 3603953"/>
              <a:gd name="connsiteX2" fmla="*/ 896599 w 5379591"/>
              <a:gd name="connsiteY2" fmla="*/ 0 h 3603953"/>
              <a:gd name="connsiteX3" fmla="*/ 2241496 w 5379591"/>
              <a:gd name="connsiteY3" fmla="*/ 0 h 3603953"/>
              <a:gd name="connsiteX4" fmla="*/ 5379591 w 5379591"/>
              <a:gd name="connsiteY4" fmla="*/ 0 h 3603953"/>
              <a:gd name="connsiteX5" fmla="*/ 5379591 w 5379591"/>
              <a:gd name="connsiteY5" fmla="*/ 1884530 h 3603953"/>
              <a:gd name="connsiteX6" fmla="*/ 5379591 w 5379591"/>
              <a:gd name="connsiteY6" fmla="*/ 1884530 h 3603953"/>
              <a:gd name="connsiteX7" fmla="*/ 5379591 w 5379591"/>
              <a:gd name="connsiteY7" fmla="*/ 2692185 h 3603953"/>
              <a:gd name="connsiteX8" fmla="*/ 5379591 w 5379591"/>
              <a:gd name="connsiteY8" fmla="*/ 3230622 h 3603953"/>
              <a:gd name="connsiteX9" fmla="*/ 2241496 w 5379591"/>
              <a:gd name="connsiteY9" fmla="*/ 3230622 h 3603953"/>
              <a:gd name="connsiteX10" fmla="*/ 1507792 w 5379591"/>
              <a:gd name="connsiteY10" fmla="*/ 3603953 h 3603953"/>
              <a:gd name="connsiteX11" fmla="*/ 449562 w 5379591"/>
              <a:gd name="connsiteY11" fmla="*/ 3230625 h 3603953"/>
              <a:gd name="connsiteX12" fmla="*/ 0 w 5379591"/>
              <a:gd name="connsiteY12" fmla="*/ 3230622 h 3603953"/>
              <a:gd name="connsiteX13" fmla="*/ 0 w 5379591"/>
              <a:gd name="connsiteY13" fmla="*/ 2692185 h 3603953"/>
              <a:gd name="connsiteX14" fmla="*/ 0 w 5379591"/>
              <a:gd name="connsiteY14" fmla="*/ 1884530 h 3603953"/>
              <a:gd name="connsiteX15" fmla="*/ 0 w 5379591"/>
              <a:gd name="connsiteY15" fmla="*/ 1884530 h 3603953"/>
              <a:gd name="connsiteX16" fmla="*/ 0 w 5379591"/>
              <a:gd name="connsiteY16" fmla="*/ 0 h 3603953"/>
              <a:gd name="connsiteX0" fmla="*/ 0 w 5379591"/>
              <a:gd name="connsiteY0" fmla="*/ 0 h 3603953"/>
              <a:gd name="connsiteX1" fmla="*/ 896599 w 5379591"/>
              <a:gd name="connsiteY1" fmla="*/ 0 h 3603953"/>
              <a:gd name="connsiteX2" fmla="*/ 896599 w 5379591"/>
              <a:gd name="connsiteY2" fmla="*/ 0 h 3603953"/>
              <a:gd name="connsiteX3" fmla="*/ 2241496 w 5379591"/>
              <a:gd name="connsiteY3" fmla="*/ 0 h 3603953"/>
              <a:gd name="connsiteX4" fmla="*/ 5379591 w 5379591"/>
              <a:gd name="connsiteY4" fmla="*/ 0 h 3603953"/>
              <a:gd name="connsiteX5" fmla="*/ 5379591 w 5379591"/>
              <a:gd name="connsiteY5" fmla="*/ 1884530 h 3603953"/>
              <a:gd name="connsiteX6" fmla="*/ 5379591 w 5379591"/>
              <a:gd name="connsiteY6" fmla="*/ 1884530 h 3603953"/>
              <a:gd name="connsiteX7" fmla="*/ 5379591 w 5379591"/>
              <a:gd name="connsiteY7" fmla="*/ 2692185 h 3603953"/>
              <a:gd name="connsiteX8" fmla="*/ 5379591 w 5379591"/>
              <a:gd name="connsiteY8" fmla="*/ 3230622 h 3603953"/>
              <a:gd name="connsiteX9" fmla="*/ 1184856 w 5379591"/>
              <a:gd name="connsiteY9" fmla="*/ 3240782 h 3603953"/>
              <a:gd name="connsiteX10" fmla="*/ 1507792 w 5379591"/>
              <a:gd name="connsiteY10" fmla="*/ 3603953 h 3603953"/>
              <a:gd name="connsiteX11" fmla="*/ 449562 w 5379591"/>
              <a:gd name="connsiteY11" fmla="*/ 3230625 h 3603953"/>
              <a:gd name="connsiteX12" fmla="*/ 0 w 5379591"/>
              <a:gd name="connsiteY12" fmla="*/ 3230622 h 3603953"/>
              <a:gd name="connsiteX13" fmla="*/ 0 w 5379591"/>
              <a:gd name="connsiteY13" fmla="*/ 2692185 h 3603953"/>
              <a:gd name="connsiteX14" fmla="*/ 0 w 5379591"/>
              <a:gd name="connsiteY14" fmla="*/ 1884530 h 3603953"/>
              <a:gd name="connsiteX15" fmla="*/ 0 w 5379591"/>
              <a:gd name="connsiteY15" fmla="*/ 1884530 h 3603953"/>
              <a:gd name="connsiteX16" fmla="*/ 0 w 5379591"/>
              <a:gd name="connsiteY16" fmla="*/ 0 h 3603953"/>
              <a:gd name="connsiteX0" fmla="*/ 0 w 5379591"/>
              <a:gd name="connsiteY0" fmla="*/ 0 h 3482033"/>
              <a:gd name="connsiteX1" fmla="*/ 896599 w 5379591"/>
              <a:gd name="connsiteY1" fmla="*/ 0 h 3482033"/>
              <a:gd name="connsiteX2" fmla="*/ 896599 w 5379591"/>
              <a:gd name="connsiteY2" fmla="*/ 0 h 3482033"/>
              <a:gd name="connsiteX3" fmla="*/ 2241496 w 5379591"/>
              <a:gd name="connsiteY3" fmla="*/ 0 h 3482033"/>
              <a:gd name="connsiteX4" fmla="*/ 5379591 w 5379591"/>
              <a:gd name="connsiteY4" fmla="*/ 0 h 3482033"/>
              <a:gd name="connsiteX5" fmla="*/ 5379591 w 5379591"/>
              <a:gd name="connsiteY5" fmla="*/ 1884530 h 3482033"/>
              <a:gd name="connsiteX6" fmla="*/ 5379591 w 5379591"/>
              <a:gd name="connsiteY6" fmla="*/ 1884530 h 3482033"/>
              <a:gd name="connsiteX7" fmla="*/ 5379591 w 5379591"/>
              <a:gd name="connsiteY7" fmla="*/ 2692185 h 3482033"/>
              <a:gd name="connsiteX8" fmla="*/ 5379591 w 5379591"/>
              <a:gd name="connsiteY8" fmla="*/ 3230622 h 3482033"/>
              <a:gd name="connsiteX9" fmla="*/ 1184856 w 5379591"/>
              <a:gd name="connsiteY9" fmla="*/ 3240782 h 3482033"/>
              <a:gd name="connsiteX10" fmla="*/ 806752 w 5379591"/>
              <a:gd name="connsiteY10" fmla="*/ 3482033 h 3482033"/>
              <a:gd name="connsiteX11" fmla="*/ 449562 w 5379591"/>
              <a:gd name="connsiteY11" fmla="*/ 3230625 h 3482033"/>
              <a:gd name="connsiteX12" fmla="*/ 0 w 5379591"/>
              <a:gd name="connsiteY12" fmla="*/ 3230622 h 3482033"/>
              <a:gd name="connsiteX13" fmla="*/ 0 w 5379591"/>
              <a:gd name="connsiteY13" fmla="*/ 2692185 h 3482033"/>
              <a:gd name="connsiteX14" fmla="*/ 0 w 5379591"/>
              <a:gd name="connsiteY14" fmla="*/ 1884530 h 3482033"/>
              <a:gd name="connsiteX15" fmla="*/ 0 w 5379591"/>
              <a:gd name="connsiteY15" fmla="*/ 1884530 h 3482033"/>
              <a:gd name="connsiteX16" fmla="*/ 0 w 5379591"/>
              <a:gd name="connsiteY16" fmla="*/ 0 h 3482033"/>
              <a:gd name="connsiteX0" fmla="*/ 0 w 5379591"/>
              <a:gd name="connsiteY0" fmla="*/ 0 h 3460030"/>
              <a:gd name="connsiteX1" fmla="*/ 896599 w 5379591"/>
              <a:gd name="connsiteY1" fmla="*/ 0 h 3460030"/>
              <a:gd name="connsiteX2" fmla="*/ 896599 w 5379591"/>
              <a:gd name="connsiteY2" fmla="*/ 0 h 3460030"/>
              <a:gd name="connsiteX3" fmla="*/ 2241496 w 5379591"/>
              <a:gd name="connsiteY3" fmla="*/ 0 h 3460030"/>
              <a:gd name="connsiteX4" fmla="*/ 5379591 w 5379591"/>
              <a:gd name="connsiteY4" fmla="*/ 0 h 3460030"/>
              <a:gd name="connsiteX5" fmla="*/ 5379591 w 5379591"/>
              <a:gd name="connsiteY5" fmla="*/ 1884530 h 3460030"/>
              <a:gd name="connsiteX6" fmla="*/ 5379591 w 5379591"/>
              <a:gd name="connsiteY6" fmla="*/ 1884530 h 3460030"/>
              <a:gd name="connsiteX7" fmla="*/ 5379591 w 5379591"/>
              <a:gd name="connsiteY7" fmla="*/ 2692185 h 3460030"/>
              <a:gd name="connsiteX8" fmla="*/ 5379591 w 5379591"/>
              <a:gd name="connsiteY8" fmla="*/ 3230622 h 3460030"/>
              <a:gd name="connsiteX9" fmla="*/ 1184856 w 5379591"/>
              <a:gd name="connsiteY9" fmla="*/ 3240782 h 3460030"/>
              <a:gd name="connsiteX10" fmla="*/ 806752 w 5379591"/>
              <a:gd name="connsiteY10" fmla="*/ 3460030 h 3460030"/>
              <a:gd name="connsiteX11" fmla="*/ 449562 w 5379591"/>
              <a:gd name="connsiteY11" fmla="*/ 3230625 h 3460030"/>
              <a:gd name="connsiteX12" fmla="*/ 0 w 5379591"/>
              <a:gd name="connsiteY12" fmla="*/ 3230622 h 3460030"/>
              <a:gd name="connsiteX13" fmla="*/ 0 w 5379591"/>
              <a:gd name="connsiteY13" fmla="*/ 2692185 h 3460030"/>
              <a:gd name="connsiteX14" fmla="*/ 0 w 5379591"/>
              <a:gd name="connsiteY14" fmla="*/ 1884530 h 3460030"/>
              <a:gd name="connsiteX15" fmla="*/ 0 w 5379591"/>
              <a:gd name="connsiteY15" fmla="*/ 1884530 h 3460030"/>
              <a:gd name="connsiteX16" fmla="*/ 0 w 5379591"/>
              <a:gd name="connsiteY16" fmla="*/ 0 h 3460030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184856 w 5379591"/>
              <a:gd name="connsiteY9" fmla="*/ 3240782 h 3377519"/>
              <a:gd name="connsiteX10" fmla="*/ 806752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009521 w 5379591"/>
              <a:gd name="connsiteY9" fmla="*/ 3246283 h 3377519"/>
              <a:gd name="connsiteX10" fmla="*/ 806752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009521 w 5379591"/>
              <a:gd name="connsiteY9" fmla="*/ 3246283 h 3377519"/>
              <a:gd name="connsiteX10" fmla="*/ 687205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484718 w 5379591"/>
              <a:gd name="connsiteY9" fmla="*/ 3241542 h 3377519"/>
              <a:gd name="connsiteX10" fmla="*/ 687205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41174"/>
              <a:gd name="connsiteX1" fmla="*/ 896599 w 5379591"/>
              <a:gd name="connsiteY1" fmla="*/ 0 h 3341174"/>
              <a:gd name="connsiteX2" fmla="*/ 896599 w 5379591"/>
              <a:gd name="connsiteY2" fmla="*/ 0 h 3341174"/>
              <a:gd name="connsiteX3" fmla="*/ 2241496 w 5379591"/>
              <a:gd name="connsiteY3" fmla="*/ 0 h 3341174"/>
              <a:gd name="connsiteX4" fmla="*/ 5379591 w 5379591"/>
              <a:gd name="connsiteY4" fmla="*/ 0 h 3341174"/>
              <a:gd name="connsiteX5" fmla="*/ 5379591 w 5379591"/>
              <a:gd name="connsiteY5" fmla="*/ 1884530 h 3341174"/>
              <a:gd name="connsiteX6" fmla="*/ 5379591 w 5379591"/>
              <a:gd name="connsiteY6" fmla="*/ 1884530 h 3341174"/>
              <a:gd name="connsiteX7" fmla="*/ 5379591 w 5379591"/>
              <a:gd name="connsiteY7" fmla="*/ 2692185 h 3341174"/>
              <a:gd name="connsiteX8" fmla="*/ 5379591 w 5379591"/>
              <a:gd name="connsiteY8" fmla="*/ 3230622 h 3341174"/>
              <a:gd name="connsiteX9" fmla="*/ 1484718 w 5379591"/>
              <a:gd name="connsiteY9" fmla="*/ 3241542 h 3341174"/>
              <a:gd name="connsiteX10" fmla="*/ 1147459 w 5379591"/>
              <a:gd name="connsiteY10" fmla="*/ 3341174 h 3341174"/>
              <a:gd name="connsiteX11" fmla="*/ 449562 w 5379591"/>
              <a:gd name="connsiteY11" fmla="*/ 3230625 h 3341174"/>
              <a:gd name="connsiteX12" fmla="*/ 0 w 5379591"/>
              <a:gd name="connsiteY12" fmla="*/ 3230622 h 3341174"/>
              <a:gd name="connsiteX13" fmla="*/ 0 w 5379591"/>
              <a:gd name="connsiteY13" fmla="*/ 2692185 h 3341174"/>
              <a:gd name="connsiteX14" fmla="*/ 0 w 5379591"/>
              <a:gd name="connsiteY14" fmla="*/ 1884530 h 3341174"/>
              <a:gd name="connsiteX15" fmla="*/ 0 w 5379591"/>
              <a:gd name="connsiteY15" fmla="*/ 1884530 h 3341174"/>
              <a:gd name="connsiteX16" fmla="*/ 0 w 5379591"/>
              <a:gd name="connsiteY16" fmla="*/ 0 h 3341174"/>
              <a:gd name="connsiteX0" fmla="*/ 0 w 5379591"/>
              <a:gd name="connsiteY0" fmla="*/ 0 h 3341174"/>
              <a:gd name="connsiteX1" fmla="*/ 896599 w 5379591"/>
              <a:gd name="connsiteY1" fmla="*/ 0 h 3341174"/>
              <a:gd name="connsiteX2" fmla="*/ 896599 w 5379591"/>
              <a:gd name="connsiteY2" fmla="*/ 0 h 3341174"/>
              <a:gd name="connsiteX3" fmla="*/ 2241496 w 5379591"/>
              <a:gd name="connsiteY3" fmla="*/ 0 h 3341174"/>
              <a:gd name="connsiteX4" fmla="*/ 5379591 w 5379591"/>
              <a:gd name="connsiteY4" fmla="*/ 0 h 3341174"/>
              <a:gd name="connsiteX5" fmla="*/ 5379591 w 5379591"/>
              <a:gd name="connsiteY5" fmla="*/ 1884530 h 3341174"/>
              <a:gd name="connsiteX6" fmla="*/ 5379591 w 5379591"/>
              <a:gd name="connsiteY6" fmla="*/ 1884530 h 3341174"/>
              <a:gd name="connsiteX7" fmla="*/ 5379591 w 5379591"/>
              <a:gd name="connsiteY7" fmla="*/ 2692185 h 3341174"/>
              <a:gd name="connsiteX8" fmla="*/ 5379591 w 5379591"/>
              <a:gd name="connsiteY8" fmla="*/ 3230622 h 3341174"/>
              <a:gd name="connsiteX9" fmla="*/ 1484718 w 5379591"/>
              <a:gd name="connsiteY9" fmla="*/ 3241542 h 3341174"/>
              <a:gd name="connsiteX10" fmla="*/ 1147459 w 5379591"/>
              <a:gd name="connsiteY10" fmla="*/ 3341174 h 3341174"/>
              <a:gd name="connsiteX11" fmla="*/ 879929 w 5379591"/>
              <a:gd name="connsiteY11" fmla="*/ 3233787 h 3341174"/>
              <a:gd name="connsiteX12" fmla="*/ 0 w 5379591"/>
              <a:gd name="connsiteY12" fmla="*/ 3230622 h 3341174"/>
              <a:gd name="connsiteX13" fmla="*/ 0 w 5379591"/>
              <a:gd name="connsiteY13" fmla="*/ 2692185 h 3341174"/>
              <a:gd name="connsiteX14" fmla="*/ 0 w 5379591"/>
              <a:gd name="connsiteY14" fmla="*/ 1884530 h 3341174"/>
              <a:gd name="connsiteX15" fmla="*/ 0 w 5379591"/>
              <a:gd name="connsiteY15" fmla="*/ 1884530 h 3341174"/>
              <a:gd name="connsiteX16" fmla="*/ 0 w 5379591"/>
              <a:gd name="connsiteY16" fmla="*/ 0 h 334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9591" h="3341174">
                <a:moveTo>
                  <a:pt x="0" y="0"/>
                </a:moveTo>
                <a:lnTo>
                  <a:pt x="896599" y="0"/>
                </a:lnTo>
                <a:lnTo>
                  <a:pt x="896599" y="0"/>
                </a:lnTo>
                <a:lnTo>
                  <a:pt x="2241496" y="0"/>
                </a:lnTo>
                <a:lnTo>
                  <a:pt x="5379591" y="0"/>
                </a:lnTo>
                <a:lnTo>
                  <a:pt x="5379591" y="1884530"/>
                </a:lnTo>
                <a:lnTo>
                  <a:pt x="5379591" y="1884530"/>
                </a:lnTo>
                <a:lnTo>
                  <a:pt x="5379591" y="2692185"/>
                </a:lnTo>
                <a:lnTo>
                  <a:pt x="5379591" y="3230622"/>
                </a:lnTo>
                <a:lnTo>
                  <a:pt x="1484718" y="3241542"/>
                </a:lnTo>
                <a:lnTo>
                  <a:pt x="1147459" y="3341174"/>
                </a:lnTo>
                <a:lnTo>
                  <a:pt x="879929" y="3233787"/>
                </a:lnTo>
                <a:lnTo>
                  <a:pt x="0" y="3230622"/>
                </a:lnTo>
                <a:lnTo>
                  <a:pt x="0" y="2692185"/>
                </a:lnTo>
                <a:lnTo>
                  <a:pt x="0" y="1884530"/>
                </a:lnTo>
                <a:lnTo>
                  <a:pt x="0" y="18845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60054" y="358770"/>
            <a:ext cx="816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Предобработка данных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60053" y="1063992"/>
            <a:ext cx="5234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76DC"/>
                </a:solidFill>
                <a:latin typeface="Gilroy ExtraBold"/>
              </a:rPr>
              <a:t>Исходные данные таблицы </a:t>
            </a:r>
            <a:r>
              <a:rPr lang="ru-RU" sz="1600" b="1" dirty="0">
                <a:solidFill>
                  <a:srgbClr val="0076DC"/>
                </a:solidFill>
                <a:latin typeface="Gilroy ExtraBold"/>
              </a:rPr>
              <a:t>Сотрудники: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8281" y="1063992"/>
            <a:ext cx="393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rgbClr val="0076DC"/>
                </a:solidFill>
                <a:latin typeface="Gilroy ExtraBold"/>
              </a:defRPr>
            </a:lvl1pPr>
          </a:lstStyle>
          <a:p>
            <a:r>
              <a:rPr lang="ru-RU" dirty="0"/>
              <a:t>В результате: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025" y="1568441"/>
            <a:ext cx="4038323" cy="307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6 столбцов: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Unnamed</a:t>
            </a:r>
            <a:endParaRPr lang="ru-R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Дата рождения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Возраст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Пол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Организация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по основной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должности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Основная должность</a:t>
            </a:r>
          </a:p>
          <a:p>
            <a:pPr marL="285750" indent="-285750">
              <a:buFontTx/>
              <a:buChar char="-"/>
            </a:pPr>
            <a:endParaRPr lang="ru-R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1419 строк - сотрудников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9533" y="1664389"/>
            <a:ext cx="52919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Удалили столбец </a:t>
            </a:r>
            <a:r>
              <a:rPr lang="ru-RU" sz="1500" dirty="0" err="1" smtClean="0">
                <a:solidFill>
                  <a:srgbClr val="1F1F1F"/>
                </a:solidFill>
                <a:latin typeface="Roboto"/>
              </a:rPr>
              <a:t>Unnamed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1" y="1568441"/>
            <a:ext cx="504000" cy="504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957844" y="2466477"/>
            <a:ext cx="529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Удалили 5 строк с пропусками в столбцах </a:t>
            </a:r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организация и основная должность (доля пропусков 0,35%)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1" y="2468913"/>
            <a:ext cx="504000" cy="504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957844" y="3364513"/>
            <a:ext cx="29311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Удалили 1 полный дубликат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1" y="3369385"/>
            <a:ext cx="504000" cy="504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957844" y="4092098"/>
            <a:ext cx="52953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Привели названия специальностей к нижнему регистру, что позволило убрать дублирование </a:t>
            </a:r>
            <a:endParaRPr lang="ru-RU" sz="1500" dirty="0" smtClean="0">
              <a:solidFill>
                <a:srgbClr val="1F1F1F"/>
              </a:solidFill>
              <a:latin typeface="Roboto"/>
            </a:endParaRPr>
          </a:p>
          <a:p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в </a:t>
            </a:r>
            <a:r>
              <a:rPr lang="ru-RU" sz="1500" dirty="0">
                <a:solidFill>
                  <a:srgbClr val="1F1F1F"/>
                </a:solidFill>
                <a:latin typeface="Roboto"/>
              </a:rPr>
              <a:t>специальностях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81" y="4269857"/>
            <a:ext cx="504000" cy="504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4891" y="5160584"/>
            <a:ext cx="5420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Добавили столбец с возрастной категорией (до 24 лет,  24-27, 28-35, 36-59, 60-69, 70+)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9" y="5170329"/>
            <a:ext cx="504000" cy="504000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610600" y="3519280"/>
            <a:ext cx="1067711" cy="0"/>
          </a:xfrm>
          <a:prstGeom prst="straightConnector1">
            <a:avLst/>
          </a:prstGeom>
          <a:ln w="38100">
            <a:solidFill>
              <a:srgbClr val="AA15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855054" y="3260053"/>
            <a:ext cx="1725801" cy="461665"/>
          </a:xfrm>
          <a:prstGeom prst="rect">
            <a:avLst/>
          </a:prstGeom>
          <a:solidFill>
            <a:srgbClr val="AA155A">
              <a:alpha val="27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1F1F1F"/>
                </a:solidFill>
                <a:latin typeface="Roboto"/>
              </a:rPr>
              <a:t>важно добавить </a:t>
            </a:r>
            <a:r>
              <a:rPr lang="en-US" sz="1200" dirty="0" smtClean="0">
                <a:solidFill>
                  <a:srgbClr val="1F1F1F"/>
                </a:solidFill>
                <a:latin typeface="Roboto"/>
              </a:rPr>
              <a:t>ID </a:t>
            </a:r>
            <a:r>
              <a:rPr lang="ru-RU" sz="1200" dirty="0" smtClean="0">
                <a:solidFill>
                  <a:srgbClr val="1F1F1F"/>
                </a:solidFill>
                <a:latin typeface="Roboto"/>
              </a:rPr>
              <a:t>сотрудников</a:t>
            </a:r>
            <a:endParaRPr lang="ru-RU" sz="1200" dirty="0">
              <a:solidFill>
                <a:srgbClr val="1F1F1F"/>
              </a:solidFill>
              <a:latin typeface="Robot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7844" y="5840225"/>
            <a:ext cx="2849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Итого: 1413 специалистов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043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ая выноска 29"/>
          <p:cNvSpPr/>
          <p:nvPr/>
        </p:nvSpPr>
        <p:spPr>
          <a:xfrm rot="16200000" flipH="1">
            <a:off x="-881079" y="863082"/>
            <a:ext cx="6876000" cy="5113836"/>
          </a:xfrm>
          <a:custGeom>
            <a:avLst/>
            <a:gdLst>
              <a:gd name="connsiteX0" fmla="*/ 0 w 5379591"/>
              <a:gd name="connsiteY0" fmla="*/ 0 h 3230622"/>
              <a:gd name="connsiteX1" fmla="*/ 896599 w 5379591"/>
              <a:gd name="connsiteY1" fmla="*/ 0 h 3230622"/>
              <a:gd name="connsiteX2" fmla="*/ 896599 w 5379591"/>
              <a:gd name="connsiteY2" fmla="*/ 0 h 3230622"/>
              <a:gd name="connsiteX3" fmla="*/ 2241496 w 5379591"/>
              <a:gd name="connsiteY3" fmla="*/ 0 h 3230622"/>
              <a:gd name="connsiteX4" fmla="*/ 5379591 w 5379591"/>
              <a:gd name="connsiteY4" fmla="*/ 0 h 3230622"/>
              <a:gd name="connsiteX5" fmla="*/ 5379591 w 5379591"/>
              <a:gd name="connsiteY5" fmla="*/ 1884530 h 3230622"/>
              <a:gd name="connsiteX6" fmla="*/ 5379591 w 5379591"/>
              <a:gd name="connsiteY6" fmla="*/ 1884530 h 3230622"/>
              <a:gd name="connsiteX7" fmla="*/ 5379591 w 5379591"/>
              <a:gd name="connsiteY7" fmla="*/ 2692185 h 3230622"/>
              <a:gd name="connsiteX8" fmla="*/ 5379591 w 5379591"/>
              <a:gd name="connsiteY8" fmla="*/ 3230622 h 3230622"/>
              <a:gd name="connsiteX9" fmla="*/ 2241496 w 5379591"/>
              <a:gd name="connsiteY9" fmla="*/ 3230622 h 3230622"/>
              <a:gd name="connsiteX10" fmla="*/ 1507792 w 5379591"/>
              <a:gd name="connsiteY10" fmla="*/ 3603953 h 3230622"/>
              <a:gd name="connsiteX11" fmla="*/ 896599 w 5379591"/>
              <a:gd name="connsiteY11" fmla="*/ 3230622 h 3230622"/>
              <a:gd name="connsiteX12" fmla="*/ 0 w 5379591"/>
              <a:gd name="connsiteY12" fmla="*/ 3230622 h 3230622"/>
              <a:gd name="connsiteX13" fmla="*/ 0 w 5379591"/>
              <a:gd name="connsiteY13" fmla="*/ 2692185 h 3230622"/>
              <a:gd name="connsiteX14" fmla="*/ 0 w 5379591"/>
              <a:gd name="connsiteY14" fmla="*/ 1884530 h 3230622"/>
              <a:gd name="connsiteX15" fmla="*/ 0 w 5379591"/>
              <a:gd name="connsiteY15" fmla="*/ 1884530 h 3230622"/>
              <a:gd name="connsiteX16" fmla="*/ 0 w 5379591"/>
              <a:gd name="connsiteY16" fmla="*/ 0 h 3230622"/>
              <a:gd name="connsiteX0" fmla="*/ 0 w 5379591"/>
              <a:gd name="connsiteY0" fmla="*/ 0 h 3603953"/>
              <a:gd name="connsiteX1" fmla="*/ 896599 w 5379591"/>
              <a:gd name="connsiteY1" fmla="*/ 0 h 3603953"/>
              <a:gd name="connsiteX2" fmla="*/ 896599 w 5379591"/>
              <a:gd name="connsiteY2" fmla="*/ 0 h 3603953"/>
              <a:gd name="connsiteX3" fmla="*/ 2241496 w 5379591"/>
              <a:gd name="connsiteY3" fmla="*/ 0 h 3603953"/>
              <a:gd name="connsiteX4" fmla="*/ 5379591 w 5379591"/>
              <a:gd name="connsiteY4" fmla="*/ 0 h 3603953"/>
              <a:gd name="connsiteX5" fmla="*/ 5379591 w 5379591"/>
              <a:gd name="connsiteY5" fmla="*/ 1884530 h 3603953"/>
              <a:gd name="connsiteX6" fmla="*/ 5379591 w 5379591"/>
              <a:gd name="connsiteY6" fmla="*/ 1884530 h 3603953"/>
              <a:gd name="connsiteX7" fmla="*/ 5379591 w 5379591"/>
              <a:gd name="connsiteY7" fmla="*/ 2692185 h 3603953"/>
              <a:gd name="connsiteX8" fmla="*/ 5379591 w 5379591"/>
              <a:gd name="connsiteY8" fmla="*/ 3230622 h 3603953"/>
              <a:gd name="connsiteX9" fmla="*/ 2241496 w 5379591"/>
              <a:gd name="connsiteY9" fmla="*/ 3230622 h 3603953"/>
              <a:gd name="connsiteX10" fmla="*/ 1507792 w 5379591"/>
              <a:gd name="connsiteY10" fmla="*/ 3603953 h 3603953"/>
              <a:gd name="connsiteX11" fmla="*/ 449562 w 5379591"/>
              <a:gd name="connsiteY11" fmla="*/ 3230625 h 3603953"/>
              <a:gd name="connsiteX12" fmla="*/ 0 w 5379591"/>
              <a:gd name="connsiteY12" fmla="*/ 3230622 h 3603953"/>
              <a:gd name="connsiteX13" fmla="*/ 0 w 5379591"/>
              <a:gd name="connsiteY13" fmla="*/ 2692185 h 3603953"/>
              <a:gd name="connsiteX14" fmla="*/ 0 w 5379591"/>
              <a:gd name="connsiteY14" fmla="*/ 1884530 h 3603953"/>
              <a:gd name="connsiteX15" fmla="*/ 0 w 5379591"/>
              <a:gd name="connsiteY15" fmla="*/ 1884530 h 3603953"/>
              <a:gd name="connsiteX16" fmla="*/ 0 w 5379591"/>
              <a:gd name="connsiteY16" fmla="*/ 0 h 3603953"/>
              <a:gd name="connsiteX0" fmla="*/ 0 w 5379591"/>
              <a:gd name="connsiteY0" fmla="*/ 0 h 3603953"/>
              <a:gd name="connsiteX1" fmla="*/ 896599 w 5379591"/>
              <a:gd name="connsiteY1" fmla="*/ 0 h 3603953"/>
              <a:gd name="connsiteX2" fmla="*/ 896599 w 5379591"/>
              <a:gd name="connsiteY2" fmla="*/ 0 h 3603953"/>
              <a:gd name="connsiteX3" fmla="*/ 2241496 w 5379591"/>
              <a:gd name="connsiteY3" fmla="*/ 0 h 3603953"/>
              <a:gd name="connsiteX4" fmla="*/ 5379591 w 5379591"/>
              <a:gd name="connsiteY4" fmla="*/ 0 h 3603953"/>
              <a:gd name="connsiteX5" fmla="*/ 5379591 w 5379591"/>
              <a:gd name="connsiteY5" fmla="*/ 1884530 h 3603953"/>
              <a:gd name="connsiteX6" fmla="*/ 5379591 w 5379591"/>
              <a:gd name="connsiteY6" fmla="*/ 1884530 h 3603953"/>
              <a:gd name="connsiteX7" fmla="*/ 5379591 w 5379591"/>
              <a:gd name="connsiteY7" fmla="*/ 2692185 h 3603953"/>
              <a:gd name="connsiteX8" fmla="*/ 5379591 w 5379591"/>
              <a:gd name="connsiteY8" fmla="*/ 3230622 h 3603953"/>
              <a:gd name="connsiteX9" fmla="*/ 1184856 w 5379591"/>
              <a:gd name="connsiteY9" fmla="*/ 3240782 h 3603953"/>
              <a:gd name="connsiteX10" fmla="*/ 1507792 w 5379591"/>
              <a:gd name="connsiteY10" fmla="*/ 3603953 h 3603953"/>
              <a:gd name="connsiteX11" fmla="*/ 449562 w 5379591"/>
              <a:gd name="connsiteY11" fmla="*/ 3230625 h 3603953"/>
              <a:gd name="connsiteX12" fmla="*/ 0 w 5379591"/>
              <a:gd name="connsiteY12" fmla="*/ 3230622 h 3603953"/>
              <a:gd name="connsiteX13" fmla="*/ 0 w 5379591"/>
              <a:gd name="connsiteY13" fmla="*/ 2692185 h 3603953"/>
              <a:gd name="connsiteX14" fmla="*/ 0 w 5379591"/>
              <a:gd name="connsiteY14" fmla="*/ 1884530 h 3603953"/>
              <a:gd name="connsiteX15" fmla="*/ 0 w 5379591"/>
              <a:gd name="connsiteY15" fmla="*/ 1884530 h 3603953"/>
              <a:gd name="connsiteX16" fmla="*/ 0 w 5379591"/>
              <a:gd name="connsiteY16" fmla="*/ 0 h 3603953"/>
              <a:gd name="connsiteX0" fmla="*/ 0 w 5379591"/>
              <a:gd name="connsiteY0" fmla="*/ 0 h 3482033"/>
              <a:gd name="connsiteX1" fmla="*/ 896599 w 5379591"/>
              <a:gd name="connsiteY1" fmla="*/ 0 h 3482033"/>
              <a:gd name="connsiteX2" fmla="*/ 896599 w 5379591"/>
              <a:gd name="connsiteY2" fmla="*/ 0 h 3482033"/>
              <a:gd name="connsiteX3" fmla="*/ 2241496 w 5379591"/>
              <a:gd name="connsiteY3" fmla="*/ 0 h 3482033"/>
              <a:gd name="connsiteX4" fmla="*/ 5379591 w 5379591"/>
              <a:gd name="connsiteY4" fmla="*/ 0 h 3482033"/>
              <a:gd name="connsiteX5" fmla="*/ 5379591 w 5379591"/>
              <a:gd name="connsiteY5" fmla="*/ 1884530 h 3482033"/>
              <a:gd name="connsiteX6" fmla="*/ 5379591 w 5379591"/>
              <a:gd name="connsiteY6" fmla="*/ 1884530 h 3482033"/>
              <a:gd name="connsiteX7" fmla="*/ 5379591 w 5379591"/>
              <a:gd name="connsiteY7" fmla="*/ 2692185 h 3482033"/>
              <a:gd name="connsiteX8" fmla="*/ 5379591 w 5379591"/>
              <a:gd name="connsiteY8" fmla="*/ 3230622 h 3482033"/>
              <a:gd name="connsiteX9" fmla="*/ 1184856 w 5379591"/>
              <a:gd name="connsiteY9" fmla="*/ 3240782 h 3482033"/>
              <a:gd name="connsiteX10" fmla="*/ 806752 w 5379591"/>
              <a:gd name="connsiteY10" fmla="*/ 3482033 h 3482033"/>
              <a:gd name="connsiteX11" fmla="*/ 449562 w 5379591"/>
              <a:gd name="connsiteY11" fmla="*/ 3230625 h 3482033"/>
              <a:gd name="connsiteX12" fmla="*/ 0 w 5379591"/>
              <a:gd name="connsiteY12" fmla="*/ 3230622 h 3482033"/>
              <a:gd name="connsiteX13" fmla="*/ 0 w 5379591"/>
              <a:gd name="connsiteY13" fmla="*/ 2692185 h 3482033"/>
              <a:gd name="connsiteX14" fmla="*/ 0 w 5379591"/>
              <a:gd name="connsiteY14" fmla="*/ 1884530 h 3482033"/>
              <a:gd name="connsiteX15" fmla="*/ 0 w 5379591"/>
              <a:gd name="connsiteY15" fmla="*/ 1884530 h 3482033"/>
              <a:gd name="connsiteX16" fmla="*/ 0 w 5379591"/>
              <a:gd name="connsiteY16" fmla="*/ 0 h 3482033"/>
              <a:gd name="connsiteX0" fmla="*/ 0 w 5379591"/>
              <a:gd name="connsiteY0" fmla="*/ 0 h 3460030"/>
              <a:gd name="connsiteX1" fmla="*/ 896599 w 5379591"/>
              <a:gd name="connsiteY1" fmla="*/ 0 h 3460030"/>
              <a:gd name="connsiteX2" fmla="*/ 896599 w 5379591"/>
              <a:gd name="connsiteY2" fmla="*/ 0 h 3460030"/>
              <a:gd name="connsiteX3" fmla="*/ 2241496 w 5379591"/>
              <a:gd name="connsiteY3" fmla="*/ 0 h 3460030"/>
              <a:gd name="connsiteX4" fmla="*/ 5379591 w 5379591"/>
              <a:gd name="connsiteY4" fmla="*/ 0 h 3460030"/>
              <a:gd name="connsiteX5" fmla="*/ 5379591 w 5379591"/>
              <a:gd name="connsiteY5" fmla="*/ 1884530 h 3460030"/>
              <a:gd name="connsiteX6" fmla="*/ 5379591 w 5379591"/>
              <a:gd name="connsiteY6" fmla="*/ 1884530 h 3460030"/>
              <a:gd name="connsiteX7" fmla="*/ 5379591 w 5379591"/>
              <a:gd name="connsiteY7" fmla="*/ 2692185 h 3460030"/>
              <a:gd name="connsiteX8" fmla="*/ 5379591 w 5379591"/>
              <a:gd name="connsiteY8" fmla="*/ 3230622 h 3460030"/>
              <a:gd name="connsiteX9" fmla="*/ 1184856 w 5379591"/>
              <a:gd name="connsiteY9" fmla="*/ 3240782 h 3460030"/>
              <a:gd name="connsiteX10" fmla="*/ 806752 w 5379591"/>
              <a:gd name="connsiteY10" fmla="*/ 3460030 h 3460030"/>
              <a:gd name="connsiteX11" fmla="*/ 449562 w 5379591"/>
              <a:gd name="connsiteY11" fmla="*/ 3230625 h 3460030"/>
              <a:gd name="connsiteX12" fmla="*/ 0 w 5379591"/>
              <a:gd name="connsiteY12" fmla="*/ 3230622 h 3460030"/>
              <a:gd name="connsiteX13" fmla="*/ 0 w 5379591"/>
              <a:gd name="connsiteY13" fmla="*/ 2692185 h 3460030"/>
              <a:gd name="connsiteX14" fmla="*/ 0 w 5379591"/>
              <a:gd name="connsiteY14" fmla="*/ 1884530 h 3460030"/>
              <a:gd name="connsiteX15" fmla="*/ 0 w 5379591"/>
              <a:gd name="connsiteY15" fmla="*/ 1884530 h 3460030"/>
              <a:gd name="connsiteX16" fmla="*/ 0 w 5379591"/>
              <a:gd name="connsiteY16" fmla="*/ 0 h 3460030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184856 w 5379591"/>
              <a:gd name="connsiteY9" fmla="*/ 3240782 h 3377519"/>
              <a:gd name="connsiteX10" fmla="*/ 806752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009521 w 5379591"/>
              <a:gd name="connsiteY9" fmla="*/ 3246283 h 3377519"/>
              <a:gd name="connsiteX10" fmla="*/ 806752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009521 w 5379591"/>
              <a:gd name="connsiteY9" fmla="*/ 3246283 h 3377519"/>
              <a:gd name="connsiteX10" fmla="*/ 687205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77519"/>
              <a:gd name="connsiteX1" fmla="*/ 896599 w 5379591"/>
              <a:gd name="connsiteY1" fmla="*/ 0 h 3377519"/>
              <a:gd name="connsiteX2" fmla="*/ 896599 w 5379591"/>
              <a:gd name="connsiteY2" fmla="*/ 0 h 3377519"/>
              <a:gd name="connsiteX3" fmla="*/ 2241496 w 5379591"/>
              <a:gd name="connsiteY3" fmla="*/ 0 h 3377519"/>
              <a:gd name="connsiteX4" fmla="*/ 5379591 w 5379591"/>
              <a:gd name="connsiteY4" fmla="*/ 0 h 3377519"/>
              <a:gd name="connsiteX5" fmla="*/ 5379591 w 5379591"/>
              <a:gd name="connsiteY5" fmla="*/ 1884530 h 3377519"/>
              <a:gd name="connsiteX6" fmla="*/ 5379591 w 5379591"/>
              <a:gd name="connsiteY6" fmla="*/ 1884530 h 3377519"/>
              <a:gd name="connsiteX7" fmla="*/ 5379591 w 5379591"/>
              <a:gd name="connsiteY7" fmla="*/ 2692185 h 3377519"/>
              <a:gd name="connsiteX8" fmla="*/ 5379591 w 5379591"/>
              <a:gd name="connsiteY8" fmla="*/ 3230622 h 3377519"/>
              <a:gd name="connsiteX9" fmla="*/ 1484718 w 5379591"/>
              <a:gd name="connsiteY9" fmla="*/ 3241542 h 3377519"/>
              <a:gd name="connsiteX10" fmla="*/ 687205 w 5379591"/>
              <a:gd name="connsiteY10" fmla="*/ 3377519 h 3377519"/>
              <a:gd name="connsiteX11" fmla="*/ 449562 w 5379591"/>
              <a:gd name="connsiteY11" fmla="*/ 3230625 h 3377519"/>
              <a:gd name="connsiteX12" fmla="*/ 0 w 5379591"/>
              <a:gd name="connsiteY12" fmla="*/ 3230622 h 3377519"/>
              <a:gd name="connsiteX13" fmla="*/ 0 w 5379591"/>
              <a:gd name="connsiteY13" fmla="*/ 2692185 h 3377519"/>
              <a:gd name="connsiteX14" fmla="*/ 0 w 5379591"/>
              <a:gd name="connsiteY14" fmla="*/ 1884530 h 3377519"/>
              <a:gd name="connsiteX15" fmla="*/ 0 w 5379591"/>
              <a:gd name="connsiteY15" fmla="*/ 1884530 h 3377519"/>
              <a:gd name="connsiteX16" fmla="*/ 0 w 5379591"/>
              <a:gd name="connsiteY16" fmla="*/ 0 h 3377519"/>
              <a:gd name="connsiteX0" fmla="*/ 0 w 5379591"/>
              <a:gd name="connsiteY0" fmla="*/ 0 h 3341174"/>
              <a:gd name="connsiteX1" fmla="*/ 896599 w 5379591"/>
              <a:gd name="connsiteY1" fmla="*/ 0 h 3341174"/>
              <a:gd name="connsiteX2" fmla="*/ 896599 w 5379591"/>
              <a:gd name="connsiteY2" fmla="*/ 0 h 3341174"/>
              <a:gd name="connsiteX3" fmla="*/ 2241496 w 5379591"/>
              <a:gd name="connsiteY3" fmla="*/ 0 h 3341174"/>
              <a:gd name="connsiteX4" fmla="*/ 5379591 w 5379591"/>
              <a:gd name="connsiteY4" fmla="*/ 0 h 3341174"/>
              <a:gd name="connsiteX5" fmla="*/ 5379591 w 5379591"/>
              <a:gd name="connsiteY5" fmla="*/ 1884530 h 3341174"/>
              <a:gd name="connsiteX6" fmla="*/ 5379591 w 5379591"/>
              <a:gd name="connsiteY6" fmla="*/ 1884530 h 3341174"/>
              <a:gd name="connsiteX7" fmla="*/ 5379591 w 5379591"/>
              <a:gd name="connsiteY7" fmla="*/ 2692185 h 3341174"/>
              <a:gd name="connsiteX8" fmla="*/ 5379591 w 5379591"/>
              <a:gd name="connsiteY8" fmla="*/ 3230622 h 3341174"/>
              <a:gd name="connsiteX9" fmla="*/ 1484718 w 5379591"/>
              <a:gd name="connsiteY9" fmla="*/ 3241542 h 3341174"/>
              <a:gd name="connsiteX10" fmla="*/ 1147459 w 5379591"/>
              <a:gd name="connsiteY10" fmla="*/ 3341174 h 3341174"/>
              <a:gd name="connsiteX11" fmla="*/ 449562 w 5379591"/>
              <a:gd name="connsiteY11" fmla="*/ 3230625 h 3341174"/>
              <a:gd name="connsiteX12" fmla="*/ 0 w 5379591"/>
              <a:gd name="connsiteY12" fmla="*/ 3230622 h 3341174"/>
              <a:gd name="connsiteX13" fmla="*/ 0 w 5379591"/>
              <a:gd name="connsiteY13" fmla="*/ 2692185 h 3341174"/>
              <a:gd name="connsiteX14" fmla="*/ 0 w 5379591"/>
              <a:gd name="connsiteY14" fmla="*/ 1884530 h 3341174"/>
              <a:gd name="connsiteX15" fmla="*/ 0 w 5379591"/>
              <a:gd name="connsiteY15" fmla="*/ 1884530 h 3341174"/>
              <a:gd name="connsiteX16" fmla="*/ 0 w 5379591"/>
              <a:gd name="connsiteY16" fmla="*/ 0 h 3341174"/>
              <a:gd name="connsiteX0" fmla="*/ 0 w 5379591"/>
              <a:gd name="connsiteY0" fmla="*/ 0 h 3341174"/>
              <a:gd name="connsiteX1" fmla="*/ 896599 w 5379591"/>
              <a:gd name="connsiteY1" fmla="*/ 0 h 3341174"/>
              <a:gd name="connsiteX2" fmla="*/ 896599 w 5379591"/>
              <a:gd name="connsiteY2" fmla="*/ 0 h 3341174"/>
              <a:gd name="connsiteX3" fmla="*/ 2241496 w 5379591"/>
              <a:gd name="connsiteY3" fmla="*/ 0 h 3341174"/>
              <a:gd name="connsiteX4" fmla="*/ 5379591 w 5379591"/>
              <a:gd name="connsiteY4" fmla="*/ 0 h 3341174"/>
              <a:gd name="connsiteX5" fmla="*/ 5379591 w 5379591"/>
              <a:gd name="connsiteY5" fmla="*/ 1884530 h 3341174"/>
              <a:gd name="connsiteX6" fmla="*/ 5379591 w 5379591"/>
              <a:gd name="connsiteY6" fmla="*/ 1884530 h 3341174"/>
              <a:gd name="connsiteX7" fmla="*/ 5379591 w 5379591"/>
              <a:gd name="connsiteY7" fmla="*/ 2692185 h 3341174"/>
              <a:gd name="connsiteX8" fmla="*/ 5379591 w 5379591"/>
              <a:gd name="connsiteY8" fmla="*/ 3230622 h 3341174"/>
              <a:gd name="connsiteX9" fmla="*/ 1484718 w 5379591"/>
              <a:gd name="connsiteY9" fmla="*/ 3241542 h 3341174"/>
              <a:gd name="connsiteX10" fmla="*/ 1147459 w 5379591"/>
              <a:gd name="connsiteY10" fmla="*/ 3341174 h 3341174"/>
              <a:gd name="connsiteX11" fmla="*/ 879929 w 5379591"/>
              <a:gd name="connsiteY11" fmla="*/ 3233787 h 3341174"/>
              <a:gd name="connsiteX12" fmla="*/ 0 w 5379591"/>
              <a:gd name="connsiteY12" fmla="*/ 3230622 h 3341174"/>
              <a:gd name="connsiteX13" fmla="*/ 0 w 5379591"/>
              <a:gd name="connsiteY13" fmla="*/ 2692185 h 3341174"/>
              <a:gd name="connsiteX14" fmla="*/ 0 w 5379591"/>
              <a:gd name="connsiteY14" fmla="*/ 1884530 h 3341174"/>
              <a:gd name="connsiteX15" fmla="*/ 0 w 5379591"/>
              <a:gd name="connsiteY15" fmla="*/ 1884530 h 3341174"/>
              <a:gd name="connsiteX16" fmla="*/ 0 w 5379591"/>
              <a:gd name="connsiteY16" fmla="*/ 0 h 334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79591" h="3341174">
                <a:moveTo>
                  <a:pt x="0" y="0"/>
                </a:moveTo>
                <a:lnTo>
                  <a:pt x="896599" y="0"/>
                </a:lnTo>
                <a:lnTo>
                  <a:pt x="896599" y="0"/>
                </a:lnTo>
                <a:lnTo>
                  <a:pt x="2241496" y="0"/>
                </a:lnTo>
                <a:lnTo>
                  <a:pt x="5379591" y="0"/>
                </a:lnTo>
                <a:lnTo>
                  <a:pt x="5379591" y="1884530"/>
                </a:lnTo>
                <a:lnTo>
                  <a:pt x="5379591" y="1884530"/>
                </a:lnTo>
                <a:lnTo>
                  <a:pt x="5379591" y="2692185"/>
                </a:lnTo>
                <a:lnTo>
                  <a:pt x="5379591" y="3230622"/>
                </a:lnTo>
                <a:lnTo>
                  <a:pt x="1484718" y="3241542"/>
                </a:lnTo>
                <a:lnTo>
                  <a:pt x="1147459" y="3341174"/>
                </a:lnTo>
                <a:lnTo>
                  <a:pt x="879929" y="3233787"/>
                </a:lnTo>
                <a:lnTo>
                  <a:pt x="0" y="3230622"/>
                </a:lnTo>
                <a:lnTo>
                  <a:pt x="0" y="2692185"/>
                </a:lnTo>
                <a:lnTo>
                  <a:pt x="0" y="1884530"/>
                </a:lnTo>
                <a:lnTo>
                  <a:pt x="0" y="188453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60054" y="358770"/>
            <a:ext cx="816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Предобработка данных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5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60053" y="1063992"/>
            <a:ext cx="447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76DC"/>
                </a:solidFill>
                <a:latin typeface="Gilroy ExtraBold"/>
              </a:rPr>
              <a:t>Исходные данные таблицы </a:t>
            </a:r>
            <a:r>
              <a:rPr lang="ru-RU" sz="1600" b="1" dirty="0" smtClean="0">
                <a:solidFill>
                  <a:srgbClr val="0076DC"/>
                </a:solidFill>
                <a:latin typeface="Gilroy ExtraBold"/>
              </a:rPr>
              <a:t>медицинские организации:</a:t>
            </a:r>
            <a:endParaRPr lang="ru-RU" sz="1600" b="1" dirty="0">
              <a:solidFill>
                <a:srgbClr val="0076DC"/>
              </a:solidFill>
              <a:latin typeface="Gilroy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18281" y="1063992"/>
            <a:ext cx="393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rgbClr val="0076DC"/>
                </a:solidFill>
                <a:latin typeface="Gilroy ExtraBold"/>
              </a:defRPr>
            </a:lvl1pPr>
          </a:lstStyle>
          <a:p>
            <a:r>
              <a:rPr lang="ru-RU" dirty="0"/>
              <a:t>В результате: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025" y="1761865"/>
            <a:ext cx="4038323" cy="256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5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 столбцов: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Организация по основной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должности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Сокращенное название организации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Округ/район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Адрес</a:t>
            </a:r>
          </a:p>
          <a:p>
            <a:pPr marL="285750" indent="-285750">
              <a:lnSpc>
                <a:spcPct val="108000"/>
              </a:lnSpc>
              <a:buFontTx/>
              <a:buChar char="-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Координаты</a:t>
            </a:r>
            <a:endParaRPr lang="ru-RU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Light"/>
              </a:rPr>
              <a:t>113 строк - организаций</a:t>
            </a:r>
          </a:p>
          <a:p>
            <a:pPr marL="285750" indent="-285750">
              <a:buFontTx/>
              <a:buChar char="-"/>
            </a:pP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93012" y="1964936"/>
            <a:ext cx="5295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Проверили таблицу на наличие явных и неявных дубликатов, </a:t>
            </a:r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обнаружили один дубликат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7" y="2086551"/>
            <a:ext cx="504000" cy="5040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993012" y="3439658"/>
            <a:ext cx="5420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rgbClr val="1F1F1F"/>
                </a:solidFill>
                <a:latin typeface="Roboto"/>
              </a:rPr>
              <a:t>Добавили два столбца, первый с юридической формой организации, второй с категорией организации (</a:t>
            </a:r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государственное</a:t>
            </a:r>
            <a:r>
              <a:rPr lang="ru-RU" sz="1500" dirty="0">
                <a:solidFill>
                  <a:srgbClr val="1F1F1F"/>
                </a:solidFill>
                <a:latin typeface="Roboto"/>
              </a:rPr>
              <a:t>, частное, казенное, ФМБА, некоммерческое, </a:t>
            </a:r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образовательное)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77" y="3636684"/>
            <a:ext cx="504000" cy="5040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993012" y="5376046"/>
            <a:ext cx="28490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rgbClr val="1F1F1F"/>
                </a:solidFill>
                <a:latin typeface="Roboto"/>
              </a:rPr>
              <a:t>Итого: 112 организаций</a:t>
            </a:r>
            <a:endParaRPr lang="ru-RU" sz="1500" dirty="0">
              <a:solidFill>
                <a:srgbClr val="1F1F1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88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0054" y="358770"/>
            <a:ext cx="816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Распределение врачей по возрасту</a:t>
            </a:r>
          </a:p>
          <a:p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в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 Твери и Тверской обл.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pic>
        <p:nvPicPr>
          <p:cNvPr id="21" name="Изображение" descr="Изображение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256" y="1661746"/>
            <a:ext cx="8566817" cy="5297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/>
          <a:stretch/>
        </p:blipFill>
        <p:spPr>
          <a:xfrm>
            <a:off x="5525050" y="1940729"/>
            <a:ext cx="6391186" cy="428801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77672" y="1940729"/>
            <a:ext cx="720000" cy="720000"/>
          </a:xfrm>
          <a:prstGeom prst="ellipse">
            <a:avLst/>
          </a:prstGeom>
          <a:solidFill>
            <a:srgbClr val="227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Oval 24"/>
          <p:cNvSpPr/>
          <p:nvPr/>
        </p:nvSpPr>
        <p:spPr>
          <a:xfrm>
            <a:off x="672592" y="3188979"/>
            <a:ext cx="720000" cy="720000"/>
          </a:xfrm>
          <a:prstGeom prst="ellipse">
            <a:avLst/>
          </a:prstGeom>
          <a:solidFill>
            <a:srgbClr val="227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Oval 25"/>
          <p:cNvSpPr/>
          <p:nvPr/>
        </p:nvSpPr>
        <p:spPr>
          <a:xfrm>
            <a:off x="667512" y="4437229"/>
            <a:ext cx="720000" cy="720000"/>
          </a:xfrm>
          <a:prstGeom prst="ellipse">
            <a:avLst/>
          </a:prstGeom>
          <a:solidFill>
            <a:srgbClr val="227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Oval 26"/>
          <p:cNvSpPr/>
          <p:nvPr/>
        </p:nvSpPr>
        <p:spPr>
          <a:xfrm>
            <a:off x="677672" y="5685480"/>
            <a:ext cx="720000" cy="720000"/>
          </a:xfrm>
          <a:prstGeom prst="ellipse">
            <a:avLst/>
          </a:prstGeom>
          <a:solidFill>
            <a:srgbClr val="DF4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466723" y="2080278"/>
            <a:ext cx="364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Gilroy ExtraBold"/>
              </a:rPr>
              <a:t>Средний возраст врачей 46 лет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Gilroy ExtraBold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62752" y="3256591"/>
            <a:ext cx="36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Gilroy ExtraBold"/>
              </a:defRPr>
            </a:lvl1pPr>
          </a:lstStyle>
          <a:p>
            <a:r>
              <a:rPr lang="ru-RU" dirty="0"/>
              <a:t>В Твери и на юго-востоке области средний возраст сотрудников ниже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62752" y="4494605"/>
            <a:ext cx="36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Gilroy ExtraBold"/>
              </a:defRPr>
            </a:lvl1pPr>
          </a:lstStyle>
          <a:p>
            <a:r>
              <a:rPr lang="ru-RU" dirty="0"/>
              <a:t>Самый высокий </a:t>
            </a:r>
            <a:r>
              <a:rPr lang="ru-RU" dirty="0" smtClean="0"/>
              <a:t>средний возраст </a:t>
            </a:r>
            <a:r>
              <a:rPr lang="ru-RU" dirty="0"/>
              <a:t>у врачей общей практики, </a:t>
            </a:r>
            <a:r>
              <a:rPr lang="ru-RU" dirty="0" smtClean="0"/>
              <a:t>52 </a:t>
            </a:r>
            <a:r>
              <a:rPr lang="ru-RU" dirty="0"/>
              <a:t>года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62752" y="5858619"/>
            <a:ext cx="364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  <a:latin typeface="Gilroy ExtraBold"/>
              </a:defRPr>
            </a:lvl1pPr>
          </a:lstStyle>
          <a:p>
            <a:r>
              <a:rPr lang="en-US" dirty="0" smtClean="0"/>
              <a:t>89 </a:t>
            </a:r>
            <a:r>
              <a:rPr lang="ru-RU" dirty="0" smtClean="0"/>
              <a:t>врачей возрастной категории 70+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" y="2045010"/>
            <a:ext cx="512325" cy="512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2" y="3239007"/>
            <a:ext cx="623248" cy="623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8" y="5804797"/>
            <a:ext cx="451099" cy="451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6" y="452385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2503-AD7E-4936-A1F9-E01F8727E87D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14903167"/>
              </p:ext>
            </p:extLst>
          </p:nvPr>
        </p:nvGraphicFramePr>
        <p:xfrm>
          <a:off x="-91772" y="1512277"/>
          <a:ext cx="5882486" cy="467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657147" y="2925727"/>
            <a:ext cx="4669233" cy="5890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657147" y="4275505"/>
            <a:ext cx="4669233" cy="11500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60054" y="358770"/>
            <a:ext cx="816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Распределение врачей по специальностям</a:t>
            </a:r>
          </a:p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в Твери и Тверской обл.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5400000" flipH="1" flipV="1">
            <a:off x="5295264" y="3315505"/>
            <a:ext cx="991117" cy="928884"/>
          </a:xfrm>
          <a:prstGeom prst="bentConnector3">
            <a:avLst>
              <a:gd name="adj1" fmla="val 410"/>
            </a:avLst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440632" y="3040894"/>
            <a:ext cx="22633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solidFill>
                  <a:schemeClr val="bg2">
                    <a:lumMod val="75000"/>
                  </a:schemeClr>
                </a:solidFill>
                <a:latin typeface="Gilroy ExtraBold"/>
              </a:rPr>
              <a:t>доля </a:t>
            </a:r>
            <a:r>
              <a:rPr lang="ru-RU" sz="1200" dirty="0">
                <a:solidFill>
                  <a:schemeClr val="bg2">
                    <a:lumMod val="75000"/>
                  </a:schemeClr>
                </a:solidFill>
                <a:latin typeface="Gilroy ExtraBold"/>
              </a:rPr>
              <a:t>молодых специалистов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853993" y="2570816"/>
            <a:ext cx="2520000" cy="2520000"/>
            <a:chOff x="7741692" y="2303045"/>
            <a:chExt cx="2160000" cy="2160000"/>
          </a:xfrm>
        </p:grpSpPr>
        <p:sp>
          <p:nvSpPr>
            <p:cNvPr id="23" name="Oval 22"/>
            <p:cNvSpPr/>
            <p:nvPr/>
          </p:nvSpPr>
          <p:spPr>
            <a:xfrm>
              <a:off x="7741692" y="2303045"/>
              <a:ext cx="2160000" cy="2160000"/>
            </a:xfrm>
            <a:prstGeom prst="ellipse">
              <a:avLst/>
            </a:prstGeom>
            <a:solidFill>
              <a:srgbClr val="E261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87989" y="2584515"/>
              <a:ext cx="1396456" cy="113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8000" dirty="0" smtClean="0">
                  <a:solidFill>
                    <a:schemeClr val="bg1"/>
                  </a:solidFill>
                </a:rPr>
                <a:t>53</a:t>
              </a:r>
              <a:r>
                <a:rPr lang="ru-RU" sz="2000" dirty="0" smtClean="0">
                  <a:solidFill>
                    <a:schemeClr val="bg1"/>
                  </a:solidFill>
                </a:rPr>
                <a:t>%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71196" y="3555350"/>
              <a:ext cx="1687146" cy="448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 smtClean="0">
                  <a:solidFill>
                    <a:schemeClr val="bg1"/>
                  </a:solidFill>
                  <a:latin typeface="Gilroy ExtraBold"/>
                </a:rPr>
                <a:t>Калининский р-н</a:t>
              </a:r>
            </a:p>
            <a:p>
              <a:r>
                <a:rPr lang="ru-RU" sz="1400" dirty="0" smtClean="0">
                  <a:solidFill>
                    <a:schemeClr val="bg1"/>
                  </a:solidFill>
                  <a:latin typeface="Gilroy ExtraBold"/>
                </a:rPr>
                <a:t>и Тверь (149 врачей)</a:t>
              </a:r>
              <a:endParaRPr lang="ru-RU" sz="1400" dirty="0">
                <a:solidFill>
                  <a:schemeClr val="bg1"/>
                </a:solidFill>
                <a:latin typeface="Gilroy ExtraBold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245946" y="2029388"/>
            <a:ext cx="1260000" cy="1260000"/>
            <a:chOff x="10164086" y="2843045"/>
            <a:chExt cx="1260000" cy="1260000"/>
          </a:xfrm>
        </p:grpSpPr>
        <p:sp>
          <p:nvSpPr>
            <p:cNvPr id="24" name="Oval 23"/>
            <p:cNvSpPr/>
            <p:nvPr/>
          </p:nvSpPr>
          <p:spPr>
            <a:xfrm>
              <a:off x="10164086" y="2843045"/>
              <a:ext cx="1260000" cy="1260000"/>
            </a:xfrm>
            <a:prstGeom prst="ellipse">
              <a:avLst/>
            </a:prstGeom>
            <a:solidFill>
              <a:srgbClr val="90B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84310" y="2888879"/>
              <a:ext cx="957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>
                  <a:solidFill>
                    <a:schemeClr val="bg1"/>
                  </a:solidFill>
                </a:rPr>
                <a:t>28</a:t>
              </a:r>
              <a:r>
                <a:rPr lang="ru-RU" sz="1400" dirty="0" smtClean="0">
                  <a:solidFill>
                    <a:schemeClr val="bg1"/>
                  </a:solidFill>
                </a:rPr>
                <a:t>%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402363" y="3429547"/>
              <a:ext cx="96306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100" dirty="0" smtClean="0">
                  <a:solidFill>
                    <a:schemeClr val="bg1"/>
                  </a:solidFill>
                  <a:latin typeface="Gilroy ExtraBold"/>
                </a:rPr>
                <a:t>Тверская обл. </a:t>
              </a:r>
            </a:p>
            <a:p>
              <a:r>
                <a:rPr lang="ru-RU" sz="1100" dirty="0" smtClean="0">
                  <a:solidFill>
                    <a:schemeClr val="bg1"/>
                  </a:solidFill>
                  <a:latin typeface="Gilroy ExtraBold"/>
                </a:rPr>
                <a:t>(95 врачей)</a:t>
              </a:r>
              <a:endParaRPr lang="ru-RU" sz="1100" dirty="0">
                <a:solidFill>
                  <a:schemeClr val="bg1"/>
                </a:solidFill>
                <a:latin typeface="Gilroy ExtraBold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5326380" y="3284388"/>
            <a:ext cx="2527613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3600" y="0"/>
            <a:ext cx="6098400" cy="68580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0055" y="358770"/>
            <a:ext cx="748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Распределение врачей первичной помощи по полу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85807137"/>
              </p:ext>
            </p:extLst>
          </p:nvPr>
        </p:nvGraphicFramePr>
        <p:xfrm>
          <a:off x="664743" y="1735769"/>
          <a:ext cx="1332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1505873950"/>
              </p:ext>
            </p:extLst>
          </p:nvPr>
        </p:nvGraphicFramePr>
        <p:xfrm>
          <a:off x="6279266" y="1648091"/>
          <a:ext cx="1332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15506" y="1195329"/>
            <a:ext cx="364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Тверь и Калининский район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71658" y="1075935"/>
            <a:ext cx="364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  <a:latin typeface="Gilroy ExtraBold"/>
              </a:rPr>
              <a:t>Тверская обл.</a:t>
            </a:r>
            <a:endParaRPr lang="ru-RU" sz="1600" dirty="0">
              <a:solidFill>
                <a:schemeClr val="bg1">
                  <a:lumMod val="50000"/>
                </a:schemeClr>
              </a:solidFill>
              <a:latin typeface="Gilroy Extra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81026" y="2038164"/>
            <a:ext cx="36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В </a:t>
            </a:r>
            <a:r>
              <a:rPr lang="ru-RU" sz="1600" b="1" dirty="0" smtClean="0">
                <a:latin typeface="Gilroy ExtraBold"/>
              </a:rPr>
              <a:t>возрасте 60+ </a:t>
            </a:r>
            <a:r>
              <a:rPr lang="ru-RU" sz="1600" dirty="0" smtClean="0">
                <a:latin typeface="Gilroy ExtraBold"/>
              </a:rPr>
              <a:t>в Твери работает </a:t>
            </a:r>
            <a:r>
              <a:rPr lang="ru-RU" sz="1600" b="1" dirty="0" smtClean="0">
                <a:latin typeface="Gilroy ExtraBold"/>
              </a:rPr>
              <a:t>86% женщин </a:t>
            </a:r>
            <a:r>
              <a:rPr lang="ru-RU" sz="1600" dirty="0" smtClean="0">
                <a:latin typeface="Gilroy ExtraBold"/>
              </a:rPr>
              <a:t>из 50 врачей</a:t>
            </a:r>
            <a:endParaRPr lang="ru-RU" sz="1600" dirty="0">
              <a:latin typeface="Gilroy ExtraBol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88591" y="1926889"/>
            <a:ext cx="432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В Тверской обл. работает 111 врачей первичной помощи, из них </a:t>
            </a:r>
          </a:p>
          <a:p>
            <a:r>
              <a:rPr lang="ru-RU" sz="1600" b="1" dirty="0" smtClean="0">
                <a:latin typeface="Gilroy ExtraBold"/>
              </a:rPr>
              <a:t>70% - женщины</a:t>
            </a:r>
            <a:endParaRPr lang="ru-RU" sz="1600" b="1" dirty="0">
              <a:latin typeface="Gilroy ExtraBold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1026" y="3453786"/>
            <a:ext cx="3645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В Твери в </a:t>
            </a:r>
            <a:r>
              <a:rPr lang="ru-RU" sz="1600" b="1" dirty="0" smtClean="0">
                <a:latin typeface="Gilroy ExtraBold"/>
              </a:rPr>
              <a:t>возрасте 30-50 лет </a:t>
            </a:r>
            <a:r>
              <a:rPr lang="ru-RU" sz="1600" dirty="0" smtClean="0">
                <a:latin typeface="Gilroy ExtraBold"/>
              </a:rPr>
              <a:t>врачами первичной помощи работает </a:t>
            </a:r>
            <a:r>
              <a:rPr lang="ru-RU" sz="1600" b="1" dirty="0" smtClean="0">
                <a:latin typeface="Gilroy ExtraBold"/>
              </a:rPr>
              <a:t>93% женщин (</a:t>
            </a:r>
            <a:r>
              <a:rPr lang="ru-RU" sz="1600" dirty="0" smtClean="0">
                <a:latin typeface="Gilroy ExtraBold"/>
              </a:rPr>
              <a:t>из 91 врача)</a:t>
            </a:r>
            <a:endParaRPr lang="ru-RU" sz="1600" dirty="0">
              <a:latin typeface="Gilroy ExtraBold"/>
            </a:endParaRPr>
          </a:p>
        </p:txBody>
      </p: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3644981539"/>
              </p:ext>
            </p:extLst>
          </p:nvPr>
        </p:nvGraphicFramePr>
        <p:xfrm>
          <a:off x="664743" y="3246820"/>
          <a:ext cx="1332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0" name="Oval 49"/>
          <p:cNvSpPr/>
          <p:nvPr/>
        </p:nvSpPr>
        <p:spPr>
          <a:xfrm>
            <a:off x="825940" y="4824566"/>
            <a:ext cx="1044000" cy="1044000"/>
          </a:xfrm>
          <a:prstGeom prst="ellipse">
            <a:avLst/>
          </a:prstGeom>
          <a:solidFill>
            <a:srgbClr val="227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Chart 47"/>
          <p:cNvGraphicFramePr/>
          <p:nvPr>
            <p:extLst>
              <p:ext uri="{D42A27DB-BD31-4B8C-83A1-F6EECF244321}">
                <p14:modId xmlns:p14="http://schemas.microsoft.com/office/powerpoint/2010/main" val="885274815"/>
              </p:ext>
            </p:extLst>
          </p:nvPr>
        </p:nvGraphicFramePr>
        <p:xfrm>
          <a:off x="6279266" y="3250345"/>
          <a:ext cx="1332000" cy="133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488591" y="3459715"/>
            <a:ext cx="3645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В </a:t>
            </a:r>
            <a:r>
              <a:rPr lang="ru-RU" sz="1600" b="1" dirty="0" smtClean="0">
                <a:latin typeface="Gilroy ExtraBold"/>
              </a:rPr>
              <a:t>возрасте 30-50 лет </a:t>
            </a:r>
            <a:r>
              <a:rPr lang="ru-RU" sz="1600" dirty="0" smtClean="0">
                <a:latin typeface="Gilroy ExtraBold"/>
              </a:rPr>
              <a:t>врачами первичной помощи работает </a:t>
            </a:r>
          </a:p>
          <a:p>
            <a:r>
              <a:rPr lang="ru-RU" sz="1600" b="1" dirty="0" smtClean="0">
                <a:latin typeface="Gilroy ExtraBold"/>
              </a:rPr>
              <a:t>86% женщин  </a:t>
            </a:r>
            <a:r>
              <a:rPr lang="ru-RU" sz="1600" dirty="0" smtClean="0">
                <a:latin typeface="Gilroy ExtraBold"/>
              </a:rPr>
              <a:t>(из 103 врачей)</a:t>
            </a:r>
            <a:endParaRPr lang="ru-RU" sz="1600" dirty="0">
              <a:latin typeface="Gilroy Extra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81026" y="4992541"/>
            <a:ext cx="36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- доля </a:t>
            </a:r>
            <a:r>
              <a:rPr lang="ru-RU" sz="1600" dirty="0">
                <a:latin typeface="Gilroy ExtraBold"/>
              </a:rPr>
              <a:t>выпускников в Твери и Калининском </a:t>
            </a:r>
            <a:r>
              <a:rPr lang="ru-RU" sz="1600" dirty="0" smtClean="0">
                <a:latin typeface="Gilroy ExtraBold"/>
              </a:rPr>
              <a:t>МО (72 выпускника)</a:t>
            </a:r>
            <a:endParaRPr lang="ru-RU" sz="1600" dirty="0">
              <a:latin typeface="Gilroy Extra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0312" y="4957361"/>
            <a:ext cx="95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26</a:t>
            </a:r>
            <a:r>
              <a:rPr lang="ru-RU" sz="1400" dirty="0" smtClean="0">
                <a:solidFill>
                  <a:schemeClr val="bg1"/>
                </a:solidFill>
              </a:rPr>
              <a:t>%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469496" y="4824566"/>
            <a:ext cx="1044000" cy="1044000"/>
          </a:xfrm>
          <a:prstGeom prst="ellipse">
            <a:avLst/>
          </a:prstGeom>
          <a:solidFill>
            <a:srgbClr val="DF4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7488591" y="4992541"/>
            <a:ext cx="364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Gilroy ExtraBold"/>
              </a:rPr>
              <a:t>- доля </a:t>
            </a:r>
            <a:r>
              <a:rPr lang="ru-RU" sz="1600" dirty="0">
                <a:latin typeface="Gilroy ExtraBold"/>
              </a:rPr>
              <a:t>выпускников в Тверской области </a:t>
            </a:r>
            <a:r>
              <a:rPr lang="ru-RU" sz="1600" dirty="0" smtClean="0">
                <a:latin typeface="Gilroy ExtraBold"/>
              </a:rPr>
              <a:t>(44 выпускника)</a:t>
            </a:r>
            <a:endParaRPr lang="ru-RU" sz="1600" dirty="0">
              <a:latin typeface="Gilroy ExtraBold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03868" y="4957361"/>
            <a:ext cx="95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</a:rPr>
              <a:t>13</a:t>
            </a:r>
            <a:r>
              <a:rPr lang="ru-RU" sz="1400" dirty="0" smtClean="0">
                <a:solidFill>
                  <a:schemeClr val="bg1"/>
                </a:solidFill>
              </a:rPr>
              <a:t>%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229" y="1601294"/>
            <a:ext cx="10386204" cy="48253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60055" y="358770"/>
            <a:ext cx="748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Дашборд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 в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ilroy ExtraBold"/>
              </a:rPr>
              <a:t>DataLens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Gilroy Extra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229" y="1131080"/>
            <a:ext cx="7177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Gilroy ExtraBold"/>
                <a:hlinkClick r:id="rId3"/>
              </a:rPr>
              <a:t>С</a:t>
            </a:r>
            <a:r>
              <a:rPr lang="ru-RU" sz="1600" dirty="0" smtClean="0">
                <a:latin typeface="Gilroy ExtraBold"/>
                <a:hlinkClick r:id="rId3"/>
              </a:rPr>
              <a:t>сылка на </a:t>
            </a:r>
            <a:r>
              <a:rPr lang="ru-RU" sz="1600" dirty="0" err="1" smtClean="0">
                <a:latin typeface="Gilroy ExtraBold"/>
                <a:hlinkClick r:id="rId3"/>
              </a:rPr>
              <a:t>дашборд</a:t>
            </a:r>
            <a:endParaRPr lang="ru-RU" sz="1600" dirty="0">
              <a:latin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797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527</Words>
  <Application>Microsoft Office PowerPoint</Application>
  <PresentationFormat>Widescreen</PresentationFormat>
  <Paragraphs>120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Akrobat</vt:lpstr>
      <vt:lpstr>Arial</vt:lpstr>
      <vt:lpstr>Calibri</vt:lpstr>
      <vt:lpstr>Calibri Light</vt:lpstr>
      <vt:lpstr>Gilroy ExtraBold</vt:lpstr>
      <vt:lpstr>Gilroy Light</vt:lpstr>
      <vt:lpstr>Helvetica Neue Medium</vt:lpstr>
      <vt:lpstr>Muller Bold</vt:lpstr>
      <vt:lpstr>Muller Light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shipilina</dc:creator>
  <cp:lastModifiedBy>shipilina</cp:lastModifiedBy>
  <cp:revision>200</cp:revision>
  <dcterms:created xsi:type="dcterms:W3CDTF">2024-07-04T11:41:59Z</dcterms:created>
  <dcterms:modified xsi:type="dcterms:W3CDTF">2025-03-03T15:26:19Z</dcterms:modified>
</cp:coreProperties>
</file>