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256" r:id="rId2"/>
    <p:sldId id="262" r:id="rId3"/>
    <p:sldId id="258" r:id="rId4"/>
    <p:sldId id="260" r:id="rId5"/>
    <p:sldId id="263" r:id="rId6"/>
    <p:sldId id="269" r:id="rId7"/>
    <p:sldId id="265" r:id="rId8"/>
    <p:sldId id="266" r:id="rId9"/>
    <p:sldId id="267" r:id="rId10"/>
    <p:sldId id="277" r:id="rId11"/>
    <p:sldId id="278" r:id="rId12"/>
    <p:sldId id="271" r:id="rId13"/>
    <p:sldId id="264" r:id="rId14"/>
    <p:sldId id="273" r:id="rId15"/>
    <p:sldId id="279" r:id="rId16"/>
    <p:sldId id="284" r:id="rId17"/>
    <p:sldId id="275" r:id="rId18"/>
    <p:sldId id="291" r:id="rId19"/>
    <p:sldId id="281" r:id="rId20"/>
    <p:sldId id="288" r:id="rId21"/>
    <p:sldId id="282" r:id="rId22"/>
    <p:sldId id="286" r:id="rId23"/>
    <p:sldId id="289" r:id="rId24"/>
    <p:sldId id="280" r:id="rId25"/>
    <p:sldId id="274" r:id="rId26"/>
    <p:sldId id="261" r:id="rId27"/>
    <p:sldId id="290" r:id="rId28"/>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4C4C4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48" autoAdjust="0"/>
  </p:normalViewPr>
  <p:slideViewPr>
    <p:cSldViewPr snapToGrid="0" snapToObjects="1">
      <p:cViewPr varScale="1">
        <p:scale>
          <a:sx n="100" d="100"/>
          <a:sy n="100" d="100"/>
        </p:scale>
        <p:origin x="-13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1FAC92-251B-B34F-B048-8699966A6B34}" type="datetimeFigureOut">
              <a:rPr lang="en-US" smtClean="0"/>
              <a:pPr/>
              <a:t>30/06/2014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1D11E9-7BDD-8F40-9991-92F438743B0F}" type="slidenum">
              <a:rPr lang="en-GB" smtClean="0"/>
              <a:pPr/>
              <a:t>‹#›</a:t>
            </a:fld>
            <a:endParaRPr lang="en-GB"/>
          </a:p>
        </p:txBody>
      </p:sp>
    </p:spTree>
    <p:extLst>
      <p:ext uri="{BB962C8B-B14F-4D97-AF65-F5344CB8AC3E}">
        <p14:creationId xmlns:p14="http://schemas.microsoft.com/office/powerpoint/2010/main" val="3353078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ＭＳ Ｐゴシック" charset="-128"/>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B7DD38-5B8A-884F-A4F1-888BCE980ABD}" type="datetimeFigureOut">
              <a:rPr lang="en-GB"/>
              <a:pPr/>
              <a:t>30/06/2014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ＭＳ Ｐゴシック" charset="-128"/>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28062D-9146-B549-8149-E7861E242D67}" type="slidenum">
              <a:rPr lang="en-GB"/>
              <a:pPr/>
              <a:t>‹#›</a:t>
            </a:fld>
            <a:endParaRPr lang="en-GB"/>
          </a:p>
        </p:txBody>
      </p:sp>
    </p:spTree>
    <p:extLst>
      <p:ext uri="{BB962C8B-B14F-4D97-AF65-F5344CB8AC3E}">
        <p14:creationId xmlns:p14="http://schemas.microsoft.com/office/powerpoint/2010/main" val="385445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84D603-7F29-9941-B210-BC513A6FF8BA}" type="slidenum">
              <a:rPr lang="en-GB"/>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0143FEF-0790-5F41-A57E-58621E52F803}" type="slidenum">
              <a:rPr lang="en-GB"/>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9"/>
          <p:cNvSpPr>
            <a:spLocks noGrp="1"/>
          </p:cNvSpPr>
          <p:nvPr>
            <p:ph type="dt" sz="half" idx="10"/>
          </p:nvPr>
        </p:nvSpPr>
        <p:spPr/>
        <p:txBody>
          <a:bodyPr/>
          <a:lstStyle>
            <a:lvl1pPr>
              <a:defRPr/>
            </a:lvl1pPr>
          </a:lstStyle>
          <a:p>
            <a:fld id="{B37F9263-0D28-A947-82B3-E306807255D6}"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40562DB-A935-094E-9E21-DB63A180F702}" type="slidenum">
              <a:rPr lang="en-GB"/>
              <a:pPr/>
              <a:t>‹#›</a:t>
            </a:fld>
            <a:endParaRPr lang="en-GB"/>
          </a:p>
        </p:txBody>
      </p:sp>
    </p:spTree>
    <p:extLst>
      <p:ext uri="{BB962C8B-B14F-4D97-AF65-F5344CB8AC3E}">
        <p14:creationId xmlns:p14="http://schemas.microsoft.com/office/powerpoint/2010/main" val="26482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F5483EDC-A27D-D447-94F8-607CCF07BA43}"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81B1151-516B-2240-A750-D3CA0589D35E}" type="slidenum">
              <a:rPr lang="en-GB"/>
              <a:pPr/>
              <a:t>‹#›</a:t>
            </a:fld>
            <a:endParaRPr lang="en-GB"/>
          </a:p>
        </p:txBody>
      </p:sp>
    </p:spTree>
    <p:extLst>
      <p:ext uri="{BB962C8B-B14F-4D97-AF65-F5344CB8AC3E}">
        <p14:creationId xmlns:p14="http://schemas.microsoft.com/office/powerpoint/2010/main" val="96610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6600"/>
            <a:ext cx="2057400" cy="558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36600"/>
            <a:ext cx="6019800" cy="558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D13606D2-9B84-F843-9C89-B9416B784FCA}"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9162963-BAB9-3F40-B25E-9C2D53DB8F64}" type="slidenum">
              <a:rPr lang="en-GB"/>
              <a:pPr/>
              <a:t>‹#›</a:t>
            </a:fld>
            <a:endParaRPr lang="en-GB"/>
          </a:p>
        </p:txBody>
      </p:sp>
    </p:spTree>
    <p:extLst>
      <p:ext uri="{BB962C8B-B14F-4D97-AF65-F5344CB8AC3E}">
        <p14:creationId xmlns:p14="http://schemas.microsoft.com/office/powerpoint/2010/main" val="42516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69BF0744-F7CD-7E4F-9882-55853F706263}"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19CB096-692E-3D4E-8CD7-66B6DCACCF45}" type="slidenum">
              <a:rPr lang="en-GB"/>
              <a:pPr/>
              <a:t>‹#›</a:t>
            </a:fld>
            <a:endParaRPr lang="en-GB"/>
          </a:p>
        </p:txBody>
      </p:sp>
    </p:spTree>
    <p:extLst>
      <p:ext uri="{BB962C8B-B14F-4D97-AF65-F5344CB8AC3E}">
        <p14:creationId xmlns:p14="http://schemas.microsoft.com/office/powerpoint/2010/main" val="317624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fld id="{6D0236A6-409E-674F-89AC-E896F189E47F}"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B2A945A1-E3C1-6A42-AF42-80F6EFE8A731}" type="slidenum">
              <a:rPr lang="en-GB"/>
              <a:pPr/>
              <a:t>‹#›</a:t>
            </a:fld>
            <a:endParaRPr lang="en-GB"/>
          </a:p>
        </p:txBody>
      </p:sp>
    </p:spTree>
    <p:extLst>
      <p:ext uri="{BB962C8B-B14F-4D97-AF65-F5344CB8AC3E}">
        <p14:creationId xmlns:p14="http://schemas.microsoft.com/office/powerpoint/2010/main" val="345987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9"/>
          <p:cNvSpPr>
            <a:spLocks noGrp="1"/>
          </p:cNvSpPr>
          <p:nvPr>
            <p:ph type="dt" sz="half" idx="10"/>
          </p:nvPr>
        </p:nvSpPr>
        <p:spPr/>
        <p:txBody>
          <a:bodyPr/>
          <a:lstStyle>
            <a:lvl1pPr>
              <a:defRPr/>
            </a:lvl1pPr>
          </a:lstStyle>
          <a:p>
            <a:fld id="{4F6A9725-7D81-084B-9E97-48A18A77D304}"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1F9E7D1-7CA7-6841-A4A8-05E3CA5E93EA}" type="slidenum">
              <a:rPr lang="en-GB"/>
              <a:pPr/>
              <a:t>‹#›</a:t>
            </a:fld>
            <a:endParaRPr lang="en-GB"/>
          </a:p>
        </p:txBody>
      </p:sp>
    </p:spTree>
    <p:extLst>
      <p:ext uri="{BB962C8B-B14F-4D97-AF65-F5344CB8AC3E}">
        <p14:creationId xmlns:p14="http://schemas.microsoft.com/office/powerpoint/2010/main" val="17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9"/>
          <p:cNvSpPr>
            <a:spLocks noGrp="1"/>
          </p:cNvSpPr>
          <p:nvPr>
            <p:ph type="dt" sz="half" idx="10"/>
          </p:nvPr>
        </p:nvSpPr>
        <p:spPr/>
        <p:txBody>
          <a:bodyPr/>
          <a:lstStyle>
            <a:lvl1pPr>
              <a:defRPr/>
            </a:lvl1pPr>
          </a:lstStyle>
          <a:p>
            <a:fld id="{36892021-AFE2-7646-9A69-7AF9AF8A9C0C}" type="datetime1">
              <a:rPr lang="en-GB"/>
              <a:pPr/>
              <a:t>30/06/2014</a:t>
            </a:fld>
            <a:endParaRPr lang="en-GB"/>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80C9D486-A345-8940-8743-CF2BCACA2CF2}" type="slidenum">
              <a:rPr lang="en-GB"/>
              <a:pPr/>
              <a:t>‹#›</a:t>
            </a:fld>
            <a:endParaRPr lang="en-GB"/>
          </a:p>
        </p:txBody>
      </p:sp>
    </p:spTree>
    <p:extLst>
      <p:ext uri="{BB962C8B-B14F-4D97-AF65-F5344CB8AC3E}">
        <p14:creationId xmlns:p14="http://schemas.microsoft.com/office/powerpoint/2010/main" val="28487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9"/>
          <p:cNvSpPr>
            <a:spLocks noGrp="1"/>
          </p:cNvSpPr>
          <p:nvPr>
            <p:ph type="dt" sz="half" idx="10"/>
          </p:nvPr>
        </p:nvSpPr>
        <p:spPr/>
        <p:txBody>
          <a:bodyPr/>
          <a:lstStyle>
            <a:lvl1pPr>
              <a:defRPr/>
            </a:lvl1pPr>
          </a:lstStyle>
          <a:p>
            <a:fld id="{FCA7C272-6524-5F4A-8F45-7EB0153F335F}" type="datetime1">
              <a:rPr lang="en-GB"/>
              <a:pPr/>
              <a:t>30/06/2014</a:t>
            </a:fld>
            <a:endParaRPr lang="en-GB"/>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37768828-0595-5042-8921-2B3ED6B7E5B6}" type="slidenum">
              <a:rPr lang="en-GB"/>
              <a:pPr/>
              <a:t>‹#›</a:t>
            </a:fld>
            <a:endParaRPr lang="en-GB"/>
          </a:p>
        </p:txBody>
      </p:sp>
    </p:spTree>
    <p:extLst>
      <p:ext uri="{BB962C8B-B14F-4D97-AF65-F5344CB8AC3E}">
        <p14:creationId xmlns:p14="http://schemas.microsoft.com/office/powerpoint/2010/main" val="10870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31A887B-6191-C147-8923-F80BD8C33FCD}" type="datetime1">
              <a:rPr lang="en-GB"/>
              <a:pPr/>
              <a:t>30/06/2014</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B5054CE-ACA3-4940-9FD8-9A5001C24816}" type="slidenum">
              <a:rPr lang="en-GB"/>
              <a:pPr/>
              <a:t>‹#›</a:t>
            </a:fld>
            <a:endParaRPr lang="en-GB"/>
          </a:p>
        </p:txBody>
      </p:sp>
    </p:spTree>
    <p:extLst>
      <p:ext uri="{BB962C8B-B14F-4D97-AF65-F5344CB8AC3E}">
        <p14:creationId xmlns:p14="http://schemas.microsoft.com/office/powerpoint/2010/main" val="35062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9294713F-FC05-3A40-96CF-B6994D056B93}"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03AC6129-64C0-2543-A4AC-B3F17591243E}" type="slidenum">
              <a:rPr lang="en-GB"/>
              <a:pPr/>
              <a:t>‹#›</a:t>
            </a:fld>
            <a:endParaRPr lang="en-GB"/>
          </a:p>
        </p:txBody>
      </p:sp>
    </p:spTree>
    <p:extLst>
      <p:ext uri="{BB962C8B-B14F-4D97-AF65-F5344CB8AC3E}">
        <p14:creationId xmlns:p14="http://schemas.microsoft.com/office/powerpoint/2010/main" val="28221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7CBA5132-EE38-7F4A-835F-B1102FDE0768}"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2FE8C94-0D47-CC40-B10C-6BFC316C402A}" type="slidenum">
              <a:rPr lang="en-GB"/>
              <a:pPr/>
              <a:t>‹#›</a:t>
            </a:fld>
            <a:endParaRPr lang="en-GB"/>
          </a:p>
        </p:txBody>
      </p:sp>
    </p:spTree>
    <p:extLst>
      <p:ext uri="{BB962C8B-B14F-4D97-AF65-F5344CB8AC3E}">
        <p14:creationId xmlns:p14="http://schemas.microsoft.com/office/powerpoint/2010/main" val="2200917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028" name="Title Placeholder 8"/>
          <p:cNvSpPr>
            <a:spLocks noGrp="1"/>
          </p:cNvSpPr>
          <p:nvPr>
            <p:ph type="title"/>
          </p:nvPr>
        </p:nvSpPr>
        <p:spPr bwMode="auto">
          <a:xfrm>
            <a:off x="457200" y="7366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p>
            <a:pPr lvl="0"/>
            <a:r>
              <a:rPr lang="en-GB"/>
              <a:t>Click to edit Master title style</a:t>
            </a:r>
            <a:endParaRPr lang="en-US"/>
          </a:p>
        </p:txBody>
      </p:sp>
      <p:sp>
        <p:nvSpPr>
          <p:cNvPr id="1029" name="Text Placeholder 29"/>
          <p:cNvSpPr>
            <a:spLocks noGrp="1"/>
          </p:cNvSpPr>
          <p:nvPr>
            <p:ph type="body" idx="1"/>
          </p:nvPr>
        </p:nvSpPr>
        <p:spPr bwMode="auto">
          <a:xfrm>
            <a:off x="457200" y="14668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charset="0"/>
              </a:defRPr>
            </a:lvl1pPr>
          </a:lstStyle>
          <a:p>
            <a:fld id="{97C548F9-45AE-614C-B4B1-E298E2074A53}" type="datetime1">
              <a:rPr lang="en-GB"/>
              <a:pPr/>
              <a:t>30/06/2014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charset="0"/>
              </a:defRPr>
            </a:lvl1pPr>
          </a:lstStyle>
          <a:p>
            <a:fld id="{EE0438B5-2074-A24D-BFBA-109F01F1528C}" type="slidenum">
              <a:rPr lang="en-GB"/>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rozanski.org.uk" TargetMode="External"/><Relationship Id="rId4" Type="http://schemas.openxmlformats.org/officeDocument/2006/relationships/hyperlink" Target="mailto:eoin.woods@artechra.com" TargetMode="External"/><Relationship Id="rId5" Type="http://schemas.openxmlformats.org/officeDocument/2006/relationships/hyperlink" Target="http://www.eoinwoods.info" TargetMode="External"/><Relationship Id="rId6" Type="http://schemas.openxmlformats.org/officeDocument/2006/relationships/hyperlink" Target="mailto:Chris.Cooper-Bland@endava.com" TargetMode="External"/><Relationship Id="rId7" Type="http://schemas.openxmlformats.org/officeDocument/2006/relationships/hyperlink" Target="http://www.endava.com/" TargetMode="External"/><Relationship Id="rId1" Type="http://schemas.openxmlformats.org/officeDocument/2006/relationships/slideLayout" Target="../slideLayouts/slideLayout7.xml"/><Relationship Id="rId2" Type="http://schemas.openxmlformats.org/officeDocument/2006/relationships/hyperlink" Target="mailto:nick@.rozanski.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rozanski/bcs_spa1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dropbox.com/developers/core/docs/pyth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hyperlink" Target="http://tools.ietf.org/html/rfc6749" TargetMode="External"/><Relationship Id="rId4" Type="http://schemas.openxmlformats.org/officeDocument/2006/relationships/hyperlink" Target="https://github.com/mitreid-connect/OpenID-Connect-Java-Spring-Server/raw/master/docs/OAuth2.0_Diagrams.pdf" TargetMode="External"/><Relationship Id="rId5" Type="http://schemas.openxmlformats.org/officeDocument/2006/relationships/hyperlink" Target="https://www.dropbox.com/developers/core" TargetMode="External"/><Relationship Id="rId6" Type="http://schemas.openxmlformats.org/officeDocument/2006/relationships/hyperlink" Target="https://www.dropbox.com/developers/core/docs" TargetMode="External"/><Relationship Id="rId7" Type="http://schemas.openxmlformats.org/officeDocument/2006/relationships/hyperlink" Target="https://www.dropbox.com/developers/core/start/python" TargetMode="External"/><Relationship Id="rId8" Type="http://schemas.openxmlformats.org/officeDocument/2006/relationships/hyperlink" Target="http://hueniverse.com/2012/07/26/oauth-2-0-and-the-road-to-hell/" TargetMode="External"/><Relationship Id="rId1" Type="http://schemas.openxmlformats.org/officeDocument/2006/relationships/slideLayout" Target="../slideLayouts/slideLayout7.xml"/><Relationship Id="rId2" Type="http://schemas.openxmlformats.org/officeDocument/2006/relationships/hyperlink" Target="http://oauth.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a:solidFill>
                  <a:schemeClr val="tx2"/>
                </a:solidFill>
                <a:latin typeface="Calibri" charset="0"/>
              </a:rPr>
              <a:t>SPA Conference 2014</a:t>
            </a:r>
            <a:br>
              <a:rPr lang="en-GB" sz="2800">
                <a:solidFill>
                  <a:schemeClr val="tx2"/>
                </a:solidFill>
                <a:latin typeface="Calibri" charset="0"/>
              </a:rPr>
            </a:br>
            <a:endParaRPr lang="en-GB" sz="2000">
              <a:solidFill>
                <a:schemeClr val="tx2"/>
              </a:solidFill>
              <a:latin typeface="Calibri" charset="0"/>
            </a:endParaRPr>
          </a:p>
          <a:p>
            <a:pPr defTabSz="914400"/>
            <a:r>
              <a:rPr lang="en-US" sz="4000">
                <a:solidFill>
                  <a:schemeClr val="tx2"/>
                </a:solidFill>
                <a:latin typeface="Calibri" charset="0"/>
              </a:rPr>
              <a:t>Keeping Passwords Private with OAuth</a:t>
            </a:r>
            <a:endParaRPr lang="en-GB" sz="4000">
              <a:solidFill>
                <a:schemeClr val="tx2"/>
              </a:solidFill>
              <a:latin typeface="Calibri" charset="0"/>
            </a:endParaRPr>
          </a:p>
        </p:txBody>
      </p:sp>
      <p:sp>
        <p:nvSpPr>
          <p:cNvPr id="2051" name="Rectangle 6"/>
          <p:cNvSpPr>
            <a:spLocks noChangeArrowheads="1"/>
          </p:cNvSpPr>
          <p:nvPr/>
        </p:nvSpPr>
        <p:spPr bwMode="auto">
          <a:xfrm>
            <a:off x="349250" y="2976146"/>
            <a:ext cx="72183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b="1" dirty="0">
                <a:solidFill>
                  <a:schemeClr val="tx2"/>
                </a:solidFill>
              </a:rPr>
              <a:t>Nick </a:t>
            </a:r>
            <a:r>
              <a:rPr lang="en-GB" b="1" dirty="0" smtClean="0">
                <a:solidFill>
                  <a:schemeClr val="tx2"/>
                </a:solidFill>
              </a:rPr>
              <a:t>Rozanski</a:t>
            </a:r>
          </a:p>
          <a:p>
            <a:pPr lvl="1"/>
            <a:r>
              <a:rPr lang="en-GB" dirty="0" smtClean="0">
                <a:solidFill>
                  <a:schemeClr val="tx2"/>
                </a:solidFill>
                <a:hlinkClick r:id="rId2"/>
              </a:rPr>
              <a:t>nick</a:t>
            </a:r>
            <a:r>
              <a:rPr lang="en-GB" dirty="0">
                <a:solidFill>
                  <a:schemeClr val="tx2"/>
                </a:solidFill>
                <a:hlinkClick r:id="rId2"/>
              </a:rPr>
              <a:t>@rozanski.org.uk</a:t>
            </a:r>
            <a:endParaRPr lang="en-GB" dirty="0">
              <a:solidFill>
                <a:schemeClr val="tx2"/>
              </a:solidFill>
            </a:endParaRPr>
          </a:p>
          <a:p>
            <a:pPr lvl="1"/>
            <a:r>
              <a:rPr lang="en-GB" dirty="0">
                <a:solidFill>
                  <a:schemeClr val="tx2"/>
                </a:solidFill>
                <a:hlinkClick r:id="rId3"/>
              </a:rPr>
              <a:t>http://www.nick.rozanski.org.uk</a:t>
            </a:r>
            <a:r>
              <a:rPr lang="en-GB" dirty="0">
                <a:solidFill>
                  <a:schemeClr val="tx2"/>
                </a:solidFill>
              </a:rPr>
              <a:t> </a:t>
            </a:r>
          </a:p>
          <a:p>
            <a:endParaRPr lang="en-GB" b="1" dirty="0">
              <a:solidFill>
                <a:schemeClr val="tx2"/>
              </a:solidFill>
            </a:endParaRPr>
          </a:p>
          <a:p>
            <a:r>
              <a:rPr lang="en-GB" b="1" dirty="0">
                <a:solidFill>
                  <a:schemeClr val="tx2"/>
                </a:solidFill>
              </a:rPr>
              <a:t>Eoin </a:t>
            </a:r>
            <a:r>
              <a:rPr lang="en-GB" b="1" dirty="0" smtClean="0">
                <a:solidFill>
                  <a:schemeClr val="tx2"/>
                </a:solidFill>
              </a:rPr>
              <a:t>Woods</a:t>
            </a:r>
          </a:p>
          <a:p>
            <a:pPr lvl="1"/>
            <a:r>
              <a:rPr lang="en-GB" dirty="0" smtClean="0">
                <a:solidFill>
                  <a:schemeClr val="tx2"/>
                </a:solidFill>
                <a:hlinkClick r:id="rId4"/>
              </a:rPr>
              <a:t>eoin.woods@artechra.com</a:t>
            </a:r>
            <a:r>
              <a:rPr lang="en-GB" dirty="0" smtClean="0">
                <a:solidFill>
                  <a:schemeClr val="tx2"/>
                </a:solidFill>
              </a:rPr>
              <a:t>  </a:t>
            </a:r>
          </a:p>
          <a:p>
            <a:pPr lvl="1"/>
            <a:r>
              <a:rPr lang="en-GB" dirty="0">
                <a:solidFill>
                  <a:schemeClr val="tx2"/>
                </a:solidFill>
                <a:hlinkClick r:id="rId5"/>
              </a:rPr>
              <a:t>http://</a:t>
            </a:r>
            <a:r>
              <a:rPr lang="en-GB" dirty="0" smtClean="0">
                <a:solidFill>
                  <a:schemeClr val="tx2"/>
                </a:solidFill>
                <a:hlinkClick r:id="rId5"/>
              </a:rPr>
              <a:t>www.eoinwoods.info</a:t>
            </a:r>
            <a:endParaRPr lang="en-GB" dirty="0">
              <a:solidFill>
                <a:schemeClr val="tx2"/>
              </a:solidFill>
            </a:endParaRPr>
          </a:p>
          <a:p>
            <a:endParaRPr lang="en-GB" b="1" dirty="0">
              <a:solidFill>
                <a:schemeClr val="tx2"/>
              </a:solidFill>
            </a:endParaRPr>
          </a:p>
          <a:p>
            <a:r>
              <a:rPr lang="en-GB" b="1" dirty="0">
                <a:solidFill>
                  <a:schemeClr val="tx2"/>
                </a:solidFill>
              </a:rPr>
              <a:t>Chris Cooper-</a:t>
            </a:r>
            <a:r>
              <a:rPr lang="en-GB" b="1" dirty="0" smtClean="0">
                <a:solidFill>
                  <a:schemeClr val="tx2"/>
                </a:solidFill>
              </a:rPr>
              <a:t>Bland</a:t>
            </a:r>
          </a:p>
          <a:p>
            <a:pPr lvl="1"/>
            <a:r>
              <a:rPr lang="en-GB" dirty="0" smtClean="0">
                <a:solidFill>
                  <a:schemeClr val="tx2"/>
                </a:solidFill>
                <a:hlinkClick r:id="rId6"/>
              </a:rPr>
              <a:t>Chris.Cooper</a:t>
            </a:r>
            <a:r>
              <a:rPr lang="en-GB" dirty="0">
                <a:solidFill>
                  <a:schemeClr val="tx2"/>
                </a:solidFill>
                <a:hlinkClick r:id="rId6"/>
              </a:rPr>
              <a:t>-Bland@</a:t>
            </a:r>
            <a:r>
              <a:rPr lang="en-GB" dirty="0" smtClean="0">
                <a:solidFill>
                  <a:schemeClr val="tx2"/>
                </a:solidFill>
                <a:hlinkClick r:id="rId6"/>
              </a:rPr>
              <a:t>endava.com</a:t>
            </a:r>
            <a:r>
              <a:rPr lang="en-GB" dirty="0" smtClean="0">
                <a:solidFill>
                  <a:schemeClr val="tx2"/>
                </a:solidFill>
              </a:rPr>
              <a:t> </a:t>
            </a:r>
          </a:p>
          <a:p>
            <a:pPr lvl="1"/>
            <a:r>
              <a:rPr lang="en-GB" dirty="0">
                <a:solidFill>
                  <a:schemeClr val="tx2"/>
                </a:solidFill>
                <a:hlinkClick r:id="rId7"/>
              </a:rPr>
              <a:t>http://www.endava.com</a:t>
            </a:r>
            <a:r>
              <a:rPr lang="en-GB" dirty="0" smtClean="0">
                <a:solidFill>
                  <a:schemeClr val="tx2"/>
                </a:solidFill>
                <a:hlinkClick r:id="rId7"/>
              </a:rPr>
              <a:t>/</a:t>
            </a:r>
            <a:r>
              <a:rPr lang="en-GB" dirty="0" smtClean="0">
                <a:solidFill>
                  <a:schemeClr val="tx2"/>
                </a:solidFill>
              </a:rPr>
              <a:t> </a:t>
            </a:r>
            <a:endParaRPr lang="en-GB"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03200" y="1581150"/>
            <a:ext cx="8762254" cy="49552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2 requires that clients </a:t>
            </a:r>
            <a:r>
              <a:rPr lang="en-GB" sz="2000" i="1" dirty="0" smtClean="0">
                <a:latin typeface="Calibri" charset="0"/>
                <a:ea typeface="ＭＳ Ｐゴシック" charset="0"/>
                <a:cs typeface="ＭＳ Ｐゴシック" charset="0"/>
              </a:rPr>
              <a:t>register</a:t>
            </a:r>
            <a:r>
              <a:rPr lang="en-GB" sz="2000" dirty="0" smtClean="0">
                <a:latin typeface="Calibri" charset="0"/>
                <a:ea typeface="ＭＳ Ｐゴシック" charset="0"/>
                <a:cs typeface="ＭＳ Ｐゴシック" charset="0"/>
              </a:rPr>
              <a:t> with the authorisation server so that client requests can be properly identified</a:t>
            </a:r>
          </a:p>
          <a:p>
            <a:pPr eaLnBrk="1" hangingPunct="1">
              <a:buClr>
                <a:schemeClr val="accent2"/>
              </a:buClr>
            </a:pPr>
            <a:r>
              <a:rPr lang="en-GB" sz="2000" dirty="0" smtClean="0">
                <a:latin typeface="Calibri" charset="0"/>
                <a:ea typeface="ＭＳ Ｐゴシック" charset="0"/>
                <a:cs typeface="ＭＳ Ｐゴシック" charset="0"/>
              </a:rPr>
              <a:t>Service providers normally provide some sort of web console to do this, eg:</a:t>
            </a:r>
          </a:p>
          <a:p>
            <a:pPr lvl="1" eaLnBrk="1" hangingPunct="1">
              <a:buClr>
                <a:schemeClr val="accent2"/>
              </a:buClr>
            </a:pPr>
            <a:r>
              <a:rPr lang="en-GB" sz="2000" dirty="0" smtClean="0">
                <a:latin typeface="Calibri" charset="0"/>
                <a:ea typeface="ＭＳ Ｐゴシック" charset="0"/>
                <a:cs typeface="ＭＳ Ｐゴシック" charset="0"/>
              </a:rPr>
              <a:t>Google API Console</a:t>
            </a:r>
          </a:p>
          <a:p>
            <a:pPr lvl="1" eaLnBrk="1" hangingPunct="1">
              <a:buClr>
                <a:schemeClr val="accent2"/>
              </a:buClr>
            </a:pPr>
            <a:r>
              <a:rPr lang="en-GB" sz="2000" dirty="0" smtClean="0">
                <a:latin typeface="Calibri" charset="0"/>
                <a:ea typeface="ＭＳ Ｐゴシック" charset="0"/>
                <a:cs typeface="ＭＳ Ｐゴシック" charset="0"/>
              </a:rPr>
              <a:t>Windows </a:t>
            </a:r>
            <a:r>
              <a:rPr lang="en-GB" sz="2000" dirty="0" smtClean="0">
                <a:latin typeface="Calibri" charset="0"/>
                <a:ea typeface="ＭＳ Ｐゴシック" charset="0"/>
                <a:cs typeface="ＭＳ Ｐゴシック" charset="0"/>
              </a:rPr>
              <a:t>Live </a:t>
            </a:r>
            <a:r>
              <a:rPr lang="en-GB" sz="2000" dirty="0" smtClean="0">
                <a:latin typeface="Calibri" charset="0"/>
                <a:ea typeface="ＭＳ Ｐゴシック" charset="0"/>
                <a:cs typeface="ＭＳ Ｐゴシック" charset="0"/>
              </a:rPr>
              <a:t>Application Management site</a:t>
            </a:r>
          </a:p>
          <a:p>
            <a:pPr lvl="1" eaLnBrk="1" hangingPunct="1">
              <a:buClr>
                <a:schemeClr val="accent2"/>
              </a:buClr>
            </a:pPr>
            <a:r>
              <a:rPr lang="en-GB" sz="2000" dirty="0" smtClean="0">
                <a:latin typeface="Calibri" charset="0"/>
                <a:ea typeface="ＭＳ Ｐゴシック" charset="0"/>
                <a:cs typeface="ＭＳ Ｐゴシック" charset="0"/>
              </a:rPr>
              <a:t>Facebook Developer site</a:t>
            </a:r>
          </a:p>
          <a:p>
            <a:pPr lvl="1" eaLnBrk="1" hangingPunct="1">
              <a:buClr>
                <a:schemeClr val="accent2"/>
              </a:buClr>
            </a:pPr>
            <a:r>
              <a:rPr lang="en-GB" sz="2000" dirty="0" smtClean="0">
                <a:latin typeface="Calibri" charset="0"/>
                <a:ea typeface="ＭＳ Ｐゴシック" charset="0"/>
                <a:cs typeface="ＭＳ Ｐゴシック" charset="0"/>
              </a:rPr>
              <a:t>Dropbox App Console</a:t>
            </a:r>
          </a:p>
          <a:p>
            <a:pPr eaLnBrk="1" hangingPunct="1">
              <a:buClr>
                <a:schemeClr val="accent2"/>
              </a:buClr>
            </a:pPr>
            <a:r>
              <a:rPr lang="en-GB" sz="2000" dirty="0" smtClean="0">
                <a:latin typeface="Calibri" charset="0"/>
                <a:ea typeface="ＭＳ Ｐゴシック" charset="0"/>
                <a:cs typeface="ＭＳ Ｐゴシック" charset="0"/>
              </a:rPr>
              <a:t>Once registered, the client is issued with a </a:t>
            </a:r>
            <a:r>
              <a:rPr lang="en-GB" sz="2000" i="1" dirty="0" smtClean="0">
                <a:latin typeface="Calibri" charset="0"/>
                <a:ea typeface="ＭＳ Ｐゴシック" charset="0"/>
                <a:cs typeface="ＭＳ Ｐゴシック" charset="0"/>
              </a:rPr>
              <a:t>client id </a:t>
            </a:r>
            <a:r>
              <a:rPr lang="en-GB" sz="2000" dirty="0" smtClean="0">
                <a:latin typeface="Calibri" charset="0"/>
                <a:ea typeface="ＭＳ Ｐゴシック" charset="0"/>
                <a:cs typeface="ＭＳ Ｐゴシック" charset="0"/>
              </a:rPr>
              <a:t>and </a:t>
            </a:r>
            <a:r>
              <a:rPr lang="en-GB" sz="2000" i="1" dirty="0" smtClean="0">
                <a:latin typeface="Calibri" charset="0"/>
                <a:ea typeface="ＭＳ Ｐゴシック" charset="0"/>
                <a:cs typeface="ＭＳ Ｐゴシック" charset="0"/>
              </a:rPr>
              <a:t>client secret</a:t>
            </a:r>
          </a:p>
          <a:p>
            <a:pPr eaLnBrk="1" hangingPunct="1">
              <a:buClr>
                <a:schemeClr val="accent2"/>
              </a:buClr>
            </a:pPr>
            <a:r>
              <a:rPr lang="en-GB" sz="2000" dirty="0" smtClean="0">
                <a:latin typeface="Calibri" charset="0"/>
                <a:ea typeface="ＭＳ Ｐゴシック" charset="0"/>
                <a:cs typeface="ＭＳ Ｐゴシック" charset="0"/>
              </a:rPr>
              <a:t>During registration you have to specify one or more allowable </a:t>
            </a:r>
            <a:r>
              <a:rPr lang="en-GB" sz="2000" i="1" dirty="0" smtClean="0">
                <a:latin typeface="Calibri" charset="0"/>
                <a:ea typeface="ＭＳ Ｐゴシック" charset="0"/>
                <a:cs typeface="ＭＳ Ｐゴシック" charset="0"/>
              </a:rPr>
              <a:t>redirect URL</a:t>
            </a:r>
            <a:r>
              <a:rPr lang="en-GB" sz="2000" dirty="0" smtClean="0">
                <a:latin typeface="Calibri" charset="0"/>
                <a:ea typeface="ＭＳ Ｐゴシック" charset="0"/>
                <a:cs typeface="ＭＳ Ｐゴシック" charset="0"/>
              </a:rPr>
              <a:t>s</a:t>
            </a:r>
            <a:r>
              <a:rPr lang="en-GB" sz="2000" i="1" dirty="0" smtClean="0">
                <a:latin typeface="Calibri" charset="0"/>
                <a:ea typeface="ＭＳ Ｐゴシック" charset="0"/>
                <a:cs typeface="ＭＳ Ｐゴシック" charset="0"/>
              </a:rPr>
              <a:t> </a:t>
            </a:r>
            <a:r>
              <a:rPr lang="en-GB" sz="2000" dirty="0" smtClean="0">
                <a:latin typeface="Calibri" charset="0"/>
                <a:ea typeface="ＭＳ Ｐゴシック" charset="0"/>
                <a:cs typeface="ＭＳ Ｐゴシック" charset="0"/>
              </a:rPr>
              <a:t>or </a:t>
            </a:r>
            <a:r>
              <a:rPr lang="en-GB" sz="2000" i="1" dirty="0" smtClean="0">
                <a:latin typeface="Calibri" charset="0"/>
                <a:ea typeface="ＭＳ Ｐゴシック" charset="0"/>
                <a:cs typeface="ＭＳ Ｐゴシック" charset="0"/>
              </a:rPr>
              <a:t>URI</a:t>
            </a:r>
            <a:r>
              <a:rPr lang="en-GB" sz="2000" dirty="0">
                <a:latin typeface="Calibri" charset="0"/>
                <a:ea typeface="ＭＳ Ｐゴシック" charset="0"/>
                <a:cs typeface="ＭＳ Ｐゴシック" charset="0"/>
              </a:rPr>
              <a:t>s </a:t>
            </a:r>
            <a:r>
              <a:rPr lang="en-GB" sz="2000" dirty="0" smtClean="0">
                <a:latin typeface="Calibri" charset="0"/>
                <a:ea typeface="ＭＳ Ｐゴシック" charset="0"/>
                <a:cs typeface="ＭＳ Ｐゴシック" charset="0"/>
              </a:rPr>
              <a:t>(Uniform Resource Identifiers)</a:t>
            </a:r>
          </a:p>
          <a:p>
            <a:pPr lvl="1" eaLnBrk="1" hangingPunct="1">
              <a:buClr>
                <a:schemeClr val="accent2"/>
              </a:buClr>
            </a:pPr>
            <a:r>
              <a:rPr lang="en-GB" sz="2000" dirty="0" smtClean="0">
                <a:latin typeface="Calibri" charset="0"/>
                <a:ea typeface="ＭＳ Ｐゴシック" charset="0"/>
                <a:cs typeface="ＭＳ Ｐゴシック" charset="0"/>
              </a:rPr>
              <a:t>The client can only redirect to one of these URIs</a:t>
            </a:r>
          </a:p>
          <a:p>
            <a:pPr eaLnBrk="1" hangingPunct="1">
              <a:buClr>
                <a:schemeClr val="accent2"/>
              </a:buClr>
            </a:pPr>
            <a:r>
              <a:rPr lang="en-GB" sz="2000" dirty="0" smtClean="0">
                <a:latin typeface="Calibri" charset="0"/>
                <a:ea typeface="ＭＳ Ｐゴシック" charset="0"/>
                <a:cs typeface="ＭＳ Ｐゴシック" charset="0"/>
              </a:rPr>
              <a:t>Registration helps ensure workflow requests are authentic, and enables the service provider to tailor its response according to the privileges granted to that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10</a:t>
            </a:fld>
            <a:endParaRPr lang="en-GB" b="1" dirty="0">
              <a:solidFill>
                <a:srgbClr val="045C75"/>
              </a:solidFill>
              <a:cs typeface="Arial" charset="0"/>
            </a:endParaRPr>
          </a:p>
        </p:txBody>
      </p:sp>
    </p:spTree>
    <p:extLst>
      <p:ext uri="{BB962C8B-B14F-4D97-AF65-F5344CB8AC3E}">
        <p14:creationId xmlns:p14="http://schemas.microsoft.com/office/powerpoint/2010/main" val="7870139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Example: </a:t>
            </a:r>
            <a:r>
              <a:rPr lang="en-GB" dirty="0" err="1" smtClean="0">
                <a:latin typeface="Calibri" charset="0"/>
                <a:ea typeface="ＭＳ Ｐゴシック" charset="0"/>
                <a:cs typeface="ＭＳ Ｐゴシック" charset="0"/>
              </a:rPr>
              <a:t>Dropbox</a:t>
            </a:r>
            <a:r>
              <a:rPr lang="en-GB" dirty="0" smtClean="0">
                <a:latin typeface="Calibri" charset="0"/>
                <a:ea typeface="ＭＳ Ｐゴシック" charset="0"/>
                <a:cs typeface="ＭＳ Ｐゴシック" charset="0"/>
              </a:rPr>
              <a:t> Application Registration</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11</a:t>
            </a:fld>
            <a:endParaRPr lang="en-GB" b="1" dirty="0">
              <a:solidFill>
                <a:srgbClr val="045C75"/>
              </a:solidFill>
              <a:cs typeface="Arial" charset="0"/>
            </a:endParaRPr>
          </a:p>
        </p:txBody>
      </p:sp>
      <p:pic>
        <p:nvPicPr>
          <p:cNvPr id="3" name="Picture 2" descr="dropbox-app-conso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6660"/>
            <a:ext cx="6464299" cy="5321121"/>
          </a:xfrm>
          <a:prstGeom prst="rect">
            <a:avLst/>
          </a:prstGeom>
          <a:ln>
            <a:solidFill>
              <a:schemeClr val="tx1"/>
            </a:solidFill>
          </a:ln>
        </p:spPr>
      </p:pic>
      <p:sp>
        <p:nvSpPr>
          <p:cNvPr id="4" name="Line Callout 1 3"/>
          <p:cNvSpPr/>
          <p:nvPr/>
        </p:nvSpPr>
        <p:spPr bwMode="auto">
          <a:xfrm>
            <a:off x="6946900" y="2578100"/>
            <a:ext cx="1917700" cy="600164"/>
          </a:xfrm>
          <a:prstGeom prst="borderCallout1">
            <a:avLst>
              <a:gd name="adj1" fmla="val 18750"/>
              <a:gd name="adj2" fmla="val -8333"/>
              <a:gd name="adj3" fmla="val 266975"/>
              <a:gd name="adj4" fmla="val -177406"/>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Application files are stored in the Dropbox folder</a:t>
            </a:r>
            <a:br>
              <a:rPr kumimoji="0" lang="en-GB" sz="1100" b="0"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apps/bcs_spa_2014</a:t>
            </a:r>
          </a:p>
        </p:txBody>
      </p:sp>
      <p:sp>
        <p:nvSpPr>
          <p:cNvPr id="8" name="Line Callout 1 7"/>
          <p:cNvSpPr/>
          <p:nvPr/>
        </p:nvSpPr>
        <p:spPr bwMode="auto">
          <a:xfrm>
            <a:off x="6946900" y="3810000"/>
            <a:ext cx="1917700" cy="600164"/>
          </a:xfrm>
          <a:prstGeom prst="borderCallout1">
            <a:avLst>
              <a:gd name="adj1" fmla="val 18750"/>
              <a:gd name="adj2" fmla="val -8333"/>
              <a:gd name="adj3" fmla="val 159346"/>
              <a:gd name="adj4" fmla="val -175068"/>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kumimoji="0" lang="en-GB" sz="1100" b="1" i="0" u="none" strike="noStrike" cap="none" normalizeH="0" baseline="0" dirty="0" smtClean="0">
                <a:ln>
                  <a:noFill/>
                </a:ln>
                <a:solidFill>
                  <a:schemeClr val="tx1"/>
                </a:solidFill>
                <a:effectLst/>
                <a:latin typeface="Arial" charset="0"/>
              </a:rPr>
              <a:t>client key </a:t>
            </a:r>
            <a:r>
              <a:rPr kumimoji="0" lang="en-GB" sz="1100" b="0" i="0" u="none" strike="noStrike" cap="none" normalizeH="0" baseline="0" dirty="0" smtClean="0">
                <a:ln>
                  <a:noFill/>
                </a:ln>
                <a:solidFill>
                  <a:schemeClr val="tx1"/>
                </a:solidFill>
                <a:effectLst/>
                <a:latin typeface="Arial" charset="0"/>
              </a:rPr>
              <a:t>and </a:t>
            </a:r>
            <a:r>
              <a:rPr kumimoji="0" lang="en-GB" sz="1100" b="1" i="0" u="none" strike="noStrike" cap="none" normalizeH="0" baseline="0" dirty="0" smtClean="0">
                <a:ln>
                  <a:noFill/>
                </a:ln>
                <a:solidFill>
                  <a:schemeClr val="tx1"/>
                </a:solidFill>
                <a:effectLst/>
                <a:latin typeface="Arial" charset="0"/>
              </a:rPr>
              <a:t>secret</a:t>
            </a:r>
            <a:r>
              <a:rPr kumimoji="0" lang="en-GB" sz="1100" b="0" i="0" u="none" strike="noStrike" cap="none" normalizeH="0" baseline="0" dirty="0" smtClean="0">
                <a:ln>
                  <a:noFill/>
                </a:ln>
                <a:solidFill>
                  <a:schemeClr val="tx1"/>
                </a:solidFill>
                <a:effectLst/>
                <a:latin typeface="Arial" charset="0"/>
              </a:rPr>
              <a:t> are allocated by Dropbox</a:t>
            </a:r>
            <a:r>
              <a:rPr kumimoji="0" lang="en-GB" sz="1100" b="0" i="0" u="none" strike="noStrike" cap="none" normalizeH="0" dirty="0" smtClean="0">
                <a:ln>
                  <a:noFill/>
                </a:ln>
                <a:solidFill>
                  <a:schemeClr val="tx1"/>
                </a:solidFill>
                <a:effectLst/>
                <a:latin typeface="Arial" charset="0"/>
              </a:rPr>
              <a:t> at registration time</a:t>
            </a:r>
            <a:endParaRPr kumimoji="0" lang="en-GB" sz="1100" b="1" i="0" u="none" strike="noStrike" cap="none" normalizeH="0" baseline="0" dirty="0" smtClean="0">
              <a:ln>
                <a:noFill/>
              </a:ln>
              <a:solidFill>
                <a:schemeClr val="tx1"/>
              </a:solidFill>
              <a:effectLst/>
              <a:latin typeface="Arial" charset="0"/>
            </a:endParaRPr>
          </a:p>
        </p:txBody>
      </p:sp>
      <p:sp>
        <p:nvSpPr>
          <p:cNvPr id="9" name="Line Callout 1 8"/>
          <p:cNvSpPr/>
          <p:nvPr/>
        </p:nvSpPr>
        <p:spPr bwMode="auto">
          <a:xfrm>
            <a:off x="6946900" y="4927600"/>
            <a:ext cx="1917700" cy="938719"/>
          </a:xfrm>
          <a:prstGeom prst="borderCallout1">
            <a:avLst>
              <a:gd name="adj1" fmla="val 18750"/>
              <a:gd name="adj2" fmla="val -8333"/>
              <a:gd name="adj3" fmla="val 84054"/>
              <a:gd name="adj4" fmla="val -117804"/>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app owner enters one or more </a:t>
            </a:r>
            <a:r>
              <a:rPr kumimoji="0" lang="en-GB" sz="1100" b="1" i="0" u="none" strike="noStrike" cap="none" normalizeH="0" baseline="0" dirty="0" smtClean="0">
                <a:ln>
                  <a:noFill/>
                </a:ln>
                <a:solidFill>
                  <a:schemeClr val="tx1"/>
                </a:solidFill>
                <a:effectLst/>
                <a:latin typeface="Arial" charset="0"/>
              </a:rPr>
              <a:t>redirect URIs</a:t>
            </a:r>
            <a:br>
              <a:rPr kumimoji="0" lang="en-GB" sz="1100" b="1"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t</a:t>
            </a:r>
            <a:r>
              <a:rPr kumimoji="0" lang="en-GB" sz="1100" b="0" i="0" u="none" strike="noStrike" cap="none" normalizeH="0" baseline="0" dirty="0" smtClean="0">
                <a:ln>
                  <a:noFill/>
                </a:ln>
                <a:solidFill>
                  <a:schemeClr val="tx1"/>
                </a:solidFill>
                <a:effectLst/>
                <a:latin typeface="Arial" charset="0"/>
              </a:rPr>
              <a:t>he client can only redirect to one of these in the “finish”</a:t>
            </a:r>
            <a:r>
              <a:rPr kumimoji="0" lang="en-GB" sz="1100" b="0" i="0" u="none" strike="noStrike" cap="none" normalizeH="0" dirty="0" smtClean="0">
                <a:ln>
                  <a:noFill/>
                </a:ln>
                <a:solidFill>
                  <a:schemeClr val="tx1"/>
                </a:solidFill>
                <a:effectLst/>
                <a:latin typeface="Arial" charset="0"/>
              </a:rPr>
              <a:t> </a:t>
            </a:r>
            <a:r>
              <a:rPr kumimoji="0" lang="en-GB" sz="1100" b="0" i="0" u="none" strike="noStrike" cap="none" normalizeH="0" baseline="0" dirty="0" smtClean="0">
                <a:ln>
                  <a:noFill/>
                </a:ln>
                <a:solidFill>
                  <a:schemeClr val="tx1"/>
                </a:solidFill>
                <a:effectLst/>
                <a:latin typeface="Arial" charset="0"/>
              </a:rPr>
              <a:t>step of authorisation</a:t>
            </a:r>
            <a:endParaRPr kumimoji="0" lang="en-GB" sz="1100" b="1" i="0" u="none" strike="noStrike" cap="none" normalizeH="0" baseline="0" dirty="0" smtClean="0">
              <a:ln>
                <a:noFill/>
              </a:ln>
              <a:solidFill>
                <a:schemeClr val="tx1"/>
              </a:solidFill>
              <a:effectLst/>
              <a:latin typeface="Arial" charset="0"/>
            </a:endParaRPr>
          </a:p>
        </p:txBody>
      </p:sp>
      <p:sp>
        <p:nvSpPr>
          <p:cNvPr id="10" name="Line Callout 1 9"/>
          <p:cNvSpPr/>
          <p:nvPr/>
        </p:nvSpPr>
        <p:spPr bwMode="auto">
          <a:xfrm>
            <a:off x="6946900" y="1877547"/>
            <a:ext cx="1917700" cy="430887"/>
          </a:xfrm>
          <a:prstGeom prst="borderCallout1">
            <a:avLst>
              <a:gd name="adj1" fmla="val 18750"/>
              <a:gd name="adj2" fmla="val -8333"/>
              <a:gd name="adj3" fmla="val 35792"/>
              <a:gd name="adj4" fmla="val -223102"/>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lang="en-GB" sz="1100" dirty="0" smtClean="0"/>
              <a:t>Dropbox app is called </a:t>
            </a:r>
            <a:r>
              <a:rPr kumimoji="0" lang="en-GB" sz="1100" b="1" i="0" u="none" strike="noStrike" cap="none" normalizeH="0" baseline="0" dirty="0" smtClean="0">
                <a:ln>
                  <a:noFill/>
                </a:ln>
                <a:solidFill>
                  <a:schemeClr val="tx1"/>
                </a:solidFill>
                <a:effectLst/>
                <a:latin typeface="Arial" charset="0"/>
              </a:rPr>
              <a:t>BCS SPA 2014</a:t>
            </a:r>
          </a:p>
        </p:txBody>
      </p:sp>
    </p:spTree>
    <p:extLst>
      <p:ext uri="{BB962C8B-B14F-4D97-AF65-F5344CB8AC3E}">
        <p14:creationId xmlns:p14="http://schemas.microsoft.com/office/powerpoint/2010/main" val="36832829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Workflow</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12</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6127390"/>
              </p:ext>
            </p:extLst>
          </p:nvPr>
        </p:nvGraphicFramePr>
        <p:xfrm>
          <a:off x="223838" y="3298825"/>
          <a:ext cx="8687081" cy="3175000"/>
        </p:xfrm>
        <a:graphic>
          <a:graphicData uri="http://schemas.openxmlformats.org/drawingml/2006/table">
            <a:tbl>
              <a:tblPr firstRow="1" bandRow="1">
                <a:tableStyleId>{5C22544A-7EE6-4342-B048-85BDC9FD1C3A}</a:tableStyleId>
              </a:tblPr>
              <a:tblGrid>
                <a:gridCol w="1814138"/>
                <a:gridCol w="3212353"/>
                <a:gridCol w="3660590"/>
              </a:tblGrid>
              <a:tr h="370840">
                <a:tc>
                  <a:txBody>
                    <a:bodyPr/>
                    <a:lstStyle/>
                    <a:p>
                      <a:r>
                        <a:rPr lang="en-GB" sz="1600" dirty="0" smtClean="0"/>
                        <a:t>Workflow</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Used For</a:t>
                      </a:r>
                      <a:endParaRPr lang="en-GB" sz="1600" dirty="0"/>
                    </a:p>
                  </a:txBody>
                  <a:tcPr/>
                </a:tc>
              </a:tr>
              <a:tr h="370840">
                <a:tc>
                  <a:txBody>
                    <a:bodyPr/>
                    <a:lstStyle/>
                    <a:p>
                      <a:r>
                        <a:rPr lang="en-GB" sz="1600" b="1" dirty="0" smtClean="0"/>
                        <a:t>Authorization Code</a:t>
                      </a:r>
                      <a:endParaRPr lang="en-GB" sz="1600" b="1" dirty="0"/>
                    </a:p>
                  </a:txBody>
                  <a:tcPr/>
                </a:tc>
                <a:tc>
                  <a:txBody>
                    <a:bodyPr/>
                    <a:lstStyle/>
                    <a:p>
                      <a:r>
                        <a:rPr lang="en-GB" sz="1600" baseline="0" dirty="0" smtClean="0"/>
                        <a:t>After authorisation, the client is redirected back to a web URL (can be a local URL or URI scheme)</a:t>
                      </a:r>
                      <a:endParaRPr lang="en-GB" sz="1600" dirty="0"/>
                    </a:p>
                  </a:txBody>
                  <a:tcPr/>
                </a:tc>
                <a:tc>
                  <a:txBody>
                    <a:bodyPr/>
                    <a:lstStyle/>
                    <a:p>
                      <a:r>
                        <a:rPr lang="en-GB" sz="1600" dirty="0" smtClean="0"/>
                        <a:t>Server-side web applications</a:t>
                      </a:r>
                    </a:p>
                    <a:p>
                      <a:r>
                        <a:rPr lang="en-GB" sz="1600" dirty="0" smtClean="0"/>
                        <a:t>Clients</a:t>
                      </a:r>
                      <a:r>
                        <a:rPr lang="en-GB" sz="1600" baseline="0" dirty="0" smtClean="0"/>
                        <a:t> who can run a web server or use URI schemes</a:t>
                      </a:r>
                      <a:endParaRPr lang="en-GB" sz="1600" dirty="0"/>
                    </a:p>
                  </a:txBody>
                  <a:tcPr/>
                </a:tc>
              </a:tr>
              <a:tr h="370840">
                <a:tc>
                  <a:txBody>
                    <a:bodyPr/>
                    <a:lstStyle/>
                    <a:p>
                      <a:r>
                        <a:rPr lang="en-GB" sz="1600" i="1" dirty="0" smtClean="0">
                          <a:solidFill>
                            <a:schemeClr val="bg1">
                              <a:lumMod val="50000"/>
                            </a:schemeClr>
                          </a:solidFill>
                        </a:rPr>
                        <a:t>Implicit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Access token passed back in a #fragment in the URL</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Client-side web applications running</a:t>
                      </a:r>
                      <a:r>
                        <a:rPr lang="en-GB" sz="1600" i="1" baseline="0" dirty="0" smtClean="0">
                          <a:solidFill>
                            <a:schemeClr val="bg1">
                              <a:lumMod val="50000"/>
                            </a:schemeClr>
                          </a:solidFill>
                        </a:rPr>
                        <a:t> in a browser</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Password-Based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a:t>
                      </a:r>
                      <a:r>
                        <a:rPr lang="en-GB" sz="1600" i="1" baseline="0" dirty="0" smtClean="0">
                          <a:solidFill>
                            <a:schemeClr val="bg1">
                              <a:lumMod val="50000"/>
                            </a:schemeClr>
                          </a:solidFill>
                        </a:rPr>
                        <a:t> is given and forwards username and password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Highly-trusted client (</a:t>
                      </a:r>
                      <a:r>
                        <a:rPr lang="en-GB" sz="1600" i="1" dirty="0" err="1" smtClean="0">
                          <a:solidFill>
                            <a:schemeClr val="bg1">
                              <a:lumMod val="50000"/>
                            </a:schemeClr>
                          </a:solidFill>
                        </a:rPr>
                        <a:t>eg</a:t>
                      </a:r>
                      <a:r>
                        <a:rPr lang="en-GB" sz="1600" i="1" dirty="0" smtClean="0">
                          <a:solidFill>
                            <a:schemeClr val="bg1">
                              <a:lumMod val="50000"/>
                            </a:schemeClr>
                          </a:solidFill>
                        </a:rPr>
                        <a:t> provider’s own mobile app)</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Client Credentials</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Authorisation</a:t>
                      </a:r>
                      <a:r>
                        <a:rPr lang="en-GB" sz="1600" i="1" baseline="0" dirty="0" smtClean="0">
                          <a:solidFill>
                            <a:schemeClr val="bg1">
                              <a:lumMod val="50000"/>
                            </a:schemeClr>
                          </a:solidFill>
                        </a:rPr>
                        <a:t> is previously arranged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Where the client is accessing an API</a:t>
                      </a:r>
                      <a:r>
                        <a:rPr lang="en-GB" sz="1600" i="1" baseline="0" dirty="0" smtClean="0">
                          <a:solidFill>
                            <a:schemeClr val="bg1">
                              <a:lumMod val="50000"/>
                            </a:schemeClr>
                          </a:solidFill>
                        </a:rPr>
                        <a:t> (such as a storage service or database) on behalf of itself rather than the user</a:t>
                      </a:r>
                      <a:endParaRPr lang="en-GB" sz="1600" i="1" dirty="0">
                        <a:solidFill>
                          <a:schemeClr val="bg1">
                            <a:lumMod val="50000"/>
                          </a:schemeClr>
                        </a:solidFill>
                      </a:endParaRPr>
                    </a:p>
                  </a:txBody>
                  <a:tcPr/>
                </a:tc>
              </a:tr>
            </a:tbl>
          </a:graphicData>
        </a:graphic>
      </p:graphicFrame>
      <p:sp>
        <p:nvSpPr>
          <p:cNvPr id="7" name="Rectangle 3"/>
          <p:cNvSpPr txBox="1">
            <a:spLocks noChangeArrowheads="1"/>
          </p:cNvSpPr>
          <p:nvPr/>
        </p:nvSpPr>
        <p:spPr bwMode="auto">
          <a:xfrm>
            <a:off x="148665" y="1513555"/>
            <a:ext cx="876225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marL="273050" indent="-273050" defTabSz="914400" eaLnBrk="1" hangingPunct="1">
              <a:spcBef>
                <a:spcPct val="20000"/>
              </a:spcBef>
              <a:buClr>
                <a:schemeClr val="accent2"/>
              </a:buClr>
              <a:buSzPct val="95000"/>
              <a:buFont typeface="Wingdings 2" charset="0"/>
              <a:buChar char=""/>
            </a:pPr>
            <a:r>
              <a:rPr lang="en-US" sz="2000" dirty="0" smtClean="0">
                <a:latin typeface="Calibri" charset="0"/>
              </a:rPr>
              <a:t>The steps to </a:t>
            </a:r>
            <a:r>
              <a:rPr lang="en-US" sz="2000" dirty="0" err="1" smtClean="0">
                <a:latin typeface="Calibri" charset="0"/>
              </a:rPr>
              <a:t>authorise</a:t>
            </a:r>
            <a:r>
              <a:rPr lang="en-US" sz="2000" dirty="0" smtClean="0">
                <a:latin typeface="Calibri" charset="0"/>
              </a:rPr>
              <a:t> a client  are referred to as </a:t>
            </a:r>
            <a:r>
              <a:rPr lang="en-GB" sz="2000" b="1" dirty="0" smtClean="0">
                <a:latin typeface="Calibri" charset="0"/>
              </a:rPr>
              <a:t>authorisation workflow</a:t>
            </a:r>
            <a:endParaRPr lang="en-GB" sz="2000" dirty="0" smtClean="0">
              <a:latin typeface="Calibri" charset="0"/>
            </a:endParaRPr>
          </a:p>
          <a:p>
            <a:pPr marL="273050" indent="-273050" defTabSz="914400" eaLnBrk="1" hangingPunct="1">
              <a:spcBef>
                <a:spcPct val="20000"/>
              </a:spcBef>
              <a:buClr>
                <a:schemeClr val="accent2"/>
              </a:buClr>
              <a:buSzPct val="95000"/>
              <a:buFont typeface="Wingdings 2" charset="0"/>
              <a:buChar char=""/>
            </a:pPr>
            <a:r>
              <a:rPr lang="en-GB" sz="2000" dirty="0" smtClean="0">
                <a:latin typeface="Calibri" charset="0"/>
              </a:rPr>
              <a:t>The OAuth standard defines four types of authorisation workflow</a:t>
            </a:r>
          </a:p>
          <a:p>
            <a:pPr marL="273050" indent="-273050" defTabSz="914400" eaLnBrk="1" hangingPunct="1">
              <a:spcBef>
                <a:spcPct val="20000"/>
              </a:spcBef>
              <a:buClr>
                <a:schemeClr val="accent2"/>
              </a:buClr>
              <a:buSzPct val="95000"/>
              <a:buFont typeface="Wingdings 2" charset="0"/>
              <a:buChar char=""/>
            </a:pPr>
            <a:r>
              <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rPr>
              <a:t>We will be looking at one of these today (“authorization</a:t>
            </a:r>
            <a:r>
              <a:rPr kumimoji="0" lang="en-GB" sz="2000" i="0" u="none" strike="noStrike" kern="0" cap="none" spc="0" normalizeH="0" noProof="0" dirty="0" smtClean="0">
                <a:ln>
                  <a:noFill/>
                </a:ln>
                <a:solidFill>
                  <a:schemeClr val="tx1"/>
                </a:solidFill>
                <a:effectLst/>
                <a:uLnTx/>
                <a:uFillTx/>
                <a:latin typeface="Calibri" charset="0"/>
                <a:ea typeface="ＭＳ Ｐゴシック" charset="0"/>
                <a:cs typeface="ＭＳ Ｐゴシック" charset="0"/>
              </a:rPr>
              <a:t> code” workflow)</a:t>
            </a:r>
          </a:p>
          <a:p>
            <a:pPr marL="730250" lvl="1" indent="-273050" defTabSz="914400" eaLnBrk="1" hangingPunct="1">
              <a:spcBef>
                <a:spcPct val="20000"/>
              </a:spcBef>
              <a:buClr>
                <a:schemeClr val="accent2"/>
              </a:buClr>
              <a:buSzPct val="95000"/>
              <a:buFont typeface="Wingdings 2" charset="0"/>
              <a:buChar char=""/>
            </a:pPr>
            <a:r>
              <a:rPr lang="en-GB" sz="2000" kern="0" baseline="0" dirty="0" smtClean="0">
                <a:latin typeface="Calibri" charset="0"/>
              </a:rPr>
              <a:t>The demo illustrates two flavours of</a:t>
            </a:r>
            <a:r>
              <a:rPr lang="en-GB" sz="2000" kern="0" dirty="0" smtClean="0">
                <a:latin typeface="Calibri" charset="0"/>
              </a:rPr>
              <a:t> this workflow, with or without a final redirect step</a:t>
            </a:r>
            <a:endPar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164716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71554"/>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FINISH</a:t>
            </a:r>
          </a:p>
        </p:txBody>
      </p:sp>
      <p:sp>
        <p:nvSpPr>
          <p:cNvPr id="2" name="Rectangle 1"/>
          <p:cNvSpPr/>
          <p:nvPr/>
        </p:nvSpPr>
        <p:spPr bwMode="auto">
          <a:xfrm>
            <a:off x="170212" y="1901642"/>
            <a:ext cx="5943092" cy="23341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START</a:t>
            </a:r>
          </a:p>
        </p:txBody>
      </p:sp>
      <p:sp>
        <p:nvSpPr>
          <p:cNvPr id="65" name="Rectangle 64"/>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smtClean="0">
                <a:latin typeface="Calibri" charset="0"/>
                <a:ea typeface="ＭＳ Ｐゴシック" charset="0"/>
                <a:cs typeface="ＭＳ Ｐゴシック" charset="0"/>
              </a:rPr>
              <a:t>Authorization Code Workflow (No-Redirect)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chemeClr val="tx1">
                    <a:lumMod val="65000"/>
                    <a:lumOff val="35000"/>
                  </a:schemeClr>
                </a:solidFill>
                <a:cs typeface="Arial" charset="0"/>
              </a:rPr>
              <a:pPr/>
              <a:t>13</a:t>
            </a:fld>
            <a:endParaRPr lang="en-GB" b="1" dirty="0">
              <a:solidFill>
                <a:schemeClr val="tx1">
                  <a:lumMod val="65000"/>
                  <a:lumOff val="35000"/>
                </a:schemeClr>
              </a:solidFill>
              <a:cs typeface="Arial" charset="0"/>
            </a:endParaRPr>
          </a:p>
        </p:txBody>
      </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8885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START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54" name="Right Arrow 53"/>
          <p:cNvSpPr/>
          <p:nvPr/>
        </p:nvSpPr>
        <p:spPr bwMode="auto">
          <a:xfrm>
            <a:off x="3161398" y="21111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redirect</a:t>
            </a:r>
          </a:p>
        </p:txBody>
      </p:sp>
      <p:sp>
        <p:nvSpPr>
          <p:cNvPr id="55" name="Right Arrow 54"/>
          <p:cNvSpPr/>
          <p:nvPr/>
        </p:nvSpPr>
        <p:spPr bwMode="auto">
          <a:xfrm>
            <a:off x="673347" y="27012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authenticate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6" name="Right Arrow 55"/>
          <p:cNvSpPr/>
          <p:nvPr/>
        </p:nvSpPr>
        <p:spPr bwMode="auto">
          <a:xfrm flipH="1">
            <a:off x="660254" y="4029093"/>
            <a:ext cx="5362622"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a:t>
            </a:r>
            <a:r>
              <a:rPr kumimoji="0" lang="en-GB" sz="1400" b="0" i="0" u="none" strike="noStrike" cap="none" normalizeH="0" dirty="0" smtClean="0">
                <a:ln>
                  <a:noFill/>
                </a:ln>
                <a:solidFill>
                  <a:schemeClr val="tx1">
                    <a:lumMod val="65000"/>
                    <a:lumOff val="35000"/>
                  </a:schemeClr>
                </a:solidFill>
                <a:effectLst/>
                <a:latin typeface="Arial" charset="0"/>
              </a:rPr>
              <a:t> code</a:t>
            </a:r>
            <a:endParaRPr kumimoji="0" lang="en-GB" sz="1400" b="0" i="0" u="none" strike="noStrike" cap="none" normalizeH="0" baseline="0" dirty="0" smtClean="0">
              <a:ln>
                <a:noFill/>
              </a:ln>
              <a:solidFill>
                <a:schemeClr val="tx1">
                  <a:lumMod val="65000"/>
                  <a:lumOff val="35000"/>
                </a:schemeClr>
              </a:solidFill>
              <a:effectLst/>
              <a:latin typeface="Arial" charset="0"/>
            </a:endParaRPr>
          </a:p>
        </p:txBody>
      </p:sp>
      <p:sp>
        <p:nvSpPr>
          <p:cNvPr id="57" name="Right Arrow 56"/>
          <p:cNvSpPr/>
          <p:nvPr/>
        </p:nvSpPr>
        <p:spPr bwMode="auto">
          <a:xfrm flipH="1">
            <a:off x="673347" y="25524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display authentication page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8" name="Right Arrow 57"/>
          <p:cNvSpPr/>
          <p:nvPr/>
        </p:nvSpPr>
        <p:spPr bwMode="auto">
          <a:xfrm>
            <a:off x="673347" y="33559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authorise this client</a:t>
            </a:r>
          </a:p>
        </p:txBody>
      </p:sp>
      <p:sp>
        <p:nvSpPr>
          <p:cNvPr id="59" name="Right Arrow 58"/>
          <p:cNvSpPr/>
          <p:nvPr/>
        </p:nvSpPr>
        <p:spPr bwMode="auto">
          <a:xfrm flipH="1">
            <a:off x="673347" y="32071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 page</a:t>
            </a:r>
          </a:p>
        </p:txBody>
      </p:sp>
      <p:sp>
        <p:nvSpPr>
          <p:cNvPr id="66" name="Right Arrow 65"/>
          <p:cNvSpPr/>
          <p:nvPr/>
        </p:nvSpPr>
        <p:spPr bwMode="auto">
          <a:xfrm>
            <a:off x="3193877" y="45485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request access token</a:t>
            </a:r>
          </a:p>
        </p:txBody>
      </p:sp>
      <p:sp>
        <p:nvSpPr>
          <p:cNvPr id="67" name="Right Arrow 66"/>
          <p:cNvSpPr/>
          <p:nvPr/>
        </p:nvSpPr>
        <p:spPr bwMode="auto">
          <a:xfrm flipH="1">
            <a:off x="3194827" y="47271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access token</a:t>
            </a:r>
          </a:p>
        </p:txBody>
      </p:sp>
      <p:sp>
        <p:nvSpPr>
          <p:cNvPr id="68" name="Right Arrow 67"/>
          <p:cNvSpPr/>
          <p:nvPr/>
        </p:nvSpPr>
        <p:spPr bwMode="auto">
          <a:xfrm>
            <a:off x="673348" y="4201135"/>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enter authorisation code</a:t>
            </a:r>
            <a:endParaRPr kumimoji="0" lang="en-GB" sz="1400" b="0" i="0" u="none" strike="noStrike" cap="none" normalizeH="0" baseline="0" dirty="0" smtClean="0">
              <a:ln>
                <a:noFill/>
              </a:ln>
              <a:solidFill>
                <a:schemeClr val="tx1">
                  <a:lumMod val="65000"/>
                  <a:lumOff val="35000"/>
                </a:schemeClr>
              </a:solidFill>
              <a:effectLst/>
            </a:endParaRP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submit r</a:t>
            </a:r>
            <a:r>
              <a:rPr kumimoji="0" lang="en-GB" sz="1400" b="0" i="0" u="none" strike="noStrike" cap="none" normalizeH="0" baseline="0" dirty="0" smtClean="0">
                <a:ln>
                  <a:noFill/>
                </a:ln>
                <a:solidFill>
                  <a:schemeClr val="tx1">
                    <a:lumMod val="65000"/>
                    <a:lumOff val="35000"/>
                  </a:schemeClr>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response</a:t>
            </a:r>
          </a:p>
        </p:txBody>
      </p:sp>
      <p:sp>
        <p:nvSpPr>
          <p:cNvPr id="72" name="Right Arrow 71"/>
          <p:cNvSpPr/>
          <p:nvPr/>
        </p:nvSpPr>
        <p:spPr bwMode="auto">
          <a:xfrm flipH="1">
            <a:off x="669930" y="50254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FINISH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76" name="Left-Right Arrow 75"/>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validate access token</a:t>
            </a:r>
          </a:p>
        </p:txBody>
      </p:sp>
    </p:spTree>
    <p:extLst>
      <p:ext uri="{BB962C8B-B14F-4D97-AF65-F5344CB8AC3E}">
        <p14:creationId xmlns:p14="http://schemas.microsoft.com/office/powerpoint/2010/main" val="42523618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58460"/>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p>
        </p:txBody>
      </p:sp>
      <p:sp>
        <p:nvSpPr>
          <p:cNvPr id="47" name="Rectangle 46"/>
          <p:cNvSpPr/>
          <p:nvPr/>
        </p:nvSpPr>
        <p:spPr bwMode="auto">
          <a:xfrm>
            <a:off x="170212" y="1888548"/>
            <a:ext cx="5943092" cy="24357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a:t>
            </a:r>
          </a:p>
        </p:txBody>
      </p:sp>
      <p:sp>
        <p:nvSpPr>
          <p:cNvPr id="39" name="Rectangle 38"/>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595959"/>
                </a:solidFill>
                <a:cs typeface="Arial" charset="0"/>
              </a:rPr>
              <a:pPr/>
              <a:t>14</a:t>
            </a:fld>
            <a:endParaRPr lang="en-GB" b="1" dirty="0">
              <a:solidFill>
                <a:srgbClr val="595959"/>
              </a:solidFill>
              <a:cs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9647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 AUTHORISATION</a:t>
            </a:r>
          </a:p>
        </p:txBody>
      </p:sp>
      <p:sp>
        <p:nvSpPr>
          <p:cNvPr id="54" name="Right Arrow 53"/>
          <p:cNvSpPr/>
          <p:nvPr/>
        </p:nvSpPr>
        <p:spPr bwMode="auto">
          <a:xfrm>
            <a:off x="3161398" y="21873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redirect</a:t>
            </a:r>
          </a:p>
        </p:txBody>
      </p:sp>
      <p:sp>
        <p:nvSpPr>
          <p:cNvPr id="55" name="Right Arrow 54"/>
          <p:cNvSpPr/>
          <p:nvPr/>
        </p:nvSpPr>
        <p:spPr bwMode="auto">
          <a:xfrm>
            <a:off x="673347" y="27774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authenticate</a:t>
            </a:r>
            <a:r>
              <a:rPr kumimoji="0" lang="en-GB" sz="1400" b="0" i="0" u="none" strike="noStrike" cap="none" normalizeH="0" baseline="0" dirty="0" smtClean="0">
                <a:ln>
                  <a:noFill/>
                </a:ln>
                <a:solidFill>
                  <a:srgbClr val="595959"/>
                </a:solidFill>
                <a:effectLst/>
                <a:latin typeface="Arial" charset="0"/>
              </a:rPr>
              <a:t>)</a:t>
            </a:r>
          </a:p>
        </p:txBody>
      </p:sp>
      <p:sp>
        <p:nvSpPr>
          <p:cNvPr id="56" name="Right Arrow 55"/>
          <p:cNvSpPr/>
          <p:nvPr/>
        </p:nvSpPr>
        <p:spPr bwMode="auto">
          <a:xfrm flipH="1">
            <a:off x="3161398" y="4130693"/>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redirect with </a:t>
            </a:r>
            <a:r>
              <a:rPr kumimoji="0" lang="en-GB" sz="1400" b="0" i="0" u="none" strike="noStrike" cap="none" normalizeH="0" baseline="0" dirty="0" smtClean="0">
                <a:ln>
                  <a:noFill/>
                </a:ln>
                <a:solidFill>
                  <a:srgbClr val="595959"/>
                </a:solidFill>
                <a:effectLst/>
                <a:latin typeface="Arial" charset="0"/>
              </a:rPr>
              <a:t>authorisation</a:t>
            </a:r>
            <a:r>
              <a:rPr kumimoji="0" lang="en-GB" sz="1400" b="0" i="0" u="none" strike="noStrike" cap="none" normalizeH="0" dirty="0" smtClean="0">
                <a:ln>
                  <a:noFill/>
                </a:ln>
                <a:solidFill>
                  <a:srgbClr val="595959"/>
                </a:solidFill>
                <a:effectLst/>
                <a:latin typeface="Arial" charset="0"/>
              </a:rPr>
              <a:t> code</a:t>
            </a:r>
            <a:endParaRPr kumimoji="0" lang="en-GB" sz="1400" b="0" i="0" u="none" strike="noStrike" cap="none" normalizeH="0" baseline="0" dirty="0" smtClean="0">
              <a:ln>
                <a:noFill/>
              </a:ln>
              <a:solidFill>
                <a:srgbClr val="595959"/>
              </a:solidFill>
              <a:effectLst/>
              <a:latin typeface="Arial" charset="0"/>
            </a:endParaRPr>
          </a:p>
        </p:txBody>
      </p:sp>
      <p:sp>
        <p:nvSpPr>
          <p:cNvPr id="57" name="Right Arrow 56"/>
          <p:cNvSpPr/>
          <p:nvPr/>
        </p:nvSpPr>
        <p:spPr bwMode="auto">
          <a:xfrm flipH="1">
            <a:off x="673347" y="26286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display authentication page</a:t>
            </a:r>
            <a:r>
              <a:rPr kumimoji="0" lang="en-GB" sz="1400" b="0" i="0" u="none" strike="noStrike" cap="none" normalizeH="0" baseline="0" dirty="0" smtClean="0">
                <a:ln>
                  <a:noFill/>
                </a:ln>
                <a:solidFill>
                  <a:srgbClr val="595959"/>
                </a:solidFill>
                <a:effectLst/>
                <a:latin typeface="Arial" charset="0"/>
              </a:rPr>
              <a:t>)</a:t>
            </a:r>
          </a:p>
        </p:txBody>
      </p:sp>
      <p:sp>
        <p:nvSpPr>
          <p:cNvPr id="58" name="Right Arrow 57"/>
          <p:cNvSpPr/>
          <p:nvPr/>
        </p:nvSpPr>
        <p:spPr bwMode="auto">
          <a:xfrm>
            <a:off x="673347" y="34321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authorise this client</a:t>
            </a:r>
          </a:p>
        </p:txBody>
      </p:sp>
      <p:sp>
        <p:nvSpPr>
          <p:cNvPr id="59" name="Right Arrow 58"/>
          <p:cNvSpPr/>
          <p:nvPr/>
        </p:nvSpPr>
        <p:spPr bwMode="auto">
          <a:xfrm flipH="1">
            <a:off x="673347" y="32833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display authorisation page</a:t>
            </a:r>
          </a:p>
        </p:txBody>
      </p:sp>
      <p:sp>
        <p:nvSpPr>
          <p:cNvPr id="66" name="Right Arrow 65"/>
          <p:cNvSpPr/>
          <p:nvPr/>
        </p:nvSpPr>
        <p:spPr bwMode="auto">
          <a:xfrm>
            <a:off x="3193877" y="45231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request access token</a:t>
            </a:r>
          </a:p>
        </p:txBody>
      </p:sp>
      <p:sp>
        <p:nvSpPr>
          <p:cNvPr id="67" name="Right Arrow 66"/>
          <p:cNvSpPr/>
          <p:nvPr/>
        </p:nvSpPr>
        <p:spPr bwMode="auto">
          <a:xfrm flipH="1">
            <a:off x="3194827" y="47017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access token</a:t>
            </a: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submit r</a:t>
            </a:r>
            <a:r>
              <a:rPr kumimoji="0" lang="en-GB" sz="1400" b="0" i="0" u="none" strike="noStrike" cap="none" normalizeH="0" baseline="0" dirty="0" smtClean="0">
                <a:ln>
                  <a:noFill/>
                </a:ln>
                <a:solidFill>
                  <a:srgbClr val="595959"/>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response</a:t>
            </a:r>
          </a:p>
        </p:txBody>
      </p:sp>
      <p:sp>
        <p:nvSpPr>
          <p:cNvPr id="72" name="Right Arrow 71"/>
          <p:cNvSpPr/>
          <p:nvPr/>
        </p:nvSpPr>
        <p:spPr bwMode="auto">
          <a:xfrm flipH="1">
            <a:off x="669930" y="50000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r>
              <a:rPr kumimoji="0" lang="en-GB" sz="1400" b="1" i="0" u="none" strike="noStrike" cap="none" normalizeH="0" dirty="0" smtClean="0">
                <a:ln>
                  <a:noFill/>
                </a:ln>
                <a:solidFill>
                  <a:srgbClr val="595959"/>
                </a:solidFill>
                <a:effectLst/>
                <a:latin typeface="Arial" charset="0"/>
              </a:rPr>
              <a:t> AUTHORISATION</a:t>
            </a:r>
            <a:endParaRPr kumimoji="0" lang="en-GB" sz="1400" b="1" i="0" u="none" strike="noStrike" cap="none" normalizeH="0" baseline="0" dirty="0" smtClean="0">
              <a:ln>
                <a:noFill/>
              </a:ln>
              <a:solidFill>
                <a:srgbClr val="595959"/>
              </a:solidFill>
              <a:effectLst/>
              <a:latin typeface="Arial" charset="0"/>
            </a:endParaRPr>
          </a:p>
        </p:txBody>
      </p:sp>
      <p:sp>
        <p:nvSpPr>
          <p:cNvPr id="64" name="Left-Right Arrow 63"/>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validate access token</a:t>
            </a:r>
          </a:p>
        </p:txBody>
      </p:sp>
      <p:sp>
        <p:nvSpPr>
          <p:cNvPr id="2" name="Left Arrow 1"/>
          <p:cNvSpPr/>
          <p:nvPr/>
        </p:nvSpPr>
        <p:spPr bwMode="auto">
          <a:xfrm>
            <a:off x="6138669" y="3790240"/>
            <a:ext cx="1504630" cy="853684"/>
          </a:xfrm>
          <a:prstGeom prst="leftArrow">
            <a:avLst>
              <a:gd name="adj1" fmla="val 65013"/>
              <a:gd name="adj2" fmla="val 50000"/>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bg1"/>
                </a:solidFill>
                <a:effectLst/>
                <a:latin typeface="Arial" charset="0"/>
              </a:rPr>
              <a:t>this part of the workflow is different</a:t>
            </a:r>
          </a:p>
        </p:txBody>
      </p:sp>
    </p:spTree>
    <p:extLst>
      <p:ext uri="{BB962C8B-B14F-4D97-AF65-F5344CB8AC3E}">
        <p14:creationId xmlns:p14="http://schemas.microsoft.com/office/powerpoint/2010/main" val="25650338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smtClean="0">
                <a:latin typeface="Calibri" charset="0"/>
                <a:ea typeface="ＭＳ Ｐゴシック" charset="0"/>
                <a:cs typeface="ＭＳ Ｐゴシック" charset="0"/>
              </a:rPr>
              <a:t>exercise has </a:t>
            </a:r>
            <a:r>
              <a:rPr lang="en-US" sz="2000" dirty="0">
                <a:latin typeface="Calibri" charset="0"/>
                <a:ea typeface="ＭＳ Ｐゴシック" charset="0"/>
                <a:cs typeface="ＭＳ Ｐゴシック" charset="0"/>
              </a:rPr>
              <a:t>two parts:</a:t>
            </a:r>
          </a:p>
          <a:p>
            <a:pPr marL="709613" lvl="1" indent="-342900" eaLnBrk="1" hangingPunct="1">
              <a:buClr>
                <a:schemeClr val="accent2"/>
              </a:buClr>
              <a:buFont typeface="+mj-lt"/>
              <a:buAutoNum type="arabicPeriod"/>
            </a:pP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with Dropbox using </a:t>
            </a:r>
            <a:r>
              <a:rPr lang="en-US" sz="2000" dirty="0" smtClean="0">
                <a:latin typeface="Calibri" charset="0"/>
                <a:ea typeface="ＭＳ Ｐゴシック" charset="0"/>
                <a:cs typeface="ＭＳ Ｐゴシック" charset="0"/>
              </a:rPr>
              <a:t>OAuth</a:t>
            </a:r>
            <a:endParaRPr lang="en-US" sz="2000" dirty="0">
              <a:latin typeface="Calibri" charset="0"/>
              <a:ea typeface="ＭＳ Ｐゴシック" charset="0"/>
              <a:cs typeface="ＭＳ Ｐゴシック" charset="0"/>
            </a:endParaRPr>
          </a:p>
          <a:p>
            <a:pPr marL="709613" lvl="1" indent="-3429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a:t>
            </a:r>
            <a:r>
              <a:rPr lang="en-US" sz="2000" dirty="0">
                <a:latin typeface="Calibri" charset="0"/>
                <a:ea typeface="ＭＳ Ｐゴシック" charset="0"/>
                <a:cs typeface="ＭＳ Ｐゴシック" charset="0"/>
              </a:rPr>
              <a:t>various commands to display or manipulate Dropbox files (to demonstrate </a:t>
            </a:r>
            <a:r>
              <a:rPr lang="en-US" sz="2000" dirty="0" smtClean="0">
                <a:latin typeface="Calibri" charset="0"/>
                <a:ea typeface="ＭＳ Ｐゴシック" charset="0"/>
                <a:cs typeface="ＭＳ Ｐゴシック" charset="0"/>
              </a:rPr>
              <a:t>that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was successful</a:t>
            </a:r>
            <a:r>
              <a:rPr lang="en-US" sz="2000" dirty="0" smtClean="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73050" lvl="1" indent="-273050" eaLnBrk="1" hangingPunct="1">
              <a:buClr>
                <a:schemeClr val="accent2"/>
              </a:buClr>
              <a:buSzPct val="95000"/>
            </a:pPr>
            <a:r>
              <a:rPr lang="en-US" sz="2000" dirty="0" smtClean="0">
                <a:latin typeface="Calibri" charset="0"/>
                <a:ea typeface="ＭＳ Ｐゴシック" charset="0"/>
                <a:cs typeface="ＭＳ Ｐゴシック" charset="0"/>
              </a:rPr>
              <a:t>Once you have </a:t>
            </a:r>
            <a:r>
              <a:rPr lang="en-US" sz="2000" dirty="0" err="1" smtClean="0">
                <a:latin typeface="Calibri" charset="0"/>
                <a:ea typeface="ＭＳ Ｐゴシック" charset="0"/>
                <a:cs typeface="ＭＳ Ｐゴシック" charset="0"/>
              </a:rPr>
              <a:t>authorised</a:t>
            </a:r>
            <a:r>
              <a:rPr lang="en-US" sz="2000" dirty="0" smtClean="0">
                <a:latin typeface="Calibri" charset="0"/>
                <a:ea typeface="ＭＳ Ｐゴシック" charset="0"/>
                <a:cs typeface="ＭＳ Ｐゴシック" charset="0"/>
              </a:rPr>
              <a:t> with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the access token is saved to a file on disk and used in subsequent calls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functions</a:t>
            </a:r>
          </a:p>
          <a:p>
            <a:pPr marL="547687" lvl="2" indent="-273050" eaLnBrk="1" hangingPunct="1">
              <a:buSzPct val="95000"/>
            </a:pPr>
            <a:r>
              <a:rPr lang="en-US" sz="2000" dirty="0" smtClean="0">
                <a:latin typeface="Calibri" charset="0"/>
                <a:ea typeface="ＭＳ Ｐゴシック" charset="0"/>
                <a:cs typeface="ＭＳ Ｐゴシック" charset="0"/>
              </a:rPr>
              <a:t>You can </a:t>
            </a: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 </a:t>
            </a:r>
            <a:r>
              <a:rPr lang="en-US" sz="2000" dirty="0" err="1" smtClean="0">
                <a:latin typeface="Calibri" charset="0"/>
                <a:ea typeface="ＭＳ Ｐゴシック" charset="0"/>
                <a:cs typeface="ＭＳ Ｐゴシック" charset="0"/>
              </a:rPr>
              <a:t>deauthorise</a:t>
            </a:r>
            <a:r>
              <a:rPr lang="en-US" sz="2000" dirty="0" smtClean="0">
                <a:latin typeface="Calibri" charset="0"/>
                <a:ea typeface="ＭＳ Ｐゴシック" charset="0"/>
                <a:cs typeface="ＭＳ Ｐゴシック" charset="0"/>
              </a:rPr>
              <a:t> as many times as you want</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smtClean="0">
                <a:latin typeface="Calibri" charset="0"/>
                <a:ea typeface="ＭＳ Ｐゴシック" charset="0"/>
                <a:cs typeface="ＭＳ Ｐゴシック" charset="0"/>
              </a:rPr>
              <a:t>exercise supports </a:t>
            </a:r>
            <a:r>
              <a:rPr lang="en-US" sz="2000" dirty="0" smtClean="0">
                <a:latin typeface="Calibri" charset="0"/>
                <a:ea typeface="ＭＳ Ｐゴシック" charset="0"/>
                <a:cs typeface="ＭＳ Ｐゴシック" charset="0"/>
              </a:rPr>
              <a:t>both Dropbox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modes</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no</a:t>
            </a:r>
            <a:r>
              <a:rPr lang="en-US" sz="2000" dirty="0">
                <a:latin typeface="Calibri" charset="0"/>
                <a:ea typeface="ＭＳ Ｐゴシック" charset="0"/>
                <a:cs typeface="ＭＳ Ｐゴシック" charset="0"/>
              </a:rPr>
              <a:t>-redirect </a:t>
            </a:r>
            <a:r>
              <a:rPr lang="en-US" sz="2000" dirty="0" smtClean="0">
                <a:latin typeface="Calibri" charset="0"/>
                <a:ea typeface="ＭＳ Ｐゴシック" charset="0"/>
                <a:cs typeface="ＭＳ Ｐゴシック" charset="0"/>
              </a:rPr>
              <a:t>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displays an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code which </a:t>
            </a:r>
            <a:r>
              <a:rPr lang="en-US" sz="2000" dirty="0">
                <a:latin typeface="Calibri" charset="0"/>
                <a:ea typeface="ＭＳ Ｐゴシック" charset="0"/>
                <a:cs typeface="ＭＳ Ｐゴシック" charset="0"/>
              </a:rPr>
              <a:t>the user copies and pastes into the </a:t>
            </a:r>
            <a:r>
              <a:rPr lang="en-US" sz="2000" dirty="0" smtClean="0">
                <a:latin typeface="Calibri" charset="0"/>
                <a:ea typeface="ＭＳ Ｐゴシック" charset="0"/>
                <a:cs typeface="ＭＳ Ｐゴシック" charset="0"/>
              </a:rPr>
              <a:t>demo client </a:t>
            </a:r>
            <a:r>
              <a:rPr lang="en-US" sz="2000" dirty="0">
                <a:latin typeface="Calibri" charset="0"/>
                <a:ea typeface="ＭＳ Ｐゴシック" charset="0"/>
                <a:cs typeface="ＭＳ Ｐゴシック" charset="0"/>
              </a:rPr>
              <a:t>when </a:t>
            </a:r>
            <a:r>
              <a:rPr lang="en-US" sz="2000" dirty="0" smtClean="0">
                <a:latin typeface="Calibri" charset="0"/>
                <a:ea typeface="ＭＳ Ｐゴシック" charset="0"/>
                <a:cs typeface="ＭＳ Ｐゴシック" charset="0"/>
              </a:rPr>
              <a:t>prompted</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redirect 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automatically redirects the </a:t>
            </a:r>
            <a:r>
              <a:rPr lang="en-US" sz="2000" dirty="0" smtClean="0">
                <a:latin typeface="Calibri" charset="0"/>
                <a:ea typeface="ＭＳ Ｐゴシック" charset="0"/>
                <a:cs typeface="ＭＳ Ｐゴシック" charset="0"/>
              </a:rPr>
              <a:t>client back </a:t>
            </a:r>
            <a:r>
              <a:rPr lang="en-US" sz="2000" dirty="0">
                <a:latin typeface="Calibri" charset="0"/>
                <a:ea typeface="ＭＳ Ｐゴシック" charset="0"/>
                <a:cs typeface="ＭＳ Ｐゴシック" charset="0"/>
              </a:rPr>
              <a:t>to </a:t>
            </a:r>
            <a:r>
              <a:rPr lang="en-US" sz="2000" dirty="0" smtClean="0">
                <a:latin typeface="Calibri" charset="0"/>
                <a:ea typeface="ＭＳ Ｐゴシック" charset="0"/>
                <a:cs typeface="ＭＳ Ｐゴシック" charset="0"/>
              </a:rPr>
              <a:t>a “finish” webpage served by the demo HTTP server</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15</a:t>
            </a:fld>
            <a:endParaRPr lang="en-GB" b="1" dirty="0">
              <a:solidFill>
                <a:srgbClr val="045C75"/>
              </a:solidFill>
              <a:cs typeface="Arial" charset="0"/>
            </a:endParaRPr>
          </a:p>
        </p:txBody>
      </p:sp>
    </p:spTree>
    <p:extLst>
      <p:ext uri="{BB962C8B-B14F-4D97-AF65-F5344CB8AC3E}">
        <p14:creationId xmlns:p14="http://schemas.microsoft.com/office/powerpoint/2010/main" val="4091058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Setting up the 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3847207"/>
          </a:xfrm>
        </p:spPr>
        <p:txBody>
          <a:bodyPr>
            <a:spAutoFit/>
          </a:bodyPr>
          <a:lstStyle/>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Sign up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if you don't already have an account</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all the files in my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repository</a:t>
            </a:r>
            <a:br>
              <a:rPr lang="en-US" sz="2000" dirty="0" smtClean="0">
                <a:latin typeface="Calibri" charset="0"/>
                <a:ea typeface="ＭＳ Ｐゴシック" charset="0"/>
                <a:cs typeface="ＭＳ Ｐゴシック" charset="0"/>
              </a:rPr>
            </a:br>
            <a:r>
              <a:rPr lang="en-US" sz="2000" dirty="0" smtClean="0">
                <a:latin typeface="Calibri" charset="0"/>
                <a:ea typeface="ＭＳ Ｐゴシック" charset="0"/>
                <a:cs typeface="ＭＳ Ｐゴシック" charset="0"/>
              </a:rPr>
              <a:t>(</a:t>
            </a:r>
            <a:r>
              <a:rPr lang="en-US" sz="2000" dirty="0" smtClean="0">
                <a:latin typeface="Calibri" charset="0"/>
                <a:ea typeface="ＭＳ Ｐゴシック" charset="0"/>
                <a:cs typeface="ＭＳ Ｐゴシック" charset="0"/>
                <a:hlinkClick r:id="rId2"/>
              </a:rPr>
              <a:t>https</a:t>
            </a:r>
            <a:r>
              <a:rPr lang="en-US" sz="2000" dirty="0" smtClean="0">
                <a:latin typeface="Calibri" charset="0"/>
                <a:ea typeface="ＭＳ Ｐゴシック" charset="0"/>
                <a:cs typeface="ＭＳ Ｐゴシック" charset="0"/>
                <a:hlinkClick r:id="rId2"/>
              </a:rPr>
              <a:t>://github.com/rozanski/bcs_spa14</a:t>
            </a:r>
            <a:r>
              <a:rPr lang="en-US" sz="2000" dirty="0" smtClean="0">
                <a:latin typeface="Calibri" charset="0"/>
                <a:ea typeface="ＭＳ Ｐゴシック" charset="0"/>
                <a:cs typeface="ＭＳ Ｐゴシック" charset="0"/>
              </a:rPr>
              <a:t>)</a:t>
            </a:r>
          </a:p>
          <a:p>
            <a:pPr lvl="1" eaLnBrk="1" hangingPunct="1">
              <a:buClr>
                <a:schemeClr val="accent2"/>
              </a:buClr>
            </a:pPr>
            <a:r>
              <a:rPr lang="en-US" sz="2000" dirty="0" smtClean="0">
                <a:latin typeface="Calibri" charset="0"/>
                <a:ea typeface="ＭＳ Ｐゴシック" charset="0"/>
                <a:cs typeface="ＭＳ Ｐゴシック" charset="0"/>
              </a:rPr>
              <a:t>You can download the files directly from the website (click </a:t>
            </a:r>
            <a:r>
              <a:rPr lang="en-US" sz="2000" b="1" dirty="0" smtClean="0">
                <a:latin typeface="Calibri" charset="0"/>
                <a:ea typeface="ＭＳ Ｐゴシック" charset="0"/>
                <a:cs typeface="ＭＳ Ｐゴシック" charset="0"/>
              </a:rPr>
              <a:t>Download Zip</a:t>
            </a:r>
            <a:r>
              <a:rPr lang="en-US" sz="2000" dirty="0" smtClean="0">
                <a:latin typeface="Calibri" charset="0"/>
                <a:ea typeface="ＭＳ Ｐゴシック" charset="0"/>
                <a:cs typeface="ＭＳ Ｐゴシック" charset="0"/>
              </a:rPr>
              <a:t>) or retrieve </a:t>
            </a:r>
            <a:r>
              <a:rPr lang="en-US" sz="2000" dirty="0" smtClean="0">
                <a:latin typeface="Calibri" charset="0"/>
                <a:ea typeface="ＭＳ Ｐゴシック" charset="0"/>
                <a:cs typeface="ＭＳ Ｐゴシック" charset="0"/>
              </a:rPr>
              <a:t>or clone them </a:t>
            </a:r>
            <a:r>
              <a:rPr lang="en-US" sz="2000" dirty="0" smtClean="0">
                <a:latin typeface="Calibri" charset="0"/>
                <a:ea typeface="ＭＳ Ｐゴシック" charset="0"/>
                <a:cs typeface="ＭＳ Ｐゴシック" charset="0"/>
              </a:rPr>
              <a:t>using a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tool</a:t>
            </a:r>
          </a:p>
          <a:p>
            <a:pPr lvl="1" eaLnBrk="1" hangingPunct="1">
              <a:buClr>
                <a:schemeClr val="accent2"/>
              </a:buClr>
            </a:pPr>
            <a:r>
              <a:rPr lang="en-US" sz="2000" dirty="0" smtClean="0">
                <a:latin typeface="Calibri" charset="0"/>
                <a:ea typeface="ＭＳ Ｐゴシック" charset="0"/>
                <a:cs typeface="ＭＳ Ｐゴシック" charset="0"/>
              </a:rPr>
              <a:t>The repository includes the the </a:t>
            </a:r>
            <a:r>
              <a:rPr lang="en-US" sz="2000" dirty="0">
                <a:latin typeface="Calibri" charset="0"/>
                <a:ea typeface="ＭＳ Ｐゴシック" charset="0"/>
                <a:cs typeface="ＭＳ Ｐゴシック" charset="0"/>
              </a:rPr>
              <a:t>Dropbox Core API software (Python </a:t>
            </a:r>
            <a:r>
              <a:rPr lang="en-US" sz="2000" dirty="0" smtClean="0">
                <a:latin typeface="Calibri" charset="0"/>
                <a:ea typeface="ＭＳ Ｐゴシック" charset="0"/>
                <a:cs typeface="ＭＳ Ｐゴシック" charset="0"/>
              </a:rPr>
              <a:t>and </a:t>
            </a:r>
            <a:r>
              <a:rPr lang="en-US" sz="2000" dirty="0">
                <a:latin typeface="Calibri" charset="0"/>
                <a:ea typeface="ＭＳ Ｐゴシック" charset="0"/>
                <a:cs typeface="ＭＳ Ｐゴシック" charset="0"/>
              </a:rPr>
              <a:t>Java)</a:t>
            </a:r>
            <a:endParaRPr lang="en-US" sz="2000" dirty="0" smtClean="0">
              <a:latin typeface="Calibri" charset="0"/>
              <a:ea typeface="ＭＳ Ｐゴシック" charset="0"/>
              <a:cs typeface="ＭＳ Ｐゴシック" charset="0"/>
            </a:endParaRP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Follow </a:t>
            </a:r>
            <a:r>
              <a:rPr lang="en-US" sz="2000" dirty="0" smtClean="0">
                <a:latin typeface="Calibri" charset="0"/>
                <a:ea typeface="ＭＳ Ｐゴシック" charset="0"/>
                <a:cs typeface="ＭＳ Ｐゴシック" charset="0"/>
              </a:rPr>
              <a:t>the other instructions in the project README and the README for your chosen language</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the unit tests to make sure everything is working</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You are ready to start coding</a:t>
            </a:r>
            <a:r>
              <a:rPr lang="en-US" sz="2000" dirty="0" smtClean="0">
                <a:latin typeface="Calibri" charset="0"/>
                <a:ea typeface="ＭＳ Ｐゴシック" charset="0"/>
                <a:cs typeface="ＭＳ Ｐゴシック" charset="0"/>
              </a:rPr>
              <a:t>!</a:t>
            </a:r>
            <a:endParaRPr lang="en-US" sz="20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16</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What’s in the Repository (</a:t>
            </a:r>
            <a:r>
              <a:rPr lang="en-GB" i="1" dirty="0" smtClean="0">
                <a:latin typeface="Calibri" charset="0"/>
                <a:ea typeface="ＭＳ Ｐゴシック" charset="0"/>
                <a:cs typeface="ＭＳ Ｐゴシック" charset="0"/>
              </a:rPr>
              <a:t>see Appendix</a:t>
            </a:r>
            <a:r>
              <a:rPr lang="en-GB" dirty="0" smtClean="0">
                <a:latin typeface="Calibri" charset="0"/>
                <a:ea typeface="ＭＳ Ｐゴシック" charset="0"/>
                <a:cs typeface="ＭＳ Ｐゴシック" charset="0"/>
              </a:rPr>
              <a:t>)</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demo</a:t>
            </a:r>
            <a:r>
              <a:rPr lang="en-US" sz="2000" dirty="0" smtClean="0">
                <a:latin typeface="Calibri" charset="0"/>
                <a:ea typeface="ＭＳ Ｐゴシック" charset="0"/>
                <a:cs typeface="ＭＳ Ｐゴシック" charset="0"/>
              </a:rPr>
              <a:t> directory contains two complete implementations of the code needed for the session, one in Python and one in Java</a:t>
            </a:r>
          </a:p>
          <a:p>
            <a:pPr lvl="1" eaLnBrk="1" hangingPunct="1">
              <a:buClr>
                <a:schemeClr val="accent2"/>
              </a:buClr>
            </a:pPr>
            <a:r>
              <a:rPr lang="en-US" sz="2000" dirty="0" smtClean="0">
                <a:latin typeface="Calibri" charset="0"/>
                <a:ea typeface="ＭＳ Ｐゴシック" charset="0"/>
                <a:cs typeface="ＭＳ Ｐゴシック" charset="0"/>
              </a:rPr>
              <a:t>They are functionally equivalent, so you can use whichever language you prefer</a:t>
            </a:r>
          </a:p>
          <a:p>
            <a:pPr lvl="1" eaLnBrk="1" hangingPunct="1">
              <a:buClr>
                <a:schemeClr val="accent2"/>
              </a:buClr>
            </a:pPr>
            <a:r>
              <a:rPr lang="en-US" sz="2000" dirty="0" smtClean="0">
                <a:latin typeface="Calibri" charset="0"/>
                <a:ea typeface="ＭＳ Ｐゴシック" charset="0"/>
                <a:cs typeface="ＭＳ Ｐゴシック" charset="0"/>
              </a:rPr>
              <a:t>The demo code </a:t>
            </a:r>
            <a:r>
              <a:rPr lang="en-US" sz="2000" dirty="0" smtClean="0">
                <a:latin typeface="Calibri" charset="0"/>
                <a:ea typeface="ＭＳ Ｐゴシック" charset="0"/>
                <a:cs typeface="ＭＳ Ｐゴシック" charset="0"/>
              </a:rPr>
              <a:t>runs </a:t>
            </a:r>
            <a:r>
              <a:rPr lang="en-US" sz="2000" dirty="0" smtClean="0">
                <a:latin typeface="Calibri" charset="0"/>
                <a:ea typeface="ＭＳ Ｐゴシック" charset="0"/>
                <a:cs typeface="ＭＳ Ｐゴシック" charset="0"/>
              </a:rPr>
              <a:t>on Windows, Mac and Linux</a:t>
            </a:r>
          </a:p>
          <a:p>
            <a:pPr lvl="1" eaLnBrk="1" hangingPunct="1">
              <a:buClr>
                <a:schemeClr val="accent2"/>
              </a:buClr>
            </a:pPr>
            <a:r>
              <a:rPr lang="en-US" sz="2000" dirty="0" smtClean="0">
                <a:latin typeface="Calibri" charset="0"/>
                <a:ea typeface="ＭＳ Ｐゴシック" charset="0"/>
                <a:cs typeface="ＭＳ Ｐゴシック" charset="0"/>
              </a:rPr>
              <a:t>Each of these directories has its own README with instructions on running the demo and unit tests</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 contains code skeletons created from the demo directory</a:t>
            </a:r>
          </a:p>
          <a:p>
            <a:pPr lvl="1" eaLnBrk="1" hangingPunct="1">
              <a:buClr>
                <a:schemeClr val="accent2"/>
              </a:buClr>
            </a:pPr>
            <a:r>
              <a:rPr lang="en-US" sz="2000" dirty="0" smtClean="0">
                <a:latin typeface="Calibri" charset="0"/>
                <a:ea typeface="ＭＳ Ｐゴシック" charset="0"/>
                <a:cs typeface="ＭＳ Ｐゴシック" charset="0"/>
              </a:rPr>
              <a:t>This is the code you will be editing</a:t>
            </a:r>
          </a:p>
          <a:p>
            <a:pPr eaLnBrk="1" hangingPunct="1">
              <a:buClr>
                <a:schemeClr val="accent2"/>
              </a:buClr>
            </a:pPr>
            <a:r>
              <a:rPr lang="en-US" sz="2000" dirty="0" smtClean="0">
                <a:latin typeface="Calibri" charset="0"/>
                <a:ea typeface="ＭＳ Ｐゴシック" charset="0"/>
                <a:cs typeface="ＭＳ Ｐゴシック" charset="0"/>
              </a:rPr>
              <a:t>The exercise code contains </a:t>
            </a:r>
            <a:r>
              <a:rPr lang="en-US" sz="2000" dirty="0" smtClean="0">
                <a:latin typeface="Calibri" charset="0"/>
                <a:ea typeface="ＭＳ Ｐゴシック" charset="0"/>
                <a:cs typeface="ＭＳ Ｐゴシック" charset="0"/>
              </a:rPr>
              <a:t>comments </a:t>
            </a:r>
            <a:r>
              <a:rPr lang="en-US" sz="2000" dirty="0" smtClean="0">
                <a:latin typeface="Calibri" charset="0"/>
                <a:ea typeface="ＭＳ Ｐゴシック" charset="0"/>
                <a:cs typeface="ＭＳ Ｐゴシック" charset="0"/>
              </a:rPr>
              <a:t>which guide you to the various API calls you need to make</a:t>
            </a:r>
          </a:p>
          <a:p>
            <a:pPr lvl="1" eaLnBrk="1" hangingPunct="1">
              <a:buClr>
                <a:schemeClr val="accent2"/>
              </a:buClr>
            </a:pPr>
            <a:r>
              <a:rPr lang="en-US" sz="2000" dirty="0" smtClean="0">
                <a:latin typeface="Calibri" charset="0"/>
                <a:ea typeface="ＭＳ Ｐゴシック" charset="0"/>
                <a:cs typeface="ＭＳ Ｐゴシック" charset="0"/>
              </a:rPr>
              <a:t>If you ever get stuck, you can refer to the corresponding code in the demo directory</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17</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1714500"/>
            <a:ext cx="8559800" cy="4801313"/>
          </a:xfrm>
          <a:prstGeom prst="rect">
            <a:avLst/>
          </a:prstGeom>
        </p:spPr>
        <p:txBody>
          <a:bodyPr wrap="square">
            <a:spAutoFit/>
          </a:bodyPr>
          <a:lstStyle/>
          <a:p>
            <a:r>
              <a:rPr lang="en-GB" sz="1400" b="1" dirty="0" err="1" smtClean="0"/>
              <a:t>DropboxWorkflowNoRedirect.java</a:t>
            </a:r>
            <a:endParaRPr lang="en-GB" sz="1400" dirty="0" smtClean="0">
              <a:latin typeface="Courier New"/>
              <a:cs typeface="Courier New"/>
            </a:endParaRPr>
          </a:p>
          <a:p>
            <a:endParaRPr lang="en-GB" sz="1200" dirty="0">
              <a:latin typeface="Courier New"/>
              <a:cs typeface="Courier New"/>
            </a:endParaRPr>
          </a:p>
          <a:p>
            <a:r>
              <a:rPr lang="en-GB" sz="1200" dirty="0" smtClean="0">
                <a:latin typeface="Courier New"/>
                <a:cs typeface="Courier New"/>
              </a:rPr>
              <a:t>public </a:t>
            </a:r>
            <a:r>
              <a:rPr lang="en-GB" sz="1200" dirty="0">
                <a:latin typeface="Courier New"/>
                <a:cs typeface="Courier New"/>
              </a:rPr>
              <a:t>static </a:t>
            </a:r>
            <a:r>
              <a:rPr lang="en-GB" sz="1200" dirty="0" err="1">
                <a:latin typeface="Courier New"/>
                <a:cs typeface="Courier New"/>
              </a:rPr>
              <a:t>DropboxStatus</a:t>
            </a:r>
            <a:r>
              <a:rPr lang="en-GB" sz="1200" dirty="0">
                <a:latin typeface="Courier New"/>
                <a:cs typeface="Courier New"/>
              </a:rPr>
              <a:t> </a:t>
            </a:r>
            <a:r>
              <a:rPr lang="en-GB" sz="1200" dirty="0" err="1">
                <a:latin typeface="Courier New"/>
                <a:cs typeface="Courier New"/>
              </a:rPr>
              <a:t>noRedirectClientStart</a:t>
            </a:r>
            <a:r>
              <a:rPr lang="en-GB" sz="1200" dirty="0">
                <a:latin typeface="Courier New"/>
                <a:cs typeface="Courier New"/>
              </a:rPr>
              <a:t>() {</a:t>
            </a:r>
          </a:p>
          <a:p>
            <a:r>
              <a:rPr lang="en-GB" sz="1200" dirty="0" smtClean="0">
                <a:latin typeface="Courier New"/>
                <a:cs typeface="Courier New"/>
              </a:rPr>
              <a:t>	</a:t>
            </a:r>
            <a:r>
              <a:rPr lang="en-GB" sz="1200" dirty="0" err="1" smtClean="0">
                <a:latin typeface="Courier New"/>
                <a:cs typeface="Courier New"/>
              </a:rPr>
              <a:t>ConsoleLogger.debug</a:t>
            </a:r>
            <a:r>
              <a:rPr lang="en-GB" sz="1200" dirty="0">
                <a:latin typeface="Courier New"/>
                <a:cs typeface="Courier New"/>
              </a:rPr>
              <a:t>("starting Dropbox authorisation (no-redirect mode)");</a:t>
            </a:r>
          </a:p>
          <a:p>
            <a:r>
              <a:rPr lang="en-GB" sz="1200" dirty="0" smtClean="0">
                <a:latin typeface="Courier New"/>
                <a:cs typeface="Courier New"/>
              </a:rPr>
              <a:t>	</a:t>
            </a:r>
            <a:r>
              <a:rPr lang="en-GB" sz="1200" dirty="0" err="1" smtClean="0">
                <a:latin typeface="Courier New"/>
                <a:cs typeface="Courier New"/>
              </a:rPr>
              <a:t>ConsoleLogger.debug</a:t>
            </a:r>
            <a:r>
              <a:rPr lang="en-GB" sz="1200" dirty="0">
                <a:latin typeface="Courier New"/>
                <a:cs typeface="Courier New"/>
              </a:rPr>
              <a:t>("creating </a:t>
            </a:r>
            <a:r>
              <a:rPr lang="en-GB" sz="1200" dirty="0" err="1">
                <a:latin typeface="Courier New"/>
                <a:cs typeface="Courier New"/>
              </a:rPr>
              <a:t>DbxWebAuthNoRedirect</a:t>
            </a:r>
            <a:r>
              <a:rPr lang="en-GB" sz="1200" dirty="0">
                <a:latin typeface="Courier New"/>
                <a:cs typeface="Courier New"/>
              </a:rPr>
              <a:t> client for app %s with key %s and secret %s",</a:t>
            </a:r>
          </a:p>
          <a:p>
            <a:r>
              <a:rPr lang="en-GB" sz="1200" dirty="0" smtClean="0">
                <a:latin typeface="Courier New"/>
                <a:cs typeface="Courier New"/>
              </a:rPr>
              <a:t>	</a:t>
            </a:r>
            <a:r>
              <a:rPr lang="en-GB" sz="1200" dirty="0" err="1" smtClean="0">
                <a:latin typeface="Courier New"/>
                <a:cs typeface="Courier New"/>
              </a:rPr>
              <a:t>AppData.APP_NAME</a:t>
            </a:r>
            <a:r>
              <a:rPr lang="en-GB" sz="1200" dirty="0">
                <a:latin typeface="Courier New"/>
                <a:cs typeface="Courier New"/>
              </a:rPr>
              <a:t>, </a:t>
            </a:r>
            <a:r>
              <a:rPr lang="en-GB" sz="1200" dirty="0" err="1">
                <a:latin typeface="Courier New"/>
                <a:cs typeface="Courier New"/>
              </a:rPr>
              <a:t>AppData.APP_KEY</a:t>
            </a:r>
            <a:r>
              <a:rPr lang="en-GB" sz="1200" dirty="0">
                <a:latin typeface="Courier New"/>
                <a:cs typeface="Courier New"/>
              </a:rPr>
              <a:t>, </a:t>
            </a:r>
            <a:r>
              <a:rPr lang="en-GB" sz="1200" dirty="0" err="1">
                <a:latin typeface="Courier New"/>
                <a:cs typeface="Courier New"/>
              </a:rPr>
              <a:t>AppData.APP_SECRET</a:t>
            </a:r>
            <a:r>
              <a:rPr lang="en-GB" sz="1200" dirty="0">
                <a:latin typeface="Courier New"/>
                <a:cs typeface="Courier New"/>
              </a:rPr>
              <a:t>);</a:t>
            </a:r>
          </a:p>
          <a:p>
            <a:endParaRPr lang="en-GB" sz="1200" dirty="0" smtClean="0">
              <a:latin typeface="Courier New"/>
              <a:cs typeface="Courier New"/>
            </a:endParaRPr>
          </a:p>
          <a:p>
            <a:pPr lvl="1"/>
            <a:r>
              <a:rPr lang="en-GB" sz="1200" b="1" i="1" dirty="0" smtClean="0">
                <a:latin typeface="Courier New"/>
                <a:cs typeface="Courier New"/>
              </a:rPr>
              <a:t>/</a:t>
            </a:r>
            <a:r>
              <a:rPr lang="en-GB" sz="1200" b="1" i="1" dirty="0">
                <a:latin typeface="Courier New"/>
                <a:cs typeface="Courier New"/>
              </a:rPr>
              <a:t>/ EXERCISE:</a:t>
            </a:r>
          </a:p>
          <a:p>
            <a:r>
              <a:rPr lang="en-GB" sz="1200" b="1" i="1" dirty="0" smtClean="0">
                <a:latin typeface="Courier New"/>
                <a:cs typeface="Courier New"/>
              </a:rPr>
              <a:t>	/</a:t>
            </a:r>
            <a:r>
              <a:rPr lang="en-GB" sz="1200" b="1" i="1" dirty="0">
                <a:latin typeface="Courier New"/>
                <a:cs typeface="Courier New"/>
              </a:rPr>
              <a:t>/ - create a Dropbox no-redirect client object with which to execute the Dropbox no-redirect workflow</a:t>
            </a:r>
          </a:p>
          <a:p>
            <a:r>
              <a:rPr lang="en-GB" sz="1200" b="1" i="1" dirty="0" smtClean="0">
                <a:latin typeface="Courier New"/>
                <a:cs typeface="Courier New"/>
              </a:rPr>
              <a:t>	/</a:t>
            </a:r>
            <a:r>
              <a:rPr lang="en-GB" sz="1200" b="1" i="1" dirty="0">
                <a:latin typeface="Courier New"/>
                <a:cs typeface="Courier New"/>
              </a:rPr>
              <a:t>/   hint: class is </a:t>
            </a:r>
            <a:r>
              <a:rPr lang="en-GB" sz="1200" b="1" i="1" dirty="0" err="1">
                <a:latin typeface="Courier New"/>
                <a:cs typeface="Courier New"/>
              </a:rPr>
              <a:t>DbxWebAuthNoRedirect</a:t>
            </a:r>
            <a:r>
              <a:rPr lang="en-GB" sz="1200" b="1" i="1" dirty="0">
                <a:latin typeface="Courier New"/>
                <a:cs typeface="Courier New"/>
              </a:rPr>
              <a:t>()</a:t>
            </a:r>
          </a:p>
          <a:p>
            <a:r>
              <a:rPr lang="en-GB" sz="1200" b="1" i="1" dirty="0" smtClean="0">
                <a:latin typeface="Courier New"/>
                <a:cs typeface="Courier New"/>
              </a:rPr>
              <a:t>	/</a:t>
            </a:r>
            <a:r>
              <a:rPr lang="en-GB" sz="1200" b="1" i="1" dirty="0">
                <a:latin typeface="Courier New"/>
                <a:cs typeface="Courier New"/>
              </a:rPr>
              <a:t>/ - this needs to be supplied with the app information</a:t>
            </a:r>
          </a:p>
          <a:p>
            <a:r>
              <a:rPr lang="en-US" sz="1200" b="1" i="1" dirty="0" smtClean="0">
                <a:latin typeface="Courier New"/>
                <a:cs typeface="Courier New"/>
              </a:rPr>
              <a:t>	/</a:t>
            </a:r>
            <a:r>
              <a:rPr lang="en-US" sz="1200" b="1" i="1" dirty="0">
                <a:latin typeface="Courier New"/>
                <a:cs typeface="Courier New"/>
              </a:rPr>
              <a:t>/   hint: get this from </a:t>
            </a:r>
            <a:r>
              <a:rPr lang="en-US" sz="1200" b="1" i="1" dirty="0" err="1">
                <a:latin typeface="Courier New"/>
                <a:cs typeface="Courier New"/>
              </a:rPr>
              <a:t>AppData</a:t>
            </a:r>
            <a:r>
              <a:rPr lang="en-US" sz="1200" b="1" i="1" dirty="0">
                <a:latin typeface="Courier New"/>
                <a:cs typeface="Courier New"/>
              </a:rPr>
              <a:t>()</a:t>
            </a:r>
          </a:p>
          <a:p>
            <a:r>
              <a:rPr lang="en-US" sz="1200" b="1" i="1" dirty="0">
                <a:latin typeface="Courier New"/>
                <a:cs typeface="Courier New"/>
              </a:rPr>
              <a:t> </a:t>
            </a:r>
            <a:r>
              <a:rPr lang="en-US" sz="1200" b="1" i="1" dirty="0" smtClean="0">
                <a:latin typeface="Courier New"/>
                <a:cs typeface="Courier New"/>
              </a:rPr>
              <a:t>	/</a:t>
            </a:r>
            <a:r>
              <a:rPr lang="en-US" sz="1200" b="1" i="1" dirty="0">
                <a:latin typeface="Courier New"/>
                <a:cs typeface="Courier New"/>
              </a:rPr>
              <a:t>/ - it also needs to be supplied with a Dropbox </a:t>
            </a:r>
            <a:r>
              <a:rPr lang="en-US" sz="1200" b="1" i="1" dirty="0" err="1">
                <a:latin typeface="Courier New"/>
                <a:cs typeface="Courier New"/>
              </a:rPr>
              <a:t>DbxRequestConfig</a:t>
            </a:r>
            <a:r>
              <a:rPr lang="en-US" sz="1200" b="1" i="1" dirty="0">
                <a:latin typeface="Courier New"/>
                <a:cs typeface="Courier New"/>
              </a:rPr>
              <a:t>() object</a:t>
            </a:r>
          </a:p>
          <a:p>
            <a:r>
              <a:rPr lang="en-US" sz="1200" b="1" i="1" dirty="0" smtClean="0">
                <a:latin typeface="Courier New"/>
                <a:cs typeface="Courier New"/>
              </a:rPr>
              <a:t>	/</a:t>
            </a:r>
            <a:r>
              <a:rPr lang="en-US" sz="1200" b="1" i="1" dirty="0">
                <a:latin typeface="Courier New"/>
                <a:cs typeface="Courier New"/>
              </a:rPr>
              <a:t>/   hint: use the app name/version from </a:t>
            </a:r>
            <a:r>
              <a:rPr lang="en-US" sz="1200" b="1" i="1" dirty="0" err="1">
                <a:latin typeface="Courier New"/>
                <a:cs typeface="Courier New"/>
              </a:rPr>
              <a:t>AppData</a:t>
            </a:r>
            <a:r>
              <a:rPr lang="en-US" sz="1200" b="1" i="1" dirty="0">
                <a:latin typeface="Courier New"/>
                <a:cs typeface="Courier New"/>
              </a:rPr>
              <a:t> and the default Locale</a:t>
            </a:r>
          </a:p>
          <a:p>
            <a:r>
              <a:rPr lang="en-US" sz="1200" b="1" i="1" dirty="0">
                <a:latin typeface="Courier New"/>
                <a:cs typeface="Courier New"/>
              </a:rPr>
              <a:t> </a:t>
            </a:r>
            <a:r>
              <a:rPr lang="en-US" sz="1200" b="1" i="1" dirty="0" smtClean="0">
                <a:latin typeface="Courier New"/>
                <a:cs typeface="Courier New"/>
              </a:rPr>
              <a:t>	/</a:t>
            </a:r>
            <a:r>
              <a:rPr lang="en-US" sz="1200" b="1" i="1" dirty="0">
                <a:latin typeface="Courier New"/>
                <a:cs typeface="Courier New"/>
              </a:rPr>
              <a:t>/ - call start() to start the no-redirect workflow</a:t>
            </a:r>
          </a:p>
          <a:p>
            <a:pPr lvl="1"/>
            <a:r>
              <a:rPr lang="en-US" sz="1200" b="1" i="1" dirty="0" smtClean="0">
                <a:latin typeface="Courier New"/>
                <a:cs typeface="Courier New"/>
              </a:rPr>
              <a:t>/</a:t>
            </a:r>
            <a:r>
              <a:rPr lang="en-US" sz="1200" b="1" i="1" dirty="0">
                <a:latin typeface="Courier New"/>
                <a:cs typeface="Courier New"/>
              </a:rPr>
              <a:t>/   @</a:t>
            </a:r>
            <a:r>
              <a:rPr lang="en-US" sz="1200" b="1" i="1" dirty="0" smtClean="0">
                <a:latin typeface="Courier New"/>
                <a:cs typeface="Courier New"/>
              </a:rPr>
              <a:t>see http</a:t>
            </a:r>
            <a:r>
              <a:rPr lang="en-US" sz="1200" b="1" i="1" dirty="0">
                <a:latin typeface="Courier New"/>
                <a:cs typeface="Courier New"/>
              </a:rPr>
              <a:t>://</a:t>
            </a:r>
            <a:r>
              <a:rPr lang="en-US" sz="1200" b="1" i="1" dirty="0" err="1">
                <a:latin typeface="Courier New"/>
                <a:cs typeface="Courier New"/>
              </a:rPr>
              <a:t>dropbox.github.io</a:t>
            </a:r>
            <a:r>
              <a:rPr lang="en-US" sz="1200" b="1" i="1" dirty="0">
                <a:latin typeface="Courier New"/>
                <a:cs typeface="Courier New"/>
              </a:rPr>
              <a:t>/</a:t>
            </a:r>
            <a:r>
              <a:rPr lang="en-US" sz="1200" b="1" i="1" dirty="0" err="1">
                <a:latin typeface="Courier New"/>
                <a:cs typeface="Courier New"/>
              </a:rPr>
              <a:t>dropbox</a:t>
            </a:r>
            <a:r>
              <a:rPr lang="en-US" sz="1200" b="1" i="1" dirty="0">
                <a:latin typeface="Courier New"/>
                <a:cs typeface="Courier New"/>
              </a:rPr>
              <a:t>-</a:t>
            </a:r>
            <a:r>
              <a:rPr lang="en-US" sz="1200" b="1" i="1" dirty="0" err="1">
                <a:latin typeface="Courier New"/>
                <a:cs typeface="Courier New"/>
              </a:rPr>
              <a:t>sdk</a:t>
            </a:r>
            <a:r>
              <a:rPr lang="en-US" sz="1200" b="1" i="1" dirty="0">
                <a:latin typeface="Courier New"/>
                <a:cs typeface="Courier New"/>
              </a:rPr>
              <a:t>-java/</a:t>
            </a:r>
            <a:r>
              <a:rPr lang="en-US" sz="1200" b="1" i="1" dirty="0" err="1">
                <a:latin typeface="Courier New"/>
                <a:cs typeface="Courier New"/>
              </a:rPr>
              <a:t>api</a:t>
            </a:r>
            <a:r>
              <a:rPr lang="en-US" sz="1200" b="1" i="1" dirty="0">
                <a:latin typeface="Courier New"/>
                <a:cs typeface="Courier New"/>
              </a:rPr>
              <a:t>-docs/</a:t>
            </a:r>
            <a:br>
              <a:rPr lang="en-US" sz="1200" b="1" i="1" dirty="0">
                <a:latin typeface="Courier New"/>
                <a:cs typeface="Courier New"/>
              </a:rPr>
            </a:br>
            <a:r>
              <a:rPr lang="en-US" sz="1200" b="1" i="1" dirty="0">
                <a:latin typeface="Courier New"/>
                <a:cs typeface="Courier New"/>
              </a:rPr>
              <a:t>	v1.7.x/com/</a:t>
            </a:r>
            <a:r>
              <a:rPr lang="en-US" sz="1200" b="1" i="1" dirty="0" err="1">
                <a:latin typeface="Courier New"/>
                <a:cs typeface="Courier New"/>
              </a:rPr>
              <a:t>dropbox</a:t>
            </a:r>
            <a:r>
              <a:rPr lang="en-US" sz="1200" b="1" i="1" dirty="0">
                <a:latin typeface="Courier New"/>
                <a:cs typeface="Courier New"/>
              </a:rPr>
              <a:t>/core/</a:t>
            </a:r>
            <a:r>
              <a:rPr lang="en-US" sz="1200" b="1" i="1" dirty="0" err="1">
                <a:latin typeface="Courier New"/>
                <a:cs typeface="Courier New"/>
              </a:rPr>
              <a:t>DbxWebAuthNoRedirect.html</a:t>
            </a:r>
            <a:endParaRPr lang="en-US" sz="1200" b="1" i="1" u="sng" dirty="0">
              <a:latin typeface="Courier New"/>
              <a:cs typeface="Courier New"/>
            </a:endParaRPr>
          </a:p>
          <a:p>
            <a:r>
              <a:rPr lang="en-US" sz="1200" b="1" i="1" dirty="0" smtClean="0">
                <a:latin typeface="Courier New"/>
                <a:cs typeface="Courier New"/>
              </a:rPr>
              <a:t>	/</a:t>
            </a:r>
            <a:r>
              <a:rPr lang="en-US" sz="1200" b="1" i="1" dirty="0">
                <a:latin typeface="Courier New"/>
                <a:cs typeface="Courier New"/>
              </a:rPr>
              <a:t>/ - store the </a:t>
            </a:r>
            <a:r>
              <a:rPr lang="en-US" sz="1200" b="1" i="1" dirty="0" err="1">
                <a:latin typeface="Courier New"/>
                <a:cs typeface="Courier New"/>
              </a:rPr>
              <a:t>authorise</a:t>
            </a:r>
            <a:r>
              <a:rPr lang="en-US" sz="1200" b="1" i="1" dirty="0">
                <a:latin typeface="Courier New"/>
                <a:cs typeface="Courier New"/>
              </a:rPr>
              <a:t> URL returned by start() in </a:t>
            </a:r>
            <a:r>
              <a:rPr lang="en-US" sz="1200" b="1" i="1" dirty="0" err="1" smtClean="0">
                <a:latin typeface="Courier New"/>
                <a:cs typeface="Courier New"/>
              </a:rPr>
              <a:t>authoriseUrl</a:t>
            </a:r>
            <a:endParaRPr lang="en-US" sz="1200" b="1" i="1" dirty="0">
              <a:latin typeface="Courier New"/>
              <a:cs typeface="Courier New"/>
            </a:endParaRPr>
          </a:p>
          <a:p>
            <a:r>
              <a:rPr lang="pt-BR" sz="1200" b="1" i="1" dirty="0" smtClean="0">
                <a:solidFill>
                  <a:srgbClr val="FF0000"/>
                </a:solidFill>
                <a:latin typeface="Courier New"/>
                <a:cs typeface="Courier New"/>
              </a:rPr>
              <a:t>/</a:t>
            </a:r>
            <a:r>
              <a:rPr lang="pt-BR" sz="1200" b="1" i="1" dirty="0">
                <a:solidFill>
                  <a:srgbClr val="FF0000"/>
                </a:solidFill>
                <a:latin typeface="Courier New"/>
                <a:cs typeface="Courier New"/>
              </a:rPr>
              <a:t>/ TODO ==&gt; INSERT CODE HERE &lt;==</a:t>
            </a:r>
          </a:p>
          <a:p>
            <a:r>
              <a:rPr lang="pt-BR" sz="1200" dirty="0" smtClean="0">
                <a:latin typeface="Courier New"/>
                <a:cs typeface="Courier New"/>
              </a:rPr>
              <a:t>	</a:t>
            </a:r>
            <a:r>
              <a:rPr lang="pt-BR" sz="1200" dirty="0" err="1" smtClean="0">
                <a:latin typeface="Courier New"/>
                <a:cs typeface="Courier New"/>
              </a:rPr>
              <a:t>ConsoleLogger.info</a:t>
            </a:r>
            <a:r>
              <a:rPr lang="pt-BR" sz="1200" dirty="0">
                <a:latin typeface="Courier New"/>
                <a:cs typeface="Courier New"/>
              </a:rPr>
              <a:t>("Dropbox </a:t>
            </a:r>
            <a:r>
              <a:rPr lang="pt-BR" sz="1200" dirty="0" err="1">
                <a:latin typeface="Courier New"/>
                <a:cs typeface="Courier New"/>
              </a:rPr>
              <a:t>authorisation</a:t>
            </a:r>
            <a:r>
              <a:rPr lang="pt-BR" sz="1200" dirty="0">
                <a:latin typeface="Courier New"/>
                <a:cs typeface="Courier New"/>
              </a:rPr>
              <a:t> start </a:t>
            </a:r>
            <a:r>
              <a:rPr lang="pt-BR" sz="1200" dirty="0" err="1">
                <a:latin typeface="Courier New"/>
                <a:cs typeface="Courier New"/>
              </a:rPr>
              <a:t>successful</a:t>
            </a:r>
            <a:r>
              <a:rPr lang="pt-BR" sz="1200" dirty="0">
                <a:latin typeface="Courier New"/>
                <a:cs typeface="Courier New"/>
              </a:rPr>
              <a:t>, </a:t>
            </a:r>
            <a:r>
              <a:rPr lang="pt-BR" sz="1200" dirty="0" err="1">
                <a:latin typeface="Courier New"/>
                <a:cs typeface="Courier New"/>
              </a:rPr>
              <a:t>got</a:t>
            </a:r>
            <a:r>
              <a:rPr lang="pt-BR" sz="1200" dirty="0">
                <a:latin typeface="Courier New"/>
                <a:cs typeface="Courier New"/>
              </a:rPr>
              <a:t> </a:t>
            </a:r>
            <a:r>
              <a:rPr lang="pt-BR" sz="1200" dirty="0" err="1">
                <a:latin typeface="Courier New"/>
                <a:cs typeface="Courier New"/>
              </a:rPr>
              <a:t>authorisation</a:t>
            </a:r>
            <a:r>
              <a:rPr lang="pt-BR" sz="1200" dirty="0">
                <a:latin typeface="Courier New"/>
                <a:cs typeface="Courier New"/>
              </a:rPr>
              <a:t> URL %</a:t>
            </a:r>
            <a:r>
              <a:rPr lang="pt-BR" sz="1200" dirty="0" err="1">
                <a:latin typeface="Courier New"/>
                <a:cs typeface="Courier New"/>
              </a:rPr>
              <a:t>s</a:t>
            </a:r>
            <a:r>
              <a:rPr lang="pt-BR" sz="1200" dirty="0">
                <a:latin typeface="Courier New"/>
                <a:cs typeface="Courier New"/>
              </a:rPr>
              <a:t>", </a:t>
            </a:r>
            <a:r>
              <a:rPr lang="pt-BR" sz="1200" dirty="0" err="1">
                <a:latin typeface="Courier New"/>
                <a:cs typeface="Courier New"/>
              </a:rPr>
              <a:t>authoriseUrl</a:t>
            </a:r>
            <a:r>
              <a:rPr lang="pt-BR" sz="1200" dirty="0">
                <a:latin typeface="Courier New"/>
                <a:cs typeface="Courier New"/>
              </a:rPr>
              <a:t>);</a:t>
            </a:r>
          </a:p>
          <a:p>
            <a:r>
              <a:rPr lang="pt-BR" sz="1200" dirty="0" smtClean="0">
                <a:latin typeface="Courier New"/>
                <a:cs typeface="Courier New"/>
              </a:rPr>
              <a:t>	</a:t>
            </a:r>
            <a:r>
              <a:rPr lang="pt-BR" sz="1200" dirty="0" err="1" smtClean="0">
                <a:latin typeface="Courier New"/>
                <a:cs typeface="Courier New"/>
              </a:rPr>
              <a:t>return</a:t>
            </a:r>
            <a:r>
              <a:rPr lang="pt-BR" sz="1200" dirty="0" smtClean="0">
                <a:latin typeface="Courier New"/>
                <a:cs typeface="Courier New"/>
              </a:rPr>
              <a:t> </a:t>
            </a:r>
            <a:r>
              <a:rPr lang="pt-BR" sz="1200" dirty="0">
                <a:latin typeface="Courier New"/>
                <a:cs typeface="Courier New"/>
              </a:rPr>
              <a:t>new </a:t>
            </a:r>
            <a:r>
              <a:rPr lang="pt-BR" sz="1200" dirty="0" err="1">
                <a:latin typeface="Courier New"/>
                <a:cs typeface="Courier New"/>
              </a:rPr>
              <a:t>DropboxStatus</a:t>
            </a:r>
            <a:r>
              <a:rPr lang="pt-BR" sz="1200" dirty="0">
                <a:latin typeface="Courier New"/>
                <a:cs typeface="Courier New"/>
              </a:rPr>
              <a:t>(301, </a:t>
            </a:r>
            <a:r>
              <a:rPr lang="pt-BR" sz="1200" dirty="0" err="1">
                <a:latin typeface="Courier New"/>
                <a:cs typeface="Courier New"/>
              </a:rPr>
              <a:t>DropboxStatus.makeUrl</a:t>
            </a:r>
            <a:r>
              <a:rPr lang="pt-BR" sz="1200" dirty="0">
                <a:latin typeface="Courier New"/>
                <a:cs typeface="Courier New"/>
              </a:rPr>
              <a:t>(</a:t>
            </a:r>
            <a:r>
              <a:rPr lang="pt-BR" sz="1200" dirty="0" err="1">
                <a:latin typeface="Courier New"/>
                <a:cs typeface="Courier New"/>
              </a:rPr>
              <a:t>authoriseUrl</a:t>
            </a:r>
            <a:r>
              <a:rPr lang="pt-BR" sz="1200" dirty="0">
                <a:latin typeface="Courier New"/>
                <a:cs typeface="Courier New"/>
              </a:rPr>
              <a:t>));</a:t>
            </a:r>
          </a:p>
          <a:p>
            <a:r>
              <a:rPr lang="pt-BR" sz="1200" dirty="0" smtClean="0">
                <a:latin typeface="Courier New"/>
                <a:cs typeface="Courier New"/>
              </a:rPr>
              <a:t>}</a:t>
            </a:r>
            <a:endParaRPr lang="pt-BR" sz="1200" dirty="0">
              <a:latin typeface="Courier New"/>
              <a:cs typeface="Courier New"/>
            </a:endParaRPr>
          </a:p>
        </p:txBody>
      </p:sp>
      <p:sp>
        <p:nvSpPr>
          <p:cNvPr id="3" name="Rectangle 2"/>
          <p:cNvSpPr txBox="1">
            <a:spLocks noChangeArrowheads="1"/>
          </p:cNvSpPr>
          <p:nvPr/>
        </p:nvSpPr>
        <p:spPr bwMode="auto">
          <a:xfrm>
            <a:off x="457200" y="7366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a:lstStyle>
          <a:p>
            <a:pPr eaLnBrk="1" hangingPunct="1"/>
            <a:r>
              <a:rPr lang="en-GB" dirty="0" smtClean="0">
                <a:latin typeface="Calibri" charset="0"/>
                <a:ea typeface="ＭＳ Ｐゴシック" charset="0"/>
                <a:cs typeface="ＭＳ Ｐゴシック" charset="0"/>
              </a:rPr>
              <a:t>Example</a:t>
            </a:r>
            <a:endParaRPr lang="en-GB"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948797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1: Granting Access to </a:t>
            </a:r>
            <a:r>
              <a:rPr lang="en-US" sz="4000" dirty="0" err="1" smtClean="0">
                <a:solidFill>
                  <a:schemeClr val="tx2"/>
                </a:solidFill>
                <a:latin typeface="Calibri" charset="0"/>
              </a:rPr>
              <a:t>Dropbox</a:t>
            </a:r>
            <a:r>
              <a:rPr lang="en-US" sz="4000" dirty="0" smtClean="0">
                <a:solidFill>
                  <a:schemeClr val="tx2"/>
                </a:solidFill>
                <a:latin typeface="Calibri" charset="0"/>
              </a:rPr>
              <a:t> Programmatically</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latin typeface="Calibri" charset="0"/>
                <a:ea typeface="ＭＳ Ｐゴシック" charset="0"/>
                <a:cs typeface="ＭＳ Ｐゴシック" charset="0"/>
              </a:rPr>
              <a:t>Agenda</a:t>
            </a:r>
          </a:p>
        </p:txBody>
      </p:sp>
      <p:sp>
        <p:nvSpPr>
          <p:cNvPr id="3075" name="Rectangle 3"/>
          <p:cNvSpPr>
            <a:spLocks noGrp="1" noChangeArrowheads="1"/>
          </p:cNvSpPr>
          <p:nvPr>
            <p:ph idx="4294967295"/>
          </p:nvPr>
        </p:nvSpPr>
        <p:spPr>
          <a:xfrm>
            <a:off x="457200" y="1547813"/>
            <a:ext cx="8229600" cy="2744341"/>
          </a:xfrm>
        </p:spPr>
        <p:txBody>
          <a:bodyPr>
            <a:spAutoFit/>
          </a:bodyPr>
          <a:lstStyle/>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09:20</a:t>
            </a:r>
            <a:r>
              <a:rPr lang="en-US" sz="2000" dirty="0">
                <a:latin typeface="Calibri" charset="0"/>
                <a:ea typeface="ＭＳ Ｐゴシック" charset="0"/>
                <a:cs typeface="ＭＳ Ｐゴシック" charset="0"/>
              </a:rPr>
              <a:t>	Presenter </a:t>
            </a:r>
            <a:r>
              <a:rPr lang="en-US" sz="2000" dirty="0" smtClean="0">
                <a:latin typeface="Calibri" charset="0"/>
                <a:ea typeface="ＭＳ Ｐゴシック" charset="0"/>
                <a:cs typeface="ＭＳ Ｐゴシック" charset="0"/>
              </a:rPr>
              <a:t>Introduction</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09:20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09:30</a:t>
            </a:r>
            <a:r>
              <a:rPr lang="en-US" sz="2000" dirty="0">
                <a:latin typeface="Calibri" charset="0"/>
                <a:ea typeface="ＭＳ Ｐゴシック" charset="0"/>
                <a:cs typeface="ＭＳ Ｐゴシック" charset="0"/>
              </a:rPr>
              <a:t>	Problem </a:t>
            </a:r>
            <a:r>
              <a:rPr lang="en-US" sz="2000" dirty="0" smtClean="0">
                <a:latin typeface="Calibri" charset="0"/>
                <a:ea typeface="ＭＳ Ｐゴシック" charset="0"/>
                <a:cs typeface="ＭＳ Ｐゴシック" charset="0"/>
              </a:rPr>
              <a:t>Statement</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09:30 – 10:00	OAuth Overview</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10:15</a:t>
            </a:r>
            <a:r>
              <a:rPr lang="en-US" sz="2000" dirty="0">
                <a:latin typeface="Calibri" charset="0"/>
                <a:ea typeface="ＭＳ Ｐゴシック" charset="0"/>
                <a:cs typeface="ＭＳ Ｐゴシック" charset="0"/>
              </a:rPr>
              <a:t>	Environment </a:t>
            </a:r>
            <a:r>
              <a:rPr lang="en-US" sz="2000" dirty="0" smtClean="0">
                <a:latin typeface="Calibri" charset="0"/>
                <a:ea typeface="ＭＳ Ｐゴシック" charset="0"/>
                <a:cs typeface="ＭＳ Ｐゴシック" charset="0"/>
              </a:rPr>
              <a:t>Setup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Break</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10:15 –11:00</a:t>
            </a:r>
            <a:r>
              <a:rPr lang="en-US" sz="2000" dirty="0">
                <a:latin typeface="Calibri" charset="0"/>
                <a:ea typeface="ＭＳ Ｐゴシック" charset="0"/>
                <a:cs typeface="ＭＳ Ｐゴシック" charset="0"/>
              </a:rPr>
              <a:t>	Exercise 1: Granting </a:t>
            </a:r>
            <a:r>
              <a:rPr lang="en-US" sz="2000" dirty="0" smtClean="0">
                <a:latin typeface="Calibri" charset="0"/>
                <a:ea typeface="ＭＳ Ｐゴシック" charset="0"/>
                <a:cs typeface="ＭＳ Ｐゴシック" charset="0"/>
              </a:rPr>
              <a:t>Access </a:t>
            </a:r>
            <a:r>
              <a:rPr lang="en-US" sz="2000" dirty="0">
                <a:latin typeface="Calibri" charset="0"/>
                <a:ea typeface="ＭＳ Ｐゴシック" charset="0"/>
                <a:cs typeface="ＭＳ Ｐゴシック" charset="0"/>
              </a:rPr>
              <a:t>to Dropbox </a:t>
            </a:r>
            <a:r>
              <a:rPr lang="en-US" sz="2000" dirty="0" smtClean="0">
                <a:latin typeface="Calibri" charset="0"/>
                <a:ea typeface="ＭＳ Ｐゴシック" charset="0"/>
                <a:cs typeface="ＭＳ Ｐゴシック" charset="0"/>
              </a:rPr>
              <a:t>Programmatically</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11:15</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Break</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11:45</a:t>
            </a:r>
            <a:r>
              <a:rPr lang="en-US" sz="2000" dirty="0">
                <a:latin typeface="Calibri" charset="0"/>
                <a:ea typeface="ＭＳ Ｐゴシック" charset="0"/>
                <a:cs typeface="ＭＳ Ｐゴシック" charset="0"/>
              </a:rPr>
              <a:t>	Exercise 2: Using the Dropbox API to </a:t>
            </a:r>
            <a:r>
              <a:rPr lang="en-US" sz="2000" dirty="0" smtClean="0">
                <a:latin typeface="Calibri" charset="0"/>
                <a:ea typeface="ＭＳ Ｐゴシック" charset="0"/>
                <a:cs typeface="ＭＳ Ｐゴシック" charset="0"/>
              </a:rPr>
              <a:t>Read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Write Files </a:t>
            </a:r>
          </a:p>
          <a:p>
            <a:pPr marL="1614488" indent="-1614488" eaLnBrk="1" hangingPunct="1">
              <a:lnSpc>
                <a:spcPct val="90000"/>
              </a:lnSpc>
              <a:buClr>
                <a:schemeClr val="accent2"/>
              </a:buClr>
              <a:buNone/>
            </a:pPr>
            <a:r>
              <a:rPr lang="en-US" sz="2000" dirty="0" smtClean="0">
                <a:latin typeface="Calibri" charset="0"/>
                <a:ea typeface="ＭＳ Ｐゴシック" charset="0"/>
                <a:cs typeface="ＭＳ Ｐゴシック" charset="0"/>
              </a:rPr>
              <a:t>11:45 – 12:00	Discussion: What Do We Think of OAuth?</a:t>
            </a:r>
            <a:endParaRPr lang="en-US" sz="2000" dirty="0">
              <a:latin typeface="Calibri" charset="0"/>
              <a:ea typeface="ＭＳ Ｐゴシック" charset="0"/>
              <a:cs typeface="ＭＳ Ｐゴシック" charset="0"/>
            </a:endParaRPr>
          </a:p>
        </p:txBody>
      </p:sp>
      <p:sp>
        <p:nvSpPr>
          <p:cNvPr id="3076"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B73BB86-193E-BE4A-B4E7-B30E96C16081}" type="slidenum">
              <a:rPr lang="en-GB" b="1">
                <a:solidFill>
                  <a:srgbClr val="045C75"/>
                </a:solidFill>
                <a:cs typeface="Arial" charset="0"/>
              </a:rPr>
              <a:pPr/>
              <a:t>2</a:t>
            </a:fld>
            <a:endParaRPr lang="en-GB" b="1">
              <a:solidFill>
                <a:srgbClr val="045C75"/>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1</a:t>
            </a:r>
            <a:r>
              <a:rPr lang="en-GB" dirty="0" smtClean="0">
                <a:latin typeface="Calibri" charset="0"/>
                <a:ea typeface="ＭＳ Ｐゴシック" charset="0"/>
                <a:cs typeface="ＭＳ Ｐゴシック" charset="0"/>
              </a:rPr>
              <a:t>: Granting </a:t>
            </a:r>
            <a:r>
              <a:rPr lang="en-GB" dirty="0">
                <a:latin typeface="Calibri" charset="0"/>
                <a:ea typeface="ＭＳ Ｐゴシック" charset="0"/>
                <a:cs typeface="ＭＳ Ｐゴシック" charset="0"/>
              </a:rPr>
              <a:t>Access to Dropbox </a:t>
            </a:r>
            <a:r>
              <a:rPr lang="en-GB" dirty="0" smtClean="0">
                <a:latin typeface="Calibri" charset="0"/>
                <a:ea typeface="ＭＳ Ｐゴシック" charset="0"/>
                <a:cs typeface="ＭＳ Ｐゴシック" charset="0"/>
              </a:rPr>
              <a:t>Programmatically</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181588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Each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20</a:t>
            </a:fld>
            <a:endParaRPr lang="en-GB" b="1" dirty="0">
              <a:solidFill>
                <a:srgbClr val="045C75"/>
              </a:solidFill>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6267963"/>
              </p:ext>
            </p:extLst>
          </p:nvPr>
        </p:nvGraphicFramePr>
        <p:xfrm>
          <a:off x="584200" y="4088964"/>
          <a:ext cx="8102600" cy="1991359"/>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i="1" dirty="0" smtClean="0"/>
                        <a:t>optional:</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define OAuth access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load / save data from token and session files</a:t>
                      </a:r>
                      <a:endParaRPr lang="en-GB" sz="1400" dirty="0"/>
                    </a:p>
                  </a:txBody>
                  <a:tcPr/>
                </a:tc>
                <a:tc>
                  <a:txBody>
                    <a:bodyPr/>
                    <a:lstStyle/>
                    <a:p>
                      <a:r>
                        <a:rPr lang="en-GB" sz="1400" b="0" dirty="0" err="1" smtClean="0"/>
                        <a:t>common_oauth.py</a:t>
                      </a:r>
                      <a:endParaRPr lang="en-GB" sz="1400" b="0" dirty="0"/>
                    </a:p>
                  </a:txBody>
                  <a:tcPr/>
                </a:tc>
                <a:tc>
                  <a:txBody>
                    <a:bodyPr/>
                    <a:lstStyle/>
                    <a:p>
                      <a:endParaRPr lang="en-GB" sz="1400" dirty="0"/>
                    </a:p>
                  </a:txBody>
                  <a:tcPr/>
                </a:tc>
              </a:tr>
              <a:tr h="370840">
                <a:tc>
                  <a:txBody>
                    <a:bodyPr/>
                    <a:lstStyle/>
                    <a:p>
                      <a:r>
                        <a:rPr lang="en-GB" sz="1400" dirty="0" smtClean="0"/>
                        <a:t>start the no-redirect and redirect workflows</a:t>
                      </a:r>
                      <a:endParaRPr lang="en-GB" sz="1400" dirty="0"/>
                    </a:p>
                  </a:txBody>
                  <a:tcPr/>
                </a:tc>
                <a:tc>
                  <a:txBody>
                    <a:bodyPr/>
                    <a:lstStyle/>
                    <a:p>
                      <a:r>
                        <a:rPr lang="en-GB" sz="1400" b="0" dirty="0" err="1" smtClean="0"/>
                        <a:t>oauth_client.py</a:t>
                      </a:r>
                      <a:endParaRPr lang="en-GB" sz="1400" b="0" dirty="0"/>
                    </a:p>
                  </a:txBody>
                  <a:tcPr/>
                </a:tc>
                <a:tc>
                  <a:txBody>
                    <a:bodyPr/>
                    <a:lstStyle/>
                    <a:p>
                      <a:r>
                        <a:rPr lang="en-GB" sz="1400" dirty="0" err="1" smtClean="0"/>
                        <a:t>OauthClient.java</a:t>
                      </a:r>
                      <a:endParaRPr lang="en-GB" sz="1400" dirty="0"/>
                    </a:p>
                  </a:txBody>
                  <a:tcPr/>
                </a:tc>
              </a:tr>
              <a:tr h="370840">
                <a:tc>
                  <a:txBody>
                    <a:bodyPr/>
                    <a:lstStyle/>
                    <a:p>
                      <a:r>
                        <a:rPr lang="en-GB" sz="1400" dirty="0" smtClean="0"/>
                        <a:t>implementation of the no-redirect and redirect workflows</a:t>
                      </a:r>
                      <a:endParaRPr lang="en-GB" sz="1400" dirty="0"/>
                    </a:p>
                  </a:txBody>
                  <a:tcPr/>
                </a:tc>
                <a:tc>
                  <a:txBody>
                    <a:bodyPr/>
                    <a:lstStyle/>
                    <a:p>
                      <a:r>
                        <a:rPr lang="en-GB" sz="1400" b="0" dirty="0" err="1" smtClean="0"/>
                        <a:t>dropbox_workflow.py</a:t>
                      </a:r>
                      <a:endParaRPr lang="en-GB" sz="1400" b="0" dirty="0"/>
                    </a:p>
                  </a:txBody>
                  <a:tcPr/>
                </a:tc>
                <a:tc>
                  <a:txBody>
                    <a:bodyPr/>
                    <a:lstStyle/>
                    <a:p>
                      <a:r>
                        <a:rPr lang="en-GB" sz="1400" dirty="0" err="1" smtClean="0"/>
                        <a:t>DropboxWorkflowNoRedirect.java</a:t>
                      </a:r>
                      <a:endParaRPr lang="en-GB" sz="1400" dirty="0" smtClean="0"/>
                    </a:p>
                    <a:p>
                      <a:r>
                        <a:rPr lang="en-GB" sz="1400" dirty="0" err="1" smtClean="0"/>
                        <a:t>DropboxWorkflowRedirect.java</a:t>
                      </a:r>
                      <a:endParaRPr lang="en-GB" sz="1400" dirty="0"/>
                    </a:p>
                  </a:txBody>
                  <a:tcPr/>
                </a:tc>
              </a:tr>
            </a:tbl>
          </a:graphicData>
        </a:graphic>
      </p:graphicFrame>
    </p:spTree>
    <p:extLst>
      <p:ext uri="{BB962C8B-B14F-4D97-AF65-F5344CB8AC3E}">
        <p14:creationId xmlns:p14="http://schemas.microsoft.com/office/powerpoint/2010/main" val="29635237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2: Using the </a:t>
            </a:r>
            <a:r>
              <a:rPr lang="en-US" sz="4000" dirty="0" err="1" smtClean="0">
                <a:solidFill>
                  <a:schemeClr val="tx2"/>
                </a:solidFill>
                <a:latin typeface="Calibri" charset="0"/>
              </a:rPr>
              <a:t>Dropbox</a:t>
            </a:r>
            <a:r>
              <a:rPr lang="en-US" sz="4000" dirty="0" smtClean="0">
                <a:solidFill>
                  <a:schemeClr val="tx2"/>
                </a:solidFill>
                <a:latin typeface="Calibri" charset="0"/>
              </a:rPr>
              <a:t> API to Read and Write Files </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2: Using the Dropbox API to Read and Write </a:t>
            </a:r>
            <a:r>
              <a:rPr lang="en-GB" dirty="0" smtClean="0">
                <a:latin typeface="Calibri" charset="0"/>
                <a:ea typeface="ＭＳ Ｐゴシック" charset="0"/>
                <a:cs typeface="ＭＳ Ｐゴシック" charset="0"/>
              </a:rPr>
              <a:t>Files</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286232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The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p>
          <a:p>
            <a:pPr eaLnBrk="1" hangingPunct="1">
              <a:buClr>
                <a:schemeClr val="accent2"/>
              </a:buClr>
            </a:pPr>
            <a:r>
              <a:rPr lang="en-GB" sz="2000" dirty="0" smtClean="0">
                <a:latin typeface="Calibri" charset="0"/>
                <a:ea typeface="ＭＳ Ｐゴシック" charset="0"/>
                <a:cs typeface="ＭＳ Ｐゴシック" charset="0"/>
              </a:rPr>
              <a:t>You can also make Dropbox calls in the </a:t>
            </a:r>
            <a:r>
              <a:rPr lang="en-GB" sz="2000" dirty="0" smtClean="0">
                <a:latin typeface="Calibri" charset="0"/>
                <a:ea typeface="ＭＳ Ｐゴシック" charset="0"/>
                <a:cs typeface="ＭＳ Ｐゴシック" charset="0"/>
              </a:rPr>
              <a:t>Python interpreter </a:t>
            </a:r>
            <a:r>
              <a:rPr lang="en-GB" sz="2000" dirty="0" smtClean="0">
                <a:latin typeface="Calibri" charset="0"/>
                <a:ea typeface="ＭＳ Ｐゴシック" charset="0"/>
                <a:cs typeface="ＭＳ Ｐゴシック" charset="0"/>
              </a:rPr>
              <a:t>using the module variable </a:t>
            </a:r>
            <a:r>
              <a:rPr lang="en-GB" sz="2000" b="1" dirty="0" err="1" smtClean="0"/>
              <a:t>dropbox_client</a:t>
            </a:r>
            <a:r>
              <a:rPr lang="en-GB" sz="2000" dirty="0"/>
              <a:t> </a:t>
            </a:r>
            <a:r>
              <a:rPr lang="en-GB" sz="2000" dirty="0" smtClean="0"/>
              <a:t>(a </a:t>
            </a:r>
            <a:r>
              <a:rPr lang="en-GB" sz="2000" b="1" dirty="0" err="1" smtClean="0"/>
              <a:t>DropboxClient</a:t>
            </a:r>
            <a:r>
              <a:rPr lang="en-GB" sz="2000" b="1" dirty="0" smtClean="0"/>
              <a:t>()</a:t>
            </a:r>
            <a:r>
              <a:rPr lang="en-GB" sz="2000" dirty="0" smtClean="0"/>
              <a:t>)</a:t>
            </a:r>
          </a:p>
          <a:p>
            <a:pPr lvl="1" eaLnBrk="1" hangingPunct="1">
              <a:buClr>
                <a:schemeClr val="accent2"/>
              </a:buClr>
            </a:pPr>
            <a:r>
              <a:rPr lang="en-US" sz="2000" dirty="0" smtClean="0">
                <a:latin typeface="Calibri" charset="0"/>
                <a:ea typeface="ＭＳ Ｐゴシック" charset="0"/>
                <a:cs typeface="ＭＳ Ｐゴシック" charset="0"/>
              </a:rPr>
              <a:t>see </a:t>
            </a:r>
            <a:r>
              <a:rPr lang="en-US" sz="2000" dirty="0" smtClean="0">
                <a:latin typeface="Calibri" charset="0"/>
                <a:ea typeface="ＭＳ Ｐゴシック" charset="0"/>
                <a:cs typeface="ＭＳ Ｐゴシック" charset="0"/>
                <a:hlinkClick r:id="rId2"/>
              </a:rPr>
              <a:t>https://www.dropbox.com/developers/core/docs/python</a:t>
            </a:r>
            <a:r>
              <a:rPr lang="en-US" sz="2000" dirty="0" smtClean="0">
                <a:latin typeface="Calibri" charset="0"/>
                <a:ea typeface="ＭＳ Ｐゴシック" charset="0"/>
                <a:cs typeface="ＭＳ Ｐゴシック" charset="0"/>
              </a:rPr>
              <a:t> </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22</a:t>
            </a:fld>
            <a:endParaRPr lang="en-GB" b="1" dirty="0">
              <a:solidFill>
                <a:srgbClr val="045C75"/>
              </a:solidFill>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35650092"/>
              </p:ext>
            </p:extLst>
          </p:nvPr>
        </p:nvGraphicFramePr>
        <p:xfrm>
          <a:off x="584200" y="5193864"/>
          <a:ext cx="8102600" cy="741680"/>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display, create, delete files</a:t>
                      </a:r>
                    </a:p>
                  </a:txBody>
                  <a:tcPr/>
                </a:tc>
                <a:tc>
                  <a:txBody>
                    <a:bodyPr/>
                    <a:lstStyle/>
                    <a:p>
                      <a:r>
                        <a:rPr lang="en-GB" sz="1400" b="0" dirty="0" err="1" smtClean="0"/>
                        <a:t>dropbox_tools.py</a:t>
                      </a:r>
                      <a:endParaRPr lang="en-GB" sz="1400" b="0" dirty="0"/>
                    </a:p>
                  </a:txBody>
                  <a:tcPr/>
                </a:tc>
                <a:tc>
                  <a:txBody>
                    <a:bodyPr/>
                    <a:lstStyle/>
                    <a:p>
                      <a:r>
                        <a:rPr lang="en-GB" sz="1400" dirty="0" err="1" smtClean="0"/>
                        <a:t>DropboxTools.java</a:t>
                      </a:r>
                      <a:endParaRPr lang="en-GB" sz="1400" dirty="0"/>
                    </a:p>
                  </a:txBody>
                  <a:tcPr/>
                </a:tc>
              </a:tr>
            </a:tbl>
          </a:graphicData>
        </a:graphic>
      </p:graphicFrame>
    </p:spTree>
    <p:extLst>
      <p:ext uri="{BB962C8B-B14F-4D97-AF65-F5344CB8AC3E}">
        <p14:creationId xmlns:p14="http://schemas.microsoft.com/office/powerpoint/2010/main" val="13067320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Conclusion</a:t>
            </a:r>
            <a:endParaRPr lang="en-GB" sz="4000" dirty="0">
              <a:solidFill>
                <a:schemeClr val="tx2"/>
              </a:solidFill>
              <a:latin typeface="Calibri" charset="0"/>
            </a:endParaRPr>
          </a:p>
        </p:txBody>
      </p:sp>
    </p:spTree>
    <p:extLst>
      <p:ext uri="{BB962C8B-B14F-4D97-AF65-F5344CB8AC3E}">
        <p14:creationId xmlns:p14="http://schemas.microsoft.com/office/powerpoint/2010/main" val="27774465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Conclusion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2923877"/>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What do we think of OAuth?</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How easy is it to understand?</a:t>
            </a:r>
          </a:p>
          <a:p>
            <a:pPr lvl="1" eaLnBrk="1" hangingPunct="1">
              <a:buClr>
                <a:schemeClr val="accent2"/>
              </a:buClr>
            </a:pPr>
            <a:r>
              <a:rPr lang="en-US" sz="2000" dirty="0" smtClean="0">
                <a:latin typeface="Calibri" charset="0"/>
                <a:ea typeface="ＭＳ Ｐゴシック" charset="0"/>
                <a:cs typeface="ＭＳ Ｐゴシック" charset="0"/>
              </a:rPr>
              <a:t>How easy is it to use?</a:t>
            </a:r>
          </a:p>
          <a:p>
            <a:pPr lvl="1" eaLnBrk="1" hangingPunct="1">
              <a:buClr>
                <a:schemeClr val="accent2"/>
              </a:buClr>
            </a:pPr>
            <a:r>
              <a:rPr lang="en-US" sz="2000" dirty="0" smtClean="0">
                <a:latin typeface="Calibri" charset="0"/>
                <a:ea typeface="ＭＳ Ｐゴシック" charset="0"/>
                <a:cs typeface="ＭＳ Ｐゴシック" charset="0"/>
              </a:rPr>
              <a:t>How </a:t>
            </a:r>
            <a:r>
              <a:rPr lang="en-US" sz="2000" dirty="0">
                <a:latin typeface="Calibri" charset="0"/>
                <a:ea typeface="ＭＳ Ｐゴシック" charset="0"/>
                <a:cs typeface="ＭＳ Ｐゴシック" charset="0"/>
              </a:rPr>
              <a:t>well does it work?</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Was </a:t>
            </a:r>
            <a:r>
              <a:rPr lang="en-US" sz="2000" dirty="0" err="1" smtClean="0">
                <a:latin typeface="Calibri" charset="0"/>
                <a:ea typeface="ＭＳ Ｐゴシック" charset="0"/>
                <a:cs typeface="ＭＳ Ｐゴシック" charset="0"/>
              </a:rPr>
              <a:t>Eran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Hammer </a:t>
            </a:r>
            <a:r>
              <a:rPr lang="en-US" sz="2000" dirty="0" smtClean="0">
                <a:latin typeface="Calibri" charset="0"/>
                <a:ea typeface="ＭＳ Ｐゴシック" charset="0"/>
                <a:cs typeface="ＭＳ Ｐゴシック" charset="0"/>
              </a:rPr>
              <a:t>right to resign as lead </a:t>
            </a:r>
            <a:r>
              <a:rPr lang="en-US" sz="2000" dirty="0">
                <a:latin typeface="Calibri" charset="0"/>
                <a:ea typeface="ＭＳ Ｐゴシック" charset="0"/>
                <a:cs typeface="ＭＳ Ｐゴシック" charset="0"/>
              </a:rPr>
              <a:t>author, withdrew from the IETF working group, and </a:t>
            </a:r>
            <a:r>
              <a:rPr lang="en-US" sz="2000" dirty="0" smtClean="0">
                <a:latin typeface="Calibri" charset="0"/>
                <a:ea typeface="ＭＳ Ｐゴシック" charset="0"/>
                <a:cs typeface="ＭＳ Ｐゴシック" charset="0"/>
              </a:rPr>
              <a:t>remove </a:t>
            </a:r>
            <a:r>
              <a:rPr lang="en-US" sz="2000" dirty="0">
                <a:latin typeface="Calibri" charset="0"/>
                <a:ea typeface="ＭＳ Ｐゴシック" charset="0"/>
                <a:cs typeface="ＭＳ Ｐゴシック" charset="0"/>
              </a:rPr>
              <a:t>his name from the </a:t>
            </a:r>
            <a:r>
              <a:rPr lang="en-US" sz="2000" dirty="0" smtClean="0">
                <a:latin typeface="Calibri" charset="0"/>
                <a:ea typeface="ＭＳ Ｐゴシック" charset="0"/>
                <a:cs typeface="ＭＳ Ｐゴシック" charset="0"/>
              </a:rPr>
              <a:t>specification?</a:t>
            </a:r>
          </a:p>
          <a:p>
            <a:pPr eaLnBrk="1" hangingPunct="1">
              <a:buClr>
                <a:schemeClr val="accent2"/>
              </a:buClr>
            </a:pPr>
            <a:r>
              <a:rPr lang="en-US" sz="2000" dirty="0" smtClean="0">
                <a:latin typeface="Calibri" charset="0"/>
                <a:ea typeface="ＭＳ Ｐゴシック" charset="0"/>
                <a:cs typeface="ＭＳ Ｐゴシック" charset="0"/>
              </a:rPr>
              <a:t>Or is OAuth good enough to solve the </a:t>
            </a:r>
            <a:r>
              <a:rPr lang="en-US" sz="2000" dirty="0" err="1" smtClean="0">
                <a:latin typeface="Calibri" charset="0"/>
                <a:ea typeface="ＭＳ Ｐゴシック" charset="0"/>
                <a:cs typeface="ＭＳ Ｐゴシック" charset="0"/>
              </a:rPr>
              <a:t>Fuerris</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Bueller</a:t>
            </a:r>
            <a:r>
              <a:rPr lang="en-US" sz="2000" dirty="0" smtClean="0">
                <a:latin typeface="Calibri" charset="0"/>
                <a:ea typeface="ＭＳ Ｐゴシック" charset="0"/>
                <a:cs typeface="ＭＳ Ｐゴシック" charset="0"/>
              </a:rPr>
              <a:t> problem?</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24</a:t>
            </a:fld>
            <a:endParaRPr lang="en-GB" b="1" dirty="0">
              <a:solidFill>
                <a:srgbClr val="045C75"/>
              </a:solidFill>
              <a:cs typeface="Arial" charset="0"/>
            </a:endParaRPr>
          </a:p>
        </p:txBody>
      </p:sp>
      <p:pic>
        <p:nvPicPr>
          <p:cNvPr id="2" name="Picture 2" descr="http://hueniversedotcom.files.wordpress.com/2012/07/oauthdead.jpg?w=1008"/>
          <p:cNvPicPr>
            <a:picLocks noChangeAspect="1" noChangeArrowheads="1"/>
          </p:cNvPicPr>
          <p:nvPr/>
        </p:nvPicPr>
        <p:blipFill>
          <a:blip r:embed="rId2"/>
          <a:srcRect/>
          <a:stretch>
            <a:fillRect/>
          </a:stretch>
        </p:blipFill>
        <p:spPr bwMode="auto">
          <a:xfrm>
            <a:off x="2569036" y="4701164"/>
            <a:ext cx="3810000" cy="1685926"/>
          </a:xfrm>
          <a:prstGeom prst="rect">
            <a:avLst/>
          </a:prstGeom>
          <a:noFill/>
        </p:spPr>
      </p:pic>
      <p:sp>
        <p:nvSpPr>
          <p:cNvPr id="6" name="Rectangle 5"/>
          <p:cNvSpPr/>
          <p:nvPr/>
        </p:nvSpPr>
        <p:spPr>
          <a:xfrm>
            <a:off x="5765552" y="6444476"/>
            <a:ext cx="1226968" cy="276999"/>
          </a:xfrm>
          <a:prstGeom prst="rect">
            <a:avLst/>
          </a:prstGeom>
        </p:spPr>
        <p:txBody>
          <a:bodyPr wrap="square">
            <a:spAutoFit/>
          </a:bodyPr>
          <a:lstStyle/>
          <a:p>
            <a:r>
              <a:rPr lang="en-GB" sz="1200" i="1" dirty="0" smtClean="0"/>
              <a:t>Eran Hammer</a:t>
            </a:r>
          </a:p>
        </p:txBody>
      </p:sp>
    </p:spTree>
    <p:extLst>
      <p:ext uri="{BB962C8B-B14F-4D97-AF65-F5344CB8AC3E}">
        <p14:creationId xmlns:p14="http://schemas.microsoft.com/office/powerpoint/2010/main" val="8738951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Appendix</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rminalScreenSnapz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998" y="1216759"/>
            <a:ext cx="3746500" cy="5422900"/>
          </a:xfrm>
          <a:prstGeom prst="rect">
            <a:avLst/>
          </a:prstGeom>
        </p:spPr>
      </p:pic>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26</a:t>
            </a:fld>
            <a:endParaRPr lang="en-GB" b="1" dirty="0">
              <a:solidFill>
                <a:srgbClr val="045C75"/>
              </a:solidFill>
              <a:cs typeface="Arial" charset="0"/>
            </a:endParaRPr>
          </a:p>
        </p:txBody>
      </p:sp>
      <p:sp>
        <p:nvSpPr>
          <p:cNvPr id="5" name="Line Callout 1 4"/>
          <p:cNvSpPr/>
          <p:nvPr/>
        </p:nvSpPr>
        <p:spPr bwMode="auto">
          <a:xfrm>
            <a:off x="680846" y="1859348"/>
            <a:ext cx="1898522" cy="680890"/>
          </a:xfrm>
          <a:prstGeom prst="borderCallout1">
            <a:avLst>
              <a:gd name="adj1" fmla="val 16827"/>
              <a:gd name="adj2" fmla="val 100308"/>
              <a:gd name="adj3" fmla="val -49039"/>
              <a:gd name="adj4" fmla="val 147393"/>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demonstration files (do not change these)</a:t>
            </a:r>
          </a:p>
        </p:txBody>
      </p:sp>
      <p:sp>
        <p:nvSpPr>
          <p:cNvPr id="10" name="Line Callout 1 9"/>
          <p:cNvSpPr/>
          <p:nvPr/>
        </p:nvSpPr>
        <p:spPr bwMode="auto">
          <a:xfrm>
            <a:off x="680846" y="2723554"/>
            <a:ext cx="1898522" cy="497577"/>
          </a:xfrm>
          <a:prstGeom prst="borderCallout1">
            <a:avLst>
              <a:gd name="adj1" fmla="val 27354"/>
              <a:gd name="adj2" fmla="val 99619"/>
              <a:gd name="adj3" fmla="val -52582"/>
              <a:gd name="adj4" fmla="val 18256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1" name="Line Callout 1 10"/>
          <p:cNvSpPr/>
          <p:nvPr/>
        </p:nvSpPr>
        <p:spPr bwMode="auto">
          <a:xfrm>
            <a:off x="680846" y="5189966"/>
            <a:ext cx="1898522" cy="497577"/>
          </a:xfrm>
          <a:prstGeom prst="borderCallout1">
            <a:avLst>
              <a:gd name="adj1" fmla="val 24722"/>
              <a:gd name="adj2" fmla="val 99618"/>
              <a:gd name="adj3" fmla="val -57844"/>
              <a:gd name="adj4" fmla="val 18463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6" name="Line Callout 1 15"/>
          <p:cNvSpPr/>
          <p:nvPr/>
        </p:nvSpPr>
        <p:spPr bwMode="auto">
          <a:xfrm>
            <a:off x="680846" y="2723554"/>
            <a:ext cx="1898522" cy="497577"/>
          </a:xfrm>
          <a:prstGeom prst="borderCallout1">
            <a:avLst>
              <a:gd name="adj1" fmla="val 37880"/>
              <a:gd name="adj2" fmla="val 100308"/>
              <a:gd name="adj3" fmla="val 247416"/>
              <a:gd name="adj4" fmla="val 18325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7" name="Line Callout 1 16"/>
          <p:cNvSpPr/>
          <p:nvPr/>
        </p:nvSpPr>
        <p:spPr bwMode="auto">
          <a:xfrm>
            <a:off x="680846" y="5198328"/>
            <a:ext cx="1898522" cy="497577"/>
          </a:xfrm>
          <a:prstGeom prst="borderCallout1">
            <a:avLst>
              <a:gd name="adj1" fmla="val 22090"/>
              <a:gd name="adj2" fmla="val 98239"/>
              <a:gd name="adj3" fmla="val 136891"/>
              <a:gd name="adj4" fmla="val 18601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8" name="Line Callout 1 17"/>
          <p:cNvSpPr/>
          <p:nvPr/>
        </p:nvSpPr>
        <p:spPr bwMode="auto">
          <a:xfrm>
            <a:off x="680846" y="3888927"/>
            <a:ext cx="1898522" cy="484483"/>
          </a:xfrm>
          <a:prstGeom prst="borderCallout1">
            <a:avLst>
              <a:gd name="adj1" fmla="val 16827"/>
              <a:gd name="adj2" fmla="val 100308"/>
              <a:gd name="adj3" fmla="val 115824"/>
              <a:gd name="adj4" fmla="val 150152"/>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exercise files (work in here)</a:t>
            </a:r>
            <a:endParaRPr lang="en-GB" sz="1400" dirty="0"/>
          </a:p>
        </p:txBody>
      </p:sp>
      <p:sp>
        <p:nvSpPr>
          <p:cNvPr id="21" name="Line Callout 1 20"/>
          <p:cNvSpPr/>
          <p:nvPr/>
        </p:nvSpPr>
        <p:spPr bwMode="auto">
          <a:xfrm>
            <a:off x="6559716" y="5679181"/>
            <a:ext cx="1898522" cy="497577"/>
          </a:xfrm>
          <a:prstGeom prst="borderCallout1">
            <a:avLst>
              <a:gd name="adj1" fmla="val 29985"/>
              <a:gd name="adj2" fmla="val -382"/>
              <a:gd name="adj3" fmla="val -47318"/>
              <a:gd name="adj4" fmla="val -57434"/>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22" name="Line Callout 1 21"/>
          <p:cNvSpPr/>
          <p:nvPr/>
        </p:nvSpPr>
        <p:spPr bwMode="auto">
          <a:xfrm>
            <a:off x="6559716" y="5687543"/>
            <a:ext cx="1898522" cy="497577"/>
          </a:xfrm>
          <a:prstGeom prst="borderCallout1">
            <a:avLst>
              <a:gd name="adj1" fmla="val 32616"/>
              <a:gd name="adj2" fmla="val -382"/>
              <a:gd name="adj3" fmla="val 18470"/>
              <a:gd name="adj4" fmla="val -11191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source files (edit these)</a:t>
            </a:r>
            <a:endParaRPr lang="en-GB" sz="1400" dirty="0"/>
          </a:p>
        </p:txBody>
      </p:sp>
      <p:sp>
        <p:nvSpPr>
          <p:cNvPr id="25" name="Rectangle 24"/>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Rectangle 2"/>
          <p:cNvSpPr txBox="1">
            <a:spLocks noChangeArrowheads="1"/>
          </p:cNvSpPr>
          <p:nvPr/>
        </p:nvSpPr>
        <p:spPr bwMode="auto">
          <a:xfrm>
            <a:off x="457200" y="1143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a:lstStyle>
          <a:p>
            <a:pPr eaLnBrk="1" hangingPunct="1"/>
            <a:r>
              <a:rPr lang="en-GB" dirty="0" smtClean="0">
                <a:latin typeface="Calibri" charset="0"/>
                <a:ea typeface="ＭＳ Ｐゴシック" charset="0"/>
                <a:cs typeface="ＭＳ Ｐゴシック" charset="0"/>
              </a:rPr>
              <a:t>Appendix: Directory Structure</a:t>
            </a:r>
            <a:endParaRPr lang="en-GB" dirty="0">
              <a:latin typeface="Calibri"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Further Information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27568"/>
            <a:ext cx="8229600" cy="4659737"/>
          </a:xfrm>
        </p:spPr>
        <p:txBody>
          <a:bodyPr>
            <a:spAutoFit/>
          </a:bodyPr>
          <a:lstStyle/>
          <a:p>
            <a:pPr marL="0" indent="0" eaLnBrk="1" hangingPunct="1">
              <a:buClr>
                <a:schemeClr val="accent2"/>
              </a:buClr>
              <a:buNone/>
            </a:pPr>
            <a:r>
              <a:rPr lang="en-US" sz="1400" b="1" dirty="0" smtClean="0">
                <a:latin typeface="Calibri" charset="0"/>
                <a:ea typeface="ＭＳ Ｐゴシック" charset="0"/>
                <a:cs typeface="ＭＳ Ｐゴシック" charset="0"/>
              </a:rPr>
              <a:t>OAuth Website</a:t>
            </a:r>
          </a:p>
          <a:p>
            <a:pPr eaLnBrk="1" hangingPunct="1">
              <a:buClr>
                <a:schemeClr val="accent2"/>
              </a:buClr>
            </a:pPr>
            <a:r>
              <a:rPr lang="en-US" sz="1400" dirty="0">
                <a:latin typeface="Calibri" charset="0"/>
                <a:ea typeface="ＭＳ Ｐゴシック" charset="0"/>
                <a:cs typeface="ＭＳ Ｐゴシック" charset="0"/>
                <a:hlinkClick r:id="rId2"/>
              </a:rPr>
              <a:t>http://</a:t>
            </a:r>
            <a:r>
              <a:rPr lang="en-US" sz="1400" dirty="0" smtClean="0">
                <a:latin typeface="Calibri" charset="0"/>
                <a:ea typeface="ＭＳ Ｐゴシック" charset="0"/>
                <a:cs typeface="ＭＳ Ｐゴシック" charset="0"/>
                <a:hlinkClick r:id="rId2"/>
              </a:rPr>
              <a:t>oauth.net</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Specification</a:t>
            </a:r>
          </a:p>
          <a:p>
            <a:pPr eaLnBrk="1" hangingPunct="1">
              <a:buClr>
                <a:schemeClr val="accent2"/>
              </a:buClr>
            </a:pPr>
            <a:r>
              <a:rPr lang="en-US" sz="1400" dirty="0">
                <a:latin typeface="Calibri" charset="0"/>
                <a:ea typeface="ＭＳ Ｐゴシック" charset="0"/>
                <a:cs typeface="ＭＳ Ｐゴシック" charset="0"/>
                <a:hlinkClick r:id="rId3"/>
              </a:rPr>
              <a:t>http://www.rfc-editor.org/info/rfc6749</a:t>
            </a: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Workflow Diagrams</a:t>
            </a:r>
          </a:p>
          <a:p>
            <a:pPr eaLnBrk="1" hangingPunct="1">
              <a:buClr>
                <a:schemeClr val="accent2"/>
              </a:buClr>
            </a:pPr>
            <a:r>
              <a:rPr lang="en-US" sz="1400" dirty="0">
                <a:latin typeface="Calibri" charset="0"/>
                <a:ea typeface="ＭＳ Ｐゴシック" charset="0"/>
                <a:cs typeface="ＭＳ Ｐゴシック" charset="0"/>
                <a:hlinkClick r:id="rId4"/>
              </a:rPr>
              <a:t>https://github.com/mitreid-connect/OpenID-Connect-Java-Spring-Server/raw/master/docs/</a:t>
            </a:r>
            <a:r>
              <a:rPr lang="en-US" sz="1400" dirty="0" smtClean="0">
                <a:latin typeface="Calibri" charset="0"/>
                <a:ea typeface="ＭＳ Ｐゴシック" charset="0"/>
                <a:cs typeface="ＭＳ Ｐゴシック" charset="0"/>
                <a:hlinkClick r:id="rId4"/>
              </a:rPr>
              <a:t>OAuth2.0_Diagrams.pdf</a:t>
            </a:r>
            <a:r>
              <a:rPr lang="en-US" sz="1400" dirty="0" smtClean="0">
                <a:latin typeface="Calibri" charset="0"/>
                <a:ea typeface="ＭＳ Ｐゴシック" charset="0"/>
                <a:cs typeface="ＭＳ Ｐゴシック" charset="0"/>
              </a:rPr>
              <a:t> </a:t>
            </a:r>
          </a:p>
          <a:p>
            <a:pPr marL="0" indent="0" eaLnBrk="1" hangingPunct="1">
              <a:buClr>
                <a:schemeClr val="accent2"/>
              </a:buClr>
              <a:buNone/>
            </a:pPr>
            <a:endParaRPr lang="en-US" sz="1400" b="1" dirty="0" smtClean="0">
              <a:latin typeface="Calibri" charset="0"/>
              <a:ea typeface="ＭＳ Ｐゴシック" charset="0"/>
              <a:cs typeface="ＭＳ Ｐゴシック" charset="0"/>
            </a:endParaRPr>
          </a:p>
          <a:p>
            <a:pPr marL="0" indent="0" eaLnBrk="1" hangingPunct="1">
              <a:buClr>
                <a:schemeClr val="accent2"/>
              </a:buClr>
              <a:buNone/>
            </a:pPr>
            <a:r>
              <a:rPr lang="en-US" sz="1400" b="1" dirty="0" smtClean="0">
                <a:latin typeface="Calibri" charset="0"/>
                <a:ea typeface="ＭＳ Ｐゴシック" charset="0"/>
                <a:cs typeface="ＭＳ Ｐゴシック" charset="0"/>
              </a:rPr>
              <a:t>APIs</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Core API</a:t>
            </a:r>
          </a:p>
          <a:p>
            <a:pPr eaLnBrk="1" hangingPunct="1">
              <a:buClr>
                <a:schemeClr val="accent2"/>
              </a:buClr>
            </a:pPr>
            <a:r>
              <a:rPr lang="en-US" sz="1400" dirty="0">
                <a:latin typeface="Calibri" charset="0"/>
                <a:ea typeface="ＭＳ Ｐゴシック" charset="0"/>
                <a:cs typeface="ＭＳ Ｐゴシック" charset="0"/>
                <a:hlinkClick r:id="rId5"/>
              </a:rPr>
              <a:t>https://www.dropbox.com/developers/</a:t>
            </a:r>
            <a:r>
              <a:rPr lang="en-US" sz="1400" dirty="0" smtClean="0">
                <a:latin typeface="Calibri" charset="0"/>
                <a:ea typeface="ＭＳ Ｐゴシック" charset="0"/>
                <a:cs typeface="ＭＳ Ｐゴシック" charset="0"/>
                <a:hlinkClick r:id="rId5"/>
              </a:rPr>
              <a:t>core</a:t>
            </a:r>
            <a:r>
              <a:rPr lang="en-US" sz="1400" dirty="0" smtClean="0">
                <a:latin typeface="Calibri" charset="0"/>
                <a:ea typeface="ＭＳ Ｐゴシック" charset="0"/>
                <a:cs typeface="ＭＳ Ｐゴシック" charset="0"/>
              </a:rPr>
              <a:t> (</a:t>
            </a:r>
            <a:r>
              <a:rPr lang="en-US" sz="1400" i="1" dirty="0" smtClean="0">
                <a:latin typeface="Calibri" charset="0"/>
                <a:ea typeface="ＭＳ Ｐゴシック" charset="0"/>
                <a:cs typeface="ＭＳ Ｐゴシック" charset="0"/>
              </a:rPr>
              <a:t>Python, Java, Ruby, Android, </a:t>
            </a:r>
            <a:r>
              <a:rPr lang="en-US" sz="1400" i="1" dirty="0" err="1" smtClean="0">
                <a:latin typeface="Calibri" charset="0"/>
                <a:ea typeface="ＭＳ Ｐゴシック" charset="0"/>
                <a:cs typeface="ＭＳ Ｐゴシック" charset="0"/>
              </a:rPr>
              <a:t>iOS</a:t>
            </a:r>
            <a:r>
              <a:rPr lang="en-US" sz="1400" i="1" dirty="0" smtClean="0">
                <a:latin typeface="Calibri" charset="0"/>
                <a:ea typeface="ＭＳ Ｐゴシック" charset="0"/>
                <a:cs typeface="ＭＳ Ｐゴシック" charset="0"/>
              </a:rPr>
              <a:t> </a:t>
            </a:r>
            <a:r>
              <a:rPr lang="en-US" sz="1400" i="1" dirty="0" err="1" smtClean="0">
                <a:latin typeface="Calibri" charset="0"/>
                <a:ea typeface="ＭＳ Ｐゴシック" charset="0"/>
                <a:cs typeface="ＭＳ Ｐゴシック" charset="0"/>
              </a:rPr>
              <a:t>etc</a:t>
            </a:r>
            <a:r>
              <a:rPr lang="en-US" sz="1400" dirty="0" smtClean="0">
                <a:latin typeface="Calibri" charset="0"/>
                <a:ea typeface="ＭＳ Ｐゴシック" charset="0"/>
                <a:cs typeface="ＭＳ Ｐゴシック" charset="0"/>
              </a:rPr>
              <a:t>)</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REST API</a:t>
            </a:r>
          </a:p>
          <a:p>
            <a:pPr eaLnBrk="1" hangingPunct="1">
              <a:buClr>
                <a:schemeClr val="accent2"/>
              </a:buClr>
            </a:pPr>
            <a:r>
              <a:rPr lang="en-US" sz="1400" dirty="0">
                <a:latin typeface="Calibri" charset="0"/>
                <a:ea typeface="ＭＳ Ｐゴシック" charset="0"/>
                <a:cs typeface="ＭＳ Ｐゴシック" charset="0"/>
                <a:hlinkClick r:id="rId6"/>
              </a:rPr>
              <a:t>https://www.dropbox.com/developers/core/</a:t>
            </a:r>
            <a:r>
              <a:rPr lang="en-US" sz="1400" dirty="0" smtClean="0">
                <a:latin typeface="Calibri" charset="0"/>
                <a:ea typeface="ＭＳ Ｐゴシック" charset="0"/>
                <a:cs typeface="ＭＳ Ｐゴシック" charset="0"/>
                <a:hlinkClick r:id="rId6"/>
              </a:rPr>
              <a:t>docs</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Dropbox</a:t>
            </a:r>
            <a:r>
              <a:rPr lang="en-US" sz="1400" b="1" dirty="0" smtClean="0">
                <a:latin typeface="Calibri" charset="0"/>
                <a:ea typeface="ＭＳ Ｐゴシック" charset="0"/>
                <a:cs typeface="ＭＳ Ｐゴシック" charset="0"/>
              </a:rPr>
              <a:t> Tutorials</a:t>
            </a:r>
          </a:p>
          <a:p>
            <a:pPr marL="285750" indent="-285750" eaLnBrk="1" hangingPunct="1">
              <a:buClr>
                <a:schemeClr val="accent2"/>
              </a:buClr>
            </a:pPr>
            <a:r>
              <a:rPr lang="en-US" sz="1400" dirty="0">
                <a:latin typeface="Calibri" charset="0"/>
                <a:ea typeface="ＭＳ Ｐゴシック" charset="0"/>
                <a:cs typeface="ＭＳ Ｐゴシック" charset="0"/>
                <a:hlinkClick r:id="rId7"/>
              </a:rPr>
              <a:t>https://www.dropbox.com/developers/core/start/</a:t>
            </a:r>
            <a:r>
              <a:rPr lang="en-US" sz="1400" dirty="0" smtClean="0">
                <a:latin typeface="Calibri" charset="0"/>
                <a:ea typeface="ＭＳ Ｐゴシック" charset="0"/>
                <a:cs typeface="ＭＳ Ｐゴシック" charset="0"/>
                <a:hlinkClick r:id="rId7"/>
              </a:rPr>
              <a:t>python</a:t>
            </a:r>
            <a:r>
              <a:rPr lang="en-US" sz="1400" dirty="0" smtClean="0">
                <a:latin typeface="Calibri" charset="0"/>
                <a:ea typeface="ＭＳ Ｐゴシック" charset="0"/>
                <a:cs typeface="ＭＳ Ｐゴシック" charset="0"/>
              </a:rPr>
              <a:t> (also Java, Ruby, …)</a:t>
            </a:r>
          </a:p>
          <a:p>
            <a:pPr marL="285750" indent="-285750" eaLnBrk="1" hangingPunct="1">
              <a:buClr>
                <a:schemeClr val="accent2"/>
              </a:buClr>
              <a:buNone/>
            </a:pPr>
            <a:endParaRPr lang="en-US" sz="1400" b="1" dirty="0" smtClean="0">
              <a:latin typeface="Calibri" charset="0"/>
              <a:ea typeface="ＭＳ Ｐゴシック" charset="0"/>
              <a:cs typeface="ＭＳ Ｐゴシック" charset="0"/>
            </a:endParaRPr>
          </a:p>
          <a:p>
            <a:pPr marL="285750" indent="-285750" eaLnBrk="1" hangingPunct="1">
              <a:buClr>
                <a:schemeClr val="accent2"/>
              </a:buClr>
              <a:buNone/>
            </a:pPr>
            <a:r>
              <a:rPr lang="en-US" sz="1400" b="1" dirty="0" err="1" smtClean="0">
                <a:latin typeface="Calibri" charset="0"/>
                <a:ea typeface="ＭＳ Ｐゴシック" charset="0"/>
                <a:cs typeface="ＭＳ Ｐゴシック" charset="0"/>
              </a:rPr>
              <a:t>Eran</a:t>
            </a:r>
            <a:r>
              <a:rPr lang="en-US" sz="1400" b="1" dirty="0" smtClean="0">
                <a:latin typeface="Calibri" charset="0"/>
                <a:ea typeface="ＭＳ Ｐゴシック" charset="0"/>
                <a:cs typeface="ＭＳ Ｐゴシック" charset="0"/>
              </a:rPr>
              <a:t> Hammer</a:t>
            </a:r>
          </a:p>
          <a:p>
            <a:pPr marL="285750" indent="-285750" eaLnBrk="1" hangingPunct="1">
              <a:buClr>
                <a:schemeClr val="accent2"/>
              </a:buClr>
            </a:pPr>
            <a:r>
              <a:rPr lang="en-US" sz="1400" dirty="0" smtClean="0">
                <a:latin typeface="Calibri" charset="0"/>
                <a:ea typeface="ＭＳ Ｐゴシック" charset="0"/>
                <a:cs typeface="ＭＳ Ｐゴシック" charset="0"/>
                <a:hlinkClick r:id="rId8"/>
              </a:rPr>
              <a:t>http://hueniverse.com/2012/07/26/oauth-2-0-and-the-road-to-hell/</a:t>
            </a:r>
            <a:endParaRPr lang="en-US" sz="14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27</a:t>
            </a:fld>
            <a:endParaRPr lang="en-GB" b="1" dirty="0">
              <a:solidFill>
                <a:srgbClr val="045C75"/>
              </a:solidFill>
              <a:cs typeface="Arial" charset="0"/>
            </a:endParaRPr>
          </a:p>
        </p:txBody>
      </p:sp>
    </p:spTree>
    <p:extLst>
      <p:ext uri="{BB962C8B-B14F-4D97-AF65-F5344CB8AC3E}">
        <p14:creationId xmlns:p14="http://schemas.microsoft.com/office/powerpoint/2010/main" val="9851063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Presenters</a:t>
            </a:r>
          </a:p>
        </p:txBody>
      </p:sp>
      <p:sp>
        <p:nvSpPr>
          <p:cNvPr id="4099" name="Rectangle 3"/>
          <p:cNvSpPr>
            <a:spLocks noGrp="1" noChangeArrowheads="1"/>
          </p:cNvSpPr>
          <p:nvPr>
            <p:ph idx="4294967295"/>
          </p:nvPr>
        </p:nvSpPr>
        <p:spPr>
          <a:xfrm>
            <a:off x="457200" y="1547813"/>
            <a:ext cx="8229600" cy="4314001"/>
          </a:xfrm>
        </p:spPr>
        <p:txBody>
          <a:bodyPr>
            <a:spAutoFit/>
          </a:bodyPr>
          <a:lstStyle/>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Nick Rozanski</a:t>
            </a:r>
          </a:p>
          <a:p>
            <a:pPr eaLnBrk="1" hangingPunct="1">
              <a:lnSpc>
                <a:spcPct val="90000"/>
              </a:lnSpc>
              <a:buClr>
                <a:schemeClr val="accent2"/>
              </a:buClr>
            </a:pPr>
            <a:r>
              <a:rPr lang="en-GB" sz="2000" dirty="0">
                <a:latin typeface="Calibri" charset="0"/>
                <a:ea typeface="ＭＳ Ｐゴシック" charset="0"/>
                <a:cs typeface="ＭＳ Ｐゴシック" charset="0"/>
              </a:rPr>
              <a:t>Architect for Rates IT and Control at Barclays Investment Bank</a:t>
            </a:r>
          </a:p>
          <a:p>
            <a:pPr eaLnBrk="1" hangingPunct="1">
              <a:lnSpc>
                <a:spcPct val="90000"/>
              </a:lnSpc>
              <a:buClr>
                <a:schemeClr val="accent2"/>
              </a:buClr>
            </a:pPr>
            <a:r>
              <a:rPr lang="en-GB" sz="2000" dirty="0">
                <a:latin typeface="Calibri" charset="0"/>
                <a:ea typeface="ＭＳ Ｐゴシック" charset="0"/>
                <a:cs typeface="ＭＳ Ｐゴシック" charset="0"/>
              </a:rPr>
              <a:t>30 years in IT, </a:t>
            </a:r>
            <a:r>
              <a:rPr lang="en-GB" sz="2000" dirty="0" smtClean="0">
                <a:latin typeface="Calibri" charset="0"/>
                <a:ea typeface="ＭＳ Ｐゴシック" charset="0"/>
                <a:cs typeface="ＭＳ Ｐゴシック" charset="0"/>
              </a:rPr>
              <a:t>been working as an architect for about 12 years</a:t>
            </a:r>
          </a:p>
          <a:p>
            <a:pPr eaLnBrk="1" hangingPunct="1">
              <a:lnSpc>
                <a:spcPct val="90000"/>
              </a:lnSpc>
              <a:buClr>
                <a:schemeClr val="accent2"/>
              </a:buClr>
            </a:pPr>
            <a:r>
              <a:rPr lang="en-GB" sz="2000" dirty="0">
                <a:latin typeface="Calibri" charset="0"/>
                <a:ea typeface="ＭＳ Ｐゴシック" charset="0"/>
                <a:cs typeface="ＭＳ Ｐゴシック" charset="0"/>
              </a:rPr>
              <a:t>L</a:t>
            </a:r>
            <a:r>
              <a:rPr lang="en-GB" sz="2000" dirty="0" smtClean="0">
                <a:latin typeface="Calibri" charset="0"/>
                <a:ea typeface="ＭＳ Ｐゴシック" charset="0"/>
                <a:cs typeface="ＭＳ Ｐゴシック" charset="0"/>
              </a:rPr>
              <a:t>ast </a:t>
            </a:r>
            <a:r>
              <a:rPr lang="en-GB" sz="2000" dirty="0">
                <a:latin typeface="Calibri" charset="0"/>
                <a:ea typeface="ＭＳ Ｐゴシック" charset="0"/>
                <a:cs typeface="ＭＳ Ｐゴシック" charset="0"/>
              </a:rPr>
              <a:t>wrote code for a living about 15 years </a:t>
            </a:r>
            <a:r>
              <a:rPr lang="en-GB" sz="2000" dirty="0" smtClean="0">
                <a:latin typeface="Calibri" charset="0"/>
                <a:ea typeface="ＭＳ Ｐゴシック" charset="0"/>
                <a:cs typeface="ＭＳ Ｐゴシック" charset="0"/>
              </a:rPr>
              <a:t>ago…</a:t>
            </a:r>
            <a:endParaRPr lang="en-GB" sz="2000" dirty="0">
              <a:latin typeface="Calibri" charset="0"/>
              <a:ea typeface="ＭＳ Ｐゴシック" charset="0"/>
              <a:cs typeface="ＭＳ Ｐゴシック" charset="0"/>
            </a:endParaRPr>
          </a:p>
          <a:p>
            <a:pPr eaLnBrk="1" hangingPunct="1">
              <a:lnSpc>
                <a:spcPct val="90000"/>
              </a:lnSpc>
              <a:buClr>
                <a:schemeClr val="accent2"/>
              </a:buClr>
            </a:pPr>
            <a:endParaRPr lang="en-GB" sz="2000" dirty="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Eoin Woods</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Software </a:t>
            </a:r>
            <a:r>
              <a:rPr lang="en-GB" sz="2000" dirty="0">
                <a:latin typeface="Calibri" charset="0"/>
                <a:ea typeface="ＭＳ Ｐゴシック" charset="0"/>
                <a:cs typeface="ＭＳ Ｐゴシック" charset="0"/>
              </a:rPr>
              <a:t>architect for securities processing systems at UBS, and head of software engineering for the Operations IT group</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Worked </a:t>
            </a:r>
            <a:r>
              <a:rPr lang="en-GB" sz="2000" dirty="0">
                <a:latin typeface="Calibri" charset="0"/>
                <a:ea typeface="ＭＳ Ｐゴシック" charset="0"/>
                <a:cs typeface="ＭＳ Ｐゴシック" charset="0"/>
              </a:rPr>
              <a:t>in software engineering since </a:t>
            </a:r>
            <a:r>
              <a:rPr lang="en-GB" sz="2000" dirty="0" smtClean="0">
                <a:latin typeface="Calibri" charset="0"/>
                <a:ea typeface="ＭＳ Ｐゴシック" charset="0"/>
                <a:cs typeface="ＭＳ Ｐゴシック" charset="0"/>
              </a:rPr>
              <a:t>1990 for companies including Ford</a:t>
            </a:r>
            <a:r>
              <a:rPr lang="en-GB" sz="2000" dirty="0">
                <a:latin typeface="Calibri" charset="0"/>
                <a:ea typeface="ＭＳ Ｐゴシック" charset="0"/>
                <a:cs typeface="ＭＳ Ｐゴシック" charset="0"/>
              </a:rPr>
              <a:t>, Group Bull, Sybase, </a:t>
            </a:r>
            <a:r>
              <a:rPr lang="en-GB" sz="2000" dirty="0" err="1">
                <a:latin typeface="Calibri" charset="0"/>
                <a:ea typeface="ＭＳ Ｐゴシック" charset="0"/>
                <a:cs typeface="ＭＳ Ｐゴシック" charset="0"/>
              </a:rPr>
              <a:t>InterTrust</a:t>
            </a:r>
            <a:r>
              <a:rPr lang="en-GB" sz="2000" dirty="0">
                <a:latin typeface="Calibri" charset="0"/>
                <a:ea typeface="ＭＳ Ｐゴシック" charset="0"/>
                <a:cs typeface="ＭＳ Ｐゴシック" charset="0"/>
              </a:rPr>
              <a:t> and </a:t>
            </a:r>
            <a:r>
              <a:rPr lang="en-GB" sz="2000" dirty="0" smtClean="0">
                <a:latin typeface="Calibri" charset="0"/>
                <a:ea typeface="ＭＳ Ｐゴシック" charset="0"/>
                <a:cs typeface="ＭＳ Ｐゴシック" charset="0"/>
              </a:rPr>
              <a:t>BGI</a:t>
            </a:r>
          </a:p>
          <a:p>
            <a:pPr eaLnBrk="1" hangingPunct="1">
              <a:lnSpc>
                <a:spcPct val="90000"/>
              </a:lnSpc>
              <a:buClr>
                <a:schemeClr val="accent2"/>
              </a:buClr>
            </a:pPr>
            <a:endParaRPr lang="en-GB" sz="2000" dirty="0" smtClean="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smtClean="0">
                <a:latin typeface="Calibri" charset="0"/>
                <a:ea typeface="ＭＳ Ｐゴシック" charset="0"/>
                <a:cs typeface="ＭＳ Ｐゴシック" charset="0"/>
              </a:rPr>
              <a:t>Chris Cooper-Bland</a:t>
            </a:r>
          </a:p>
          <a:p>
            <a:pPr eaLnBrk="1" hangingPunct="1">
              <a:lnSpc>
                <a:spcPct val="90000"/>
              </a:lnSpc>
              <a:buClr>
                <a:schemeClr val="accent2"/>
              </a:buClr>
            </a:pPr>
            <a:r>
              <a:rPr lang="en-US" sz="2000" dirty="0" smtClean="0">
                <a:latin typeface="Calibri" charset="0"/>
                <a:ea typeface="ＭＳ Ｐゴシック" charset="0"/>
                <a:cs typeface="ＭＳ Ｐゴシック" charset="0"/>
              </a:rPr>
              <a:t>Head of Architecture and Analysis (UK) at </a:t>
            </a:r>
            <a:r>
              <a:rPr lang="en-US" sz="2000" dirty="0" err="1" smtClean="0">
                <a:latin typeface="Calibri" charset="0"/>
                <a:ea typeface="ＭＳ Ｐゴシック" charset="0"/>
                <a:cs typeface="ＭＳ Ｐゴシック" charset="0"/>
              </a:rPr>
              <a:t>Endava</a:t>
            </a:r>
            <a:endParaRPr lang="en-GB" sz="2000" dirty="0">
              <a:latin typeface="Calibri" charset="0"/>
              <a:ea typeface="ＭＳ Ｐゴシック" charset="0"/>
              <a:cs typeface="ＭＳ Ｐゴシック" charset="0"/>
            </a:endParaRPr>
          </a:p>
        </p:txBody>
      </p:sp>
      <p:sp>
        <p:nvSpPr>
          <p:cNvPr id="4100"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951026E-0B89-9A43-9A54-1846811933C4}" type="slidenum">
              <a:rPr lang="en-GB" b="1">
                <a:solidFill>
                  <a:srgbClr val="045C75"/>
                </a:solidFill>
                <a:cs typeface="Arial" charset="0"/>
              </a:rPr>
              <a:pPr/>
              <a:t>3</a:t>
            </a:fld>
            <a:endParaRPr lang="en-GB" b="1" dirty="0">
              <a:solidFill>
                <a:srgbClr val="045C75"/>
              </a:solidFill>
              <a:cs typeface="Arial" charset="0"/>
            </a:endParaRPr>
          </a:p>
        </p:txBody>
      </p:sp>
      <p:pic>
        <p:nvPicPr>
          <p:cNvPr id="4101" name="Picture 3" descr="Software System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113" y="4768850"/>
            <a:ext cx="12223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862322"/>
          </a:xfrm>
        </p:spPr>
        <p:txBody>
          <a:bodyPr>
            <a:spAutoFit/>
          </a:bodyPr>
          <a:lstStyle/>
          <a:p>
            <a:pPr eaLnBrk="1" hangingPunct="1">
              <a:buClr>
                <a:schemeClr val="accent2"/>
              </a:buClr>
            </a:pPr>
            <a:r>
              <a:rPr lang="en-GB" sz="2000" dirty="0">
                <a:latin typeface="Calibri" charset="0"/>
                <a:ea typeface="ＭＳ Ｐゴシック" charset="0"/>
                <a:cs typeface="ＭＳ Ｐゴシック" charset="0"/>
              </a:rPr>
              <a:t>There are many third-party programs which access cloud-based </a:t>
            </a:r>
            <a:r>
              <a:rPr lang="en-GB" sz="2000" dirty="0" smtClean="0">
                <a:latin typeface="Calibri" charset="0"/>
                <a:ea typeface="ＭＳ Ｐゴシック" charset="0"/>
                <a:cs typeface="ＭＳ Ｐゴシック" charset="0"/>
              </a:rPr>
              <a:t>services like </a:t>
            </a:r>
            <a:r>
              <a:rPr lang="en-GB" sz="2000" dirty="0" err="1" smtClean="0">
                <a:latin typeface="Calibri" charset="0"/>
                <a:ea typeface="ＭＳ Ｐゴシック" charset="0"/>
                <a:cs typeface="ＭＳ Ｐゴシック" charset="0"/>
              </a:rPr>
              <a:t>Dropbox</a:t>
            </a:r>
            <a:r>
              <a:rPr lang="en-GB" sz="2000" dirty="0">
                <a:latin typeface="Calibri" charset="0"/>
                <a:ea typeface="ＭＳ Ｐゴシック" charset="0"/>
                <a:cs typeface="ＭＳ Ｐゴシック" charset="0"/>
              </a:rPr>
              <a:t>, Amazon or </a:t>
            </a:r>
            <a:r>
              <a:rPr lang="en-GB" sz="2000" dirty="0" err="1" smtClean="0">
                <a:latin typeface="Calibri" charset="0"/>
                <a:ea typeface="ＭＳ Ｐゴシック" charset="0"/>
                <a:cs typeface="ＭＳ Ｐゴシック" charset="0"/>
              </a:rPr>
              <a:t>Facebook</a:t>
            </a:r>
            <a:endParaRPr lang="en-GB" sz="2000" dirty="0" smtClean="0">
              <a:latin typeface="Calibri" charset="0"/>
              <a:ea typeface="ＭＳ Ｐゴシック" charset="0"/>
              <a:cs typeface="ＭＳ Ｐゴシック" charset="0"/>
            </a:endParaRPr>
          </a:p>
          <a:p>
            <a:pPr marL="722313" eaLnBrk="1" hangingPunct="1">
              <a:buClr>
                <a:schemeClr val="accent2"/>
              </a:buClr>
            </a:pPr>
            <a:r>
              <a:rPr lang="en-GB" sz="2000" dirty="0" smtClean="0">
                <a:latin typeface="Calibri" charset="0"/>
                <a:ea typeface="ＭＳ Ｐゴシック" charset="0"/>
                <a:cs typeface="ＭＳ Ｐゴシック" charset="0"/>
              </a:rPr>
              <a:t>These cloud-based services are almost always secured </a:t>
            </a:r>
            <a:r>
              <a:rPr lang="en-GB" sz="2000" dirty="0">
                <a:latin typeface="Calibri" charset="0"/>
                <a:ea typeface="ＭＳ Ｐゴシック" charset="0"/>
                <a:cs typeface="ＭＳ Ｐゴシック" charset="0"/>
              </a:rPr>
              <a:t>using usernames and </a:t>
            </a:r>
            <a:r>
              <a:rPr lang="en-GB" sz="2000" dirty="0" smtClean="0">
                <a:latin typeface="Calibri" charset="0"/>
                <a:ea typeface="ＭＳ Ｐゴシック" charset="0"/>
                <a:cs typeface="ＭＳ Ｐゴシック" charset="0"/>
              </a:rPr>
              <a:t>passwords</a:t>
            </a:r>
          </a:p>
          <a:p>
            <a:pPr eaLnBrk="1" hangingPunct="1">
              <a:buClr>
                <a:schemeClr val="accent2"/>
              </a:buClr>
            </a:pPr>
            <a:r>
              <a:rPr lang="en-GB" sz="2000" dirty="0" smtClean="0">
                <a:latin typeface="Calibri" charset="0"/>
                <a:ea typeface="ＭＳ Ｐゴシック" charset="0"/>
                <a:cs typeface="ＭＳ Ｐゴシック" charset="0"/>
              </a:rPr>
              <a:t>However </a:t>
            </a:r>
            <a:r>
              <a:rPr lang="en-GB" sz="2000" dirty="0">
                <a:latin typeface="Calibri" charset="0"/>
                <a:ea typeface="ＭＳ Ｐゴシック" charset="0"/>
                <a:cs typeface="ＭＳ Ｐゴシック" charset="0"/>
              </a:rPr>
              <a:t>trusting such a program with your user credentials is </a:t>
            </a:r>
            <a:r>
              <a:rPr lang="en-GB" sz="2000" dirty="0" smtClean="0">
                <a:latin typeface="Calibri" charset="0"/>
                <a:ea typeface="ＭＳ Ｐゴシック" charset="0"/>
                <a:cs typeface="ＭＳ Ｐゴシック" charset="0"/>
              </a:rPr>
              <a:t>risky</a:t>
            </a:r>
          </a:p>
          <a:p>
            <a:pPr lvl="1" eaLnBrk="1" hangingPunct="1">
              <a:buClr>
                <a:schemeClr val="accent2"/>
              </a:buClr>
            </a:pPr>
            <a:r>
              <a:rPr lang="en-GB" sz="2000" dirty="0" smtClean="0">
                <a:latin typeface="Calibri" charset="0"/>
                <a:ea typeface="ＭＳ Ｐゴシック" charset="0"/>
                <a:cs typeface="ＭＳ Ｐゴシック" charset="0"/>
              </a:rPr>
              <a:t>You </a:t>
            </a:r>
            <a:r>
              <a:rPr lang="en-GB" sz="2000" dirty="0">
                <a:latin typeface="Calibri" charset="0"/>
                <a:ea typeface="ＭＳ Ｐゴシック" charset="0"/>
                <a:cs typeface="ＭＳ Ｐゴシック" charset="0"/>
              </a:rPr>
              <a:t>have no way of knowing how the program will keep them </a:t>
            </a:r>
            <a:r>
              <a:rPr lang="en-GB" sz="2000" dirty="0" smtClean="0">
                <a:latin typeface="Calibri" charset="0"/>
                <a:ea typeface="ＭＳ Ｐゴシック" charset="0"/>
                <a:cs typeface="ＭＳ Ｐゴシック" charset="0"/>
              </a:rPr>
              <a:t>secure</a:t>
            </a:r>
          </a:p>
          <a:p>
            <a:pPr lvl="1" eaLnBrk="1" hangingPunct="1">
              <a:buClr>
                <a:schemeClr val="accent2"/>
              </a:buClr>
            </a:pPr>
            <a:r>
              <a:rPr lang="en-GB" sz="2000" dirty="0" smtClean="0">
                <a:latin typeface="Calibri" charset="0"/>
                <a:ea typeface="ＭＳ Ｐゴシック" charset="0"/>
                <a:cs typeface="ＭＳ Ｐゴシック" charset="0"/>
              </a:rPr>
              <a:t>You have no </a:t>
            </a:r>
            <a:r>
              <a:rPr lang="en-GB" sz="2000" dirty="0">
                <a:latin typeface="Calibri" charset="0"/>
                <a:ea typeface="ＭＳ Ｐゴシック" charset="0"/>
                <a:cs typeface="ＭＳ Ｐゴシック" charset="0"/>
              </a:rPr>
              <a:t>way of preventing the program from using them </a:t>
            </a:r>
            <a:r>
              <a:rPr lang="en-GB" sz="2000" dirty="0" smtClean="0">
                <a:latin typeface="Calibri" charset="0"/>
                <a:ea typeface="ＭＳ Ｐゴシック" charset="0"/>
                <a:cs typeface="ＭＳ Ｐゴシック" charset="0"/>
              </a:rPr>
              <a:t>maliciously</a:t>
            </a:r>
            <a:endParaRPr lang="en-GB" sz="2000" dirty="0">
              <a:latin typeface="Calibri" charset="0"/>
              <a:ea typeface="ＭＳ Ｐゴシック" charset="0"/>
              <a:cs typeface="ＭＳ Ｐゴシック" charset="0"/>
            </a:endParaRPr>
          </a:p>
          <a:p>
            <a:pPr eaLnBrk="1" hangingPunct="1">
              <a:buClr>
                <a:schemeClr val="accent2"/>
              </a:buClr>
            </a:pPr>
            <a:r>
              <a:rPr lang="en-GB" sz="2000" dirty="0">
                <a:latin typeface="Calibri" charset="0"/>
                <a:ea typeface="ＭＳ Ｐゴシック" charset="0"/>
                <a:cs typeface="ＭＳ Ｐゴシック" charset="0"/>
              </a:rPr>
              <a:t>This problem is known as </a:t>
            </a:r>
            <a:r>
              <a:rPr lang="en-GB" sz="2000" i="1" dirty="0">
                <a:latin typeface="Calibri" charset="0"/>
                <a:ea typeface="ＭＳ Ｐゴシック" charset="0"/>
                <a:cs typeface="ＭＳ Ｐゴシック" charset="0"/>
              </a:rPr>
              <a:t>cross-domain </a:t>
            </a:r>
            <a:r>
              <a:rPr lang="en-GB" sz="2000" i="1" dirty="0" smtClean="0">
                <a:latin typeface="Calibri" charset="0"/>
                <a:ea typeface="ＭＳ Ｐゴシック" charset="0"/>
                <a:cs typeface="ＭＳ Ｐゴシック" charset="0"/>
              </a:rPr>
              <a:t>authentication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4</a:t>
            </a:fld>
            <a:endParaRPr lang="en-GB" b="1">
              <a:solidFill>
                <a:srgbClr val="045C75"/>
              </a:solidFill>
              <a:cs typeface="Arial" charset="0"/>
            </a:endParaRPr>
          </a:p>
        </p:txBody>
      </p:sp>
      <p:grpSp>
        <p:nvGrpSpPr>
          <p:cNvPr id="43" name="Group 42"/>
          <p:cNvGrpSpPr/>
          <p:nvPr/>
        </p:nvGrpSpPr>
        <p:grpSpPr>
          <a:xfrm>
            <a:off x="747213" y="4519977"/>
            <a:ext cx="7801973" cy="1939831"/>
            <a:chOff x="696413" y="4221385"/>
            <a:chExt cx="7801973" cy="1939831"/>
          </a:xfrm>
        </p:grpSpPr>
        <p:grpSp>
          <p:nvGrpSpPr>
            <p:cNvPr id="25" name="Group 24"/>
            <p:cNvGrpSpPr/>
            <p:nvPr/>
          </p:nvGrpSpPr>
          <p:grpSpPr>
            <a:xfrm flipH="1">
              <a:off x="696413" y="4660440"/>
              <a:ext cx="427446" cy="1061720"/>
              <a:chOff x="2495550" y="1684020"/>
              <a:chExt cx="1181100" cy="2933700"/>
            </a:xfrm>
          </p:grpSpPr>
          <p:sp>
            <p:nvSpPr>
              <p:cNvPr id="36" name="Oval 35"/>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7" name="Straight Connector 36"/>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6" name="Rectangle 25"/>
            <p:cNvSpPr/>
            <p:nvPr/>
          </p:nvSpPr>
          <p:spPr bwMode="auto">
            <a:xfrm>
              <a:off x="3416300" y="4716320"/>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7" name="Group 26"/>
            <p:cNvGrpSpPr/>
            <p:nvPr/>
          </p:nvGrpSpPr>
          <p:grpSpPr>
            <a:xfrm>
              <a:off x="6771186" y="4221385"/>
              <a:ext cx="1727200" cy="1939831"/>
              <a:chOff x="5702300" y="2416269"/>
              <a:chExt cx="1727200" cy="1939831"/>
            </a:xfrm>
          </p:grpSpPr>
          <p:sp>
            <p:nvSpPr>
              <p:cNvPr id="34" name="Rectangle 33"/>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5" name="Magnetic Disk 34"/>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8" name="Straight Arrow Connector 27"/>
            <p:cNvCxnSpPr>
              <a:endCxn id="26" idx="1"/>
            </p:cNvCxnSpPr>
            <p:nvPr/>
          </p:nvCxnSpPr>
          <p:spPr bwMode="auto">
            <a:xfrm>
              <a:off x="1123859" y="5191300"/>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9" name="Straight Arrow Connector 28"/>
            <p:cNvCxnSpPr>
              <a:stCxn id="26" idx="3"/>
              <a:endCxn id="34" idx="1"/>
            </p:cNvCxnSpPr>
            <p:nvPr/>
          </p:nvCxnSpPr>
          <p:spPr bwMode="auto">
            <a:xfrm>
              <a:off x="4470400" y="5191300"/>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30" name="Pentagon 29"/>
            <p:cNvSpPr/>
            <p:nvPr/>
          </p:nvSpPr>
          <p:spPr bwMode="auto">
            <a:xfrm>
              <a:off x="14605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2" name="Pentagon 31"/>
            <p:cNvSpPr/>
            <p:nvPr/>
          </p:nvSpPr>
          <p:spPr bwMode="auto">
            <a:xfrm flipH="1">
              <a:off x="47751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46" name="Pentagon 45"/>
            <p:cNvSpPr/>
            <p:nvPr/>
          </p:nvSpPr>
          <p:spPr bwMode="auto">
            <a:xfrm>
              <a:off x="47752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47" name="Pentagon 46"/>
            <p:cNvSpPr/>
            <p:nvPr/>
          </p:nvSpPr>
          <p:spPr bwMode="auto">
            <a:xfrm flipH="1">
              <a:off x="14604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More Interesting 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120900" y="1121677"/>
            <a:ext cx="6705600" cy="3579081"/>
          </a:xfrm>
        </p:spPr>
        <p:txBody>
          <a:bodyPr/>
          <a:lstStyle/>
          <a:p>
            <a:pPr marL="0" indent="0" eaLnBrk="1" hangingPunct="1">
              <a:buClr>
                <a:schemeClr val="accent2"/>
              </a:buClr>
              <a:buNone/>
            </a:pPr>
            <a:r>
              <a:rPr lang="en-GB" sz="8000" b="1" baseline="-20000" dirty="0" smtClean="0">
                <a:latin typeface="Garamond"/>
                <a:cs typeface="Garamond"/>
              </a:rPr>
              <a:t>“</a:t>
            </a:r>
            <a:r>
              <a:rPr lang="en-GB" sz="2000" dirty="0" smtClean="0">
                <a:latin typeface="Garamond"/>
                <a:ea typeface="ＭＳ Ｐゴシック" charset="0"/>
                <a:cs typeface="Garamond"/>
              </a:rPr>
              <a:t>In </a:t>
            </a:r>
            <a:r>
              <a:rPr lang="en-GB" sz="2000" dirty="0">
                <a:latin typeface="Garamond"/>
                <a:ea typeface="ＭＳ Ｐゴシック" charset="0"/>
                <a:cs typeface="Garamond"/>
              </a:rPr>
              <a:t>the movie Ferris Bueller’s Day Off, a valet attendant takes a fully restored 1961 Ferrari out for a joyride</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How </a:t>
            </a:r>
            <a:r>
              <a:rPr lang="en-GB" sz="2000" dirty="0">
                <a:latin typeface="Garamond"/>
                <a:ea typeface="ＭＳ Ｐゴシック" charset="0"/>
                <a:cs typeface="Garamond"/>
              </a:rPr>
              <a:t>do you prevent the same thing from happening to your brand-new Mustang</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Some </a:t>
            </a:r>
            <a:r>
              <a:rPr lang="en-GB" sz="2000" dirty="0">
                <a:latin typeface="Garamond"/>
                <a:ea typeface="ＭＳ Ｐゴシック" charset="0"/>
                <a:cs typeface="Garamond"/>
              </a:rPr>
              <a:t>cars now come with special keys that allow the owner to provide limited authorization to valet attendants (or kids!) and prevent activities such as opening the trunk and driving at excessive </a:t>
            </a:r>
            <a:r>
              <a:rPr lang="en-GB" sz="2000" dirty="0" smtClean="0">
                <a:latin typeface="Garamond"/>
                <a:ea typeface="ＭＳ Ｐゴシック" charset="0"/>
                <a:cs typeface="Garamond"/>
              </a:rPr>
              <a:t>speeds.</a:t>
            </a:r>
          </a:p>
          <a:p>
            <a:pPr marL="0" indent="0" eaLnBrk="1" hangingPunct="1">
              <a:buClr>
                <a:schemeClr val="accent2"/>
              </a:buClr>
              <a:buNone/>
            </a:pPr>
            <a:r>
              <a:rPr lang="en-GB" sz="2000" dirty="0" smtClean="0">
                <a:latin typeface="Garamond"/>
                <a:ea typeface="ＭＳ Ｐゴシック" charset="0"/>
                <a:cs typeface="Garamond"/>
              </a:rPr>
              <a:t>OAuth was created to solve the same</a:t>
            </a:r>
            <a:endParaRPr lang="en-GB" sz="4000" baseline="-25000" dirty="0" smtClean="0">
              <a:latin typeface="Garamond"/>
              <a:ea typeface="ＭＳ Ｐゴシック" charset="0"/>
              <a:cs typeface="Garamond"/>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5</a:t>
            </a:fld>
            <a:endParaRPr lang="en-GB" b="1"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444107" y="2003705"/>
            <a:ext cx="1663700" cy="2495550"/>
          </a:xfrm>
          <a:prstGeom prst="rect">
            <a:avLst/>
          </a:prstGeom>
        </p:spPr>
      </p:pic>
      <p:pic>
        <p:nvPicPr>
          <p:cNvPr id="7" name="Picture 6"/>
          <p:cNvPicPr>
            <a:picLocks noChangeAspect="1"/>
          </p:cNvPicPr>
          <p:nvPr/>
        </p:nvPicPr>
        <p:blipFill>
          <a:blip r:embed="rId3"/>
          <a:stretch>
            <a:fillRect/>
          </a:stretch>
        </p:blipFill>
        <p:spPr>
          <a:xfrm>
            <a:off x="6768675" y="4134592"/>
            <a:ext cx="1930400" cy="2540000"/>
          </a:xfrm>
          <a:prstGeom prst="rect">
            <a:avLst/>
          </a:prstGeom>
        </p:spPr>
      </p:pic>
      <p:sp>
        <p:nvSpPr>
          <p:cNvPr id="12" name="Rectangle 3"/>
          <p:cNvSpPr txBox="1">
            <a:spLocks noChangeArrowheads="1"/>
          </p:cNvSpPr>
          <p:nvPr/>
        </p:nvSpPr>
        <p:spPr bwMode="auto">
          <a:xfrm>
            <a:off x="2867421" y="5831853"/>
            <a:ext cx="3667785" cy="73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algn="r" eaLnBrk="1" hangingPunct="1">
              <a:buClr>
                <a:schemeClr val="accent2"/>
              </a:buClr>
              <a:buNone/>
            </a:pPr>
            <a:r>
              <a:rPr lang="en-GB" sz="2000" i="1" dirty="0" smtClean="0">
                <a:latin typeface="Calibri" charset="0"/>
                <a:ea typeface="ＭＳ Ｐゴシック" charset="0"/>
                <a:cs typeface="ＭＳ Ｐゴシック" charset="0"/>
              </a:rPr>
              <a:t>Getting Started with OAuth 2.0</a:t>
            </a:r>
            <a:r>
              <a:rPr lang="en-GB" sz="2000" dirty="0" smtClean="0">
                <a:latin typeface="Calibri" charset="0"/>
                <a:ea typeface="ＭＳ Ｐゴシック" charset="0"/>
                <a:cs typeface="ＭＳ Ｐゴシック" charset="0"/>
              </a:rPr>
              <a:t>,</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Ryan Boyd, O’Reilly Books 2012</a:t>
            </a:r>
            <a:endParaRPr lang="en-GB" sz="2000" dirty="0">
              <a:latin typeface="Calibri" charset="0"/>
              <a:ea typeface="ＭＳ Ｐゴシック" charset="0"/>
              <a:cs typeface="ＭＳ Ｐゴシック" charset="0"/>
            </a:endParaRPr>
          </a:p>
        </p:txBody>
      </p:sp>
      <p:sp>
        <p:nvSpPr>
          <p:cNvPr id="10" name="Rectangle 3"/>
          <p:cNvSpPr txBox="1">
            <a:spLocks noChangeArrowheads="1"/>
          </p:cNvSpPr>
          <p:nvPr/>
        </p:nvSpPr>
        <p:spPr bwMode="auto">
          <a:xfrm>
            <a:off x="2120900" y="3850481"/>
            <a:ext cx="6705600" cy="130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eaLnBrk="1" hangingPunct="1">
              <a:buClr>
                <a:schemeClr val="accent2"/>
              </a:buClr>
              <a:buFont typeface="Wingdings 2" charset="0"/>
              <a:buNone/>
            </a:pPr>
            <a:r>
              <a:rPr lang="en-GB" sz="2000" dirty="0" smtClean="0">
                <a:latin typeface="Garamond"/>
                <a:ea typeface="ＭＳ Ｐゴシック" charset="0"/>
                <a:cs typeface="Garamond"/>
              </a:rPr>
              <a:t>core issue online.</a:t>
            </a:r>
            <a:r>
              <a:rPr lang="en-GB" sz="11000" baseline="-25000" dirty="0" smtClean="0">
                <a:latin typeface="Garamond"/>
                <a:ea typeface="ＭＳ Ｐゴシック" charset="0"/>
                <a:cs typeface="Garamond"/>
              </a:rPr>
              <a:t>”</a:t>
            </a:r>
          </a:p>
        </p:txBody>
      </p:sp>
    </p:spTree>
    <p:extLst>
      <p:ext uri="{BB962C8B-B14F-4D97-AF65-F5344CB8AC3E}">
        <p14:creationId xmlns:p14="http://schemas.microsoft.com/office/powerpoint/2010/main" val="3482688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Solution: OAuth</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0621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One </a:t>
            </a:r>
            <a:r>
              <a:rPr lang="en-GB" sz="2000" dirty="0">
                <a:latin typeface="Calibri" charset="0"/>
                <a:ea typeface="ＭＳ Ｐゴシック" charset="0"/>
                <a:cs typeface="ＭＳ Ｐゴシック" charset="0"/>
              </a:rPr>
              <a:t>way of solving </a:t>
            </a:r>
            <a:r>
              <a:rPr lang="en-GB" sz="2000" dirty="0" smtClean="0">
                <a:latin typeface="Calibri" charset="0"/>
                <a:ea typeface="ＭＳ Ｐゴシック" charset="0"/>
                <a:cs typeface="ＭＳ Ｐゴシック" charset="0"/>
              </a:rPr>
              <a:t>the cross</a:t>
            </a:r>
            <a:r>
              <a:rPr lang="en-GB" sz="2000" dirty="0">
                <a:latin typeface="Calibri" charset="0"/>
                <a:ea typeface="ＭＳ Ｐゴシック" charset="0"/>
                <a:cs typeface="ＭＳ Ｐゴシック" charset="0"/>
              </a:rPr>
              <a:t>-domain </a:t>
            </a:r>
            <a:r>
              <a:rPr lang="en-GB" sz="2000" dirty="0" smtClean="0">
                <a:latin typeface="Calibri" charset="0"/>
                <a:ea typeface="ＭＳ Ｐゴシック" charset="0"/>
                <a:cs typeface="ＭＳ Ｐゴシック" charset="0"/>
              </a:rPr>
              <a:t>authentication problem is </a:t>
            </a:r>
            <a:r>
              <a:rPr lang="en-GB" sz="2000" dirty="0">
                <a:latin typeface="Calibri" charset="0"/>
                <a:ea typeface="ＭＳ Ｐゴシック" charset="0"/>
                <a:cs typeface="ＭＳ Ｐゴシック" charset="0"/>
              </a:rPr>
              <a:t>to use an open standard called </a:t>
            </a:r>
            <a:r>
              <a:rPr lang="en-GB" sz="2000" b="1" dirty="0" smtClean="0">
                <a:latin typeface="Calibri" charset="0"/>
                <a:ea typeface="ＭＳ Ｐゴシック" charset="0"/>
                <a:cs typeface="ＭＳ Ｐゴシック" charset="0"/>
              </a:rPr>
              <a:t>OAuth</a:t>
            </a:r>
          </a:p>
          <a:p>
            <a:pPr eaLnBrk="1" hangingPunct="1">
              <a:buClr>
                <a:schemeClr val="accent2"/>
              </a:buClr>
            </a:pPr>
            <a:r>
              <a:rPr lang="en-GB" sz="2000" dirty="0" smtClean="0">
                <a:latin typeface="Calibri" charset="0"/>
                <a:ea typeface="ＭＳ Ｐゴシック" charset="0"/>
                <a:cs typeface="ＭＳ Ｐゴシック" charset="0"/>
              </a:rPr>
              <a:t>A </a:t>
            </a:r>
            <a:r>
              <a:rPr lang="en-GB" sz="2000" dirty="0">
                <a:latin typeface="Calibri" charset="0"/>
                <a:ea typeface="ＭＳ Ｐゴシック" charset="0"/>
                <a:cs typeface="ＭＳ Ｐゴシック" charset="0"/>
              </a:rPr>
              <a:t>client which implements the OAuth protocol uses a specially-negotiated </a:t>
            </a:r>
            <a:r>
              <a:rPr lang="en-GB" sz="2000" i="1" dirty="0">
                <a:latin typeface="Calibri" charset="0"/>
                <a:ea typeface="ＭＳ Ｐゴシック" charset="0"/>
                <a:cs typeface="ＭＳ Ｐゴシック" charset="0"/>
              </a:rPr>
              <a:t>key and secret</a:t>
            </a:r>
            <a:r>
              <a:rPr lang="en-GB" sz="2000" dirty="0">
                <a:latin typeface="Calibri" charset="0"/>
                <a:ea typeface="ＭＳ Ｐゴシック" charset="0"/>
                <a:cs typeface="ＭＳ Ｐゴシック" charset="0"/>
              </a:rPr>
              <a:t> to gain access to secured services or </a:t>
            </a:r>
            <a:r>
              <a:rPr lang="en-GB" sz="2000" dirty="0" smtClean="0">
                <a:latin typeface="Calibri" charset="0"/>
                <a:ea typeface="ＭＳ Ｐゴシック" charset="0"/>
                <a:cs typeface="ＭＳ Ｐゴシック" charset="0"/>
              </a:rPr>
              <a:t>data</a:t>
            </a:r>
          </a:p>
          <a:p>
            <a:pPr eaLnBrk="1" hangingPunct="1">
              <a:buClr>
                <a:schemeClr val="accent2"/>
              </a:buClr>
            </a:pPr>
            <a:r>
              <a:rPr lang="en-GB" sz="2000" dirty="0" smtClean="0">
                <a:latin typeface="Calibri" charset="0"/>
                <a:ea typeface="ＭＳ Ｐゴシック" charset="0"/>
                <a:cs typeface="ＭＳ Ｐゴシック" charset="0"/>
              </a:rPr>
              <a:t>The client program </a:t>
            </a:r>
            <a:r>
              <a:rPr lang="en-GB" sz="2000" dirty="0">
                <a:latin typeface="Calibri" charset="0"/>
                <a:ea typeface="ＭＳ Ｐゴシック" charset="0"/>
                <a:cs typeface="ＭＳ Ｐゴシック" charset="0"/>
              </a:rPr>
              <a:t>never sees the user’s credentials, which are submitted </a:t>
            </a:r>
            <a:r>
              <a:rPr lang="en-GB" sz="2000" i="1" dirty="0">
                <a:latin typeface="Calibri" charset="0"/>
                <a:ea typeface="ＭＳ Ｐゴシック" charset="0"/>
                <a:cs typeface="ＭＳ Ｐゴシック" charset="0"/>
              </a:rPr>
              <a:t>only to the service</a:t>
            </a:r>
            <a:r>
              <a:rPr lang="en-GB" sz="2000" dirty="0">
                <a:latin typeface="Calibri" charset="0"/>
                <a:ea typeface="ＭＳ Ｐゴシック" charset="0"/>
                <a:cs typeface="ＭＳ Ｐゴシック" charset="0"/>
              </a:rPr>
              <a:t> as part of the one-off authorisation </a:t>
            </a:r>
            <a:r>
              <a:rPr lang="en-GB" sz="2000" dirty="0" smtClean="0">
                <a:latin typeface="Calibri" charset="0"/>
                <a:ea typeface="ＭＳ Ｐゴシック" charset="0"/>
                <a:cs typeface="ＭＳ Ｐゴシック" charset="0"/>
              </a:rPr>
              <a:t>process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6</a:t>
            </a:fld>
            <a:endParaRPr lang="en-GB" b="1">
              <a:solidFill>
                <a:srgbClr val="045C75"/>
              </a:solidFill>
              <a:cs typeface="Arial" charset="0"/>
            </a:endParaRPr>
          </a:p>
        </p:txBody>
      </p:sp>
      <p:grpSp>
        <p:nvGrpSpPr>
          <p:cNvPr id="5153" name="Group 5152"/>
          <p:cNvGrpSpPr/>
          <p:nvPr/>
        </p:nvGrpSpPr>
        <p:grpSpPr>
          <a:xfrm>
            <a:off x="747213" y="3406068"/>
            <a:ext cx="7801973" cy="3163840"/>
            <a:chOff x="747213" y="3589384"/>
            <a:chExt cx="7801973" cy="3163840"/>
          </a:xfrm>
        </p:grpSpPr>
        <p:grpSp>
          <p:nvGrpSpPr>
            <p:cNvPr id="23" name="Group 22"/>
            <p:cNvGrpSpPr/>
            <p:nvPr/>
          </p:nvGrpSpPr>
          <p:grpSpPr>
            <a:xfrm flipH="1">
              <a:off x="747213" y="4028439"/>
              <a:ext cx="427446" cy="1061720"/>
              <a:chOff x="2495550" y="1684020"/>
              <a:chExt cx="1181100" cy="2933700"/>
            </a:xfrm>
          </p:grpSpPr>
          <p:sp>
            <p:nvSpPr>
              <p:cNvPr id="34" name="Oval 33"/>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5" name="Straight Connector 34"/>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4" name="Rectangle 23"/>
            <p:cNvSpPr/>
            <p:nvPr/>
          </p:nvSpPr>
          <p:spPr bwMode="auto">
            <a:xfrm>
              <a:off x="3467100" y="4084319"/>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5" name="Group 24"/>
            <p:cNvGrpSpPr/>
            <p:nvPr/>
          </p:nvGrpSpPr>
          <p:grpSpPr>
            <a:xfrm>
              <a:off x="6821986" y="3589384"/>
              <a:ext cx="1727200" cy="1939831"/>
              <a:chOff x="5702300" y="2416269"/>
              <a:chExt cx="1727200" cy="1939831"/>
            </a:xfrm>
          </p:grpSpPr>
          <p:sp>
            <p:nvSpPr>
              <p:cNvPr id="32" name="Rectangle 31"/>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3" name="Magnetic Disk 32"/>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6" name="Straight Arrow Connector 25"/>
            <p:cNvCxnSpPr>
              <a:endCxn id="24" idx="1"/>
            </p:cNvCxnSpPr>
            <p:nvPr/>
          </p:nvCxnSpPr>
          <p:spPr bwMode="auto">
            <a:xfrm>
              <a:off x="1174659" y="4559299"/>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7" name="Straight Arrow Connector 26"/>
            <p:cNvCxnSpPr>
              <a:stCxn id="24" idx="3"/>
              <a:endCxn id="32" idx="1"/>
            </p:cNvCxnSpPr>
            <p:nvPr/>
          </p:nvCxnSpPr>
          <p:spPr bwMode="auto">
            <a:xfrm>
              <a:off x="4521200" y="4559299"/>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28" name="Pentagon 27"/>
            <p:cNvSpPr/>
            <p:nvPr/>
          </p:nvSpPr>
          <p:spPr bwMode="auto">
            <a:xfrm>
              <a:off x="1511300" y="3927299"/>
              <a:ext cx="1752600" cy="469413"/>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a:t>
              </a:r>
              <a:r>
                <a:rPr lang="en-GB" sz="1000" b="1" i="1" dirty="0" smtClean="0"/>
                <a:t>client credentials</a:t>
              </a:r>
              <a:r>
                <a:rPr lang="en-GB" sz="1000" b="1" dirty="0" smtClean="0"/>
                <a: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request</a:t>
              </a:r>
              <a:endParaRPr kumimoji="0" lang="en-GB" sz="1000" b="1" i="0" u="none" strike="noStrike" cap="none" normalizeH="0" baseline="0" dirty="0" smtClean="0">
                <a:ln>
                  <a:noFill/>
                </a:ln>
                <a:effectLst/>
              </a:endParaRPr>
            </a:p>
          </p:txBody>
        </p:sp>
        <p:sp>
          <p:nvSpPr>
            <p:cNvPr id="29" name="Pentagon 28"/>
            <p:cNvSpPr/>
            <p:nvPr/>
          </p:nvSpPr>
          <p:spPr bwMode="auto">
            <a:xfrm flipH="1">
              <a:off x="48259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30" name="Pentagon 29"/>
            <p:cNvSpPr/>
            <p:nvPr/>
          </p:nvSpPr>
          <p:spPr bwMode="auto">
            <a:xfrm>
              <a:off x="4826000" y="3927299"/>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1" name="Pentagon 30"/>
            <p:cNvSpPr/>
            <p:nvPr/>
          </p:nvSpPr>
          <p:spPr bwMode="auto">
            <a:xfrm flipH="1">
              <a:off x="15112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cxnSp>
          <p:nvCxnSpPr>
            <p:cNvPr id="40" name="Straight Arrow Connector 39"/>
            <p:cNvCxnSpPr>
              <a:endCxn id="32" idx="2"/>
            </p:cNvCxnSpPr>
            <p:nvPr/>
          </p:nvCxnSpPr>
          <p:spPr bwMode="auto">
            <a:xfrm flipV="1">
              <a:off x="7685586" y="5529215"/>
              <a:ext cx="0" cy="481154"/>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grpSp>
          <p:nvGrpSpPr>
            <p:cNvPr id="5151" name="Group 5150"/>
            <p:cNvGrpSpPr/>
            <p:nvPr/>
          </p:nvGrpSpPr>
          <p:grpSpPr>
            <a:xfrm>
              <a:off x="960936" y="5034279"/>
              <a:ext cx="7588250" cy="1718945"/>
              <a:chOff x="960936" y="5034279"/>
              <a:chExt cx="7588250" cy="1718945"/>
            </a:xfrm>
          </p:grpSpPr>
          <p:sp>
            <p:nvSpPr>
              <p:cNvPr id="39" name="Rectangle 38"/>
              <p:cNvSpPr/>
              <p:nvPr/>
            </p:nvSpPr>
            <p:spPr bwMode="auto">
              <a:xfrm>
                <a:off x="6821986" y="6005285"/>
                <a:ext cx="1727200" cy="747939"/>
              </a:xfrm>
              <a:custGeom>
                <a:avLst/>
                <a:gdLst>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0 w 1727200"/>
                  <a:gd name="connsiteY4"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231112 h 742856"/>
                  <a:gd name="connsiteX5" fmla="*/ 0 w 1727200"/>
                  <a:gd name="connsiteY5"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570751 h 742856"/>
                  <a:gd name="connsiteX5" fmla="*/ 480 w 1727200"/>
                  <a:gd name="connsiteY5" fmla="*/ 231112 h 742856"/>
                  <a:gd name="connsiteX6" fmla="*/ 0 w 1727200"/>
                  <a:gd name="connsiteY6" fmla="*/ 0 h 742856"/>
                  <a:gd name="connsiteX0" fmla="*/ 0 w 1727200"/>
                  <a:gd name="connsiteY0" fmla="*/ 5083 h 747939"/>
                  <a:gd name="connsiteX1" fmla="*/ 870585 w 1727200"/>
                  <a:gd name="connsiteY1" fmla="*/ 0 h 747939"/>
                  <a:gd name="connsiteX2" fmla="*/ 1727200 w 1727200"/>
                  <a:gd name="connsiteY2" fmla="*/ 5083 h 747939"/>
                  <a:gd name="connsiteX3" fmla="*/ 1727200 w 1727200"/>
                  <a:gd name="connsiteY3" fmla="*/ 747939 h 747939"/>
                  <a:gd name="connsiteX4" fmla="*/ 0 w 1727200"/>
                  <a:gd name="connsiteY4" fmla="*/ 747939 h 747939"/>
                  <a:gd name="connsiteX5" fmla="*/ 480 w 1727200"/>
                  <a:gd name="connsiteY5" fmla="*/ 575834 h 747939"/>
                  <a:gd name="connsiteX6" fmla="*/ 480 w 1727200"/>
                  <a:gd name="connsiteY6" fmla="*/ 236195 h 747939"/>
                  <a:gd name="connsiteX7" fmla="*/ 0 w 1727200"/>
                  <a:gd name="connsiteY7" fmla="*/ 5083 h 7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200" h="747939">
                    <a:moveTo>
                      <a:pt x="0" y="5083"/>
                    </a:moveTo>
                    <a:lnTo>
                      <a:pt x="870585" y="0"/>
                    </a:lnTo>
                    <a:lnTo>
                      <a:pt x="1727200" y="5083"/>
                    </a:lnTo>
                    <a:lnTo>
                      <a:pt x="1727200" y="747939"/>
                    </a:lnTo>
                    <a:lnTo>
                      <a:pt x="0" y="747939"/>
                    </a:lnTo>
                    <a:lnTo>
                      <a:pt x="480" y="575834"/>
                    </a:lnTo>
                    <a:lnTo>
                      <a:pt x="480" y="236195"/>
                    </a:lnTo>
                    <a:lnTo>
                      <a:pt x="0" y="5083"/>
                    </a:lnTo>
                    <a:close/>
                  </a:path>
                </a:pathLst>
              </a:cu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authorisation server</a:t>
                </a:r>
              </a:p>
            </p:txBody>
          </p:sp>
          <p:cxnSp>
            <p:nvCxnSpPr>
              <p:cNvPr id="43" name="Straight Arrow Connector 42"/>
              <p:cNvCxnSpPr>
                <a:endCxn id="39" idx="5"/>
              </p:cNvCxnSpPr>
              <p:nvPr/>
            </p:nvCxnSpPr>
            <p:spPr bwMode="auto">
              <a:xfrm>
                <a:off x="960936" y="5090159"/>
                <a:ext cx="5861530" cy="1490960"/>
              </a:xfrm>
              <a:prstGeom prst="bentConnector3">
                <a:avLst>
                  <a:gd name="adj1" fmla="val 4"/>
                </a:avLst>
              </a:prstGeom>
              <a:solidFill>
                <a:schemeClr val="accent1"/>
              </a:solidFill>
              <a:ln w="28575" cap="flat" cmpd="sng" algn="ctr">
                <a:solidFill>
                  <a:schemeClr val="bg2">
                    <a:lumMod val="25000"/>
                  </a:schemeClr>
                </a:solidFill>
                <a:prstDash val="dash"/>
                <a:round/>
                <a:headEnd type="none"/>
                <a:tailEnd type="arrow"/>
              </a:ln>
              <a:effectLst/>
            </p:spPr>
          </p:cxnSp>
          <p:sp>
            <p:nvSpPr>
              <p:cNvPr id="47" name="Pentagon 46"/>
              <p:cNvSpPr/>
              <p:nvPr/>
            </p:nvSpPr>
            <p:spPr bwMode="auto">
              <a:xfrm>
                <a:off x="1511300" y="6245075"/>
                <a:ext cx="17526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p:txBody>
          </p:sp>
          <p:cxnSp>
            <p:nvCxnSpPr>
              <p:cNvPr id="55" name="Straight Arrow Connector 42"/>
              <p:cNvCxnSpPr>
                <a:stCxn id="39" idx="6"/>
                <a:endCxn id="24" idx="2"/>
              </p:cNvCxnSpPr>
              <p:nvPr/>
            </p:nvCxnSpPr>
            <p:spPr bwMode="auto">
              <a:xfrm flipH="1" flipV="1">
                <a:off x="3994150" y="5034279"/>
                <a:ext cx="2828316" cy="1207201"/>
              </a:xfrm>
              <a:prstGeom prst="bentConnector4">
                <a:avLst>
                  <a:gd name="adj1" fmla="val 99780"/>
                  <a:gd name="adj2" fmla="val 59783"/>
                </a:avLst>
              </a:prstGeom>
              <a:solidFill>
                <a:schemeClr val="accent1"/>
              </a:solidFill>
              <a:ln w="28575" cap="flat" cmpd="sng" algn="ctr">
                <a:solidFill>
                  <a:schemeClr val="bg2">
                    <a:lumMod val="25000"/>
                  </a:schemeClr>
                </a:solidFill>
                <a:prstDash val="dash"/>
                <a:round/>
                <a:headEnd type="none"/>
                <a:tailEnd type="arrow"/>
              </a:ln>
              <a:effectLst/>
            </p:spPr>
          </p:cxnSp>
          <p:sp>
            <p:nvSpPr>
              <p:cNvPr id="59" name="Pentagon 58"/>
              <p:cNvSpPr/>
              <p:nvPr/>
            </p:nvSpPr>
            <p:spPr bwMode="auto">
              <a:xfrm flipH="1">
                <a:off x="4927600" y="5887932"/>
                <a:ext cx="11938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p:txBody>
          </p:sp>
        </p:grpSp>
      </p:grpSp>
      <p:sp>
        <p:nvSpPr>
          <p:cNvPr id="5148" name="TextBox 5147"/>
          <p:cNvSpPr txBox="1"/>
          <p:nvPr/>
        </p:nvSpPr>
        <p:spPr>
          <a:xfrm>
            <a:off x="10657907" y="4307937"/>
            <a:ext cx="184666" cy="369332"/>
          </a:xfrm>
          <a:prstGeom prst="rect">
            <a:avLst/>
          </a:prstGeom>
          <a:noFill/>
        </p:spPr>
        <p:txBody>
          <a:bodyPr wrap="none" rtlCol="0">
            <a:spAutoFit/>
          </a:bodyPr>
          <a:lstStyle/>
          <a:p>
            <a:endParaRPr lang="en-GB" dirty="0"/>
          </a:p>
        </p:txBody>
      </p:sp>
      <p:sp>
        <p:nvSpPr>
          <p:cNvPr id="5154" name="Oval 5153"/>
          <p:cNvSpPr/>
          <p:nvPr/>
        </p:nvSpPr>
        <p:spPr bwMode="auto">
          <a:xfrm>
            <a:off x="14096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Oval 40"/>
          <p:cNvSpPr/>
          <p:nvPr/>
        </p:nvSpPr>
        <p:spPr bwMode="auto">
          <a:xfrm>
            <a:off x="1527790" y="5875453"/>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6578600" y="5821969"/>
            <a:ext cx="2326340" cy="83307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194326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A Brief History of OAuth</a:t>
            </a:r>
          </a:p>
        </p:txBody>
      </p:sp>
      <p:sp>
        <p:nvSpPr>
          <p:cNvPr id="5123" name="Rectangle 3"/>
          <p:cNvSpPr>
            <a:spLocks noGrp="1" noChangeArrowheads="1"/>
          </p:cNvSpPr>
          <p:nvPr>
            <p:ph idx="4294967295"/>
          </p:nvPr>
        </p:nvSpPr>
        <p:spPr>
          <a:xfrm>
            <a:off x="203200" y="1581150"/>
            <a:ext cx="8762254" cy="5053691"/>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1.0: 2007-2010</a:t>
            </a:r>
          </a:p>
          <a:p>
            <a:pPr lvl="1" eaLnBrk="1" hangingPunct="1">
              <a:buClr>
                <a:schemeClr val="accent2"/>
              </a:buClr>
            </a:pPr>
            <a:r>
              <a:rPr lang="en-GB" sz="2000" dirty="0" smtClean="0">
                <a:latin typeface="Calibri" charset="0"/>
                <a:ea typeface="ＭＳ Ｐゴシック" charset="0"/>
                <a:cs typeface="ＭＳ Ｐゴシック" charset="0"/>
              </a:rPr>
              <a:t>development co-ordinated by </a:t>
            </a: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Hammer</a:t>
            </a:r>
          </a:p>
          <a:p>
            <a:pPr lvl="1" eaLnBrk="1" hangingPunct="1">
              <a:buClr>
                <a:schemeClr val="accent2"/>
              </a:buClr>
            </a:pPr>
            <a:r>
              <a:rPr lang="en-GB" sz="2000" dirty="0" smtClean="0">
                <a:latin typeface="Calibri" charset="0"/>
                <a:ea typeface="ＭＳ Ｐゴシック" charset="0"/>
                <a:cs typeface="ＭＳ Ｐゴシック" charset="0"/>
              </a:rPr>
              <a:t>Twitter was an early adopter (mandated for all Twitter</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clients since 2010)</a:t>
            </a:r>
          </a:p>
          <a:p>
            <a:pPr eaLnBrk="1" hangingPunct="1">
              <a:buClr>
                <a:schemeClr val="accent2"/>
              </a:buClr>
            </a:pPr>
            <a:r>
              <a:rPr lang="en-GB" sz="2000" dirty="0" smtClean="0">
                <a:latin typeface="Calibri" charset="0"/>
                <a:ea typeface="ＭＳ Ｐゴシック" charset="0"/>
                <a:cs typeface="ＭＳ Ｐゴシック" charset="0"/>
              </a:rPr>
              <a:t>OAuth 2.0 2012: </a:t>
            </a:r>
          </a:p>
          <a:p>
            <a:pPr lvl="1" eaLnBrk="1" hangingPunct="1">
              <a:buClr>
                <a:schemeClr val="accent2"/>
              </a:buClr>
            </a:pPr>
            <a:r>
              <a:rPr lang="en-GB" sz="2000" dirty="0" smtClean="0">
                <a:latin typeface="Calibri" charset="0"/>
                <a:ea typeface="ＭＳ Ｐゴシック" charset="0"/>
                <a:cs typeface="ＭＳ Ｐゴシック" charset="0"/>
              </a:rPr>
              <a:t>new authorisation model, not backwards-compatible with OAuth 1.0</a:t>
            </a:r>
          </a:p>
          <a:p>
            <a:pPr eaLnBrk="1" hangingPunct="1">
              <a:buClr>
                <a:schemeClr val="accent2"/>
              </a:buClr>
            </a:pPr>
            <a:r>
              <a:rPr lang="en-GB" sz="2200" dirty="0" smtClean="0">
                <a:latin typeface="Calibri" charset="0"/>
                <a:ea typeface="ＭＳ Ｐゴシック" charset="0"/>
                <a:cs typeface="ＭＳ Ｐゴシック" charset="0"/>
              </a:rPr>
              <a:t>Adoption</a:t>
            </a:r>
            <a:endParaRPr lang="en-GB" sz="2200" dirty="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Wikipedia now lists about 70-80 service providers who support OAuth 1 or 2</a:t>
            </a:r>
          </a:p>
          <a:p>
            <a:pPr lvl="1" eaLnBrk="1" hangingPunct="1">
              <a:buClr>
                <a:schemeClr val="accent2"/>
              </a:buClr>
            </a:pPr>
            <a:r>
              <a:rPr lang="en-GB" sz="2000" dirty="0" smtClean="0">
                <a:latin typeface="Calibri" charset="0"/>
                <a:ea typeface="ＭＳ Ｐゴシック" charset="0"/>
                <a:cs typeface="ＭＳ Ｐゴシック" charset="0"/>
              </a:rPr>
              <a:t>from Amazon to </a:t>
            </a:r>
            <a:r>
              <a:rPr lang="en-GB" sz="2000" dirty="0" err="1" smtClean="0">
                <a:latin typeface="Calibri" charset="0"/>
                <a:ea typeface="ＭＳ Ｐゴシック" charset="0"/>
                <a:cs typeface="ＭＳ Ｐゴシック" charset="0"/>
              </a:rPr>
              <a:t>Zendesk</a:t>
            </a:r>
            <a:r>
              <a:rPr lang="en-GB" sz="2000" dirty="0" smtClean="0">
                <a:latin typeface="Calibri" charset="0"/>
                <a:ea typeface="ＭＳ Ｐゴシック" charset="0"/>
                <a:cs typeface="ＭＳ Ｐゴシック" charset="0"/>
              </a:rPr>
              <a:t> via Google, </a:t>
            </a:r>
            <a:r>
              <a:rPr lang="en-GB" sz="2000" dirty="0" err="1" smtClean="0">
                <a:latin typeface="Calibri" charset="0"/>
                <a:ea typeface="ＭＳ Ｐゴシック" charset="0"/>
                <a:cs typeface="ＭＳ Ｐゴシック" charset="0"/>
              </a:rPr>
              <a:t>Facebook</a:t>
            </a:r>
            <a:r>
              <a:rPr lang="en-GB" sz="2000" dirty="0" smtClean="0">
                <a:latin typeface="Calibri" charset="0"/>
                <a:ea typeface="ＭＳ Ｐゴシック" charset="0"/>
                <a:cs typeface="ＭＳ Ｐゴシック" charset="0"/>
              </a:rPr>
              <a:t>, Microsoft, Yahoo, </a:t>
            </a:r>
            <a:r>
              <a:rPr lang="en-GB" sz="2000" dirty="0" err="1" smtClean="0">
                <a:latin typeface="Calibri" charset="0"/>
                <a:ea typeface="ＭＳ Ｐゴシック" charset="0"/>
                <a:cs typeface="ＭＳ Ｐゴシック" charset="0"/>
              </a:rPr>
              <a:t>Dropbox</a:t>
            </a:r>
            <a:r>
              <a:rPr lang="en-GB" sz="2000" dirty="0" smtClean="0">
                <a:latin typeface="Calibri" charset="0"/>
                <a:ea typeface="ＭＳ Ｐゴシック" charset="0"/>
                <a:cs typeface="ＭＳ Ｐゴシック" charset="0"/>
              </a:rPr>
              <a:t>…</a:t>
            </a:r>
          </a:p>
          <a:p>
            <a:pPr eaLnBrk="1" hangingPunct="1">
              <a:buClr>
                <a:schemeClr val="accent2"/>
              </a:buClr>
            </a:pPr>
            <a:r>
              <a:rPr lang="en-GB" sz="2000" dirty="0" smtClean="0">
                <a:latin typeface="Calibri" charset="0"/>
                <a:ea typeface="ＭＳ Ｐゴシック" charset="0"/>
                <a:cs typeface="ＭＳ Ｐゴシック" charset="0"/>
              </a:rPr>
              <a:t>Controversy and Criticism</a:t>
            </a:r>
          </a:p>
          <a:p>
            <a:pPr marL="547687" lvl="2" indent="-273050" eaLnBrk="1" hangingPunct="1">
              <a:buSzPct val="95000"/>
            </a:pPr>
            <a:r>
              <a:rPr lang="en-GB" sz="2000" dirty="0" smtClean="0">
                <a:latin typeface="Calibri" charset="0"/>
                <a:ea typeface="ＭＳ Ｐゴシック" charset="0"/>
                <a:cs typeface="ＭＳ Ｐゴシック" charset="0"/>
              </a:rPr>
              <a:t>Eran </a:t>
            </a:r>
            <a:r>
              <a:rPr lang="en-GB" sz="2000" dirty="0">
                <a:latin typeface="Calibri" charset="0"/>
                <a:ea typeface="ＭＳ Ｐゴシック" charset="0"/>
                <a:cs typeface="ＭＳ Ｐゴシック" charset="0"/>
              </a:rPr>
              <a:t>Hammer </a:t>
            </a:r>
            <a:r>
              <a:rPr lang="en-GB" sz="2000" dirty="0" smtClean="0">
                <a:latin typeface="Calibri" charset="0"/>
                <a:ea typeface="ＭＳ Ｐゴシック" charset="0"/>
                <a:cs typeface="ＭＳ Ｐゴシック" charset="0"/>
              </a:rPr>
              <a:t>eventually resigned </a:t>
            </a:r>
            <a:r>
              <a:rPr lang="en-GB" sz="2000" dirty="0">
                <a:latin typeface="Calibri" charset="0"/>
                <a:ea typeface="ＭＳ Ｐゴシック" charset="0"/>
                <a:cs typeface="ＭＳ Ｐゴシック" charset="0"/>
              </a:rPr>
              <a:t>his role of lead author, withdrew from the IETF working group, and removed his name from the </a:t>
            </a:r>
            <a:r>
              <a:rPr lang="en-GB" sz="2000" dirty="0" smtClean="0">
                <a:latin typeface="Calibri" charset="0"/>
                <a:ea typeface="ＭＳ Ｐゴシック" charset="0"/>
                <a:cs typeface="ＭＳ Ｐゴシック" charset="0"/>
              </a:rPr>
              <a:t>specification</a:t>
            </a:r>
          </a:p>
          <a:p>
            <a:pPr marL="547687" lvl="2" indent="-273050" eaLnBrk="1" hangingPunct="1">
              <a:buSzPct val="95000"/>
            </a:pPr>
            <a:r>
              <a:rPr lang="en-GB" sz="2000" dirty="0" smtClean="0">
                <a:latin typeface="Calibri" charset="0"/>
                <a:ea typeface="ＭＳ Ｐゴシック" charset="0"/>
                <a:cs typeface="ＭＳ Ｐゴシック" charset="0"/>
              </a:rPr>
              <a:t>He describes </a:t>
            </a:r>
            <a:r>
              <a:rPr lang="en-GB" sz="2000" dirty="0" err="1" smtClean="0">
                <a:latin typeface="Calibri" charset="0"/>
                <a:ea typeface="ＭＳ Ｐゴシック" charset="0"/>
                <a:cs typeface="ＭＳ Ｐゴシック" charset="0"/>
              </a:rPr>
              <a:t>Oauth</a:t>
            </a:r>
            <a:r>
              <a:rPr lang="en-GB" sz="2000" dirty="0" smtClean="0">
                <a:latin typeface="Calibri" charset="0"/>
                <a:ea typeface="ＭＳ Ｐゴシック" charset="0"/>
                <a:cs typeface="ＭＳ Ｐゴシック" charset="0"/>
              </a:rPr>
              <a:t> 2 as “</a:t>
            </a:r>
            <a:r>
              <a:rPr lang="en-US" sz="2000" dirty="0" smtClean="0">
                <a:latin typeface="Calibri" charset="0"/>
                <a:ea typeface="ＭＳ Ｐゴシック" charset="0"/>
                <a:cs typeface="ＭＳ Ｐゴシック" charset="0"/>
              </a:rPr>
              <a:t>a designed-by-committee patchwork of compromises”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7</a:t>
            </a:fld>
            <a:endParaRPr lang="en-GB" b="1" dirty="0">
              <a:solidFill>
                <a:srgbClr val="045C75"/>
              </a:solidFill>
              <a:cs typeface="Arial" charset="0"/>
            </a:endParaRPr>
          </a:p>
        </p:txBody>
      </p:sp>
      <p:grpSp>
        <p:nvGrpSpPr>
          <p:cNvPr id="7" name="Group 6"/>
          <p:cNvGrpSpPr/>
          <p:nvPr/>
        </p:nvGrpSpPr>
        <p:grpSpPr>
          <a:xfrm>
            <a:off x="7346200" y="422839"/>
            <a:ext cx="1708154" cy="2895176"/>
            <a:chOff x="7435846" y="736600"/>
            <a:chExt cx="1708154" cy="2895176"/>
          </a:xfrm>
        </p:grpSpPr>
        <p:pic>
          <p:nvPicPr>
            <p:cNvPr id="6" name="Picture 5"/>
            <p:cNvPicPr>
              <a:picLocks noChangeAspect="1"/>
            </p:cNvPicPr>
            <p:nvPr/>
          </p:nvPicPr>
          <p:blipFill>
            <a:blip r:embed="rId2"/>
            <a:stretch>
              <a:fillRect/>
            </a:stretch>
          </p:blipFill>
          <p:spPr>
            <a:xfrm>
              <a:off x="7435846" y="736600"/>
              <a:ext cx="1708154" cy="2895176"/>
            </a:xfrm>
            <a:prstGeom prst="rect">
              <a:avLst/>
            </a:prstGeom>
          </p:spPr>
        </p:pic>
        <p:sp>
          <p:nvSpPr>
            <p:cNvPr id="3" name="TextBox 2"/>
            <p:cNvSpPr txBox="1"/>
            <p:nvPr/>
          </p:nvSpPr>
          <p:spPr>
            <a:xfrm>
              <a:off x="8030547" y="1485626"/>
              <a:ext cx="1113453" cy="338554"/>
            </a:xfrm>
            <a:prstGeom prst="rect">
              <a:avLst/>
            </a:prstGeom>
            <a:solidFill>
              <a:schemeClr val="bg1">
                <a:lumMod val="50000"/>
              </a:schemeClr>
            </a:solidFill>
          </p:spPr>
          <p:txBody>
            <a:bodyPr wrap="square" lIns="0" tIns="0" rIns="0" bIns="0" rtlCol="0">
              <a:spAutoFit/>
            </a:bodyPr>
            <a:lstStyle/>
            <a:p>
              <a:r>
                <a:rPr lang="en-US" sz="2200" dirty="0" smtClean="0">
                  <a:latin typeface="Arial Black"/>
                  <a:cs typeface="Arial Black"/>
                </a:rPr>
                <a:t>OAUTH</a:t>
              </a:r>
              <a:endParaRPr lang="en-US" sz="2200" dirty="0">
                <a:latin typeface="Arial Black"/>
                <a:cs typeface="Arial Black"/>
              </a:endParaRPr>
            </a:p>
          </p:txBody>
        </p:sp>
      </p:grpSp>
    </p:spTree>
    <p:extLst>
      <p:ext uri="{BB962C8B-B14F-4D97-AF65-F5344CB8AC3E}">
        <p14:creationId xmlns:p14="http://schemas.microsoft.com/office/powerpoint/2010/main" val="1706506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Benefits (and Criticisms)</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127000" y="1606550"/>
            <a:ext cx="4356100" cy="4376583"/>
          </a:xfrm>
        </p:spPr>
        <p:txBody>
          <a:bodyPr wrap="square">
            <a:spAutoFit/>
          </a:bodyPr>
          <a:lstStyle/>
          <a:p>
            <a:pPr eaLnBrk="1" hangingPunct="1">
              <a:buClr>
                <a:srgbClr val="008040"/>
              </a:buClr>
              <a:buFont typeface="Wingdings" charset="2"/>
              <a:buChar char=""/>
            </a:pPr>
            <a:r>
              <a:rPr lang="en-GB" sz="1600" b="1" dirty="0" smtClean="0">
                <a:ea typeface="ＭＳ Ｐゴシック" charset="0"/>
                <a:cs typeface="ＭＳ Ｐゴシック" charset="0"/>
              </a:rPr>
              <a:t>Lessens </a:t>
            </a:r>
            <a:r>
              <a:rPr lang="en-GB" sz="1600" b="1" dirty="0">
                <a:ea typeface="ＭＳ Ｐゴシック" charset="0"/>
                <a:cs typeface="ＭＳ Ｐゴシック" charset="0"/>
              </a:rPr>
              <a:t>the need to trust the client</a:t>
            </a:r>
            <a:endParaRPr lang="en-GB" sz="1600" b="1" dirty="0" smtClean="0">
              <a:ea typeface="ＭＳ Ｐゴシック" charset="0"/>
              <a:cs typeface="ＭＳ Ｐゴシック" charset="0"/>
            </a:endParaRPr>
          </a:p>
          <a:p>
            <a:pPr lvl="1" eaLnBrk="1" hangingPunct="1">
              <a:buClr>
                <a:schemeClr val="accent2"/>
              </a:buClr>
            </a:pPr>
            <a:r>
              <a:rPr lang="en-GB" sz="1600" dirty="0" smtClean="0">
                <a:ea typeface="ＭＳ Ｐゴシック" charset="0"/>
                <a:cs typeface="ＭＳ Ｐゴシック" charset="0"/>
              </a:rPr>
              <a:t>the resource server can constrain access to data and services</a:t>
            </a:r>
          </a:p>
          <a:p>
            <a:pPr eaLnBrk="1" hangingPunct="1">
              <a:buClr>
                <a:srgbClr val="008040"/>
              </a:buClr>
              <a:buFont typeface="Wingdings" charset="2"/>
              <a:buChar char=""/>
            </a:pPr>
            <a:r>
              <a:rPr lang="en-GB" sz="1600" b="1" dirty="0" smtClean="0">
                <a:ea typeface="ＭＳ Ｐゴシック" charset="0"/>
                <a:cs typeface="ＭＳ Ｐゴシック" charset="0"/>
              </a:rPr>
              <a:t>Decouples resource access from password changes</a:t>
            </a:r>
          </a:p>
          <a:p>
            <a:pPr lvl="1" eaLnBrk="1" hangingPunct="1">
              <a:buClr>
                <a:schemeClr val="accent2"/>
              </a:buClr>
            </a:pPr>
            <a:r>
              <a:rPr lang="en-GB" sz="1600" dirty="0" smtClean="0">
                <a:ea typeface="ＭＳ Ｐゴシック" charset="0"/>
                <a:cs typeface="ＭＳ Ｐゴシック" charset="0"/>
              </a:rPr>
              <a:t>the key and secret do not need to change if the user changes their password</a:t>
            </a:r>
          </a:p>
          <a:p>
            <a:pPr eaLnBrk="1" hangingPunct="1">
              <a:buClr>
                <a:srgbClr val="008040"/>
              </a:buClr>
              <a:buFont typeface="Wingdings" charset="2"/>
              <a:buChar char=""/>
            </a:pPr>
            <a:r>
              <a:rPr lang="en-GB" sz="1600" b="1" dirty="0" smtClean="0">
                <a:ea typeface="ＭＳ Ｐゴシック" charset="0"/>
                <a:cs typeface="ＭＳ Ｐゴシック" charset="0"/>
              </a:rPr>
              <a:t>Allows the user to revoke access without having to change their password</a:t>
            </a:r>
          </a:p>
          <a:p>
            <a:pPr lvl="1" eaLnBrk="1" hangingPunct="1">
              <a:buClr>
                <a:schemeClr val="accent2"/>
              </a:buClr>
            </a:pPr>
            <a:r>
              <a:rPr lang="en-GB" sz="1600" dirty="0" smtClean="0">
                <a:ea typeface="ＭＳ Ｐゴシック" charset="0"/>
                <a:cs typeface="ＭＳ Ｐゴシック" charset="0"/>
              </a:rPr>
              <a:t>can revoke access by one client without affecting others</a:t>
            </a:r>
          </a:p>
          <a:p>
            <a:pPr eaLnBrk="1" hangingPunct="1">
              <a:buClr>
                <a:srgbClr val="008040"/>
              </a:buClr>
              <a:buFont typeface="Wingdings" charset="2"/>
              <a:buChar char=""/>
            </a:pPr>
            <a:r>
              <a:rPr lang="en-GB" sz="1600" b="1" dirty="0" smtClean="0">
                <a:ea typeface="ＭＳ Ｐゴシック" charset="0"/>
                <a:cs typeface="ＭＳ Ｐゴシック" charset="0"/>
              </a:rPr>
              <a:t>Helps avoid users becoming “desensitised” to phishing and password-harvesting</a:t>
            </a:r>
          </a:p>
          <a:p>
            <a:pPr lvl="1" eaLnBrk="1" hangingPunct="1">
              <a:buClr>
                <a:schemeClr val="accent2"/>
              </a:buClr>
            </a:pPr>
            <a:r>
              <a:rPr lang="en-GB" sz="1600" dirty="0" smtClean="0">
                <a:ea typeface="ＭＳ Ｐゴシック" charset="0"/>
                <a:cs typeface="ＭＳ Ｐゴシック" charset="0"/>
              </a:rPr>
              <a:t>Authorisation is done in the context of the service (</a:t>
            </a:r>
            <a:r>
              <a:rPr lang="en-GB" sz="1600" dirty="0" err="1" smtClean="0">
                <a:ea typeface="ＭＳ Ｐゴシック" charset="0"/>
                <a:cs typeface="ＭＳ Ｐゴシック" charset="0"/>
              </a:rPr>
              <a:t>eg</a:t>
            </a:r>
            <a:r>
              <a:rPr lang="en-GB" sz="1600" dirty="0" smtClean="0">
                <a:ea typeface="ＭＳ Ｐゴシック" charset="0"/>
                <a:cs typeface="ＭＳ Ｐゴシック" charset="0"/>
              </a:rPr>
              <a:t> on the Dropbox website) rather than of the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8</a:t>
            </a:fld>
            <a:endParaRPr lang="en-GB" b="1" dirty="0">
              <a:solidFill>
                <a:srgbClr val="045C75"/>
              </a:solidFill>
              <a:cs typeface="Arial" charset="0"/>
            </a:endParaRPr>
          </a:p>
        </p:txBody>
      </p:sp>
      <p:sp>
        <p:nvSpPr>
          <p:cNvPr id="5" name="Rectangle 3"/>
          <p:cNvSpPr txBox="1">
            <a:spLocks noChangeArrowheads="1"/>
          </p:cNvSpPr>
          <p:nvPr/>
        </p:nvSpPr>
        <p:spPr bwMode="auto">
          <a:xfrm>
            <a:off x="4660900" y="1606550"/>
            <a:ext cx="4356100" cy="447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eaLnBrk="1" hangingPunct="1">
              <a:buClr>
                <a:srgbClr val="FF0000"/>
              </a:buClr>
              <a:buFont typeface="Wingdings" charset="2"/>
              <a:buChar char=""/>
            </a:pPr>
            <a:r>
              <a:rPr lang="en-GB" sz="1600" b="1" dirty="0" smtClean="0">
                <a:ea typeface="ＭＳ Ｐゴシック" charset="0"/>
                <a:cs typeface="ＭＳ Ｐゴシック" charset="0"/>
              </a:rPr>
              <a:t>OAuth is about authorisation, not identity</a:t>
            </a:r>
          </a:p>
          <a:p>
            <a:pPr lvl="1" eaLnBrk="1" hangingPunct="1">
              <a:buClr>
                <a:schemeClr val="accent2"/>
              </a:buClr>
            </a:pPr>
            <a:r>
              <a:rPr lang="en-GB" sz="1600" dirty="0" smtClean="0">
                <a:ea typeface="ＭＳ Ｐゴシック" charset="0"/>
              </a:rPr>
              <a:t>possession = authorisation</a:t>
            </a:r>
          </a:p>
          <a:p>
            <a:pPr lvl="1" eaLnBrk="1" hangingPunct="1">
              <a:buClr>
                <a:schemeClr val="accent2"/>
              </a:buClr>
            </a:pPr>
            <a:r>
              <a:rPr lang="en-GB" sz="1600" dirty="0" smtClean="0">
                <a:ea typeface="ＭＳ Ｐゴシック" charset="0"/>
              </a:rPr>
              <a:t>anyone can use the valet keys</a:t>
            </a:r>
          </a:p>
          <a:p>
            <a:pPr lvl="1" eaLnBrk="1" hangingPunct="1">
              <a:buClr>
                <a:schemeClr val="accent2"/>
              </a:buClr>
            </a:pPr>
            <a:r>
              <a:rPr lang="en-GB" sz="1600" dirty="0" smtClean="0">
                <a:ea typeface="ＭＳ Ｐゴシック" charset="0"/>
              </a:rPr>
              <a:t>User can use </a:t>
            </a:r>
            <a:r>
              <a:rPr lang="en-GB" sz="1600" dirty="0" err="1" smtClean="0">
                <a:ea typeface="ＭＳ Ｐゴシック" charset="0"/>
              </a:rPr>
              <a:t>OpenId</a:t>
            </a:r>
            <a:r>
              <a:rPr lang="en-GB" sz="1600" dirty="0" smtClean="0">
                <a:ea typeface="ＭＳ Ｐゴシック" charset="0"/>
              </a:rPr>
              <a:t> to authenticate themselves with the resource server</a:t>
            </a:r>
          </a:p>
          <a:p>
            <a:pPr eaLnBrk="1" hangingPunct="1">
              <a:buClr>
                <a:srgbClr val="FF0000"/>
              </a:buClr>
              <a:buFont typeface="Wingdings" charset="2"/>
              <a:buChar char=""/>
            </a:pPr>
            <a:r>
              <a:rPr lang="en-GB" sz="1600" b="1" dirty="0" smtClean="0">
                <a:ea typeface="ＭＳ Ｐゴシック" charset="0"/>
                <a:cs typeface="ＭＳ Ｐゴシック" charset="0"/>
              </a:rPr>
              <a:t>OAuth 2 does not require signatures to identify endpoints</a:t>
            </a:r>
          </a:p>
          <a:p>
            <a:pPr lvl="1" eaLnBrk="1" hangingPunct="1">
              <a:buClr>
                <a:schemeClr val="accent2"/>
              </a:buClr>
            </a:pPr>
            <a:r>
              <a:rPr lang="en-GB" sz="1600" dirty="0" smtClean="0">
                <a:ea typeface="ＭＳ Ｐゴシック" charset="0"/>
              </a:rPr>
              <a:t>easy for developer to accidentally send credentials to a malicious endpoint</a:t>
            </a:r>
          </a:p>
          <a:p>
            <a:pPr lvl="1" eaLnBrk="1" hangingPunct="1">
              <a:buClr>
                <a:schemeClr val="accent2"/>
              </a:buClr>
            </a:pPr>
            <a:r>
              <a:rPr lang="en-GB" sz="1600" dirty="0" smtClean="0">
                <a:ea typeface="ＭＳ Ｐゴシック" charset="0"/>
              </a:rPr>
              <a:t>partly mitigated by the use of SSL (client must validate endpoint)</a:t>
            </a:r>
          </a:p>
          <a:p>
            <a:pPr lvl="1" eaLnBrk="1" hangingPunct="1">
              <a:buClr>
                <a:schemeClr val="accent2"/>
              </a:buClr>
            </a:pPr>
            <a:r>
              <a:rPr lang="en-GB" sz="1600" dirty="0" smtClean="0">
                <a:ea typeface="ＭＳ Ｐゴシック" charset="0"/>
              </a:rPr>
              <a:t>this aspect of the standard is still being developed</a:t>
            </a:r>
          </a:p>
          <a:p>
            <a:pPr eaLnBrk="1" hangingPunct="1">
              <a:buClr>
                <a:srgbClr val="FF0000"/>
              </a:buClr>
              <a:buFont typeface="Wingdings" charset="2"/>
              <a:buChar char=""/>
            </a:pPr>
            <a:r>
              <a:rPr lang="en-GB" sz="1600" b="1" dirty="0" smtClean="0">
                <a:ea typeface="ＭＳ Ｐゴシック" charset="0"/>
                <a:cs typeface="ＭＳ Ｐゴシック" charset="0"/>
              </a:rPr>
              <a:t>OAuth 2 is “complicated!”</a:t>
            </a:r>
          </a:p>
          <a:p>
            <a:pPr lvl="1" eaLnBrk="1" hangingPunct="1">
              <a:buClr>
                <a:schemeClr val="accent2"/>
              </a:buClr>
            </a:pPr>
            <a:r>
              <a:rPr lang="en-GB" sz="1600" dirty="0" smtClean="0">
                <a:ea typeface="ＭＳ Ｐゴシック" charset="0"/>
              </a:rPr>
              <a:t>easy for developers to get something wrong</a:t>
            </a:r>
            <a:endParaRPr lang="en-GB" sz="1600" dirty="0">
              <a:ea typeface="ＭＳ Ｐゴシック" charset="0"/>
            </a:endParaRPr>
          </a:p>
        </p:txBody>
      </p:sp>
    </p:spTree>
    <p:extLst>
      <p:ext uri="{BB962C8B-B14F-4D97-AF65-F5344CB8AC3E}">
        <p14:creationId xmlns:p14="http://schemas.microsoft.com/office/powerpoint/2010/main" val="3682318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Some OAuth Terminology</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9</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49074016"/>
              </p:ext>
            </p:extLst>
          </p:nvPr>
        </p:nvGraphicFramePr>
        <p:xfrm>
          <a:off x="223838" y="1466850"/>
          <a:ext cx="8615362" cy="4917439"/>
        </p:xfrm>
        <a:graphic>
          <a:graphicData uri="http://schemas.openxmlformats.org/drawingml/2006/table">
            <a:tbl>
              <a:tblPr firstRow="1" bandRow="1">
                <a:tableStyleId>{5C22544A-7EE6-4342-B048-85BDC9FD1C3A}</a:tableStyleId>
              </a:tblPr>
              <a:tblGrid>
                <a:gridCol w="1490662"/>
                <a:gridCol w="5115508"/>
                <a:gridCol w="2009192"/>
              </a:tblGrid>
              <a:tr h="370840">
                <a:tc>
                  <a:txBody>
                    <a:bodyPr/>
                    <a:lstStyle/>
                    <a:p>
                      <a:r>
                        <a:rPr lang="en-GB" sz="1400" dirty="0" smtClean="0"/>
                        <a:t>Term</a:t>
                      </a:r>
                      <a:endParaRPr lang="en-GB" sz="1400" dirty="0"/>
                    </a:p>
                  </a:txBody>
                  <a:tcPr/>
                </a:tc>
                <a:tc>
                  <a:txBody>
                    <a:bodyPr/>
                    <a:lstStyle/>
                    <a:p>
                      <a:r>
                        <a:rPr lang="en-GB" sz="1400" dirty="0" smtClean="0"/>
                        <a:t>Description</a:t>
                      </a:r>
                      <a:endParaRPr lang="en-GB" sz="1400" dirty="0"/>
                    </a:p>
                  </a:txBody>
                  <a:tcPr/>
                </a:tc>
                <a:tc>
                  <a:txBody>
                    <a:bodyPr/>
                    <a:lstStyle/>
                    <a:p>
                      <a:r>
                        <a:rPr lang="en-GB" sz="1400" dirty="0" smtClean="0"/>
                        <a:t>Example</a:t>
                      </a:r>
                      <a:endParaRPr lang="en-GB" sz="1400" dirty="0"/>
                    </a:p>
                  </a:txBody>
                  <a:tcPr/>
                </a:tc>
              </a:tr>
              <a:tr h="370840">
                <a:tc>
                  <a:txBody>
                    <a:bodyPr/>
                    <a:lstStyle/>
                    <a:p>
                      <a:r>
                        <a:rPr lang="en-GB" sz="1400" b="1" dirty="0" smtClean="0"/>
                        <a:t>Resource owner</a:t>
                      </a:r>
                      <a:endParaRPr lang="en-GB" sz="1400" b="1" dirty="0"/>
                    </a:p>
                  </a:txBody>
                  <a:tcPr/>
                </a:tc>
                <a:tc>
                  <a:txBody>
                    <a:bodyPr/>
                    <a:lstStyle/>
                    <a:p>
                      <a:r>
                        <a:rPr lang="en-GB" sz="1400" baseline="0" dirty="0" smtClean="0"/>
                        <a:t>Person who has authority to grant access to data and services </a:t>
                      </a:r>
                      <a:endParaRPr lang="en-GB" sz="1400" dirty="0"/>
                    </a:p>
                  </a:txBody>
                  <a:tcPr/>
                </a:tc>
                <a:tc>
                  <a:txBody>
                    <a:bodyPr/>
                    <a:lstStyle/>
                    <a:p>
                      <a:r>
                        <a:rPr lang="en-GB" sz="1400" dirty="0" smtClean="0"/>
                        <a:t>You</a:t>
                      </a:r>
                      <a:endParaRPr lang="en-GB" sz="1400" dirty="0"/>
                    </a:p>
                  </a:txBody>
                  <a:tcPr/>
                </a:tc>
              </a:tr>
              <a:tr h="370840">
                <a:tc>
                  <a:txBody>
                    <a:bodyPr/>
                    <a:lstStyle/>
                    <a:p>
                      <a:r>
                        <a:rPr lang="en-GB" sz="1400" b="1" dirty="0" smtClean="0"/>
                        <a:t>Protected resource</a:t>
                      </a:r>
                      <a:endParaRPr lang="en-GB" sz="1400" b="1" dirty="0"/>
                    </a:p>
                  </a:txBody>
                  <a:tcPr/>
                </a:tc>
                <a:tc>
                  <a:txBody>
                    <a:bodyPr/>
                    <a:lstStyle/>
                    <a:p>
                      <a:r>
                        <a:rPr lang="en-GB" sz="1400" dirty="0" smtClean="0"/>
                        <a:t>Data and / or</a:t>
                      </a:r>
                      <a:r>
                        <a:rPr lang="en-GB" sz="1400" baseline="0" dirty="0" smtClean="0"/>
                        <a:t> services which the resource owner wants to keep secure</a:t>
                      </a:r>
                      <a:endParaRPr lang="en-GB" sz="1400" dirty="0"/>
                    </a:p>
                  </a:txBody>
                  <a:tcPr/>
                </a:tc>
                <a:tc>
                  <a:txBody>
                    <a:bodyPr/>
                    <a:lstStyle/>
                    <a:p>
                      <a:r>
                        <a:rPr lang="en-GB" sz="1400" dirty="0" err="1" smtClean="0"/>
                        <a:t>Dropbox</a:t>
                      </a:r>
                      <a:r>
                        <a:rPr lang="en-GB" sz="1400" dirty="0" smtClean="0"/>
                        <a:t> files /</a:t>
                      </a:r>
                    </a:p>
                    <a:p>
                      <a:r>
                        <a:rPr lang="en-GB" sz="1400" dirty="0" err="1" smtClean="0"/>
                        <a:t>Dropbox</a:t>
                      </a:r>
                      <a:r>
                        <a:rPr lang="en-GB" sz="1400" dirty="0" smtClean="0"/>
                        <a:t> actions (eg upload file)</a:t>
                      </a:r>
                    </a:p>
                  </a:txBody>
                  <a:tcPr/>
                </a:tc>
              </a:tr>
              <a:tr h="370840">
                <a:tc>
                  <a:txBody>
                    <a:bodyPr/>
                    <a:lstStyle/>
                    <a:p>
                      <a:r>
                        <a:rPr lang="en-GB" sz="1400" b="1" dirty="0" smtClean="0"/>
                        <a:t>Resource server</a:t>
                      </a:r>
                      <a:endParaRPr lang="en-GB" sz="1400" b="1" dirty="0"/>
                    </a:p>
                  </a:txBody>
                  <a:tcPr/>
                </a:tc>
                <a:tc>
                  <a:txBody>
                    <a:bodyPr/>
                    <a:lstStyle/>
                    <a:p>
                      <a:r>
                        <a:rPr lang="en-GB" sz="1400" dirty="0" smtClean="0"/>
                        <a:t>The server which hosts the resources that are protected by OAuth</a:t>
                      </a:r>
                      <a:endParaRPr lang="en-GB" sz="1400" dirty="0"/>
                    </a:p>
                  </a:txBody>
                  <a:tcPr/>
                </a:tc>
                <a:tc>
                  <a:txBody>
                    <a:bodyPr/>
                    <a:lstStyle/>
                    <a:p>
                      <a:r>
                        <a:rPr lang="en-GB" sz="1400" dirty="0" smtClean="0"/>
                        <a:t>data server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Authorisation server</a:t>
                      </a:r>
                      <a:endParaRPr lang="en-GB" sz="1400" b="1" dirty="0"/>
                    </a:p>
                  </a:txBody>
                  <a:tcPr/>
                </a:tc>
                <a:tc>
                  <a:txBody>
                    <a:bodyPr/>
                    <a:lstStyle/>
                    <a:p>
                      <a:r>
                        <a:rPr lang="en-GB" sz="1400" dirty="0" smtClean="0"/>
                        <a:t>Server</a:t>
                      </a:r>
                      <a:r>
                        <a:rPr lang="en-GB" sz="1400" baseline="0" dirty="0" smtClean="0"/>
                        <a:t> which performs resource authorisation actions, including:</a:t>
                      </a:r>
                    </a:p>
                    <a:p>
                      <a:pPr marL="285750" indent="-285750">
                        <a:buFont typeface="Arial"/>
                        <a:buChar char="•"/>
                      </a:pPr>
                      <a:r>
                        <a:rPr lang="en-GB" sz="1400" baseline="0" dirty="0" smtClean="0"/>
                        <a:t>receive </a:t>
                      </a:r>
                      <a:r>
                        <a:rPr lang="en-GB" sz="1400" baseline="0" dirty="0" smtClean="0"/>
                        <a:t>access consent from user</a:t>
                      </a:r>
                    </a:p>
                    <a:p>
                      <a:pPr marL="285750" indent="-285750">
                        <a:buFont typeface="Arial"/>
                        <a:buChar char="•"/>
                      </a:pPr>
                      <a:r>
                        <a:rPr lang="en-GB" sz="1400" dirty="0" smtClean="0"/>
                        <a:t>issue </a:t>
                      </a:r>
                      <a:r>
                        <a:rPr lang="en-GB" sz="1400" dirty="0" smtClean="0"/>
                        <a:t>access</a:t>
                      </a:r>
                      <a:r>
                        <a:rPr lang="en-GB" sz="1400" baseline="0" dirty="0" smtClean="0"/>
                        <a:t> token to client</a:t>
                      </a:r>
                    </a:p>
                    <a:p>
                      <a:pPr marL="285750" indent="-285750">
                        <a:buFont typeface="Arial"/>
                        <a:buChar char="•"/>
                      </a:pPr>
                      <a:r>
                        <a:rPr lang="en-GB" sz="1400" baseline="0" dirty="0" smtClean="0"/>
                        <a:t>validate </a:t>
                      </a:r>
                      <a:r>
                        <a:rPr lang="en-GB" sz="1400" baseline="0" dirty="0" smtClean="0"/>
                        <a:t>access tokens provided by clients</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authorisation </a:t>
                      </a:r>
                      <a:r>
                        <a:rPr lang="en-GB" sz="1400" baseline="0" dirty="0" smtClean="0"/>
                        <a:t>server</a:t>
                      </a:r>
                      <a:r>
                        <a:rPr lang="en-GB" sz="1400" dirty="0" smtClean="0"/>
                        <a:t>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Client</a:t>
                      </a:r>
                      <a:endParaRPr lang="en-GB" sz="1400" b="1" dirty="0"/>
                    </a:p>
                  </a:txBody>
                  <a:tcPr/>
                </a:tc>
                <a:tc>
                  <a:txBody>
                    <a:bodyPr/>
                    <a:lstStyle/>
                    <a:p>
                      <a:r>
                        <a:rPr lang="en-GB" sz="1400" dirty="0" smtClean="0"/>
                        <a:t>A program which makes </a:t>
                      </a:r>
                      <a:r>
                        <a:rPr lang="en-GB" sz="1400" dirty="0" err="1" smtClean="0"/>
                        <a:t>Oauth</a:t>
                      </a:r>
                      <a:r>
                        <a:rPr lang="en-GB" sz="1400" dirty="0" smtClean="0"/>
                        <a:t> calls to perform actions on protected resources on behalf of the resource owner</a:t>
                      </a:r>
                      <a:endParaRPr lang="en-GB" sz="1400" dirty="0"/>
                    </a:p>
                  </a:txBody>
                  <a:tcPr/>
                </a:tc>
                <a:tc>
                  <a:txBody>
                    <a:bodyPr/>
                    <a:lstStyle/>
                    <a:p>
                      <a:r>
                        <a:rPr lang="en-GB" sz="1400" dirty="0" smtClean="0"/>
                        <a:t>Desktop program, mobile app or web server</a:t>
                      </a:r>
                      <a:r>
                        <a:rPr lang="en-GB" sz="1400" baseline="0" dirty="0" smtClean="0"/>
                        <a:t> which stores its data in Dropbox</a:t>
                      </a:r>
                      <a:endParaRPr lang="en-GB" sz="1400" dirty="0"/>
                    </a:p>
                  </a:txBody>
                  <a:tcPr/>
                </a:tc>
              </a:tr>
              <a:tr h="370840">
                <a:tc>
                  <a:txBody>
                    <a:bodyPr/>
                    <a:lstStyle/>
                    <a:p>
                      <a:r>
                        <a:rPr lang="en-GB" sz="1400" b="1" dirty="0" smtClean="0"/>
                        <a:t>Registration</a:t>
                      </a:r>
                      <a:endParaRPr lang="en-GB" sz="1400" b="1" dirty="0"/>
                    </a:p>
                  </a:txBody>
                  <a:tcPr/>
                </a:tc>
                <a:tc>
                  <a:txBody>
                    <a:bodyPr/>
                    <a:lstStyle/>
                    <a:p>
                      <a:r>
                        <a:rPr lang="en-GB" sz="1400" dirty="0" smtClean="0"/>
                        <a:t>The process whereby a developer sets up key</a:t>
                      </a:r>
                      <a:r>
                        <a:rPr lang="en-GB" sz="1400" baseline="0" dirty="0" smtClean="0"/>
                        <a:t> attributes of their</a:t>
                      </a:r>
                      <a:r>
                        <a:rPr lang="en-GB" sz="1400" dirty="0" smtClean="0"/>
                        <a:t> application and is given an access  token in return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i="1" dirty="0" smtClean="0"/>
                        <a:t>See following slides</a:t>
                      </a:r>
                      <a:endParaRPr lang="en-GB" sz="1400" i="1" dirty="0"/>
                    </a:p>
                  </a:txBody>
                  <a:tcPr/>
                </a:tc>
              </a:tr>
              <a:tr h="370840">
                <a:tc>
                  <a:txBody>
                    <a:bodyPr/>
                    <a:lstStyle/>
                    <a:p>
                      <a:r>
                        <a:rPr lang="en-GB" sz="1400" b="1" dirty="0" smtClean="0"/>
                        <a:t>Authorisation workflow</a:t>
                      </a:r>
                      <a:endParaRPr lang="en-GB" sz="1400" b="1" dirty="0"/>
                    </a:p>
                  </a:txBody>
                  <a:tcPr/>
                </a:tc>
                <a:tc>
                  <a:txBody>
                    <a:bodyPr/>
                    <a:lstStyle/>
                    <a:p>
                      <a:r>
                        <a:rPr lang="en-GB" sz="1400" dirty="0" smtClean="0"/>
                        <a:t>A sequence of steps in which the resource</a:t>
                      </a:r>
                      <a:r>
                        <a:rPr lang="en-GB" sz="1400" baseline="0" dirty="0" smtClean="0"/>
                        <a:t> owner authorises a client to access a protected resource</a:t>
                      </a:r>
                      <a:endParaRPr lang="en-GB" sz="1400" dirty="0"/>
                    </a:p>
                  </a:txBody>
                  <a:tcPr/>
                </a:tc>
                <a:tc>
                  <a:txBody>
                    <a:bodyPr/>
                    <a:lstStyle/>
                    <a:p>
                      <a:r>
                        <a:rPr lang="en-GB" sz="1400" i="1" dirty="0" smtClean="0"/>
                        <a:t>See following slides</a:t>
                      </a:r>
                      <a:endParaRPr lang="en-GB" sz="1400" i="1" dirty="0"/>
                    </a:p>
                  </a:txBody>
                  <a:tcPr/>
                </a:tc>
              </a:tr>
            </a:tbl>
          </a:graphicData>
        </a:graphic>
      </p:graphicFrame>
    </p:spTree>
    <p:extLst>
      <p:ext uri="{BB962C8B-B14F-4D97-AF65-F5344CB8AC3E}">
        <p14:creationId xmlns:p14="http://schemas.microsoft.com/office/powerpoint/2010/main" val="323753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Flow">
  <a:themeElements>
    <a:clrScheme name="Custom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20356</TotalTime>
  <Words>2095</Words>
  <Application>Microsoft Macintosh PowerPoint</Application>
  <PresentationFormat>On-screen Show (4:3)</PresentationFormat>
  <Paragraphs>364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1_Flow</vt:lpstr>
      <vt:lpstr>PowerPoint Presentation</vt:lpstr>
      <vt:lpstr>Agenda</vt:lpstr>
      <vt:lpstr>Presenters</vt:lpstr>
      <vt:lpstr>Problem Statement</vt:lpstr>
      <vt:lpstr>A More Interesting Problem Statement</vt:lpstr>
      <vt:lpstr>A Solution: OAuth</vt:lpstr>
      <vt:lpstr>A Brief History of OAuth</vt:lpstr>
      <vt:lpstr>OAuth Benefits (and Criticisms)</vt:lpstr>
      <vt:lpstr>Some OAuth Terminology</vt:lpstr>
      <vt:lpstr>Application Registration</vt:lpstr>
      <vt:lpstr>Example: Dropbox Application Registration</vt:lpstr>
      <vt:lpstr>OAuth Workflow</vt:lpstr>
      <vt:lpstr>Authorization Code Workflow (No-Redirect)</vt:lpstr>
      <vt:lpstr>Authorization Code Workflow (Redirect)</vt:lpstr>
      <vt:lpstr>Exercise</vt:lpstr>
      <vt:lpstr>Setting up the Exercise</vt:lpstr>
      <vt:lpstr>What’s in the Repository (see Appendix)</vt:lpstr>
      <vt:lpstr>PowerPoint Presentation</vt:lpstr>
      <vt:lpstr>PowerPoint Presentation</vt:lpstr>
      <vt:lpstr>Exercise 1: Granting Access to Dropbox Programmatically</vt:lpstr>
      <vt:lpstr>PowerPoint Presentation</vt:lpstr>
      <vt:lpstr>Exercise 2: Using the Dropbox API to Read and Write Files</vt:lpstr>
      <vt:lpstr>PowerPoint Presentation</vt:lpstr>
      <vt:lpstr>Conclusion</vt:lpstr>
      <vt:lpstr>PowerPoint Presentation</vt:lpstr>
      <vt:lpstr>PowerPoint Presentation</vt:lpstr>
      <vt:lpstr>Further Information</vt:lpstr>
    </vt:vector>
  </TitlesOfParts>
  <Company>BlackRock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  in Practice</dc:title>
  <dc:creator>Eoin Woods</dc:creator>
  <cp:lastModifiedBy>Nick Rozanski</cp:lastModifiedBy>
  <cp:revision>275</cp:revision>
  <cp:lastPrinted>2014-05-30T15:17:34Z</cp:lastPrinted>
  <dcterms:created xsi:type="dcterms:W3CDTF">2013-04-14T11:46:15Z</dcterms:created>
  <dcterms:modified xsi:type="dcterms:W3CDTF">2014-06-30T20:36:56Z</dcterms:modified>
</cp:coreProperties>
</file>