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28"/>
  </p:notesMasterIdLst>
  <p:handoutMasterIdLst>
    <p:handoutMasterId r:id="rId29"/>
  </p:handoutMasterIdLst>
  <p:sldIdLst>
    <p:sldId id="256" r:id="rId2"/>
    <p:sldId id="262" r:id="rId3"/>
    <p:sldId id="258" r:id="rId4"/>
    <p:sldId id="260" r:id="rId5"/>
    <p:sldId id="263" r:id="rId6"/>
    <p:sldId id="269" r:id="rId7"/>
    <p:sldId id="265" r:id="rId8"/>
    <p:sldId id="266" r:id="rId9"/>
    <p:sldId id="267" r:id="rId10"/>
    <p:sldId id="271" r:id="rId11"/>
    <p:sldId id="264" r:id="rId12"/>
    <p:sldId id="273" r:id="rId13"/>
    <p:sldId id="277" r:id="rId14"/>
    <p:sldId id="278" r:id="rId15"/>
    <p:sldId id="279" r:id="rId16"/>
    <p:sldId id="284" r:id="rId17"/>
    <p:sldId id="275" r:id="rId18"/>
    <p:sldId id="281" r:id="rId19"/>
    <p:sldId id="288" r:id="rId20"/>
    <p:sldId id="282" r:id="rId21"/>
    <p:sldId id="286" r:id="rId22"/>
    <p:sldId id="289" r:id="rId23"/>
    <p:sldId id="280" r:id="rId24"/>
    <p:sldId id="274" r:id="rId25"/>
    <p:sldId id="261" r:id="rId26"/>
    <p:sldId id="290" r:id="rId27"/>
  </p:sldIdLst>
  <p:sldSz cx="9144000" cy="6858000" type="screen4x3"/>
  <p:notesSz cx="6858000" cy="9144000"/>
  <p:defaultTextStyle>
    <a:defPPr>
      <a:defRPr lang="en-GB"/>
    </a:defPPr>
    <a:lvl1pPr algn="l" defTabSz="457200"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008040"/>
    <a:srgbClr val="4C4C4C"/>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9648" autoAdjust="0"/>
  </p:normalViewPr>
  <p:slideViewPr>
    <p:cSldViewPr snapToGrid="0" snapToObjects="1">
      <p:cViewPr varScale="1">
        <p:scale>
          <a:sx n="97" d="100"/>
          <a:sy n="97" d="100"/>
        </p:scale>
        <p:origin x="-1432"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interSettings" Target="printerSettings/printerSettings1.bin"/><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61FAC92-251B-B34F-B048-8699966A6B34}" type="datetimeFigureOut">
              <a:rPr lang="en-US" smtClean="0"/>
              <a:pPr/>
              <a:t>21/06/2014</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1D11E9-7BDD-8F40-9991-92F438743B0F}" type="slidenum">
              <a:rPr lang="en-GB" smtClean="0"/>
              <a:pPr/>
              <a:t>‹#›</a:t>
            </a:fld>
            <a:endParaRPr lang="en-GB"/>
          </a:p>
        </p:txBody>
      </p:sp>
    </p:spTree>
    <p:extLst>
      <p:ext uri="{BB962C8B-B14F-4D97-AF65-F5344CB8AC3E}">
        <p14:creationId xmlns:p14="http://schemas.microsoft.com/office/powerpoint/2010/main" val="33530789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ea typeface="ＭＳ Ｐゴシック" charset="-128"/>
                <a:cs typeface="+mn-cs"/>
              </a:defRPr>
            </a:lvl1pPr>
          </a:lstStyle>
          <a:p>
            <a:pPr>
              <a:defRPr/>
            </a:pPr>
            <a:endParaRPr lang="en-GB"/>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34B7DD38-5B8A-884F-A4F1-888BCE980ABD}" type="datetimeFigureOut">
              <a:rPr lang="en-GB"/>
              <a:pPr/>
              <a:t>21/06/2014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ea typeface="ＭＳ Ｐゴシック" charset="-128"/>
                <a:cs typeface="+mn-cs"/>
              </a:defRPr>
            </a:lvl1pPr>
          </a:lstStyle>
          <a:p>
            <a:pPr>
              <a:defRPr/>
            </a:pPr>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7028062D-9146-B549-8149-E7861E242D67}" type="slidenum">
              <a:rPr lang="en-GB"/>
              <a:pPr/>
              <a:t>‹#›</a:t>
            </a:fld>
            <a:endParaRPr lang="en-GB"/>
          </a:p>
        </p:txBody>
      </p:sp>
    </p:spTree>
    <p:extLst>
      <p:ext uri="{BB962C8B-B14F-4D97-AF65-F5344CB8AC3E}">
        <p14:creationId xmlns:p14="http://schemas.microsoft.com/office/powerpoint/2010/main" val="385445569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ＭＳ Ｐゴシック" charset="0"/>
        <a:cs typeface="+mn-cs"/>
      </a:defRPr>
    </a:lvl1pPr>
    <a:lvl2pPr marL="457200" algn="l" rtl="0" fontAlgn="base">
      <a:spcBef>
        <a:spcPct val="30000"/>
      </a:spcBef>
      <a:spcAft>
        <a:spcPct val="0"/>
      </a:spcAft>
      <a:defRPr sz="1200" kern="1200">
        <a:solidFill>
          <a:schemeClr val="tx1"/>
        </a:solidFill>
        <a:latin typeface="+mn-lt"/>
        <a:ea typeface="ＭＳ Ｐゴシック" charset="0"/>
        <a:cs typeface="+mn-cs"/>
      </a:defRPr>
    </a:lvl2pPr>
    <a:lvl3pPr marL="914400" algn="l" rtl="0" fontAlgn="base">
      <a:spcBef>
        <a:spcPct val="30000"/>
      </a:spcBef>
      <a:spcAft>
        <a:spcPct val="0"/>
      </a:spcAft>
      <a:defRPr sz="1200" kern="1200">
        <a:solidFill>
          <a:schemeClr val="tx1"/>
        </a:solidFill>
        <a:latin typeface="+mn-lt"/>
        <a:ea typeface="ＭＳ Ｐゴシック" charset="0"/>
        <a:cs typeface="+mn-cs"/>
      </a:defRPr>
    </a:lvl3pPr>
    <a:lvl4pPr marL="1371600" algn="l" rtl="0" fontAlgn="base">
      <a:spcBef>
        <a:spcPct val="30000"/>
      </a:spcBef>
      <a:spcAft>
        <a:spcPct val="0"/>
      </a:spcAft>
      <a:defRPr sz="1200" kern="1200">
        <a:solidFill>
          <a:schemeClr val="tx1"/>
        </a:solidFill>
        <a:latin typeface="+mn-lt"/>
        <a:ea typeface="ＭＳ Ｐゴシック" charset="0"/>
        <a:cs typeface="+mn-cs"/>
      </a:defRPr>
    </a:lvl4pPr>
    <a:lvl5pPr marL="1828800" algn="l" rtl="0" fontAlgn="base">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81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D984D603-7F29-9941-B210-BC513A6FF8BA}" type="slidenum">
              <a:rPr lang="en-GB"/>
              <a:pPr/>
              <a:t>2</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C0143FEF-0790-5F41-A57E-58621E52F803}" type="slidenum">
              <a:rPr lang="en-GB"/>
              <a:pPr/>
              <a:t>3</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Date Placeholder 9"/>
          <p:cNvSpPr>
            <a:spLocks noGrp="1"/>
          </p:cNvSpPr>
          <p:nvPr>
            <p:ph type="dt" sz="half" idx="10"/>
          </p:nvPr>
        </p:nvSpPr>
        <p:spPr/>
        <p:txBody>
          <a:bodyPr/>
          <a:lstStyle>
            <a:lvl1pPr>
              <a:defRPr/>
            </a:lvl1pPr>
          </a:lstStyle>
          <a:p>
            <a:fld id="{B37F9263-0D28-A947-82B3-E306807255D6}" type="datetime1">
              <a:rPr lang="en-GB"/>
              <a:pPr/>
              <a:t>21/06/2014</a:t>
            </a:fld>
            <a:endParaRPr lang="en-GB"/>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fld id="{840562DB-A935-094E-9E21-DB63A180F702}" type="slidenum">
              <a:rPr lang="en-GB"/>
              <a:pPr/>
              <a:t>‹#›</a:t>
            </a:fld>
            <a:endParaRPr lang="en-GB"/>
          </a:p>
        </p:txBody>
      </p:sp>
    </p:spTree>
    <p:extLst>
      <p:ext uri="{BB962C8B-B14F-4D97-AF65-F5344CB8AC3E}">
        <p14:creationId xmlns:p14="http://schemas.microsoft.com/office/powerpoint/2010/main" val="2648290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9"/>
          <p:cNvSpPr>
            <a:spLocks noGrp="1"/>
          </p:cNvSpPr>
          <p:nvPr>
            <p:ph type="dt" sz="half" idx="10"/>
          </p:nvPr>
        </p:nvSpPr>
        <p:spPr/>
        <p:txBody>
          <a:bodyPr/>
          <a:lstStyle>
            <a:lvl1pPr>
              <a:defRPr/>
            </a:lvl1pPr>
          </a:lstStyle>
          <a:p>
            <a:fld id="{F5483EDC-A27D-D447-94F8-607CCF07BA43}" type="datetime1">
              <a:rPr lang="en-GB"/>
              <a:pPr/>
              <a:t>21/06/2014</a:t>
            </a:fld>
            <a:endParaRPr lang="en-GB"/>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fld id="{081B1151-516B-2240-A750-D3CA0589D35E}" type="slidenum">
              <a:rPr lang="en-GB"/>
              <a:pPr/>
              <a:t>‹#›</a:t>
            </a:fld>
            <a:endParaRPr lang="en-GB"/>
          </a:p>
        </p:txBody>
      </p:sp>
    </p:spTree>
    <p:extLst>
      <p:ext uri="{BB962C8B-B14F-4D97-AF65-F5344CB8AC3E}">
        <p14:creationId xmlns:p14="http://schemas.microsoft.com/office/powerpoint/2010/main" val="966106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36600"/>
            <a:ext cx="2057400" cy="55880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736600"/>
            <a:ext cx="6019800" cy="5588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9"/>
          <p:cNvSpPr>
            <a:spLocks noGrp="1"/>
          </p:cNvSpPr>
          <p:nvPr>
            <p:ph type="dt" sz="half" idx="10"/>
          </p:nvPr>
        </p:nvSpPr>
        <p:spPr/>
        <p:txBody>
          <a:bodyPr/>
          <a:lstStyle>
            <a:lvl1pPr>
              <a:defRPr/>
            </a:lvl1pPr>
          </a:lstStyle>
          <a:p>
            <a:fld id="{D13606D2-9B84-F843-9C89-B9416B784FCA}" type="datetime1">
              <a:rPr lang="en-GB"/>
              <a:pPr/>
              <a:t>21/06/2014</a:t>
            </a:fld>
            <a:endParaRPr lang="en-GB"/>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fld id="{59162963-BAB9-3F40-B25E-9C2D53DB8F64}" type="slidenum">
              <a:rPr lang="en-GB"/>
              <a:pPr/>
              <a:t>‹#›</a:t>
            </a:fld>
            <a:endParaRPr lang="en-GB"/>
          </a:p>
        </p:txBody>
      </p:sp>
    </p:spTree>
    <p:extLst>
      <p:ext uri="{BB962C8B-B14F-4D97-AF65-F5344CB8AC3E}">
        <p14:creationId xmlns:p14="http://schemas.microsoft.com/office/powerpoint/2010/main" val="4251608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9"/>
          <p:cNvSpPr>
            <a:spLocks noGrp="1"/>
          </p:cNvSpPr>
          <p:nvPr>
            <p:ph type="dt" sz="half" idx="10"/>
          </p:nvPr>
        </p:nvSpPr>
        <p:spPr/>
        <p:txBody>
          <a:bodyPr/>
          <a:lstStyle>
            <a:lvl1pPr>
              <a:defRPr/>
            </a:lvl1pPr>
          </a:lstStyle>
          <a:p>
            <a:fld id="{69BF0744-F7CD-7E4F-9882-55853F706263}" type="datetime1">
              <a:rPr lang="en-GB"/>
              <a:pPr/>
              <a:t>21/06/2014</a:t>
            </a:fld>
            <a:endParaRPr lang="en-GB"/>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fld id="{D19CB096-692E-3D4E-8CD7-66B6DCACCF45}" type="slidenum">
              <a:rPr lang="en-GB"/>
              <a:pPr/>
              <a:t>‹#›</a:t>
            </a:fld>
            <a:endParaRPr lang="en-GB"/>
          </a:p>
        </p:txBody>
      </p:sp>
    </p:spTree>
    <p:extLst>
      <p:ext uri="{BB962C8B-B14F-4D97-AF65-F5344CB8AC3E}">
        <p14:creationId xmlns:p14="http://schemas.microsoft.com/office/powerpoint/2010/main" val="3176242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9"/>
          <p:cNvSpPr>
            <a:spLocks noGrp="1"/>
          </p:cNvSpPr>
          <p:nvPr>
            <p:ph type="dt" sz="half" idx="10"/>
          </p:nvPr>
        </p:nvSpPr>
        <p:spPr/>
        <p:txBody>
          <a:bodyPr/>
          <a:lstStyle>
            <a:lvl1pPr>
              <a:defRPr/>
            </a:lvl1pPr>
          </a:lstStyle>
          <a:p>
            <a:fld id="{6D0236A6-409E-674F-89AC-E896F189E47F}" type="datetime1">
              <a:rPr lang="en-GB"/>
              <a:pPr/>
              <a:t>21/06/2014</a:t>
            </a:fld>
            <a:endParaRPr lang="en-GB"/>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fld id="{B2A945A1-E3C1-6A42-AF42-80F6EFE8A731}" type="slidenum">
              <a:rPr lang="en-GB"/>
              <a:pPr/>
              <a:t>‹#›</a:t>
            </a:fld>
            <a:endParaRPr lang="en-GB"/>
          </a:p>
        </p:txBody>
      </p:sp>
    </p:spTree>
    <p:extLst>
      <p:ext uri="{BB962C8B-B14F-4D97-AF65-F5344CB8AC3E}">
        <p14:creationId xmlns:p14="http://schemas.microsoft.com/office/powerpoint/2010/main" val="3459873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466850"/>
            <a:ext cx="4038600" cy="4857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466850"/>
            <a:ext cx="4038600" cy="4857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9"/>
          <p:cNvSpPr>
            <a:spLocks noGrp="1"/>
          </p:cNvSpPr>
          <p:nvPr>
            <p:ph type="dt" sz="half" idx="10"/>
          </p:nvPr>
        </p:nvSpPr>
        <p:spPr/>
        <p:txBody>
          <a:bodyPr/>
          <a:lstStyle>
            <a:lvl1pPr>
              <a:defRPr/>
            </a:lvl1pPr>
          </a:lstStyle>
          <a:p>
            <a:fld id="{4F6A9725-7D81-084B-9E97-48A18A77D304}" type="datetime1">
              <a:rPr lang="en-GB"/>
              <a:pPr/>
              <a:t>21/06/2014</a:t>
            </a:fld>
            <a:endParaRPr lang="en-GB"/>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fld id="{21F9E7D1-7CA7-6841-A4A8-05E3CA5E93EA}" type="slidenum">
              <a:rPr lang="en-GB"/>
              <a:pPr/>
              <a:t>‹#›</a:t>
            </a:fld>
            <a:endParaRPr lang="en-GB"/>
          </a:p>
        </p:txBody>
      </p:sp>
    </p:spTree>
    <p:extLst>
      <p:ext uri="{BB962C8B-B14F-4D97-AF65-F5344CB8AC3E}">
        <p14:creationId xmlns:p14="http://schemas.microsoft.com/office/powerpoint/2010/main" val="17994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9"/>
          <p:cNvSpPr>
            <a:spLocks noGrp="1"/>
          </p:cNvSpPr>
          <p:nvPr>
            <p:ph type="dt" sz="half" idx="10"/>
          </p:nvPr>
        </p:nvSpPr>
        <p:spPr/>
        <p:txBody>
          <a:bodyPr/>
          <a:lstStyle>
            <a:lvl1pPr>
              <a:defRPr/>
            </a:lvl1pPr>
          </a:lstStyle>
          <a:p>
            <a:fld id="{36892021-AFE2-7646-9A69-7AF9AF8A9C0C}" type="datetime1">
              <a:rPr lang="en-GB"/>
              <a:pPr/>
              <a:t>21/06/2014</a:t>
            </a:fld>
            <a:endParaRPr lang="en-GB"/>
          </a:p>
        </p:txBody>
      </p:sp>
      <p:sp>
        <p:nvSpPr>
          <p:cNvPr id="8" name="Footer Placeholder 21"/>
          <p:cNvSpPr>
            <a:spLocks noGrp="1"/>
          </p:cNvSpPr>
          <p:nvPr>
            <p:ph type="ftr" sz="quarter" idx="11"/>
          </p:nvPr>
        </p:nvSpPr>
        <p:spPr/>
        <p:txBody>
          <a:bodyPr/>
          <a:lstStyle>
            <a:lvl1pPr>
              <a:defRPr/>
            </a:lvl1pPr>
          </a:lstStyle>
          <a:p>
            <a:pPr>
              <a:defRPr/>
            </a:pPr>
            <a:endParaRPr lang="en-US"/>
          </a:p>
        </p:txBody>
      </p:sp>
      <p:sp>
        <p:nvSpPr>
          <p:cNvPr id="9" name="Slide Number Placeholder 17"/>
          <p:cNvSpPr>
            <a:spLocks noGrp="1"/>
          </p:cNvSpPr>
          <p:nvPr>
            <p:ph type="sldNum" sz="quarter" idx="12"/>
          </p:nvPr>
        </p:nvSpPr>
        <p:spPr/>
        <p:txBody>
          <a:bodyPr/>
          <a:lstStyle>
            <a:lvl1pPr>
              <a:defRPr/>
            </a:lvl1pPr>
          </a:lstStyle>
          <a:p>
            <a:fld id="{80C9D486-A345-8940-8743-CF2BCACA2CF2}" type="slidenum">
              <a:rPr lang="en-GB"/>
              <a:pPr/>
              <a:t>‹#›</a:t>
            </a:fld>
            <a:endParaRPr lang="en-GB"/>
          </a:p>
        </p:txBody>
      </p:sp>
    </p:spTree>
    <p:extLst>
      <p:ext uri="{BB962C8B-B14F-4D97-AF65-F5344CB8AC3E}">
        <p14:creationId xmlns:p14="http://schemas.microsoft.com/office/powerpoint/2010/main" val="2848756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9"/>
          <p:cNvSpPr>
            <a:spLocks noGrp="1"/>
          </p:cNvSpPr>
          <p:nvPr>
            <p:ph type="dt" sz="half" idx="10"/>
          </p:nvPr>
        </p:nvSpPr>
        <p:spPr/>
        <p:txBody>
          <a:bodyPr/>
          <a:lstStyle>
            <a:lvl1pPr>
              <a:defRPr/>
            </a:lvl1pPr>
          </a:lstStyle>
          <a:p>
            <a:fld id="{FCA7C272-6524-5F4A-8F45-7EB0153F335F}" type="datetime1">
              <a:rPr lang="en-GB"/>
              <a:pPr/>
              <a:t>21/06/2014</a:t>
            </a:fld>
            <a:endParaRPr lang="en-GB"/>
          </a:p>
        </p:txBody>
      </p:sp>
      <p:sp>
        <p:nvSpPr>
          <p:cNvPr id="4" name="Footer Placeholder 21"/>
          <p:cNvSpPr>
            <a:spLocks noGrp="1"/>
          </p:cNvSpPr>
          <p:nvPr>
            <p:ph type="ftr" sz="quarter" idx="11"/>
          </p:nvPr>
        </p:nvSpPr>
        <p:spPr/>
        <p:txBody>
          <a:bodyPr/>
          <a:lstStyle>
            <a:lvl1pPr>
              <a:defRPr/>
            </a:lvl1pPr>
          </a:lstStyle>
          <a:p>
            <a:pPr>
              <a:defRPr/>
            </a:pPr>
            <a:endParaRPr lang="en-US"/>
          </a:p>
        </p:txBody>
      </p:sp>
      <p:sp>
        <p:nvSpPr>
          <p:cNvPr id="5" name="Slide Number Placeholder 17"/>
          <p:cNvSpPr>
            <a:spLocks noGrp="1"/>
          </p:cNvSpPr>
          <p:nvPr>
            <p:ph type="sldNum" sz="quarter" idx="12"/>
          </p:nvPr>
        </p:nvSpPr>
        <p:spPr/>
        <p:txBody>
          <a:bodyPr/>
          <a:lstStyle>
            <a:lvl1pPr>
              <a:defRPr/>
            </a:lvl1pPr>
          </a:lstStyle>
          <a:p>
            <a:fld id="{37768828-0595-5042-8921-2B3ED6B7E5B6}" type="slidenum">
              <a:rPr lang="en-GB"/>
              <a:pPr/>
              <a:t>‹#›</a:t>
            </a:fld>
            <a:endParaRPr lang="en-GB"/>
          </a:p>
        </p:txBody>
      </p:sp>
    </p:spTree>
    <p:extLst>
      <p:ext uri="{BB962C8B-B14F-4D97-AF65-F5344CB8AC3E}">
        <p14:creationId xmlns:p14="http://schemas.microsoft.com/office/powerpoint/2010/main" val="1087027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fld id="{231A887B-6191-C147-8923-F80BD8C33FCD}" type="datetime1">
              <a:rPr lang="en-GB"/>
              <a:pPr/>
              <a:t>21/06/2014</a:t>
            </a:fld>
            <a:endParaRPr lang="en-GB"/>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fld id="{3B5054CE-ACA3-4940-9FD8-9A5001C24816}" type="slidenum">
              <a:rPr lang="en-GB"/>
              <a:pPr/>
              <a:t>‹#›</a:t>
            </a:fld>
            <a:endParaRPr lang="en-GB"/>
          </a:p>
        </p:txBody>
      </p:sp>
    </p:spTree>
    <p:extLst>
      <p:ext uri="{BB962C8B-B14F-4D97-AF65-F5344CB8AC3E}">
        <p14:creationId xmlns:p14="http://schemas.microsoft.com/office/powerpoint/2010/main" val="3506225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9"/>
          <p:cNvSpPr>
            <a:spLocks noGrp="1"/>
          </p:cNvSpPr>
          <p:nvPr>
            <p:ph type="dt" sz="half" idx="10"/>
          </p:nvPr>
        </p:nvSpPr>
        <p:spPr/>
        <p:txBody>
          <a:bodyPr/>
          <a:lstStyle>
            <a:lvl1pPr>
              <a:defRPr/>
            </a:lvl1pPr>
          </a:lstStyle>
          <a:p>
            <a:fld id="{9294713F-FC05-3A40-96CF-B6994D056B93}" type="datetime1">
              <a:rPr lang="en-GB"/>
              <a:pPr/>
              <a:t>21/06/2014</a:t>
            </a:fld>
            <a:endParaRPr lang="en-GB"/>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fld id="{03AC6129-64C0-2543-A4AC-B3F17591243E}" type="slidenum">
              <a:rPr lang="en-GB"/>
              <a:pPr/>
              <a:t>‹#›</a:t>
            </a:fld>
            <a:endParaRPr lang="en-GB"/>
          </a:p>
        </p:txBody>
      </p:sp>
    </p:spTree>
    <p:extLst>
      <p:ext uri="{BB962C8B-B14F-4D97-AF65-F5344CB8AC3E}">
        <p14:creationId xmlns:p14="http://schemas.microsoft.com/office/powerpoint/2010/main" val="2822107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9"/>
          <p:cNvSpPr>
            <a:spLocks noGrp="1"/>
          </p:cNvSpPr>
          <p:nvPr>
            <p:ph type="dt" sz="half" idx="10"/>
          </p:nvPr>
        </p:nvSpPr>
        <p:spPr/>
        <p:txBody>
          <a:bodyPr/>
          <a:lstStyle>
            <a:lvl1pPr>
              <a:defRPr/>
            </a:lvl1pPr>
          </a:lstStyle>
          <a:p>
            <a:fld id="{7CBA5132-EE38-7F4A-835F-B1102FDE0768}" type="datetime1">
              <a:rPr lang="en-GB"/>
              <a:pPr/>
              <a:t>21/06/2014</a:t>
            </a:fld>
            <a:endParaRPr lang="en-GB"/>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fld id="{42FE8C94-0D47-CC40-B10C-6BFC316C402A}" type="slidenum">
              <a:rPr lang="en-GB"/>
              <a:pPr/>
              <a:t>‹#›</a:t>
            </a:fld>
            <a:endParaRPr lang="en-GB"/>
          </a:p>
        </p:txBody>
      </p:sp>
    </p:spTree>
    <p:extLst>
      <p:ext uri="{BB962C8B-B14F-4D97-AF65-F5344CB8AC3E}">
        <p14:creationId xmlns:p14="http://schemas.microsoft.com/office/powerpoint/2010/main" val="220091775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lang="en-US">
              <a:latin typeface="Constantia" pitchFamily="18" charset="0"/>
              <a:ea typeface="+mn-ea"/>
              <a:cs typeface="+mn-cs"/>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lang="en-US">
              <a:latin typeface="Constantia" pitchFamily="18" charset="0"/>
              <a:ea typeface="+mn-ea"/>
              <a:cs typeface="+mn-cs"/>
            </a:endParaRPr>
          </a:p>
        </p:txBody>
      </p:sp>
      <p:sp>
        <p:nvSpPr>
          <p:cNvPr id="1028" name="Title Placeholder 8"/>
          <p:cNvSpPr>
            <a:spLocks noGrp="1"/>
          </p:cNvSpPr>
          <p:nvPr>
            <p:ph type="title"/>
          </p:nvPr>
        </p:nvSpPr>
        <p:spPr bwMode="auto">
          <a:xfrm>
            <a:off x="457200" y="736600"/>
            <a:ext cx="82296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45720" rIns="0" bIns="0" numCol="1" anchor="b" anchorCtr="0" compatLnSpc="1">
            <a:prstTxWarp prst="textNoShape">
              <a:avLst/>
            </a:prstTxWarp>
          </a:bodyPr>
          <a:lstStyle/>
          <a:p>
            <a:pPr lvl="0"/>
            <a:r>
              <a:rPr lang="en-GB"/>
              <a:t>Click to edit Master title style</a:t>
            </a:r>
            <a:endParaRPr lang="en-US"/>
          </a:p>
        </p:txBody>
      </p:sp>
      <p:sp>
        <p:nvSpPr>
          <p:cNvPr id="1029" name="Text Placeholder 29"/>
          <p:cNvSpPr>
            <a:spLocks noGrp="1"/>
          </p:cNvSpPr>
          <p:nvPr>
            <p:ph type="body" idx="1"/>
          </p:nvPr>
        </p:nvSpPr>
        <p:spPr bwMode="auto">
          <a:xfrm>
            <a:off x="457200" y="1466850"/>
            <a:ext cx="8229600"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wrap="square" lIns="0" tIns="0" rIns="0" bIns="0" numCol="1" anchor="b" anchorCtr="0" compatLnSpc="1">
            <a:prstTxWarp prst="textNoShape">
              <a:avLst/>
            </a:prstTxWarp>
          </a:bodyPr>
          <a:lstStyle>
            <a:lvl1pPr eaLnBrk="1" hangingPunct="1">
              <a:defRPr sz="1200">
                <a:solidFill>
                  <a:srgbClr val="045C75"/>
                </a:solidFill>
                <a:latin typeface="Constantia" charset="0"/>
              </a:defRPr>
            </a:lvl1pPr>
          </a:lstStyle>
          <a:p>
            <a:fld id="{97C548F9-45AE-614C-B4B1-E298E2074A53}" type="datetime1">
              <a:rPr lang="en-GB"/>
              <a:pPr/>
              <a:t>21/06/2014</a:t>
            </a:fld>
            <a:endParaRPr lang="en-GB"/>
          </a:p>
        </p:txBody>
      </p:sp>
      <p:sp>
        <p:nvSpPr>
          <p:cNvPr id="22" name="Footer Placeholder 21"/>
          <p:cNvSpPr>
            <a:spLocks noGrp="1"/>
          </p:cNvSpPr>
          <p:nvPr>
            <p:ph type="ftr" sz="quarter" idx="3"/>
          </p:nvPr>
        </p:nvSpPr>
        <p:spPr>
          <a:xfrm>
            <a:off x="2667000" y="6356350"/>
            <a:ext cx="3352800" cy="365125"/>
          </a:xfrm>
          <a:prstGeom prst="rect">
            <a:avLst/>
          </a:prstGeom>
        </p:spPr>
        <p:txBody>
          <a:bodyPr vert="horz" wrap="square" lIns="0" tIns="0" rIns="0" bIns="0" numCol="1" anchor="b" anchorCtr="0" compatLnSpc="1">
            <a:prstTxWarp prst="textNoShape">
              <a:avLst/>
            </a:prstTxWarp>
          </a:bodyPr>
          <a:lstStyle>
            <a:lvl1pPr eaLnBrk="1" hangingPunct="1">
              <a:defRPr sz="1200">
                <a:solidFill>
                  <a:srgbClr val="045C75"/>
                </a:solidFill>
                <a:latin typeface="+mn-lt"/>
                <a:ea typeface="+mn-ea"/>
                <a:cs typeface="+mn-cs"/>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wrap="square" lIns="0" tIns="0" rIns="0" bIns="0" numCol="1" anchor="b" anchorCtr="0" compatLnSpc="1">
            <a:prstTxWarp prst="textNoShape">
              <a:avLst/>
            </a:prstTxWarp>
          </a:bodyPr>
          <a:lstStyle>
            <a:lvl1pPr algn="r" eaLnBrk="1" hangingPunct="1">
              <a:defRPr sz="1200">
                <a:solidFill>
                  <a:srgbClr val="045C75"/>
                </a:solidFill>
                <a:latin typeface="Constantia" charset="0"/>
              </a:defRPr>
            </a:lvl1pPr>
          </a:lstStyle>
          <a:p>
            <a:fld id="{EE0438B5-2074-A24D-BFBA-109F01F1528C}" type="slidenum">
              <a:rPr lang="en-GB"/>
              <a:pPr/>
              <a:t>‹#›</a:t>
            </a:fld>
            <a:endParaRPr lang="en-GB"/>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eaLnBrk="1" hangingPunct="1">
                <a:defRPr/>
              </a:pPr>
              <a:endParaRPr lang="en-US">
                <a:latin typeface="Constantia" pitchFamily="18" charset="0"/>
                <a:ea typeface="+mn-ea"/>
                <a:cs typeface="+mn-cs"/>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eaLnBrk="1" hangingPunct="1">
                <a:defRPr/>
              </a:pPr>
              <a:endParaRPr lang="en-US">
                <a:latin typeface="Constantia" pitchFamily="18" charset="0"/>
                <a:ea typeface="+mn-ea"/>
                <a:cs typeface="+mn-cs"/>
              </a:endParaRPr>
            </a:p>
          </p:txBody>
        </p:sp>
      </p:grpSp>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txStyles>
    <p:titleStyle>
      <a:lvl1pPr algn="l" rtl="0" eaLnBrk="0" fontAlgn="base" hangingPunct="0">
        <a:spcBef>
          <a:spcPct val="0"/>
        </a:spcBef>
        <a:spcAft>
          <a:spcPct val="0"/>
        </a:spcAft>
        <a:defRPr sz="3600">
          <a:solidFill>
            <a:schemeClr val="tx2"/>
          </a:solidFill>
          <a:latin typeface="+mj-lt"/>
          <a:ea typeface="ＭＳ Ｐゴシック" charset="-128"/>
          <a:cs typeface="ＭＳ Ｐゴシック" charset="-128"/>
        </a:defRPr>
      </a:lvl1pPr>
      <a:lvl2pPr algn="l" rtl="0" eaLnBrk="0" fontAlgn="base" hangingPunct="0">
        <a:spcBef>
          <a:spcPct val="0"/>
        </a:spcBef>
        <a:spcAft>
          <a:spcPct val="0"/>
        </a:spcAft>
        <a:defRPr sz="3600">
          <a:solidFill>
            <a:schemeClr val="tx2"/>
          </a:solidFill>
          <a:latin typeface="Calibri" pitchFamily="34" charset="0"/>
          <a:ea typeface="ＭＳ Ｐゴシック" charset="-128"/>
          <a:cs typeface="ＭＳ Ｐゴシック" charset="-128"/>
        </a:defRPr>
      </a:lvl2pPr>
      <a:lvl3pPr algn="l" rtl="0" eaLnBrk="0" fontAlgn="base" hangingPunct="0">
        <a:spcBef>
          <a:spcPct val="0"/>
        </a:spcBef>
        <a:spcAft>
          <a:spcPct val="0"/>
        </a:spcAft>
        <a:defRPr sz="3600">
          <a:solidFill>
            <a:schemeClr val="tx2"/>
          </a:solidFill>
          <a:latin typeface="Calibri" pitchFamily="34" charset="0"/>
          <a:ea typeface="ＭＳ Ｐゴシック" charset="-128"/>
          <a:cs typeface="ＭＳ Ｐゴシック" charset="-128"/>
        </a:defRPr>
      </a:lvl3pPr>
      <a:lvl4pPr algn="l" rtl="0" eaLnBrk="0" fontAlgn="base" hangingPunct="0">
        <a:spcBef>
          <a:spcPct val="0"/>
        </a:spcBef>
        <a:spcAft>
          <a:spcPct val="0"/>
        </a:spcAft>
        <a:defRPr sz="3600">
          <a:solidFill>
            <a:schemeClr val="tx2"/>
          </a:solidFill>
          <a:latin typeface="Calibri" pitchFamily="34" charset="0"/>
          <a:ea typeface="ＭＳ Ｐゴシック" charset="-128"/>
          <a:cs typeface="ＭＳ Ｐゴシック" charset="-128"/>
        </a:defRPr>
      </a:lvl4pPr>
      <a:lvl5pPr algn="l" rtl="0" eaLnBrk="0" fontAlgn="base" hangingPunct="0">
        <a:spcBef>
          <a:spcPct val="0"/>
        </a:spcBef>
        <a:spcAft>
          <a:spcPct val="0"/>
        </a:spcAft>
        <a:defRPr sz="3600">
          <a:solidFill>
            <a:schemeClr val="tx2"/>
          </a:solidFill>
          <a:latin typeface="Calibri" pitchFamily="34" charset="0"/>
          <a:ea typeface="ＭＳ Ｐゴシック" charset="-128"/>
          <a:cs typeface="ＭＳ Ｐゴシック" charset="-128"/>
        </a:defRPr>
      </a:lvl5pPr>
      <a:lvl6pPr marL="457200" algn="l" rtl="0" fontAlgn="base">
        <a:spcBef>
          <a:spcPct val="0"/>
        </a:spcBef>
        <a:spcAft>
          <a:spcPct val="0"/>
        </a:spcAft>
        <a:defRPr sz="4400">
          <a:solidFill>
            <a:schemeClr val="tx2"/>
          </a:solidFill>
          <a:latin typeface="Calibri" pitchFamily="34" charset="0"/>
        </a:defRPr>
      </a:lvl6pPr>
      <a:lvl7pPr marL="914400" algn="l" rtl="0" fontAlgn="base">
        <a:spcBef>
          <a:spcPct val="0"/>
        </a:spcBef>
        <a:spcAft>
          <a:spcPct val="0"/>
        </a:spcAft>
        <a:defRPr sz="4400">
          <a:solidFill>
            <a:schemeClr val="tx2"/>
          </a:solidFill>
          <a:latin typeface="Calibri" pitchFamily="34" charset="0"/>
        </a:defRPr>
      </a:lvl7pPr>
      <a:lvl8pPr marL="1371600" algn="l" rtl="0" fontAlgn="base">
        <a:spcBef>
          <a:spcPct val="0"/>
        </a:spcBef>
        <a:spcAft>
          <a:spcPct val="0"/>
        </a:spcAft>
        <a:defRPr sz="4400">
          <a:solidFill>
            <a:schemeClr val="tx2"/>
          </a:solidFill>
          <a:latin typeface="Calibri" pitchFamily="34" charset="0"/>
        </a:defRPr>
      </a:lvl8pPr>
      <a:lvl9pPr marL="1828800" algn="l" rtl="0" fontAlgn="base">
        <a:spcBef>
          <a:spcPct val="0"/>
        </a:spcBef>
        <a:spcAft>
          <a:spcPct val="0"/>
        </a:spcAft>
        <a:defRPr sz="44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charset="0"/>
        <a:buChar char=""/>
        <a:defRPr sz="2600">
          <a:solidFill>
            <a:schemeClr val="tx1"/>
          </a:solidFill>
          <a:latin typeface="+mn-lt"/>
          <a:ea typeface="ＭＳ Ｐゴシック" charset="-128"/>
          <a:cs typeface="ＭＳ Ｐゴシック" charset="-128"/>
        </a:defRPr>
      </a:lvl1pPr>
      <a:lvl2pPr marL="639763" indent="-246063" algn="l" rtl="0" eaLnBrk="0" fontAlgn="base" hangingPunct="0">
        <a:spcBef>
          <a:spcPct val="20000"/>
        </a:spcBef>
        <a:spcAft>
          <a:spcPct val="0"/>
        </a:spcAft>
        <a:buClr>
          <a:schemeClr val="accent1"/>
        </a:buClr>
        <a:buSzPct val="85000"/>
        <a:buFont typeface="Wingdings 2" charset="0"/>
        <a:buChar char=""/>
        <a:defRPr sz="2400">
          <a:solidFill>
            <a:schemeClr val="tx1"/>
          </a:solidFill>
          <a:latin typeface="+mn-lt"/>
          <a:ea typeface="ＭＳ Ｐゴシック" charset="-128"/>
        </a:defRPr>
      </a:lvl2pPr>
      <a:lvl3pPr marL="914400" indent="-246063" algn="l" rtl="0" eaLnBrk="0" fontAlgn="base" hangingPunct="0">
        <a:spcBef>
          <a:spcPct val="20000"/>
        </a:spcBef>
        <a:spcAft>
          <a:spcPct val="0"/>
        </a:spcAft>
        <a:buClr>
          <a:schemeClr val="accent2"/>
        </a:buClr>
        <a:buSzPct val="70000"/>
        <a:buFont typeface="Wingdings 2" charset="0"/>
        <a:buChar char=""/>
        <a:defRPr sz="2100">
          <a:solidFill>
            <a:schemeClr val="tx1"/>
          </a:solidFill>
          <a:latin typeface="+mn-lt"/>
          <a:ea typeface="ＭＳ Ｐゴシック" charset="-128"/>
        </a:defRPr>
      </a:lvl3pPr>
      <a:lvl4pPr marL="1187450" indent="-209550" algn="l" rtl="0" eaLnBrk="0" fontAlgn="base" hangingPunct="0">
        <a:spcBef>
          <a:spcPct val="20000"/>
        </a:spcBef>
        <a:spcAft>
          <a:spcPct val="0"/>
        </a:spcAft>
        <a:buClr>
          <a:srgbClr val="0BD0D9"/>
        </a:buClr>
        <a:buSzPct val="65000"/>
        <a:buFont typeface="Wingdings 2" charset="0"/>
        <a:buChar char=""/>
        <a:defRPr sz="2000">
          <a:solidFill>
            <a:schemeClr val="tx1"/>
          </a:solidFill>
          <a:latin typeface="+mn-lt"/>
          <a:ea typeface="ＭＳ Ｐゴシック" charset="-128"/>
        </a:defRPr>
      </a:lvl4pPr>
      <a:lvl5pPr marL="1462088" indent="-209550" algn="l" rtl="0" eaLnBrk="0" fontAlgn="base" hangingPunct="0">
        <a:spcBef>
          <a:spcPct val="20000"/>
        </a:spcBef>
        <a:spcAft>
          <a:spcPct val="0"/>
        </a:spcAft>
        <a:buClr>
          <a:srgbClr val="10CF9B"/>
        </a:buClr>
        <a:buSzPct val="65000"/>
        <a:buFont typeface="Wingdings 2" charset="0"/>
        <a:buChar char=""/>
        <a:defRPr sz="2000">
          <a:solidFill>
            <a:schemeClr val="tx1"/>
          </a:solidFill>
          <a:latin typeface="+mn-lt"/>
          <a:ea typeface="ＭＳ Ｐゴシック" charset="-128"/>
        </a:defRPr>
      </a:lvl5pPr>
      <a:lvl6pPr marL="1919288" indent="-209550" algn="l" rtl="0" fontAlgn="base">
        <a:spcBef>
          <a:spcPct val="20000"/>
        </a:spcBef>
        <a:spcAft>
          <a:spcPct val="0"/>
        </a:spcAft>
        <a:buClr>
          <a:srgbClr val="10CF9B"/>
        </a:buClr>
        <a:buSzPct val="65000"/>
        <a:buFont typeface="Wingdings 2" pitchFamily="18" charset="2"/>
        <a:buChar char=""/>
        <a:defRPr sz="2000">
          <a:solidFill>
            <a:schemeClr val="tx1"/>
          </a:solidFill>
          <a:latin typeface="+mn-lt"/>
        </a:defRPr>
      </a:lvl6pPr>
      <a:lvl7pPr marL="2376488" indent="-209550" algn="l" rtl="0" fontAlgn="base">
        <a:spcBef>
          <a:spcPct val="20000"/>
        </a:spcBef>
        <a:spcAft>
          <a:spcPct val="0"/>
        </a:spcAft>
        <a:buClr>
          <a:srgbClr val="10CF9B"/>
        </a:buClr>
        <a:buSzPct val="65000"/>
        <a:buFont typeface="Wingdings 2" pitchFamily="18" charset="2"/>
        <a:buChar char=""/>
        <a:defRPr sz="2000">
          <a:solidFill>
            <a:schemeClr val="tx1"/>
          </a:solidFill>
          <a:latin typeface="+mn-lt"/>
        </a:defRPr>
      </a:lvl7pPr>
      <a:lvl8pPr marL="2833688" indent="-209550" algn="l" rtl="0" fontAlgn="base">
        <a:spcBef>
          <a:spcPct val="20000"/>
        </a:spcBef>
        <a:spcAft>
          <a:spcPct val="0"/>
        </a:spcAft>
        <a:buClr>
          <a:srgbClr val="10CF9B"/>
        </a:buClr>
        <a:buSzPct val="65000"/>
        <a:buFont typeface="Wingdings 2" pitchFamily="18" charset="2"/>
        <a:buChar char=""/>
        <a:defRPr sz="2000">
          <a:solidFill>
            <a:schemeClr val="tx1"/>
          </a:solidFill>
          <a:latin typeface="+mn-lt"/>
        </a:defRPr>
      </a:lvl8pPr>
      <a:lvl9pPr marL="3290888" indent="-209550" algn="l" rtl="0" fontAlgn="base">
        <a:spcBef>
          <a:spcPct val="20000"/>
        </a:spcBef>
        <a:spcAft>
          <a:spcPct val="0"/>
        </a:spcAft>
        <a:buClr>
          <a:srgbClr val="10CF9B"/>
        </a:buClr>
        <a:buSzPct val="65000"/>
        <a:buFont typeface="Wingdings 2" pitchFamily="18"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nick.rozanski.org.uk" TargetMode="External"/><Relationship Id="rId4" Type="http://schemas.openxmlformats.org/officeDocument/2006/relationships/hyperlink" Target="mailto:eoin@copse.org.uk" TargetMode="External"/><Relationship Id="rId5" Type="http://schemas.openxmlformats.org/officeDocument/2006/relationships/hyperlink" Target="http://www.eoinwoods.info" TargetMode="External"/><Relationship Id="rId6" Type="http://schemas.openxmlformats.org/officeDocument/2006/relationships/hyperlink" Target="mailto:Chris.Cooper-Bland@endava.com" TargetMode="External"/><Relationship Id="rId7" Type="http://schemas.openxmlformats.org/officeDocument/2006/relationships/hyperlink" Target="http://www.endava.com/" TargetMode="External"/><Relationship Id="rId1" Type="http://schemas.openxmlformats.org/officeDocument/2006/relationships/slideLayout" Target="../slideLayouts/slideLayout7.xml"/><Relationship Id="rId2" Type="http://schemas.openxmlformats.org/officeDocument/2006/relationships/hyperlink" Target="mailto:nick@.rozanski.org.uk"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github.com/rozanski/bcs_spa14"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www.dropbox.com/developers/core/docs/python"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hyperlink" Target="http://tools.ietf.org/html/rfc6749" TargetMode="External"/><Relationship Id="rId4" Type="http://schemas.openxmlformats.org/officeDocument/2006/relationships/hyperlink" Target="https://github.com/mitreid-connect/OpenID-Connect-Java-Spring-Server/raw/master/docs/OAuth2.0_Diagrams.pdf" TargetMode="External"/><Relationship Id="rId5" Type="http://schemas.openxmlformats.org/officeDocument/2006/relationships/hyperlink" Target="https://www.dropbox.com/developers/core" TargetMode="External"/><Relationship Id="rId6" Type="http://schemas.openxmlformats.org/officeDocument/2006/relationships/hyperlink" Target="https://www.dropbox.com/developers/core/docs" TargetMode="External"/><Relationship Id="rId7" Type="http://schemas.openxmlformats.org/officeDocument/2006/relationships/hyperlink" Target="https://www.dropbox.com/developers/core/start/python" TargetMode="External"/><Relationship Id="rId8" Type="http://schemas.openxmlformats.org/officeDocument/2006/relationships/hyperlink" Target="http://hueniverse.com/2012/07/26/oauth-2-0-and-the-road-to-hell/" TargetMode="External"/><Relationship Id="rId1" Type="http://schemas.openxmlformats.org/officeDocument/2006/relationships/slideLayout" Target="../slideLayouts/slideLayout7.xml"/><Relationship Id="rId2" Type="http://schemas.openxmlformats.org/officeDocument/2006/relationships/hyperlink" Target="http://oauth.ne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4"/>
          <p:cNvSpPr txBox="1">
            <a:spLocks noChangeArrowheads="1"/>
          </p:cNvSpPr>
          <p:nvPr/>
        </p:nvSpPr>
        <p:spPr bwMode="auto">
          <a:xfrm>
            <a:off x="349250" y="1246188"/>
            <a:ext cx="8366125"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defTabSz="914400"/>
            <a:r>
              <a:rPr lang="en-GB" sz="2800">
                <a:solidFill>
                  <a:schemeClr val="tx2"/>
                </a:solidFill>
                <a:latin typeface="Calibri" charset="0"/>
              </a:rPr>
              <a:t>SPA Conference 2014</a:t>
            </a:r>
            <a:br>
              <a:rPr lang="en-GB" sz="2800">
                <a:solidFill>
                  <a:schemeClr val="tx2"/>
                </a:solidFill>
                <a:latin typeface="Calibri" charset="0"/>
              </a:rPr>
            </a:br>
            <a:endParaRPr lang="en-GB" sz="2000">
              <a:solidFill>
                <a:schemeClr val="tx2"/>
              </a:solidFill>
              <a:latin typeface="Calibri" charset="0"/>
            </a:endParaRPr>
          </a:p>
          <a:p>
            <a:pPr defTabSz="914400"/>
            <a:r>
              <a:rPr lang="en-US" sz="4000">
                <a:solidFill>
                  <a:schemeClr val="tx2"/>
                </a:solidFill>
                <a:latin typeface="Calibri" charset="0"/>
              </a:rPr>
              <a:t>Keeping Passwords Private with OAuth</a:t>
            </a:r>
            <a:endParaRPr lang="en-GB" sz="4000">
              <a:solidFill>
                <a:schemeClr val="tx2"/>
              </a:solidFill>
              <a:latin typeface="Calibri" charset="0"/>
            </a:endParaRPr>
          </a:p>
        </p:txBody>
      </p:sp>
      <p:sp>
        <p:nvSpPr>
          <p:cNvPr id="2051" name="Rectangle 6"/>
          <p:cNvSpPr>
            <a:spLocks noChangeArrowheads="1"/>
          </p:cNvSpPr>
          <p:nvPr/>
        </p:nvSpPr>
        <p:spPr bwMode="auto">
          <a:xfrm>
            <a:off x="349250" y="2976146"/>
            <a:ext cx="7218363"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GB" b="1" dirty="0">
                <a:solidFill>
                  <a:schemeClr val="tx2"/>
                </a:solidFill>
              </a:rPr>
              <a:t>Nick </a:t>
            </a:r>
            <a:r>
              <a:rPr lang="en-GB" b="1" dirty="0" smtClean="0">
                <a:solidFill>
                  <a:schemeClr val="tx2"/>
                </a:solidFill>
              </a:rPr>
              <a:t>Rozanski</a:t>
            </a:r>
          </a:p>
          <a:p>
            <a:pPr lvl="1"/>
            <a:r>
              <a:rPr lang="en-GB" dirty="0" smtClean="0">
                <a:solidFill>
                  <a:schemeClr val="tx2"/>
                </a:solidFill>
                <a:hlinkClick r:id="rId2"/>
              </a:rPr>
              <a:t>nick</a:t>
            </a:r>
            <a:r>
              <a:rPr lang="en-GB" dirty="0">
                <a:solidFill>
                  <a:schemeClr val="tx2"/>
                </a:solidFill>
                <a:hlinkClick r:id="rId2"/>
              </a:rPr>
              <a:t>@rozanski.org.uk</a:t>
            </a:r>
            <a:endParaRPr lang="en-GB" dirty="0">
              <a:solidFill>
                <a:schemeClr val="tx2"/>
              </a:solidFill>
            </a:endParaRPr>
          </a:p>
          <a:p>
            <a:pPr lvl="1"/>
            <a:r>
              <a:rPr lang="en-GB" dirty="0">
                <a:solidFill>
                  <a:schemeClr val="tx2"/>
                </a:solidFill>
                <a:hlinkClick r:id="rId3"/>
              </a:rPr>
              <a:t>http://www.nick.rozanski.org.uk</a:t>
            </a:r>
            <a:r>
              <a:rPr lang="en-GB" dirty="0">
                <a:solidFill>
                  <a:schemeClr val="tx2"/>
                </a:solidFill>
              </a:rPr>
              <a:t> </a:t>
            </a:r>
          </a:p>
          <a:p>
            <a:endParaRPr lang="en-GB" b="1" dirty="0">
              <a:solidFill>
                <a:schemeClr val="tx2"/>
              </a:solidFill>
            </a:endParaRPr>
          </a:p>
          <a:p>
            <a:r>
              <a:rPr lang="en-GB" b="1" dirty="0">
                <a:solidFill>
                  <a:schemeClr val="tx2"/>
                </a:solidFill>
              </a:rPr>
              <a:t>Eoin </a:t>
            </a:r>
            <a:r>
              <a:rPr lang="en-GB" b="1" dirty="0" smtClean="0">
                <a:solidFill>
                  <a:schemeClr val="tx2"/>
                </a:solidFill>
              </a:rPr>
              <a:t>Woods</a:t>
            </a:r>
          </a:p>
          <a:p>
            <a:pPr lvl="1"/>
            <a:r>
              <a:rPr lang="en-GB" dirty="0" smtClean="0">
                <a:solidFill>
                  <a:schemeClr val="tx2"/>
                </a:solidFill>
                <a:hlinkClick r:id="rId4"/>
              </a:rPr>
              <a:t>eoin</a:t>
            </a:r>
            <a:r>
              <a:rPr lang="en-GB" dirty="0">
                <a:solidFill>
                  <a:schemeClr val="tx2"/>
                </a:solidFill>
                <a:hlinkClick r:id="rId4"/>
              </a:rPr>
              <a:t>@</a:t>
            </a:r>
            <a:r>
              <a:rPr lang="en-GB" dirty="0" smtClean="0">
                <a:solidFill>
                  <a:schemeClr val="tx2"/>
                </a:solidFill>
                <a:hlinkClick r:id="rId4"/>
              </a:rPr>
              <a:t>copse.org.uk</a:t>
            </a:r>
            <a:r>
              <a:rPr lang="en-GB" dirty="0" smtClean="0">
                <a:solidFill>
                  <a:schemeClr val="tx2"/>
                </a:solidFill>
              </a:rPr>
              <a:t> </a:t>
            </a:r>
          </a:p>
          <a:p>
            <a:pPr lvl="1"/>
            <a:r>
              <a:rPr lang="en-GB" dirty="0">
                <a:solidFill>
                  <a:schemeClr val="tx2"/>
                </a:solidFill>
                <a:hlinkClick r:id="rId5"/>
              </a:rPr>
              <a:t>http://</a:t>
            </a:r>
            <a:r>
              <a:rPr lang="en-GB" dirty="0" smtClean="0">
                <a:solidFill>
                  <a:schemeClr val="tx2"/>
                </a:solidFill>
                <a:hlinkClick r:id="rId5"/>
              </a:rPr>
              <a:t>www.eoinwoods.info</a:t>
            </a:r>
            <a:endParaRPr lang="en-GB" dirty="0">
              <a:solidFill>
                <a:schemeClr val="tx2"/>
              </a:solidFill>
            </a:endParaRPr>
          </a:p>
          <a:p>
            <a:endParaRPr lang="en-GB" b="1" dirty="0">
              <a:solidFill>
                <a:schemeClr val="tx2"/>
              </a:solidFill>
            </a:endParaRPr>
          </a:p>
          <a:p>
            <a:r>
              <a:rPr lang="en-GB" b="1" dirty="0">
                <a:solidFill>
                  <a:schemeClr val="tx2"/>
                </a:solidFill>
              </a:rPr>
              <a:t>Chris Cooper-</a:t>
            </a:r>
            <a:r>
              <a:rPr lang="en-GB" b="1" dirty="0" smtClean="0">
                <a:solidFill>
                  <a:schemeClr val="tx2"/>
                </a:solidFill>
              </a:rPr>
              <a:t>Bland</a:t>
            </a:r>
          </a:p>
          <a:p>
            <a:pPr lvl="1"/>
            <a:r>
              <a:rPr lang="en-GB" dirty="0" smtClean="0">
                <a:solidFill>
                  <a:schemeClr val="tx2"/>
                </a:solidFill>
                <a:hlinkClick r:id="rId6"/>
              </a:rPr>
              <a:t>Chris.Cooper</a:t>
            </a:r>
            <a:r>
              <a:rPr lang="en-GB" dirty="0">
                <a:solidFill>
                  <a:schemeClr val="tx2"/>
                </a:solidFill>
                <a:hlinkClick r:id="rId6"/>
              </a:rPr>
              <a:t>-Bland@</a:t>
            </a:r>
            <a:r>
              <a:rPr lang="en-GB" dirty="0" smtClean="0">
                <a:solidFill>
                  <a:schemeClr val="tx2"/>
                </a:solidFill>
                <a:hlinkClick r:id="rId6"/>
              </a:rPr>
              <a:t>endava.com</a:t>
            </a:r>
            <a:r>
              <a:rPr lang="en-GB" dirty="0" smtClean="0">
                <a:solidFill>
                  <a:schemeClr val="tx2"/>
                </a:solidFill>
              </a:rPr>
              <a:t> </a:t>
            </a:r>
          </a:p>
          <a:p>
            <a:pPr lvl="1"/>
            <a:r>
              <a:rPr lang="en-GB" dirty="0">
                <a:solidFill>
                  <a:schemeClr val="tx2"/>
                </a:solidFill>
                <a:hlinkClick r:id="rId7"/>
              </a:rPr>
              <a:t>http://www.endava.com</a:t>
            </a:r>
            <a:r>
              <a:rPr lang="en-GB" dirty="0" smtClean="0">
                <a:solidFill>
                  <a:schemeClr val="tx2"/>
                </a:solidFill>
                <a:hlinkClick r:id="rId7"/>
              </a:rPr>
              <a:t>/</a:t>
            </a:r>
            <a:r>
              <a:rPr lang="en-GB" dirty="0" smtClean="0">
                <a:solidFill>
                  <a:schemeClr val="tx2"/>
                </a:solidFill>
              </a:rPr>
              <a:t> </a:t>
            </a:r>
            <a:endParaRPr lang="en-GB" dirty="0">
              <a:solidFill>
                <a:schemeClr val="tx2"/>
              </a:solidFill>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lstStyle/>
          <a:p>
            <a:pPr eaLnBrk="1" hangingPunct="1"/>
            <a:r>
              <a:rPr lang="en-GB" dirty="0" smtClean="0">
                <a:latin typeface="Calibri" charset="0"/>
                <a:ea typeface="ＭＳ Ｐゴシック" charset="0"/>
                <a:cs typeface="ＭＳ Ｐゴシック" charset="0"/>
              </a:rPr>
              <a:t>OAuth Workflow</a:t>
            </a:r>
            <a:endParaRPr lang="en-GB" dirty="0">
              <a:latin typeface="Calibri" charset="0"/>
              <a:ea typeface="ＭＳ Ｐゴシック" charset="0"/>
              <a:cs typeface="ＭＳ Ｐゴシック" charset="0"/>
            </a:endParaRPr>
          </a:p>
        </p:txBody>
      </p:sp>
      <p:sp>
        <p:nvSpPr>
          <p:cNvPr id="5124" name="Slide Number Placeholder 17"/>
          <p:cNvSpPr>
            <a:spLocks noGrp="1"/>
          </p:cNvSpPr>
          <p:nvPr>
            <p:ph type="sldNum" sz="quarter" idx="12"/>
          </p:nvPr>
        </p:nvSpPr>
        <p:spPr bwMode="auto">
          <a:xfrm>
            <a:off x="8402638" y="6473825"/>
            <a:ext cx="284162" cy="247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CA415223-74E1-9842-94D0-DE11413B0913}" type="slidenum">
              <a:rPr lang="en-GB" b="1">
                <a:solidFill>
                  <a:srgbClr val="045C75"/>
                </a:solidFill>
                <a:cs typeface="Arial" charset="0"/>
              </a:rPr>
              <a:pPr/>
              <a:t>10</a:t>
            </a:fld>
            <a:endParaRPr lang="en-GB" b="1" dirty="0">
              <a:solidFill>
                <a:srgbClr val="045C75"/>
              </a:solidFill>
              <a:cs typeface="Arial"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976127390"/>
              </p:ext>
            </p:extLst>
          </p:nvPr>
        </p:nvGraphicFramePr>
        <p:xfrm>
          <a:off x="223838" y="3298825"/>
          <a:ext cx="8687081" cy="3175000"/>
        </p:xfrm>
        <a:graphic>
          <a:graphicData uri="http://schemas.openxmlformats.org/drawingml/2006/table">
            <a:tbl>
              <a:tblPr firstRow="1" bandRow="1">
                <a:tableStyleId>{5C22544A-7EE6-4342-B048-85BDC9FD1C3A}</a:tableStyleId>
              </a:tblPr>
              <a:tblGrid>
                <a:gridCol w="1814138"/>
                <a:gridCol w="3212353"/>
                <a:gridCol w="3660590"/>
              </a:tblGrid>
              <a:tr h="370840">
                <a:tc>
                  <a:txBody>
                    <a:bodyPr/>
                    <a:lstStyle/>
                    <a:p>
                      <a:r>
                        <a:rPr lang="en-GB" sz="1600" dirty="0" smtClean="0"/>
                        <a:t>Workflow</a:t>
                      </a:r>
                      <a:endParaRPr lang="en-GB" sz="1600" dirty="0"/>
                    </a:p>
                  </a:txBody>
                  <a:tcPr/>
                </a:tc>
                <a:tc>
                  <a:txBody>
                    <a:bodyPr/>
                    <a:lstStyle/>
                    <a:p>
                      <a:r>
                        <a:rPr lang="en-GB" sz="1600" dirty="0" smtClean="0"/>
                        <a:t>Description</a:t>
                      </a:r>
                      <a:endParaRPr lang="en-GB" sz="1600" dirty="0"/>
                    </a:p>
                  </a:txBody>
                  <a:tcPr/>
                </a:tc>
                <a:tc>
                  <a:txBody>
                    <a:bodyPr/>
                    <a:lstStyle/>
                    <a:p>
                      <a:r>
                        <a:rPr lang="en-GB" sz="1600" dirty="0" smtClean="0"/>
                        <a:t>Used For</a:t>
                      </a:r>
                      <a:endParaRPr lang="en-GB" sz="1600" dirty="0"/>
                    </a:p>
                  </a:txBody>
                  <a:tcPr/>
                </a:tc>
              </a:tr>
              <a:tr h="370840">
                <a:tc>
                  <a:txBody>
                    <a:bodyPr/>
                    <a:lstStyle/>
                    <a:p>
                      <a:r>
                        <a:rPr lang="en-GB" sz="1600" b="1" dirty="0" smtClean="0"/>
                        <a:t>Authorization Code</a:t>
                      </a:r>
                      <a:endParaRPr lang="en-GB" sz="1600" b="1" dirty="0"/>
                    </a:p>
                  </a:txBody>
                  <a:tcPr/>
                </a:tc>
                <a:tc>
                  <a:txBody>
                    <a:bodyPr/>
                    <a:lstStyle/>
                    <a:p>
                      <a:r>
                        <a:rPr lang="en-GB" sz="1600" baseline="0" dirty="0" smtClean="0"/>
                        <a:t>After authorisation, the client is redirected back to a web URL (can be a local URL or URI scheme)</a:t>
                      </a:r>
                      <a:endParaRPr lang="en-GB" sz="1600" dirty="0"/>
                    </a:p>
                  </a:txBody>
                  <a:tcPr/>
                </a:tc>
                <a:tc>
                  <a:txBody>
                    <a:bodyPr/>
                    <a:lstStyle/>
                    <a:p>
                      <a:r>
                        <a:rPr lang="en-GB" sz="1600" dirty="0" smtClean="0"/>
                        <a:t>Server-side web applications</a:t>
                      </a:r>
                    </a:p>
                    <a:p>
                      <a:r>
                        <a:rPr lang="en-GB" sz="1600" dirty="0" smtClean="0"/>
                        <a:t>Clients</a:t>
                      </a:r>
                      <a:r>
                        <a:rPr lang="en-GB" sz="1600" baseline="0" dirty="0" smtClean="0"/>
                        <a:t> who can run a web server or use URI schemes</a:t>
                      </a:r>
                      <a:endParaRPr lang="en-GB" sz="1600" dirty="0"/>
                    </a:p>
                  </a:txBody>
                  <a:tcPr/>
                </a:tc>
              </a:tr>
              <a:tr h="370840">
                <a:tc>
                  <a:txBody>
                    <a:bodyPr/>
                    <a:lstStyle/>
                    <a:p>
                      <a:r>
                        <a:rPr lang="en-GB" sz="1600" i="1" dirty="0" smtClean="0">
                          <a:solidFill>
                            <a:schemeClr val="bg1">
                              <a:lumMod val="50000"/>
                            </a:schemeClr>
                          </a:solidFill>
                        </a:rPr>
                        <a:t>Implicit Grant</a:t>
                      </a:r>
                      <a:endParaRPr lang="en-GB" sz="1600" i="1" dirty="0">
                        <a:solidFill>
                          <a:schemeClr val="bg1">
                            <a:lumMod val="50000"/>
                          </a:schemeClr>
                        </a:solidFill>
                      </a:endParaRPr>
                    </a:p>
                  </a:txBody>
                  <a:tcPr/>
                </a:tc>
                <a:tc>
                  <a:txBody>
                    <a:bodyPr/>
                    <a:lstStyle/>
                    <a:p>
                      <a:r>
                        <a:rPr lang="en-GB" sz="1600" i="1" dirty="0" smtClean="0">
                          <a:solidFill>
                            <a:schemeClr val="bg1">
                              <a:lumMod val="50000"/>
                            </a:schemeClr>
                          </a:solidFill>
                        </a:rPr>
                        <a:t>Access token passed back in a #fragment in the URL</a:t>
                      </a:r>
                      <a:endParaRPr lang="en-GB" sz="1600" i="1" dirty="0">
                        <a:solidFill>
                          <a:schemeClr val="bg1">
                            <a:lumMod val="50000"/>
                          </a:schemeClr>
                        </a:solidFill>
                      </a:endParaRPr>
                    </a:p>
                  </a:txBody>
                  <a:tcPr/>
                </a:tc>
                <a:tc>
                  <a:txBody>
                    <a:bodyPr/>
                    <a:lstStyle/>
                    <a:p>
                      <a:r>
                        <a:rPr lang="en-GB" sz="1600" i="1" dirty="0" smtClean="0">
                          <a:solidFill>
                            <a:schemeClr val="bg1">
                              <a:lumMod val="50000"/>
                            </a:schemeClr>
                          </a:solidFill>
                        </a:rPr>
                        <a:t>Client-side web applications running</a:t>
                      </a:r>
                      <a:r>
                        <a:rPr lang="en-GB" sz="1600" i="1" baseline="0" dirty="0" smtClean="0">
                          <a:solidFill>
                            <a:schemeClr val="bg1">
                              <a:lumMod val="50000"/>
                            </a:schemeClr>
                          </a:solidFill>
                        </a:rPr>
                        <a:t> in a browser</a:t>
                      </a:r>
                      <a:endParaRPr lang="en-GB" sz="1600" i="1" dirty="0">
                        <a:solidFill>
                          <a:schemeClr val="bg1">
                            <a:lumMod val="50000"/>
                          </a:schemeClr>
                        </a:solidFill>
                      </a:endParaRPr>
                    </a:p>
                  </a:txBody>
                  <a:tcPr/>
                </a:tc>
              </a:tr>
              <a:tr h="370840">
                <a:tc>
                  <a:txBody>
                    <a:bodyPr/>
                    <a:lstStyle/>
                    <a:p>
                      <a:r>
                        <a:rPr lang="en-GB" sz="1600" i="1" dirty="0" smtClean="0">
                          <a:solidFill>
                            <a:schemeClr val="bg1">
                              <a:lumMod val="50000"/>
                            </a:schemeClr>
                          </a:solidFill>
                        </a:rPr>
                        <a:t>Password-Based Grant</a:t>
                      </a:r>
                      <a:endParaRPr lang="en-GB" sz="1600" i="1" dirty="0">
                        <a:solidFill>
                          <a:schemeClr val="bg1">
                            <a:lumMod val="50000"/>
                          </a:schemeClr>
                        </a:solidFill>
                      </a:endParaRPr>
                    </a:p>
                  </a:txBody>
                  <a:tcPr/>
                </a:tc>
                <a:tc>
                  <a:txBody>
                    <a:bodyPr/>
                    <a:lstStyle/>
                    <a:p>
                      <a:r>
                        <a:rPr lang="en-GB" sz="1600" i="1" dirty="0" smtClean="0">
                          <a:solidFill>
                            <a:schemeClr val="bg1">
                              <a:lumMod val="50000"/>
                            </a:schemeClr>
                          </a:solidFill>
                        </a:rPr>
                        <a:t>Client</a:t>
                      </a:r>
                      <a:r>
                        <a:rPr lang="en-GB" sz="1600" i="1" baseline="0" dirty="0" smtClean="0">
                          <a:solidFill>
                            <a:schemeClr val="bg1">
                              <a:lumMod val="50000"/>
                            </a:schemeClr>
                          </a:solidFill>
                        </a:rPr>
                        <a:t> is given and forwards username and password</a:t>
                      </a:r>
                      <a:endParaRPr lang="en-GB" sz="1600" i="1" dirty="0">
                        <a:solidFill>
                          <a:schemeClr val="bg1">
                            <a:lumMod val="50000"/>
                          </a:schemeClr>
                        </a:solidFill>
                      </a:endParaRPr>
                    </a:p>
                  </a:txBody>
                  <a:tcPr/>
                </a:tc>
                <a:tc>
                  <a:txBody>
                    <a:bodyPr/>
                    <a:lstStyle/>
                    <a:p>
                      <a:r>
                        <a:rPr lang="en-GB" sz="1600" i="1" dirty="0" smtClean="0">
                          <a:solidFill>
                            <a:schemeClr val="bg1">
                              <a:lumMod val="50000"/>
                            </a:schemeClr>
                          </a:solidFill>
                        </a:rPr>
                        <a:t>Highly-trusted client (</a:t>
                      </a:r>
                      <a:r>
                        <a:rPr lang="en-GB" sz="1600" i="1" dirty="0" err="1" smtClean="0">
                          <a:solidFill>
                            <a:schemeClr val="bg1">
                              <a:lumMod val="50000"/>
                            </a:schemeClr>
                          </a:solidFill>
                        </a:rPr>
                        <a:t>eg</a:t>
                      </a:r>
                      <a:r>
                        <a:rPr lang="en-GB" sz="1600" i="1" dirty="0" smtClean="0">
                          <a:solidFill>
                            <a:schemeClr val="bg1">
                              <a:lumMod val="50000"/>
                            </a:schemeClr>
                          </a:solidFill>
                        </a:rPr>
                        <a:t> provider’s own mobile app)</a:t>
                      </a:r>
                      <a:endParaRPr lang="en-GB" sz="1600" i="1" dirty="0">
                        <a:solidFill>
                          <a:schemeClr val="bg1">
                            <a:lumMod val="50000"/>
                          </a:schemeClr>
                        </a:solidFill>
                      </a:endParaRPr>
                    </a:p>
                  </a:txBody>
                  <a:tcPr/>
                </a:tc>
              </a:tr>
              <a:tr h="370840">
                <a:tc>
                  <a:txBody>
                    <a:bodyPr/>
                    <a:lstStyle/>
                    <a:p>
                      <a:r>
                        <a:rPr lang="en-GB" sz="1600" i="1" dirty="0" smtClean="0">
                          <a:solidFill>
                            <a:schemeClr val="bg1">
                              <a:lumMod val="50000"/>
                            </a:schemeClr>
                          </a:solidFill>
                        </a:rPr>
                        <a:t>Client Credentials</a:t>
                      </a:r>
                      <a:endParaRPr lang="en-GB" sz="1600" i="1" dirty="0">
                        <a:solidFill>
                          <a:schemeClr val="bg1">
                            <a:lumMod val="50000"/>
                          </a:schemeClr>
                        </a:solidFill>
                      </a:endParaRPr>
                    </a:p>
                  </a:txBody>
                  <a:tcPr/>
                </a:tc>
                <a:tc>
                  <a:txBody>
                    <a:bodyPr/>
                    <a:lstStyle/>
                    <a:p>
                      <a:r>
                        <a:rPr lang="en-GB" sz="1600" i="1" dirty="0" smtClean="0">
                          <a:solidFill>
                            <a:schemeClr val="bg1">
                              <a:lumMod val="50000"/>
                            </a:schemeClr>
                          </a:solidFill>
                        </a:rPr>
                        <a:t>Authorisation</a:t>
                      </a:r>
                      <a:r>
                        <a:rPr lang="en-GB" sz="1600" i="1" baseline="0" dirty="0" smtClean="0">
                          <a:solidFill>
                            <a:schemeClr val="bg1">
                              <a:lumMod val="50000"/>
                            </a:schemeClr>
                          </a:solidFill>
                        </a:rPr>
                        <a:t> is previously arranged</a:t>
                      </a:r>
                      <a:endParaRPr lang="en-GB" sz="1600" i="1" dirty="0">
                        <a:solidFill>
                          <a:schemeClr val="bg1">
                            <a:lumMod val="50000"/>
                          </a:schemeClr>
                        </a:solidFill>
                      </a:endParaRPr>
                    </a:p>
                  </a:txBody>
                  <a:tcPr/>
                </a:tc>
                <a:tc>
                  <a:txBody>
                    <a:bodyPr/>
                    <a:lstStyle/>
                    <a:p>
                      <a:r>
                        <a:rPr lang="en-GB" sz="1600" i="1" dirty="0" smtClean="0">
                          <a:solidFill>
                            <a:schemeClr val="bg1">
                              <a:lumMod val="50000"/>
                            </a:schemeClr>
                          </a:solidFill>
                        </a:rPr>
                        <a:t>Where the client is accessing an API</a:t>
                      </a:r>
                      <a:r>
                        <a:rPr lang="en-GB" sz="1600" i="1" baseline="0" dirty="0" smtClean="0">
                          <a:solidFill>
                            <a:schemeClr val="bg1">
                              <a:lumMod val="50000"/>
                            </a:schemeClr>
                          </a:solidFill>
                        </a:rPr>
                        <a:t> (such as a storage service or database) on behalf of itself rather than the user</a:t>
                      </a:r>
                      <a:endParaRPr lang="en-GB" sz="1600" i="1" dirty="0">
                        <a:solidFill>
                          <a:schemeClr val="bg1">
                            <a:lumMod val="50000"/>
                          </a:schemeClr>
                        </a:solidFill>
                      </a:endParaRPr>
                    </a:p>
                  </a:txBody>
                  <a:tcPr/>
                </a:tc>
              </a:tr>
            </a:tbl>
          </a:graphicData>
        </a:graphic>
      </p:graphicFrame>
      <p:sp>
        <p:nvSpPr>
          <p:cNvPr id="7" name="Rectangle 3"/>
          <p:cNvSpPr txBox="1">
            <a:spLocks noChangeArrowheads="1"/>
          </p:cNvSpPr>
          <p:nvPr/>
        </p:nvSpPr>
        <p:spPr bwMode="auto">
          <a:xfrm>
            <a:off x="148665" y="1513555"/>
            <a:ext cx="8762254"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spAutoFit/>
          </a:bodyPr>
          <a:lstStyle/>
          <a:p>
            <a:pPr marL="273050" indent="-273050" defTabSz="914400" eaLnBrk="1" hangingPunct="1">
              <a:spcBef>
                <a:spcPct val="20000"/>
              </a:spcBef>
              <a:buClr>
                <a:schemeClr val="accent2"/>
              </a:buClr>
              <a:buSzPct val="95000"/>
              <a:buFont typeface="Wingdings 2" charset="0"/>
              <a:buChar char=""/>
            </a:pPr>
            <a:r>
              <a:rPr lang="en-US" sz="2000" dirty="0" smtClean="0">
                <a:latin typeface="Calibri" charset="0"/>
              </a:rPr>
              <a:t>The steps to </a:t>
            </a:r>
            <a:r>
              <a:rPr lang="en-US" sz="2000" dirty="0" err="1" smtClean="0">
                <a:latin typeface="Calibri" charset="0"/>
              </a:rPr>
              <a:t>authorise</a:t>
            </a:r>
            <a:r>
              <a:rPr lang="en-US" sz="2000" dirty="0" smtClean="0">
                <a:latin typeface="Calibri" charset="0"/>
              </a:rPr>
              <a:t> a client  are referred to as </a:t>
            </a:r>
            <a:r>
              <a:rPr lang="en-GB" sz="2000" b="1" dirty="0" smtClean="0">
                <a:latin typeface="Calibri" charset="0"/>
              </a:rPr>
              <a:t>authorisation workflow</a:t>
            </a:r>
            <a:endParaRPr lang="en-GB" sz="2000" dirty="0" smtClean="0">
              <a:latin typeface="Calibri" charset="0"/>
            </a:endParaRPr>
          </a:p>
          <a:p>
            <a:pPr marL="273050" indent="-273050" defTabSz="914400" eaLnBrk="1" hangingPunct="1">
              <a:spcBef>
                <a:spcPct val="20000"/>
              </a:spcBef>
              <a:buClr>
                <a:schemeClr val="accent2"/>
              </a:buClr>
              <a:buSzPct val="95000"/>
              <a:buFont typeface="Wingdings 2" charset="0"/>
              <a:buChar char=""/>
            </a:pPr>
            <a:r>
              <a:rPr lang="en-GB" sz="2000" dirty="0" smtClean="0">
                <a:latin typeface="Calibri" charset="0"/>
              </a:rPr>
              <a:t>The OAuth standard defines four types of authorisation workflow</a:t>
            </a:r>
          </a:p>
          <a:p>
            <a:pPr marL="273050" indent="-273050" defTabSz="914400" eaLnBrk="1" hangingPunct="1">
              <a:spcBef>
                <a:spcPct val="20000"/>
              </a:spcBef>
              <a:buClr>
                <a:schemeClr val="accent2"/>
              </a:buClr>
              <a:buSzPct val="95000"/>
              <a:buFont typeface="Wingdings 2" charset="0"/>
              <a:buChar char=""/>
            </a:pPr>
            <a:r>
              <a:rPr kumimoji="0" lang="en-GB" sz="2000" i="0" u="none" strike="noStrike" kern="0" cap="none" spc="0" normalizeH="0" baseline="0" noProof="0" dirty="0" smtClean="0">
                <a:ln>
                  <a:noFill/>
                </a:ln>
                <a:solidFill>
                  <a:schemeClr val="tx1"/>
                </a:solidFill>
                <a:effectLst/>
                <a:uLnTx/>
                <a:uFillTx/>
                <a:latin typeface="Calibri" charset="0"/>
                <a:ea typeface="ＭＳ Ｐゴシック" charset="0"/>
                <a:cs typeface="ＭＳ Ｐゴシック" charset="0"/>
              </a:rPr>
              <a:t>We will be looking at one of these today (“authorization</a:t>
            </a:r>
            <a:r>
              <a:rPr kumimoji="0" lang="en-GB" sz="2000" i="0" u="none" strike="noStrike" kern="0" cap="none" spc="0" normalizeH="0" noProof="0" dirty="0" smtClean="0">
                <a:ln>
                  <a:noFill/>
                </a:ln>
                <a:solidFill>
                  <a:schemeClr val="tx1"/>
                </a:solidFill>
                <a:effectLst/>
                <a:uLnTx/>
                <a:uFillTx/>
                <a:latin typeface="Calibri" charset="0"/>
                <a:ea typeface="ＭＳ Ｐゴシック" charset="0"/>
                <a:cs typeface="ＭＳ Ｐゴシック" charset="0"/>
              </a:rPr>
              <a:t> code” workflow)</a:t>
            </a:r>
          </a:p>
          <a:p>
            <a:pPr marL="730250" lvl="1" indent="-273050" defTabSz="914400" eaLnBrk="1" hangingPunct="1">
              <a:spcBef>
                <a:spcPct val="20000"/>
              </a:spcBef>
              <a:buClr>
                <a:schemeClr val="accent2"/>
              </a:buClr>
              <a:buSzPct val="95000"/>
              <a:buFont typeface="Wingdings 2" charset="0"/>
              <a:buChar char=""/>
            </a:pPr>
            <a:r>
              <a:rPr lang="en-GB" sz="2000" kern="0" baseline="0" dirty="0" smtClean="0">
                <a:latin typeface="Calibri" charset="0"/>
              </a:rPr>
              <a:t>The demo illustrates two flavours of</a:t>
            </a:r>
            <a:r>
              <a:rPr lang="en-GB" sz="2000" kern="0" dirty="0" smtClean="0">
                <a:latin typeface="Calibri" charset="0"/>
              </a:rPr>
              <a:t> this workflow, with or without a final redirect step</a:t>
            </a:r>
            <a:endParaRPr kumimoji="0" lang="en-GB" sz="2000" i="0" u="none" strike="noStrike" kern="0" cap="none" spc="0" normalizeH="0" baseline="0" noProof="0" dirty="0" smtClean="0">
              <a:ln>
                <a:noFill/>
              </a:ln>
              <a:solidFill>
                <a:schemeClr val="tx1"/>
              </a:solidFill>
              <a:effectLst/>
              <a:uLnTx/>
              <a:uFillTx/>
              <a:latin typeface="Calibri" charset="0"/>
              <a:ea typeface="ＭＳ Ｐゴシック" charset="0"/>
              <a:cs typeface="ＭＳ Ｐゴシック" charset="0"/>
            </a:endParaRPr>
          </a:p>
        </p:txBody>
      </p:sp>
    </p:spTree>
    <p:extLst>
      <p:ext uri="{BB962C8B-B14F-4D97-AF65-F5344CB8AC3E}">
        <p14:creationId xmlns:p14="http://schemas.microsoft.com/office/powerpoint/2010/main" val="121647169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p:cNvSpPr/>
          <p:nvPr/>
        </p:nvSpPr>
        <p:spPr bwMode="auto">
          <a:xfrm>
            <a:off x="298580" y="114300"/>
            <a:ext cx="8388220" cy="73025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46" name="Rectangle 45"/>
          <p:cNvSpPr/>
          <p:nvPr/>
        </p:nvSpPr>
        <p:spPr bwMode="auto">
          <a:xfrm>
            <a:off x="170212" y="4471554"/>
            <a:ext cx="5943092" cy="936281"/>
          </a:xfrm>
          <a:prstGeom prst="rect">
            <a:avLst/>
          </a:prstGeom>
          <a:solidFill>
            <a:schemeClr val="bg1">
              <a:lumMod val="85000"/>
            </a:schemeClr>
          </a:solidFill>
          <a:ln w="9525" cap="flat" cmpd="sng" algn="ctr">
            <a:solidFill>
              <a:schemeClr val="bg1">
                <a:lumMod val="85000"/>
              </a:schemeClr>
            </a:solidFill>
            <a:prstDash val="solid"/>
            <a:round/>
            <a:headEnd type="none" w="med" len="med"/>
            <a:tailEnd type="none" w="med" len="med"/>
          </a:ln>
          <a:effectLst/>
        </p:spPr>
        <p:txBody>
          <a:bodyPr vert="vert270"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1" i="0" u="none" strike="noStrike" cap="none" normalizeH="0" baseline="0" dirty="0" smtClean="0">
                <a:ln>
                  <a:noFill/>
                </a:ln>
                <a:solidFill>
                  <a:schemeClr val="tx1">
                    <a:lumMod val="65000"/>
                    <a:lumOff val="35000"/>
                  </a:schemeClr>
                </a:solidFill>
                <a:effectLst/>
                <a:latin typeface="Arial" charset="0"/>
              </a:rPr>
              <a:t>FINISH</a:t>
            </a:r>
          </a:p>
        </p:txBody>
      </p:sp>
      <p:sp>
        <p:nvSpPr>
          <p:cNvPr id="2" name="Rectangle 1"/>
          <p:cNvSpPr/>
          <p:nvPr/>
        </p:nvSpPr>
        <p:spPr bwMode="auto">
          <a:xfrm>
            <a:off x="170212" y="1901642"/>
            <a:ext cx="5943092" cy="2334127"/>
          </a:xfrm>
          <a:prstGeom prst="rect">
            <a:avLst/>
          </a:prstGeom>
          <a:solidFill>
            <a:schemeClr val="bg1">
              <a:lumMod val="85000"/>
            </a:schemeClr>
          </a:solidFill>
          <a:ln w="9525" cap="flat" cmpd="sng" algn="ctr">
            <a:solidFill>
              <a:schemeClr val="bg1">
                <a:lumMod val="85000"/>
              </a:schemeClr>
            </a:solidFill>
            <a:prstDash val="solid"/>
            <a:round/>
            <a:headEnd type="none" w="med" len="med"/>
            <a:tailEnd type="none" w="med" len="med"/>
          </a:ln>
          <a:effectLst/>
        </p:spPr>
        <p:txBody>
          <a:bodyPr vert="vert270"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1" i="0" u="none" strike="noStrike" cap="none" normalizeH="0" baseline="0" dirty="0" smtClean="0">
                <a:ln>
                  <a:noFill/>
                </a:ln>
                <a:solidFill>
                  <a:schemeClr val="tx1">
                    <a:lumMod val="65000"/>
                    <a:lumOff val="35000"/>
                  </a:schemeClr>
                </a:solidFill>
                <a:effectLst/>
                <a:latin typeface="Arial" charset="0"/>
              </a:rPr>
              <a:t>START</a:t>
            </a:r>
          </a:p>
        </p:txBody>
      </p:sp>
      <p:sp>
        <p:nvSpPr>
          <p:cNvPr id="65" name="Rectangle 64"/>
          <p:cNvSpPr/>
          <p:nvPr/>
        </p:nvSpPr>
        <p:spPr bwMode="auto">
          <a:xfrm>
            <a:off x="4978400" y="1000976"/>
            <a:ext cx="4127500" cy="887572"/>
          </a:xfrm>
          <a:prstGeom prst="rect">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grpSp>
        <p:nvGrpSpPr>
          <p:cNvPr id="40" name="Group 39"/>
          <p:cNvGrpSpPr/>
          <p:nvPr/>
        </p:nvGrpSpPr>
        <p:grpSpPr>
          <a:xfrm>
            <a:off x="2649974" y="1112736"/>
            <a:ext cx="1054100" cy="5608739"/>
            <a:chOff x="2257177" y="1112736"/>
            <a:chExt cx="1054100" cy="5608739"/>
          </a:xfrm>
        </p:grpSpPr>
        <p:sp>
          <p:nvSpPr>
            <p:cNvPr id="31" name="Rectangle 30"/>
            <p:cNvSpPr/>
            <p:nvPr/>
          </p:nvSpPr>
          <p:spPr bwMode="auto">
            <a:xfrm>
              <a:off x="2257177" y="1112736"/>
              <a:ext cx="1054100" cy="61627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dirty="0"/>
                <a:t>c</a:t>
              </a:r>
              <a:r>
                <a:rPr kumimoji="0" lang="en-GB" sz="1800" b="0" i="0" u="none" strike="noStrike" cap="none" normalizeH="0" baseline="0" dirty="0" smtClean="0">
                  <a:ln>
                    <a:noFill/>
                  </a:ln>
                  <a:solidFill>
                    <a:schemeClr val="tx1"/>
                  </a:solidFill>
                  <a:effectLst/>
                  <a:latin typeface="Arial" charset="0"/>
                </a:rPr>
                <a:t>lient program</a:t>
              </a:r>
            </a:p>
          </p:txBody>
        </p:sp>
        <p:cxnSp>
          <p:nvCxnSpPr>
            <p:cNvPr id="38" name="Straight Connector 37"/>
            <p:cNvCxnSpPr>
              <a:stCxn id="31" idx="2"/>
            </p:cNvCxnSpPr>
            <p:nvPr/>
          </p:nvCxnSpPr>
          <p:spPr bwMode="auto">
            <a:xfrm flipH="1">
              <a:off x="2768601" y="1729012"/>
              <a:ext cx="15626" cy="4992463"/>
            </a:xfrm>
            <a:prstGeom prst="line">
              <a:avLst/>
            </a:prstGeom>
            <a:solidFill>
              <a:schemeClr val="accent1"/>
            </a:solidFill>
            <a:ln w="9525" cap="flat" cmpd="sng" algn="ctr">
              <a:solidFill>
                <a:schemeClr val="bg1">
                  <a:lumMod val="50000"/>
                </a:schemeClr>
              </a:solidFill>
              <a:prstDash val="solid"/>
              <a:round/>
              <a:headEnd type="none" w="med" len="med"/>
              <a:tailEnd type="none" w="med" len="med"/>
            </a:ln>
            <a:effectLst/>
          </p:spPr>
        </p:cxnSp>
      </p:grpSp>
      <p:sp>
        <p:nvSpPr>
          <p:cNvPr id="5122" name="Rectangle 2"/>
          <p:cNvSpPr>
            <a:spLocks noGrp="1" noChangeArrowheads="1"/>
          </p:cNvSpPr>
          <p:nvPr>
            <p:ph type="title" idx="4294967295"/>
          </p:nvPr>
        </p:nvSpPr>
        <p:spPr>
          <a:xfrm>
            <a:off x="457200" y="114300"/>
            <a:ext cx="8229600" cy="730250"/>
          </a:xfrm>
        </p:spPr>
        <p:txBody>
          <a:bodyPr/>
          <a:lstStyle/>
          <a:p>
            <a:pPr eaLnBrk="1" hangingPunct="1"/>
            <a:r>
              <a:rPr lang="en-GB" dirty="0" smtClean="0">
                <a:latin typeface="Calibri" charset="0"/>
                <a:ea typeface="ＭＳ Ｐゴシック" charset="0"/>
                <a:cs typeface="ＭＳ Ｐゴシック" charset="0"/>
              </a:rPr>
              <a:t>Authorization Code Workflow (</a:t>
            </a:r>
            <a:r>
              <a:rPr lang="en-GB" dirty="0" smtClean="0">
                <a:latin typeface="Calibri" charset="0"/>
                <a:ea typeface="ＭＳ Ｐゴシック" charset="0"/>
                <a:cs typeface="ＭＳ Ｐゴシック" charset="0"/>
              </a:rPr>
              <a:t>No-Redirect</a:t>
            </a:r>
            <a:r>
              <a:rPr lang="en-GB" dirty="0" smtClean="0">
                <a:latin typeface="Calibri" charset="0"/>
                <a:ea typeface="ＭＳ Ｐゴシック" charset="0"/>
                <a:cs typeface="ＭＳ Ｐゴシック" charset="0"/>
              </a:rPr>
              <a:t>)</a:t>
            </a:r>
            <a:endParaRPr lang="en-GB" dirty="0">
              <a:latin typeface="Calibri" charset="0"/>
              <a:ea typeface="ＭＳ Ｐゴシック" charset="0"/>
              <a:cs typeface="ＭＳ Ｐゴシック" charset="0"/>
            </a:endParaRPr>
          </a:p>
        </p:txBody>
      </p:sp>
      <p:sp>
        <p:nvSpPr>
          <p:cNvPr id="5124" name="Slide Number Placeholder 17"/>
          <p:cNvSpPr>
            <a:spLocks noGrp="1"/>
          </p:cNvSpPr>
          <p:nvPr>
            <p:ph type="sldNum" sz="quarter" idx="12"/>
          </p:nvPr>
        </p:nvSpPr>
        <p:spPr bwMode="auto">
          <a:xfrm>
            <a:off x="8402638" y="6473825"/>
            <a:ext cx="284162" cy="247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CA415223-74E1-9842-94D0-DE11413B0913}" type="slidenum">
              <a:rPr lang="en-GB" b="1">
                <a:solidFill>
                  <a:schemeClr val="tx1">
                    <a:lumMod val="65000"/>
                    <a:lumOff val="35000"/>
                  </a:schemeClr>
                </a:solidFill>
                <a:cs typeface="Arial" charset="0"/>
              </a:rPr>
              <a:pPr/>
              <a:t>11</a:t>
            </a:fld>
            <a:endParaRPr lang="en-GB" b="1" dirty="0">
              <a:solidFill>
                <a:schemeClr val="tx1">
                  <a:lumMod val="65000"/>
                  <a:lumOff val="35000"/>
                </a:schemeClr>
              </a:solidFill>
              <a:cs typeface="Arial" charset="0"/>
            </a:endParaRPr>
          </a:p>
        </p:txBody>
      </p:sp>
      <p:grpSp>
        <p:nvGrpSpPr>
          <p:cNvPr id="44" name="Group 43"/>
          <p:cNvGrpSpPr/>
          <p:nvPr/>
        </p:nvGrpSpPr>
        <p:grpSpPr>
          <a:xfrm>
            <a:off x="7827963" y="1112736"/>
            <a:ext cx="1149350" cy="5608739"/>
            <a:chOff x="4684589" y="1112736"/>
            <a:chExt cx="1149350" cy="5608739"/>
          </a:xfrm>
        </p:grpSpPr>
        <p:sp>
          <p:nvSpPr>
            <p:cNvPr id="36" name="Rectangle 35"/>
            <p:cNvSpPr/>
            <p:nvPr/>
          </p:nvSpPr>
          <p:spPr bwMode="auto">
            <a:xfrm>
              <a:off x="4684589" y="1112736"/>
              <a:ext cx="1149350" cy="616276"/>
            </a:xfrm>
            <a:prstGeom prst="rect">
              <a:avLst/>
            </a:prstGeom>
            <a:solidFill>
              <a:srgbClr val="77D9E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dirty="0" smtClean="0"/>
                <a:t>resource server</a:t>
              </a:r>
              <a:endParaRPr kumimoji="0" lang="en-GB" sz="1800" b="0" i="0" u="none" strike="noStrike" cap="none" normalizeH="0" baseline="0" dirty="0" smtClean="0">
                <a:ln>
                  <a:noFill/>
                </a:ln>
                <a:solidFill>
                  <a:schemeClr val="tx1"/>
                </a:solidFill>
                <a:effectLst/>
                <a:latin typeface="Arial" charset="0"/>
              </a:endParaRPr>
            </a:p>
          </p:txBody>
        </p:sp>
        <p:cxnSp>
          <p:nvCxnSpPr>
            <p:cNvPr id="41" name="Straight Connector 40"/>
            <p:cNvCxnSpPr/>
            <p:nvPr/>
          </p:nvCxnSpPr>
          <p:spPr bwMode="auto">
            <a:xfrm flipH="1">
              <a:off x="5251452" y="1729012"/>
              <a:ext cx="15626" cy="4992463"/>
            </a:xfrm>
            <a:prstGeom prst="line">
              <a:avLst/>
            </a:prstGeom>
            <a:solidFill>
              <a:schemeClr val="accent1"/>
            </a:solidFill>
            <a:ln w="9525" cap="flat" cmpd="sng" algn="ctr">
              <a:solidFill>
                <a:schemeClr val="bg1">
                  <a:lumMod val="50000"/>
                </a:schemeClr>
              </a:solidFill>
              <a:prstDash val="solid"/>
              <a:round/>
              <a:headEnd type="none" w="med" len="med"/>
              <a:tailEnd type="none" w="med" len="med"/>
            </a:ln>
            <a:effectLst/>
          </p:spPr>
        </p:cxnSp>
      </p:grpSp>
      <p:grpSp>
        <p:nvGrpSpPr>
          <p:cNvPr id="45" name="Group 44"/>
          <p:cNvGrpSpPr/>
          <p:nvPr/>
        </p:nvGrpSpPr>
        <p:grpSpPr>
          <a:xfrm>
            <a:off x="5138514" y="1112736"/>
            <a:ext cx="1784350" cy="5608739"/>
            <a:chOff x="7207250" y="1112736"/>
            <a:chExt cx="1784350" cy="5608739"/>
          </a:xfrm>
        </p:grpSpPr>
        <p:sp>
          <p:nvSpPr>
            <p:cNvPr id="37" name="Rectangle 36"/>
            <p:cNvSpPr/>
            <p:nvPr/>
          </p:nvSpPr>
          <p:spPr bwMode="auto">
            <a:xfrm>
              <a:off x="7207250" y="1112736"/>
              <a:ext cx="1784350" cy="614438"/>
            </a:xfrm>
            <a:prstGeom prst="rect">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400"/>
              <a:r>
                <a:rPr lang="en-GB" dirty="0"/>
                <a:t>authorisation server</a:t>
              </a:r>
            </a:p>
          </p:txBody>
        </p:sp>
        <p:cxnSp>
          <p:nvCxnSpPr>
            <p:cNvPr id="42" name="Straight Connector 41"/>
            <p:cNvCxnSpPr>
              <a:stCxn id="37" idx="2"/>
            </p:cNvCxnSpPr>
            <p:nvPr/>
          </p:nvCxnSpPr>
          <p:spPr bwMode="auto">
            <a:xfrm flipH="1">
              <a:off x="8091613" y="1727174"/>
              <a:ext cx="7812" cy="4994301"/>
            </a:xfrm>
            <a:prstGeom prst="line">
              <a:avLst/>
            </a:prstGeom>
            <a:solidFill>
              <a:schemeClr val="accent1"/>
            </a:solidFill>
            <a:ln w="9525" cap="flat" cmpd="sng" algn="ctr">
              <a:solidFill>
                <a:schemeClr val="bg1">
                  <a:lumMod val="50000"/>
                </a:schemeClr>
              </a:solidFill>
              <a:prstDash val="solid"/>
              <a:round/>
              <a:headEnd type="none" w="med" len="med"/>
              <a:tailEnd type="none" w="med" len="med"/>
            </a:ln>
            <a:effectLst/>
          </p:spPr>
        </p:cxnSp>
      </p:grpSp>
      <p:grpSp>
        <p:nvGrpSpPr>
          <p:cNvPr id="63" name="Group 62"/>
          <p:cNvGrpSpPr/>
          <p:nvPr/>
        </p:nvGrpSpPr>
        <p:grpSpPr>
          <a:xfrm>
            <a:off x="508791" y="1000976"/>
            <a:ext cx="292366" cy="5720499"/>
            <a:chOff x="508791" y="1000976"/>
            <a:chExt cx="292366" cy="5720499"/>
          </a:xfrm>
        </p:grpSpPr>
        <p:grpSp>
          <p:nvGrpSpPr>
            <p:cNvPr id="5" name="Group 4"/>
            <p:cNvGrpSpPr/>
            <p:nvPr/>
          </p:nvGrpSpPr>
          <p:grpSpPr>
            <a:xfrm flipH="1">
              <a:off x="508791" y="1000976"/>
              <a:ext cx="292366" cy="726198"/>
              <a:chOff x="2495550" y="1684020"/>
              <a:chExt cx="1181100" cy="2933700"/>
            </a:xfrm>
          </p:grpSpPr>
          <p:sp>
            <p:nvSpPr>
              <p:cNvPr id="23" name="Oval 22"/>
              <p:cNvSpPr/>
              <p:nvPr/>
            </p:nvSpPr>
            <p:spPr bwMode="auto">
              <a:xfrm>
                <a:off x="2674620" y="1684020"/>
                <a:ext cx="822960" cy="822960"/>
              </a:xfrm>
              <a:prstGeom prst="ellipse">
                <a:avLst/>
              </a:prstGeom>
              <a:noFill/>
              <a:ln w="38100" cap="flat" cmpd="sng" algn="ctr">
                <a:solidFill>
                  <a:schemeClr val="tx1"/>
                </a:solidFill>
                <a:prstDash val="solid"/>
                <a:round/>
                <a:headEnd type="none" w="med" len="med"/>
                <a:tailEnd type="none" w="med" len="med"/>
              </a:ln>
              <a:effectLst/>
            </p:spPr>
            <p:txBody>
              <a:bodyPr/>
              <a:lstStyle/>
              <a:p>
                <a:endParaRPr lang="en-GB" dirty="0"/>
              </a:p>
            </p:txBody>
          </p:sp>
          <p:cxnSp>
            <p:nvCxnSpPr>
              <p:cNvPr id="24" name="Straight Connector 23"/>
              <p:cNvCxnSpPr/>
              <p:nvPr/>
            </p:nvCxnSpPr>
            <p:spPr bwMode="auto">
              <a:xfrm flipV="1">
                <a:off x="3086100" y="2506980"/>
                <a:ext cx="0" cy="118872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5" name="Straight Connector 24"/>
              <p:cNvCxnSpPr/>
              <p:nvPr/>
            </p:nvCxnSpPr>
            <p:spPr bwMode="auto">
              <a:xfrm flipV="1">
                <a:off x="2616200" y="3690620"/>
                <a:ext cx="469900" cy="9271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6" name="Straight Connector 25"/>
              <p:cNvCxnSpPr/>
              <p:nvPr/>
            </p:nvCxnSpPr>
            <p:spPr bwMode="auto">
              <a:xfrm flipH="1" flipV="1">
                <a:off x="3086100" y="3690620"/>
                <a:ext cx="469900" cy="9271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7" name="Straight Connector 26"/>
              <p:cNvCxnSpPr/>
              <p:nvPr/>
            </p:nvCxnSpPr>
            <p:spPr bwMode="auto">
              <a:xfrm>
                <a:off x="2495550" y="2959100"/>
                <a:ext cx="11811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cxnSp>
          <p:nvCxnSpPr>
            <p:cNvPr id="43" name="Straight Connector 42"/>
            <p:cNvCxnSpPr/>
            <p:nvPr/>
          </p:nvCxnSpPr>
          <p:spPr bwMode="auto">
            <a:xfrm flipH="1">
              <a:off x="647162" y="1729012"/>
              <a:ext cx="15626" cy="4992463"/>
            </a:xfrm>
            <a:prstGeom prst="line">
              <a:avLst/>
            </a:prstGeom>
            <a:solidFill>
              <a:schemeClr val="accent1"/>
            </a:solidFill>
            <a:ln w="9525" cap="flat" cmpd="sng" algn="ctr">
              <a:solidFill>
                <a:schemeClr val="bg1">
                  <a:lumMod val="50000"/>
                </a:schemeClr>
              </a:solidFill>
              <a:prstDash val="solid"/>
              <a:round/>
              <a:headEnd type="none" w="med" len="med"/>
              <a:tailEnd type="none" w="med" len="med"/>
            </a:ln>
            <a:effectLst/>
          </p:spPr>
        </p:cxnSp>
      </p:grpSp>
      <p:sp>
        <p:nvSpPr>
          <p:cNvPr id="51" name="Right Arrow 50"/>
          <p:cNvSpPr/>
          <p:nvPr/>
        </p:nvSpPr>
        <p:spPr bwMode="auto">
          <a:xfrm>
            <a:off x="673348" y="1888548"/>
            <a:ext cx="2488050" cy="193582"/>
          </a:xfrm>
          <a:prstGeom prst="rightArrow">
            <a:avLst>
              <a:gd name="adj1" fmla="val 10700"/>
              <a:gd name="adj2" fmla="val 72344"/>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algn="ctr" defTabSz="914400"/>
            <a:r>
              <a:rPr kumimoji="0" lang="en-GB" sz="1400" b="1" i="0" u="none" strike="noStrike" cap="none" normalizeH="0" baseline="0" dirty="0" smtClean="0">
                <a:ln>
                  <a:noFill/>
                </a:ln>
                <a:solidFill>
                  <a:schemeClr val="tx1">
                    <a:lumMod val="65000"/>
                    <a:lumOff val="35000"/>
                  </a:schemeClr>
                </a:solidFill>
                <a:effectLst/>
                <a:latin typeface="Arial" charset="0"/>
              </a:rPr>
              <a:t>START </a:t>
            </a:r>
            <a:r>
              <a:rPr lang="en-GB" sz="1400" b="1" dirty="0">
                <a:solidFill>
                  <a:schemeClr val="tx1">
                    <a:lumMod val="65000"/>
                    <a:lumOff val="35000"/>
                  </a:schemeClr>
                </a:solidFill>
              </a:rPr>
              <a:t>AUTHORISATION</a:t>
            </a:r>
            <a:endParaRPr kumimoji="0" lang="en-GB" sz="1400" b="1" i="0" u="none" strike="noStrike" cap="none" normalizeH="0" baseline="0" dirty="0" smtClean="0">
              <a:ln>
                <a:noFill/>
              </a:ln>
              <a:solidFill>
                <a:schemeClr val="tx1">
                  <a:lumMod val="65000"/>
                  <a:lumOff val="35000"/>
                </a:schemeClr>
              </a:solidFill>
              <a:effectLst/>
            </a:endParaRPr>
          </a:p>
        </p:txBody>
      </p:sp>
      <p:sp>
        <p:nvSpPr>
          <p:cNvPr id="54" name="Right Arrow 53"/>
          <p:cNvSpPr/>
          <p:nvPr/>
        </p:nvSpPr>
        <p:spPr bwMode="auto">
          <a:xfrm>
            <a:off x="3161398" y="2111146"/>
            <a:ext cx="2861478" cy="193582"/>
          </a:xfrm>
          <a:prstGeom prst="rightArrow">
            <a:avLst>
              <a:gd name="adj1" fmla="val 10700"/>
              <a:gd name="adj2" fmla="val 72344"/>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chemeClr val="tx1">
                    <a:lumMod val="65000"/>
                    <a:lumOff val="35000"/>
                  </a:schemeClr>
                </a:solidFill>
                <a:effectLst/>
                <a:latin typeface="Arial" charset="0"/>
              </a:rPr>
              <a:t>redirect</a:t>
            </a:r>
          </a:p>
        </p:txBody>
      </p:sp>
      <p:sp>
        <p:nvSpPr>
          <p:cNvPr id="55" name="Right Arrow 54"/>
          <p:cNvSpPr/>
          <p:nvPr/>
        </p:nvSpPr>
        <p:spPr bwMode="auto">
          <a:xfrm>
            <a:off x="673347" y="2701212"/>
            <a:ext cx="5349529" cy="193582"/>
          </a:xfrm>
          <a:prstGeom prst="rightArrow">
            <a:avLst>
              <a:gd name="adj1" fmla="val 10700"/>
              <a:gd name="adj2" fmla="val 72344"/>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chemeClr val="tx1">
                    <a:lumMod val="65000"/>
                    <a:lumOff val="35000"/>
                  </a:schemeClr>
                </a:solidFill>
                <a:effectLst/>
                <a:latin typeface="Arial" charset="0"/>
              </a:rPr>
              <a:t>(</a:t>
            </a:r>
            <a:r>
              <a:rPr kumimoji="0" lang="en-GB" sz="1400" b="0" i="1" u="none" strike="noStrike" cap="none" normalizeH="0" baseline="0" dirty="0" smtClean="0">
                <a:ln>
                  <a:noFill/>
                </a:ln>
                <a:solidFill>
                  <a:schemeClr val="tx1">
                    <a:lumMod val="65000"/>
                    <a:lumOff val="35000"/>
                  </a:schemeClr>
                </a:solidFill>
                <a:effectLst/>
                <a:latin typeface="Arial" charset="0"/>
              </a:rPr>
              <a:t>authenticate</a:t>
            </a:r>
            <a:r>
              <a:rPr kumimoji="0" lang="en-GB" sz="1400" b="0" i="0" u="none" strike="noStrike" cap="none" normalizeH="0" baseline="0" dirty="0" smtClean="0">
                <a:ln>
                  <a:noFill/>
                </a:ln>
                <a:solidFill>
                  <a:schemeClr val="tx1">
                    <a:lumMod val="65000"/>
                    <a:lumOff val="35000"/>
                  </a:schemeClr>
                </a:solidFill>
                <a:effectLst/>
                <a:latin typeface="Arial" charset="0"/>
              </a:rPr>
              <a:t>)</a:t>
            </a:r>
          </a:p>
        </p:txBody>
      </p:sp>
      <p:sp>
        <p:nvSpPr>
          <p:cNvPr id="56" name="Right Arrow 55"/>
          <p:cNvSpPr/>
          <p:nvPr/>
        </p:nvSpPr>
        <p:spPr bwMode="auto">
          <a:xfrm flipH="1">
            <a:off x="660254" y="4029093"/>
            <a:ext cx="5362622" cy="193582"/>
          </a:xfrm>
          <a:prstGeom prst="rightArrow">
            <a:avLst>
              <a:gd name="adj1" fmla="val 10700"/>
              <a:gd name="adj2" fmla="val 72344"/>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b" anchorCtr="1"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chemeClr val="tx1">
                    <a:lumMod val="65000"/>
                    <a:lumOff val="35000"/>
                  </a:schemeClr>
                </a:solidFill>
                <a:effectLst/>
                <a:latin typeface="Arial" charset="0"/>
              </a:rPr>
              <a:t>display authorisation</a:t>
            </a:r>
            <a:r>
              <a:rPr kumimoji="0" lang="en-GB" sz="1400" b="0" i="0" u="none" strike="noStrike" cap="none" normalizeH="0" dirty="0" smtClean="0">
                <a:ln>
                  <a:noFill/>
                </a:ln>
                <a:solidFill>
                  <a:schemeClr val="tx1">
                    <a:lumMod val="65000"/>
                    <a:lumOff val="35000"/>
                  </a:schemeClr>
                </a:solidFill>
                <a:effectLst/>
                <a:latin typeface="Arial" charset="0"/>
              </a:rPr>
              <a:t> code</a:t>
            </a:r>
            <a:endParaRPr kumimoji="0" lang="en-GB" sz="1400" b="0" i="0" u="none" strike="noStrike" cap="none" normalizeH="0" baseline="0" dirty="0" smtClean="0">
              <a:ln>
                <a:noFill/>
              </a:ln>
              <a:solidFill>
                <a:schemeClr val="tx1">
                  <a:lumMod val="65000"/>
                  <a:lumOff val="35000"/>
                </a:schemeClr>
              </a:solidFill>
              <a:effectLst/>
              <a:latin typeface="Arial" charset="0"/>
            </a:endParaRPr>
          </a:p>
        </p:txBody>
      </p:sp>
      <p:sp>
        <p:nvSpPr>
          <p:cNvPr id="57" name="Right Arrow 56"/>
          <p:cNvSpPr/>
          <p:nvPr/>
        </p:nvSpPr>
        <p:spPr bwMode="auto">
          <a:xfrm flipH="1">
            <a:off x="673347" y="2552448"/>
            <a:ext cx="5349529" cy="193582"/>
          </a:xfrm>
          <a:prstGeom prst="rightArrow">
            <a:avLst>
              <a:gd name="adj1" fmla="val 10700"/>
              <a:gd name="adj2" fmla="val 72344"/>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b" anchorCtr="1"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chemeClr val="tx1">
                    <a:lumMod val="65000"/>
                    <a:lumOff val="35000"/>
                  </a:schemeClr>
                </a:solidFill>
                <a:effectLst/>
                <a:latin typeface="Arial" charset="0"/>
              </a:rPr>
              <a:t>(</a:t>
            </a:r>
            <a:r>
              <a:rPr kumimoji="0" lang="en-GB" sz="1400" b="0" i="1" u="none" strike="noStrike" cap="none" normalizeH="0" baseline="0" dirty="0" smtClean="0">
                <a:ln>
                  <a:noFill/>
                </a:ln>
                <a:solidFill>
                  <a:schemeClr val="tx1">
                    <a:lumMod val="65000"/>
                    <a:lumOff val="35000"/>
                  </a:schemeClr>
                </a:solidFill>
                <a:effectLst/>
                <a:latin typeface="Arial" charset="0"/>
              </a:rPr>
              <a:t>display authentication page</a:t>
            </a:r>
            <a:r>
              <a:rPr kumimoji="0" lang="en-GB" sz="1400" b="0" i="0" u="none" strike="noStrike" cap="none" normalizeH="0" baseline="0" dirty="0" smtClean="0">
                <a:ln>
                  <a:noFill/>
                </a:ln>
                <a:solidFill>
                  <a:schemeClr val="tx1">
                    <a:lumMod val="65000"/>
                    <a:lumOff val="35000"/>
                  </a:schemeClr>
                </a:solidFill>
                <a:effectLst/>
                <a:latin typeface="Arial" charset="0"/>
              </a:rPr>
              <a:t>)</a:t>
            </a:r>
          </a:p>
        </p:txBody>
      </p:sp>
      <p:sp>
        <p:nvSpPr>
          <p:cNvPr id="58" name="Right Arrow 57"/>
          <p:cNvSpPr/>
          <p:nvPr/>
        </p:nvSpPr>
        <p:spPr bwMode="auto">
          <a:xfrm>
            <a:off x="673347" y="3355916"/>
            <a:ext cx="5349529" cy="193582"/>
          </a:xfrm>
          <a:prstGeom prst="rightArrow">
            <a:avLst>
              <a:gd name="adj1" fmla="val 10700"/>
              <a:gd name="adj2" fmla="val 72344"/>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chemeClr val="tx1">
                    <a:lumMod val="65000"/>
                    <a:lumOff val="35000"/>
                  </a:schemeClr>
                </a:solidFill>
                <a:effectLst/>
                <a:latin typeface="Arial" charset="0"/>
              </a:rPr>
              <a:t>authorise this client</a:t>
            </a:r>
          </a:p>
        </p:txBody>
      </p:sp>
      <p:sp>
        <p:nvSpPr>
          <p:cNvPr id="59" name="Right Arrow 58"/>
          <p:cNvSpPr/>
          <p:nvPr/>
        </p:nvSpPr>
        <p:spPr bwMode="auto">
          <a:xfrm flipH="1">
            <a:off x="673347" y="3207152"/>
            <a:ext cx="5349529" cy="193582"/>
          </a:xfrm>
          <a:prstGeom prst="rightArrow">
            <a:avLst>
              <a:gd name="adj1" fmla="val 10700"/>
              <a:gd name="adj2" fmla="val 72344"/>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b" anchorCtr="1"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chemeClr val="tx1">
                    <a:lumMod val="65000"/>
                    <a:lumOff val="35000"/>
                  </a:schemeClr>
                </a:solidFill>
                <a:effectLst/>
                <a:latin typeface="Arial" charset="0"/>
              </a:rPr>
              <a:t>display authorisation page</a:t>
            </a:r>
          </a:p>
        </p:txBody>
      </p:sp>
      <p:sp>
        <p:nvSpPr>
          <p:cNvPr id="66" name="Right Arrow 65"/>
          <p:cNvSpPr/>
          <p:nvPr/>
        </p:nvSpPr>
        <p:spPr bwMode="auto">
          <a:xfrm>
            <a:off x="3193877" y="4548530"/>
            <a:ext cx="2828999" cy="193582"/>
          </a:xfrm>
          <a:prstGeom prst="rightArrow">
            <a:avLst>
              <a:gd name="adj1" fmla="val 10700"/>
              <a:gd name="adj2" fmla="val 72344"/>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b"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chemeClr val="tx1">
                    <a:lumMod val="65000"/>
                    <a:lumOff val="35000"/>
                  </a:schemeClr>
                </a:solidFill>
                <a:effectLst/>
                <a:latin typeface="Arial" charset="0"/>
              </a:rPr>
              <a:t>request access token</a:t>
            </a:r>
          </a:p>
        </p:txBody>
      </p:sp>
      <p:sp>
        <p:nvSpPr>
          <p:cNvPr id="67" name="Right Arrow 66"/>
          <p:cNvSpPr/>
          <p:nvPr/>
        </p:nvSpPr>
        <p:spPr bwMode="auto">
          <a:xfrm flipH="1">
            <a:off x="3194827" y="4727116"/>
            <a:ext cx="2835860" cy="193582"/>
          </a:xfrm>
          <a:prstGeom prst="rightArrow">
            <a:avLst>
              <a:gd name="adj1" fmla="val 10700"/>
              <a:gd name="adj2" fmla="val 72344"/>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chemeClr val="tx1">
                    <a:lumMod val="65000"/>
                    <a:lumOff val="35000"/>
                  </a:schemeClr>
                </a:solidFill>
                <a:effectLst/>
                <a:latin typeface="Arial" charset="0"/>
              </a:rPr>
              <a:t>return access token</a:t>
            </a:r>
          </a:p>
        </p:txBody>
      </p:sp>
      <p:sp>
        <p:nvSpPr>
          <p:cNvPr id="68" name="Right Arrow 67"/>
          <p:cNvSpPr/>
          <p:nvPr/>
        </p:nvSpPr>
        <p:spPr bwMode="auto">
          <a:xfrm>
            <a:off x="673348" y="4201135"/>
            <a:ext cx="2488050" cy="193582"/>
          </a:xfrm>
          <a:prstGeom prst="rightArrow">
            <a:avLst>
              <a:gd name="adj1" fmla="val 10700"/>
              <a:gd name="adj2" fmla="val 72344"/>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400" dirty="0" smtClean="0">
                <a:solidFill>
                  <a:schemeClr val="tx1">
                    <a:lumMod val="65000"/>
                    <a:lumOff val="35000"/>
                  </a:schemeClr>
                </a:solidFill>
              </a:rPr>
              <a:t>enter authorisation code</a:t>
            </a:r>
            <a:endParaRPr kumimoji="0" lang="en-GB" sz="1400" b="0" i="0" u="none" strike="noStrike" cap="none" normalizeH="0" baseline="0" dirty="0" smtClean="0">
              <a:ln>
                <a:noFill/>
              </a:ln>
              <a:solidFill>
                <a:schemeClr val="tx1">
                  <a:lumMod val="65000"/>
                  <a:lumOff val="35000"/>
                </a:schemeClr>
              </a:solidFill>
              <a:effectLst/>
            </a:endParaRPr>
          </a:p>
        </p:txBody>
      </p:sp>
      <p:sp>
        <p:nvSpPr>
          <p:cNvPr id="69" name="Right Arrow 68"/>
          <p:cNvSpPr/>
          <p:nvPr/>
        </p:nvSpPr>
        <p:spPr bwMode="auto">
          <a:xfrm>
            <a:off x="673348" y="5625524"/>
            <a:ext cx="2488050" cy="193582"/>
          </a:xfrm>
          <a:prstGeom prst="rightArrow">
            <a:avLst>
              <a:gd name="adj1" fmla="val 10700"/>
              <a:gd name="adj2" fmla="val 72344"/>
            </a:avLst>
          </a:prstGeom>
          <a:solidFill>
            <a:srgbClr val="008040"/>
          </a:solidFill>
          <a:ln w="9525" cap="flat" cmpd="sng" algn="ctr">
            <a:solidFill>
              <a:srgbClr val="00804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400" dirty="0" smtClean="0">
                <a:solidFill>
                  <a:schemeClr val="tx1">
                    <a:lumMod val="65000"/>
                    <a:lumOff val="35000"/>
                  </a:schemeClr>
                </a:solidFill>
              </a:rPr>
              <a:t>submit r</a:t>
            </a:r>
            <a:r>
              <a:rPr kumimoji="0" lang="en-GB" sz="1400" b="0" i="0" u="none" strike="noStrike" cap="none" normalizeH="0" baseline="0" dirty="0" smtClean="0">
                <a:ln>
                  <a:noFill/>
                </a:ln>
                <a:solidFill>
                  <a:schemeClr val="tx1">
                    <a:lumMod val="65000"/>
                    <a:lumOff val="35000"/>
                  </a:schemeClr>
                </a:solidFill>
                <a:effectLst/>
                <a:latin typeface="Arial" charset="0"/>
              </a:rPr>
              <a:t>equest</a:t>
            </a:r>
          </a:p>
        </p:txBody>
      </p:sp>
      <p:sp>
        <p:nvSpPr>
          <p:cNvPr id="70" name="Right Arrow 69"/>
          <p:cNvSpPr/>
          <p:nvPr/>
        </p:nvSpPr>
        <p:spPr bwMode="auto">
          <a:xfrm>
            <a:off x="3161398" y="5819428"/>
            <a:ext cx="5228712" cy="193582"/>
          </a:xfrm>
          <a:prstGeom prst="rightArrow">
            <a:avLst>
              <a:gd name="adj1" fmla="val 10700"/>
              <a:gd name="adj2" fmla="val 72344"/>
            </a:avLst>
          </a:prstGeom>
          <a:solidFill>
            <a:srgbClr val="008040"/>
          </a:solidFill>
          <a:ln w="9525" cap="flat" cmpd="sng" algn="ctr">
            <a:solidFill>
              <a:srgbClr val="00804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chemeClr val="tx1">
                    <a:lumMod val="65000"/>
                    <a:lumOff val="35000"/>
                  </a:schemeClr>
                </a:solidFill>
                <a:effectLst/>
                <a:latin typeface="Arial" charset="0"/>
              </a:rPr>
              <a:t>submit request + access token</a:t>
            </a:r>
          </a:p>
        </p:txBody>
      </p:sp>
      <p:sp>
        <p:nvSpPr>
          <p:cNvPr id="71" name="Right Arrow 70"/>
          <p:cNvSpPr/>
          <p:nvPr/>
        </p:nvSpPr>
        <p:spPr bwMode="auto">
          <a:xfrm flipH="1">
            <a:off x="669930" y="6526537"/>
            <a:ext cx="7714335" cy="193582"/>
          </a:xfrm>
          <a:prstGeom prst="rightArrow">
            <a:avLst>
              <a:gd name="adj1" fmla="val 10700"/>
              <a:gd name="adj2" fmla="val 72344"/>
            </a:avLst>
          </a:prstGeom>
          <a:solidFill>
            <a:srgbClr val="008040"/>
          </a:solidFill>
          <a:ln w="9525" cap="flat" cmpd="sng" algn="ctr">
            <a:solidFill>
              <a:srgbClr val="008040"/>
            </a:solidFill>
            <a:prstDash val="solid"/>
            <a:round/>
            <a:headEnd type="none" w="med" len="med"/>
            <a:tailEnd type="none" w="med" len="med"/>
          </a:ln>
          <a:effectLst/>
        </p:spPr>
        <p:txBody>
          <a:bodyPr vert="horz" wrap="square" lIns="91440" tIns="45720" rIns="91440" bIns="45720" numCol="1" rtlCol="0" anchor="b"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chemeClr val="tx1">
                    <a:lumMod val="65000"/>
                    <a:lumOff val="35000"/>
                  </a:schemeClr>
                </a:solidFill>
                <a:effectLst/>
                <a:latin typeface="Arial" charset="0"/>
              </a:rPr>
              <a:t>return response</a:t>
            </a:r>
          </a:p>
        </p:txBody>
      </p:sp>
      <p:sp>
        <p:nvSpPr>
          <p:cNvPr id="72" name="Right Arrow 71"/>
          <p:cNvSpPr/>
          <p:nvPr/>
        </p:nvSpPr>
        <p:spPr bwMode="auto">
          <a:xfrm flipH="1">
            <a:off x="669930" y="5025450"/>
            <a:ext cx="2491468" cy="193582"/>
          </a:xfrm>
          <a:prstGeom prst="rightArrow">
            <a:avLst>
              <a:gd name="adj1" fmla="val 10700"/>
              <a:gd name="adj2" fmla="val 72344"/>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algn="ctr" defTabSz="914400"/>
            <a:r>
              <a:rPr kumimoji="0" lang="en-GB" sz="1400" b="1" i="0" u="none" strike="noStrike" cap="none" normalizeH="0" baseline="0" dirty="0" smtClean="0">
                <a:ln>
                  <a:noFill/>
                </a:ln>
                <a:solidFill>
                  <a:schemeClr val="tx1">
                    <a:lumMod val="65000"/>
                    <a:lumOff val="35000"/>
                  </a:schemeClr>
                </a:solidFill>
                <a:effectLst/>
                <a:latin typeface="Arial" charset="0"/>
              </a:rPr>
              <a:t>FINISH </a:t>
            </a:r>
            <a:r>
              <a:rPr lang="en-GB" sz="1400" b="1" dirty="0">
                <a:solidFill>
                  <a:schemeClr val="tx1">
                    <a:lumMod val="65000"/>
                    <a:lumOff val="35000"/>
                  </a:schemeClr>
                </a:solidFill>
              </a:rPr>
              <a:t>AUTHORISATION</a:t>
            </a:r>
            <a:endParaRPr kumimoji="0" lang="en-GB" sz="1400" b="1" i="0" u="none" strike="noStrike" cap="none" normalizeH="0" baseline="0" dirty="0" smtClean="0">
              <a:ln>
                <a:noFill/>
              </a:ln>
              <a:solidFill>
                <a:schemeClr val="tx1">
                  <a:lumMod val="65000"/>
                  <a:lumOff val="35000"/>
                </a:schemeClr>
              </a:solidFill>
              <a:effectLst/>
            </a:endParaRPr>
          </a:p>
        </p:txBody>
      </p:sp>
      <p:sp>
        <p:nvSpPr>
          <p:cNvPr id="76" name="Left-Right Arrow 75"/>
          <p:cNvSpPr/>
          <p:nvPr/>
        </p:nvSpPr>
        <p:spPr bwMode="auto">
          <a:xfrm>
            <a:off x="6022876" y="6254885"/>
            <a:ext cx="2361389" cy="206181"/>
          </a:xfrm>
          <a:prstGeom prst="leftRightArrow">
            <a:avLst>
              <a:gd name="adj1" fmla="val 11248"/>
              <a:gd name="adj2" fmla="val 62910"/>
            </a:avLst>
          </a:prstGeom>
          <a:solidFill>
            <a:srgbClr val="008040"/>
          </a:solidFill>
          <a:ln w="9525" cap="flat" cmpd="sng" algn="ctr">
            <a:solidFill>
              <a:srgbClr val="00804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chemeClr val="tx1">
                    <a:lumMod val="65000"/>
                    <a:lumOff val="35000"/>
                  </a:schemeClr>
                </a:solidFill>
                <a:effectLst/>
                <a:latin typeface="Arial" charset="0"/>
              </a:rPr>
              <a:t>validate access token</a:t>
            </a:r>
          </a:p>
        </p:txBody>
      </p:sp>
    </p:spTree>
    <p:extLst>
      <p:ext uri="{BB962C8B-B14F-4D97-AF65-F5344CB8AC3E}">
        <p14:creationId xmlns:p14="http://schemas.microsoft.com/office/powerpoint/2010/main" val="425236181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bwMode="auto">
          <a:xfrm>
            <a:off x="298580" y="114300"/>
            <a:ext cx="8388220" cy="73025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46" name="Rectangle 45"/>
          <p:cNvSpPr/>
          <p:nvPr/>
        </p:nvSpPr>
        <p:spPr bwMode="auto">
          <a:xfrm>
            <a:off x="170212" y="4458460"/>
            <a:ext cx="5943092" cy="936281"/>
          </a:xfrm>
          <a:prstGeom prst="rect">
            <a:avLst/>
          </a:prstGeom>
          <a:solidFill>
            <a:schemeClr val="bg1">
              <a:lumMod val="85000"/>
            </a:schemeClr>
          </a:solidFill>
          <a:ln w="9525" cap="flat" cmpd="sng" algn="ctr">
            <a:solidFill>
              <a:schemeClr val="bg1">
                <a:lumMod val="85000"/>
              </a:schemeClr>
            </a:solidFill>
            <a:prstDash val="solid"/>
            <a:round/>
            <a:headEnd type="none" w="med" len="med"/>
            <a:tailEnd type="none" w="med" len="med"/>
          </a:ln>
          <a:effectLst/>
        </p:spPr>
        <p:txBody>
          <a:bodyPr vert="vert270"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1" i="0" u="none" strike="noStrike" cap="none" normalizeH="0" baseline="0" dirty="0" smtClean="0">
                <a:ln>
                  <a:noFill/>
                </a:ln>
                <a:solidFill>
                  <a:srgbClr val="595959"/>
                </a:solidFill>
                <a:effectLst/>
                <a:latin typeface="Arial" charset="0"/>
              </a:rPr>
              <a:t>FINISH</a:t>
            </a:r>
          </a:p>
        </p:txBody>
      </p:sp>
      <p:sp>
        <p:nvSpPr>
          <p:cNvPr id="47" name="Rectangle 46"/>
          <p:cNvSpPr/>
          <p:nvPr/>
        </p:nvSpPr>
        <p:spPr bwMode="auto">
          <a:xfrm>
            <a:off x="170212" y="1888548"/>
            <a:ext cx="5943092" cy="2435727"/>
          </a:xfrm>
          <a:prstGeom prst="rect">
            <a:avLst/>
          </a:prstGeom>
          <a:solidFill>
            <a:schemeClr val="bg1">
              <a:lumMod val="85000"/>
            </a:schemeClr>
          </a:solidFill>
          <a:ln w="9525" cap="flat" cmpd="sng" algn="ctr">
            <a:solidFill>
              <a:schemeClr val="bg1">
                <a:lumMod val="85000"/>
              </a:schemeClr>
            </a:solidFill>
            <a:prstDash val="solid"/>
            <a:round/>
            <a:headEnd type="none" w="med" len="med"/>
            <a:tailEnd type="none" w="med" len="med"/>
          </a:ln>
          <a:effectLst/>
        </p:spPr>
        <p:txBody>
          <a:bodyPr vert="vert270"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1" i="0" u="none" strike="noStrike" cap="none" normalizeH="0" baseline="0" dirty="0" smtClean="0">
                <a:ln>
                  <a:noFill/>
                </a:ln>
                <a:solidFill>
                  <a:srgbClr val="595959"/>
                </a:solidFill>
                <a:effectLst/>
                <a:latin typeface="Arial" charset="0"/>
              </a:rPr>
              <a:t>START</a:t>
            </a:r>
          </a:p>
        </p:txBody>
      </p:sp>
      <p:sp>
        <p:nvSpPr>
          <p:cNvPr id="39" name="Rectangle 38"/>
          <p:cNvSpPr/>
          <p:nvPr/>
        </p:nvSpPr>
        <p:spPr bwMode="auto">
          <a:xfrm>
            <a:off x="4978400" y="1000976"/>
            <a:ext cx="4127500" cy="887572"/>
          </a:xfrm>
          <a:prstGeom prst="rect">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5122" name="Rectangle 2"/>
          <p:cNvSpPr>
            <a:spLocks noGrp="1" noChangeArrowheads="1"/>
          </p:cNvSpPr>
          <p:nvPr>
            <p:ph type="title" idx="4294967295"/>
          </p:nvPr>
        </p:nvSpPr>
        <p:spPr>
          <a:xfrm>
            <a:off x="457200" y="114300"/>
            <a:ext cx="8229600" cy="730250"/>
          </a:xfrm>
        </p:spPr>
        <p:txBody>
          <a:bodyPr/>
          <a:lstStyle/>
          <a:p>
            <a:pPr eaLnBrk="1" hangingPunct="1"/>
            <a:r>
              <a:rPr lang="en-GB" dirty="0">
                <a:latin typeface="Calibri" charset="0"/>
                <a:ea typeface="ＭＳ Ｐゴシック" charset="0"/>
                <a:cs typeface="ＭＳ Ｐゴシック" charset="0"/>
              </a:rPr>
              <a:t>Authorization Code Workflow </a:t>
            </a:r>
            <a:r>
              <a:rPr lang="en-GB" dirty="0" smtClean="0">
                <a:latin typeface="Calibri" charset="0"/>
                <a:ea typeface="ＭＳ Ｐゴシック" charset="0"/>
                <a:cs typeface="ＭＳ Ｐゴシック" charset="0"/>
              </a:rPr>
              <a:t>(Redirect)</a:t>
            </a:r>
            <a:endParaRPr lang="en-GB" dirty="0">
              <a:latin typeface="Calibri" charset="0"/>
              <a:ea typeface="ＭＳ Ｐゴシック" charset="0"/>
              <a:cs typeface="ＭＳ Ｐゴシック" charset="0"/>
            </a:endParaRPr>
          </a:p>
        </p:txBody>
      </p:sp>
      <p:sp>
        <p:nvSpPr>
          <p:cNvPr id="5124" name="Slide Number Placeholder 17"/>
          <p:cNvSpPr>
            <a:spLocks noGrp="1"/>
          </p:cNvSpPr>
          <p:nvPr>
            <p:ph type="sldNum" sz="quarter" idx="12"/>
          </p:nvPr>
        </p:nvSpPr>
        <p:spPr bwMode="auto">
          <a:xfrm>
            <a:off x="8402638" y="6473825"/>
            <a:ext cx="284162" cy="247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CA415223-74E1-9842-94D0-DE11413B0913}" type="slidenum">
              <a:rPr lang="en-GB" b="1">
                <a:solidFill>
                  <a:srgbClr val="595959"/>
                </a:solidFill>
                <a:cs typeface="Arial" charset="0"/>
              </a:rPr>
              <a:pPr/>
              <a:t>12</a:t>
            </a:fld>
            <a:endParaRPr lang="en-GB" b="1" dirty="0">
              <a:solidFill>
                <a:srgbClr val="595959"/>
              </a:solidFill>
              <a:cs typeface="Arial" charset="0"/>
            </a:endParaRPr>
          </a:p>
        </p:txBody>
      </p:sp>
      <p:grpSp>
        <p:nvGrpSpPr>
          <p:cNvPr id="40" name="Group 39"/>
          <p:cNvGrpSpPr/>
          <p:nvPr/>
        </p:nvGrpSpPr>
        <p:grpSpPr>
          <a:xfrm>
            <a:off x="2649974" y="1112736"/>
            <a:ext cx="1054100" cy="5608739"/>
            <a:chOff x="2257177" y="1112736"/>
            <a:chExt cx="1054100" cy="5608739"/>
          </a:xfrm>
        </p:grpSpPr>
        <p:sp>
          <p:nvSpPr>
            <p:cNvPr id="31" name="Rectangle 30"/>
            <p:cNvSpPr/>
            <p:nvPr/>
          </p:nvSpPr>
          <p:spPr bwMode="auto">
            <a:xfrm>
              <a:off x="2257177" y="1112736"/>
              <a:ext cx="1054100" cy="61627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dirty="0"/>
                <a:t>c</a:t>
              </a:r>
              <a:r>
                <a:rPr kumimoji="0" lang="en-GB" sz="1800" b="0" i="0" u="none" strike="noStrike" cap="none" normalizeH="0" baseline="0" dirty="0" smtClean="0">
                  <a:ln>
                    <a:noFill/>
                  </a:ln>
                  <a:solidFill>
                    <a:schemeClr val="tx1"/>
                  </a:solidFill>
                  <a:effectLst/>
                  <a:latin typeface="Arial" charset="0"/>
                </a:rPr>
                <a:t>lient program</a:t>
              </a:r>
            </a:p>
          </p:txBody>
        </p:sp>
        <p:cxnSp>
          <p:nvCxnSpPr>
            <p:cNvPr id="38" name="Straight Connector 37"/>
            <p:cNvCxnSpPr>
              <a:stCxn id="31" idx="2"/>
            </p:cNvCxnSpPr>
            <p:nvPr/>
          </p:nvCxnSpPr>
          <p:spPr bwMode="auto">
            <a:xfrm flipH="1">
              <a:off x="2768601" y="1729012"/>
              <a:ext cx="15626" cy="4992463"/>
            </a:xfrm>
            <a:prstGeom prst="line">
              <a:avLst/>
            </a:prstGeom>
            <a:solidFill>
              <a:schemeClr val="accent1"/>
            </a:solidFill>
            <a:ln w="9525" cap="flat" cmpd="sng" algn="ctr">
              <a:solidFill>
                <a:schemeClr val="bg1">
                  <a:lumMod val="50000"/>
                </a:schemeClr>
              </a:solidFill>
              <a:prstDash val="solid"/>
              <a:round/>
              <a:headEnd type="none" w="med" len="med"/>
              <a:tailEnd type="none" w="med" len="med"/>
            </a:ln>
            <a:effectLst/>
          </p:spPr>
        </p:cxnSp>
      </p:grpSp>
      <p:grpSp>
        <p:nvGrpSpPr>
          <p:cNvPr id="44" name="Group 43"/>
          <p:cNvGrpSpPr/>
          <p:nvPr/>
        </p:nvGrpSpPr>
        <p:grpSpPr>
          <a:xfrm>
            <a:off x="7827963" y="1112736"/>
            <a:ext cx="1149350" cy="5608739"/>
            <a:chOff x="4684589" y="1112736"/>
            <a:chExt cx="1149350" cy="5608739"/>
          </a:xfrm>
        </p:grpSpPr>
        <p:sp>
          <p:nvSpPr>
            <p:cNvPr id="36" name="Rectangle 35"/>
            <p:cNvSpPr/>
            <p:nvPr/>
          </p:nvSpPr>
          <p:spPr bwMode="auto">
            <a:xfrm>
              <a:off x="4684589" y="1112736"/>
              <a:ext cx="1149350" cy="616276"/>
            </a:xfrm>
            <a:prstGeom prst="rect">
              <a:avLst/>
            </a:prstGeom>
            <a:solidFill>
              <a:srgbClr val="77D9E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dirty="0" smtClean="0"/>
                <a:t>resource server</a:t>
              </a:r>
              <a:endParaRPr kumimoji="0" lang="en-GB" sz="1800" b="0" i="0" u="none" strike="noStrike" cap="none" normalizeH="0" baseline="0" dirty="0" smtClean="0">
                <a:ln>
                  <a:noFill/>
                </a:ln>
                <a:solidFill>
                  <a:schemeClr val="tx1"/>
                </a:solidFill>
                <a:effectLst/>
                <a:latin typeface="Arial" charset="0"/>
              </a:endParaRPr>
            </a:p>
          </p:txBody>
        </p:sp>
        <p:cxnSp>
          <p:nvCxnSpPr>
            <p:cNvPr id="41" name="Straight Connector 40"/>
            <p:cNvCxnSpPr/>
            <p:nvPr/>
          </p:nvCxnSpPr>
          <p:spPr bwMode="auto">
            <a:xfrm flipH="1">
              <a:off x="5251452" y="1729012"/>
              <a:ext cx="15626" cy="4992463"/>
            </a:xfrm>
            <a:prstGeom prst="line">
              <a:avLst/>
            </a:prstGeom>
            <a:solidFill>
              <a:schemeClr val="accent1"/>
            </a:solidFill>
            <a:ln w="9525" cap="flat" cmpd="sng" algn="ctr">
              <a:solidFill>
                <a:schemeClr val="bg1">
                  <a:lumMod val="50000"/>
                </a:schemeClr>
              </a:solidFill>
              <a:prstDash val="solid"/>
              <a:round/>
              <a:headEnd type="none" w="med" len="med"/>
              <a:tailEnd type="none" w="med" len="med"/>
            </a:ln>
            <a:effectLst/>
          </p:spPr>
        </p:cxnSp>
      </p:grpSp>
      <p:grpSp>
        <p:nvGrpSpPr>
          <p:cNvPr id="45" name="Group 44"/>
          <p:cNvGrpSpPr/>
          <p:nvPr/>
        </p:nvGrpSpPr>
        <p:grpSpPr>
          <a:xfrm>
            <a:off x="5138514" y="1112736"/>
            <a:ext cx="1784350" cy="5608739"/>
            <a:chOff x="7207250" y="1112736"/>
            <a:chExt cx="1784350" cy="5608739"/>
          </a:xfrm>
        </p:grpSpPr>
        <p:sp>
          <p:nvSpPr>
            <p:cNvPr id="37" name="Rectangle 36"/>
            <p:cNvSpPr/>
            <p:nvPr/>
          </p:nvSpPr>
          <p:spPr bwMode="auto">
            <a:xfrm>
              <a:off x="7207250" y="1112736"/>
              <a:ext cx="1784350" cy="614438"/>
            </a:xfrm>
            <a:prstGeom prst="rect">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400"/>
              <a:r>
                <a:rPr lang="en-GB" dirty="0"/>
                <a:t>authorisation server</a:t>
              </a:r>
            </a:p>
          </p:txBody>
        </p:sp>
        <p:cxnSp>
          <p:nvCxnSpPr>
            <p:cNvPr id="42" name="Straight Connector 41"/>
            <p:cNvCxnSpPr>
              <a:stCxn id="37" idx="2"/>
            </p:cNvCxnSpPr>
            <p:nvPr/>
          </p:nvCxnSpPr>
          <p:spPr bwMode="auto">
            <a:xfrm flipH="1">
              <a:off x="8091613" y="1727174"/>
              <a:ext cx="7812" cy="4994301"/>
            </a:xfrm>
            <a:prstGeom prst="line">
              <a:avLst/>
            </a:prstGeom>
            <a:solidFill>
              <a:schemeClr val="accent1"/>
            </a:solidFill>
            <a:ln w="9525" cap="flat" cmpd="sng" algn="ctr">
              <a:solidFill>
                <a:schemeClr val="bg1">
                  <a:lumMod val="50000"/>
                </a:schemeClr>
              </a:solidFill>
              <a:prstDash val="solid"/>
              <a:round/>
              <a:headEnd type="none" w="med" len="med"/>
              <a:tailEnd type="none" w="med" len="med"/>
            </a:ln>
            <a:effectLst/>
          </p:spPr>
        </p:cxnSp>
      </p:grpSp>
      <p:grpSp>
        <p:nvGrpSpPr>
          <p:cNvPr id="63" name="Group 62"/>
          <p:cNvGrpSpPr/>
          <p:nvPr/>
        </p:nvGrpSpPr>
        <p:grpSpPr>
          <a:xfrm>
            <a:off x="508791" y="1000976"/>
            <a:ext cx="292366" cy="5720499"/>
            <a:chOff x="508791" y="1000976"/>
            <a:chExt cx="292366" cy="5720499"/>
          </a:xfrm>
        </p:grpSpPr>
        <p:grpSp>
          <p:nvGrpSpPr>
            <p:cNvPr id="5" name="Group 4"/>
            <p:cNvGrpSpPr/>
            <p:nvPr/>
          </p:nvGrpSpPr>
          <p:grpSpPr>
            <a:xfrm flipH="1">
              <a:off x="508791" y="1000976"/>
              <a:ext cx="292366" cy="726198"/>
              <a:chOff x="2495550" y="1684020"/>
              <a:chExt cx="1181100" cy="2933700"/>
            </a:xfrm>
          </p:grpSpPr>
          <p:sp>
            <p:nvSpPr>
              <p:cNvPr id="23" name="Oval 22"/>
              <p:cNvSpPr/>
              <p:nvPr/>
            </p:nvSpPr>
            <p:spPr bwMode="auto">
              <a:xfrm>
                <a:off x="2674620" y="1684020"/>
                <a:ext cx="822960" cy="822960"/>
              </a:xfrm>
              <a:prstGeom prst="ellipse">
                <a:avLst/>
              </a:prstGeom>
              <a:noFill/>
              <a:ln w="38100" cap="flat" cmpd="sng" algn="ctr">
                <a:solidFill>
                  <a:schemeClr val="tx1"/>
                </a:solidFill>
                <a:prstDash val="solid"/>
                <a:round/>
                <a:headEnd type="none" w="med" len="med"/>
                <a:tailEnd type="none" w="med" len="med"/>
              </a:ln>
              <a:effectLst/>
            </p:spPr>
            <p:txBody>
              <a:bodyPr/>
              <a:lstStyle/>
              <a:p>
                <a:endParaRPr lang="en-GB" dirty="0"/>
              </a:p>
            </p:txBody>
          </p:sp>
          <p:cxnSp>
            <p:nvCxnSpPr>
              <p:cNvPr id="24" name="Straight Connector 23"/>
              <p:cNvCxnSpPr/>
              <p:nvPr/>
            </p:nvCxnSpPr>
            <p:spPr bwMode="auto">
              <a:xfrm flipV="1">
                <a:off x="3086100" y="2506980"/>
                <a:ext cx="0" cy="118872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5" name="Straight Connector 24"/>
              <p:cNvCxnSpPr/>
              <p:nvPr/>
            </p:nvCxnSpPr>
            <p:spPr bwMode="auto">
              <a:xfrm flipV="1">
                <a:off x="2616200" y="3690620"/>
                <a:ext cx="469900" cy="9271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6" name="Straight Connector 25"/>
              <p:cNvCxnSpPr/>
              <p:nvPr/>
            </p:nvCxnSpPr>
            <p:spPr bwMode="auto">
              <a:xfrm flipH="1" flipV="1">
                <a:off x="3086100" y="3690620"/>
                <a:ext cx="469900" cy="9271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7" name="Straight Connector 26"/>
              <p:cNvCxnSpPr/>
              <p:nvPr/>
            </p:nvCxnSpPr>
            <p:spPr bwMode="auto">
              <a:xfrm>
                <a:off x="2495550" y="2959100"/>
                <a:ext cx="11811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cxnSp>
          <p:nvCxnSpPr>
            <p:cNvPr id="43" name="Straight Connector 42"/>
            <p:cNvCxnSpPr/>
            <p:nvPr/>
          </p:nvCxnSpPr>
          <p:spPr bwMode="auto">
            <a:xfrm flipH="1">
              <a:off x="647162" y="1729012"/>
              <a:ext cx="15626" cy="4992463"/>
            </a:xfrm>
            <a:prstGeom prst="line">
              <a:avLst/>
            </a:prstGeom>
            <a:solidFill>
              <a:schemeClr val="accent1"/>
            </a:solidFill>
            <a:ln w="9525" cap="flat" cmpd="sng" algn="ctr">
              <a:solidFill>
                <a:schemeClr val="bg1">
                  <a:lumMod val="50000"/>
                </a:schemeClr>
              </a:solidFill>
              <a:prstDash val="solid"/>
              <a:round/>
              <a:headEnd type="none" w="med" len="med"/>
              <a:tailEnd type="none" w="med" len="med"/>
            </a:ln>
            <a:effectLst/>
          </p:spPr>
        </p:cxnSp>
      </p:grpSp>
      <p:sp>
        <p:nvSpPr>
          <p:cNvPr id="51" name="Right Arrow 50"/>
          <p:cNvSpPr/>
          <p:nvPr/>
        </p:nvSpPr>
        <p:spPr bwMode="auto">
          <a:xfrm>
            <a:off x="673348" y="1964748"/>
            <a:ext cx="2488050" cy="193582"/>
          </a:xfrm>
          <a:prstGeom prst="rightArrow">
            <a:avLst>
              <a:gd name="adj1" fmla="val 10700"/>
              <a:gd name="adj2" fmla="val 72344"/>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1" i="0" u="none" strike="noStrike" cap="none" normalizeH="0" baseline="0" dirty="0" smtClean="0">
                <a:ln>
                  <a:noFill/>
                </a:ln>
                <a:solidFill>
                  <a:srgbClr val="595959"/>
                </a:solidFill>
                <a:effectLst/>
                <a:latin typeface="Arial" charset="0"/>
              </a:rPr>
              <a:t>START AUTHORISATION</a:t>
            </a:r>
          </a:p>
        </p:txBody>
      </p:sp>
      <p:sp>
        <p:nvSpPr>
          <p:cNvPr id="54" name="Right Arrow 53"/>
          <p:cNvSpPr/>
          <p:nvPr/>
        </p:nvSpPr>
        <p:spPr bwMode="auto">
          <a:xfrm>
            <a:off x="3161398" y="2187346"/>
            <a:ext cx="2861478" cy="193582"/>
          </a:xfrm>
          <a:prstGeom prst="rightArrow">
            <a:avLst>
              <a:gd name="adj1" fmla="val 10700"/>
              <a:gd name="adj2" fmla="val 72344"/>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595959"/>
                </a:solidFill>
                <a:effectLst/>
                <a:latin typeface="Arial" charset="0"/>
              </a:rPr>
              <a:t>redirect</a:t>
            </a:r>
          </a:p>
        </p:txBody>
      </p:sp>
      <p:sp>
        <p:nvSpPr>
          <p:cNvPr id="55" name="Right Arrow 54"/>
          <p:cNvSpPr/>
          <p:nvPr/>
        </p:nvSpPr>
        <p:spPr bwMode="auto">
          <a:xfrm>
            <a:off x="673347" y="2777412"/>
            <a:ext cx="5349529" cy="193582"/>
          </a:xfrm>
          <a:prstGeom prst="rightArrow">
            <a:avLst>
              <a:gd name="adj1" fmla="val 10700"/>
              <a:gd name="adj2" fmla="val 72344"/>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595959"/>
                </a:solidFill>
                <a:effectLst/>
                <a:latin typeface="Arial" charset="0"/>
              </a:rPr>
              <a:t>(</a:t>
            </a:r>
            <a:r>
              <a:rPr kumimoji="0" lang="en-GB" sz="1400" b="0" i="1" u="none" strike="noStrike" cap="none" normalizeH="0" baseline="0" dirty="0" smtClean="0">
                <a:ln>
                  <a:noFill/>
                </a:ln>
                <a:solidFill>
                  <a:srgbClr val="595959"/>
                </a:solidFill>
                <a:effectLst/>
                <a:latin typeface="Arial" charset="0"/>
              </a:rPr>
              <a:t>authenticate</a:t>
            </a:r>
            <a:r>
              <a:rPr kumimoji="0" lang="en-GB" sz="1400" b="0" i="0" u="none" strike="noStrike" cap="none" normalizeH="0" baseline="0" dirty="0" smtClean="0">
                <a:ln>
                  <a:noFill/>
                </a:ln>
                <a:solidFill>
                  <a:srgbClr val="595959"/>
                </a:solidFill>
                <a:effectLst/>
                <a:latin typeface="Arial" charset="0"/>
              </a:rPr>
              <a:t>)</a:t>
            </a:r>
          </a:p>
        </p:txBody>
      </p:sp>
      <p:sp>
        <p:nvSpPr>
          <p:cNvPr id="56" name="Right Arrow 55"/>
          <p:cNvSpPr/>
          <p:nvPr/>
        </p:nvSpPr>
        <p:spPr bwMode="auto">
          <a:xfrm flipH="1">
            <a:off x="3161398" y="4130693"/>
            <a:ext cx="2861478" cy="193582"/>
          </a:xfrm>
          <a:prstGeom prst="rightArrow">
            <a:avLst>
              <a:gd name="adj1" fmla="val 10700"/>
              <a:gd name="adj2" fmla="val 72344"/>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b" anchorCtr="1"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GB" sz="1400" dirty="0" smtClean="0">
                <a:solidFill>
                  <a:srgbClr val="595959"/>
                </a:solidFill>
              </a:rPr>
              <a:t>redirect with </a:t>
            </a:r>
            <a:r>
              <a:rPr kumimoji="0" lang="en-GB" sz="1400" b="0" i="0" u="none" strike="noStrike" cap="none" normalizeH="0" baseline="0" dirty="0" smtClean="0">
                <a:ln>
                  <a:noFill/>
                </a:ln>
                <a:solidFill>
                  <a:srgbClr val="595959"/>
                </a:solidFill>
                <a:effectLst/>
                <a:latin typeface="Arial" charset="0"/>
              </a:rPr>
              <a:t>authorisation</a:t>
            </a:r>
            <a:r>
              <a:rPr kumimoji="0" lang="en-GB" sz="1400" b="0" i="0" u="none" strike="noStrike" cap="none" normalizeH="0" dirty="0" smtClean="0">
                <a:ln>
                  <a:noFill/>
                </a:ln>
                <a:solidFill>
                  <a:srgbClr val="595959"/>
                </a:solidFill>
                <a:effectLst/>
                <a:latin typeface="Arial" charset="0"/>
              </a:rPr>
              <a:t> code</a:t>
            </a:r>
            <a:endParaRPr kumimoji="0" lang="en-GB" sz="1400" b="0" i="0" u="none" strike="noStrike" cap="none" normalizeH="0" baseline="0" dirty="0" smtClean="0">
              <a:ln>
                <a:noFill/>
              </a:ln>
              <a:solidFill>
                <a:srgbClr val="595959"/>
              </a:solidFill>
              <a:effectLst/>
              <a:latin typeface="Arial" charset="0"/>
            </a:endParaRPr>
          </a:p>
        </p:txBody>
      </p:sp>
      <p:sp>
        <p:nvSpPr>
          <p:cNvPr id="57" name="Right Arrow 56"/>
          <p:cNvSpPr/>
          <p:nvPr/>
        </p:nvSpPr>
        <p:spPr bwMode="auto">
          <a:xfrm flipH="1">
            <a:off x="673347" y="2628648"/>
            <a:ext cx="5349529" cy="193582"/>
          </a:xfrm>
          <a:prstGeom prst="rightArrow">
            <a:avLst>
              <a:gd name="adj1" fmla="val 10700"/>
              <a:gd name="adj2" fmla="val 72344"/>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b" anchorCtr="1"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595959"/>
                </a:solidFill>
                <a:effectLst/>
                <a:latin typeface="Arial" charset="0"/>
              </a:rPr>
              <a:t>(</a:t>
            </a:r>
            <a:r>
              <a:rPr kumimoji="0" lang="en-GB" sz="1400" b="0" i="1" u="none" strike="noStrike" cap="none" normalizeH="0" baseline="0" dirty="0" smtClean="0">
                <a:ln>
                  <a:noFill/>
                </a:ln>
                <a:solidFill>
                  <a:srgbClr val="595959"/>
                </a:solidFill>
                <a:effectLst/>
                <a:latin typeface="Arial" charset="0"/>
              </a:rPr>
              <a:t>display authentication page</a:t>
            </a:r>
            <a:r>
              <a:rPr kumimoji="0" lang="en-GB" sz="1400" b="0" i="0" u="none" strike="noStrike" cap="none" normalizeH="0" baseline="0" dirty="0" smtClean="0">
                <a:ln>
                  <a:noFill/>
                </a:ln>
                <a:solidFill>
                  <a:srgbClr val="595959"/>
                </a:solidFill>
                <a:effectLst/>
                <a:latin typeface="Arial" charset="0"/>
              </a:rPr>
              <a:t>)</a:t>
            </a:r>
          </a:p>
        </p:txBody>
      </p:sp>
      <p:sp>
        <p:nvSpPr>
          <p:cNvPr id="58" name="Right Arrow 57"/>
          <p:cNvSpPr/>
          <p:nvPr/>
        </p:nvSpPr>
        <p:spPr bwMode="auto">
          <a:xfrm>
            <a:off x="673347" y="3432116"/>
            <a:ext cx="5349529" cy="193582"/>
          </a:xfrm>
          <a:prstGeom prst="rightArrow">
            <a:avLst>
              <a:gd name="adj1" fmla="val 10700"/>
              <a:gd name="adj2" fmla="val 72344"/>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595959"/>
                </a:solidFill>
                <a:effectLst/>
                <a:latin typeface="Arial" charset="0"/>
              </a:rPr>
              <a:t>authorise this client</a:t>
            </a:r>
          </a:p>
        </p:txBody>
      </p:sp>
      <p:sp>
        <p:nvSpPr>
          <p:cNvPr id="59" name="Right Arrow 58"/>
          <p:cNvSpPr/>
          <p:nvPr/>
        </p:nvSpPr>
        <p:spPr bwMode="auto">
          <a:xfrm flipH="1">
            <a:off x="673347" y="3283352"/>
            <a:ext cx="5349529" cy="193582"/>
          </a:xfrm>
          <a:prstGeom prst="rightArrow">
            <a:avLst>
              <a:gd name="adj1" fmla="val 10700"/>
              <a:gd name="adj2" fmla="val 72344"/>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b" anchorCtr="1"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595959"/>
                </a:solidFill>
                <a:effectLst/>
                <a:latin typeface="Arial" charset="0"/>
              </a:rPr>
              <a:t>display authorisation page</a:t>
            </a:r>
          </a:p>
        </p:txBody>
      </p:sp>
      <p:sp>
        <p:nvSpPr>
          <p:cNvPr id="66" name="Right Arrow 65"/>
          <p:cNvSpPr/>
          <p:nvPr/>
        </p:nvSpPr>
        <p:spPr bwMode="auto">
          <a:xfrm>
            <a:off x="3193877" y="4523130"/>
            <a:ext cx="2828999" cy="193582"/>
          </a:xfrm>
          <a:prstGeom prst="rightArrow">
            <a:avLst>
              <a:gd name="adj1" fmla="val 10700"/>
              <a:gd name="adj2" fmla="val 72344"/>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b"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595959"/>
                </a:solidFill>
                <a:effectLst/>
                <a:latin typeface="Arial" charset="0"/>
              </a:rPr>
              <a:t>request access token</a:t>
            </a:r>
          </a:p>
        </p:txBody>
      </p:sp>
      <p:sp>
        <p:nvSpPr>
          <p:cNvPr id="67" name="Right Arrow 66"/>
          <p:cNvSpPr/>
          <p:nvPr/>
        </p:nvSpPr>
        <p:spPr bwMode="auto">
          <a:xfrm flipH="1">
            <a:off x="3194827" y="4701716"/>
            <a:ext cx="2835860" cy="193582"/>
          </a:xfrm>
          <a:prstGeom prst="rightArrow">
            <a:avLst>
              <a:gd name="adj1" fmla="val 10700"/>
              <a:gd name="adj2" fmla="val 72344"/>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595959"/>
                </a:solidFill>
                <a:effectLst/>
                <a:latin typeface="Arial" charset="0"/>
              </a:rPr>
              <a:t>return access token</a:t>
            </a:r>
          </a:p>
        </p:txBody>
      </p:sp>
      <p:sp>
        <p:nvSpPr>
          <p:cNvPr id="69" name="Right Arrow 68"/>
          <p:cNvSpPr/>
          <p:nvPr/>
        </p:nvSpPr>
        <p:spPr bwMode="auto">
          <a:xfrm>
            <a:off x="673348" y="5625524"/>
            <a:ext cx="2488050" cy="193582"/>
          </a:xfrm>
          <a:prstGeom prst="rightArrow">
            <a:avLst>
              <a:gd name="adj1" fmla="val 10700"/>
              <a:gd name="adj2" fmla="val 72344"/>
            </a:avLst>
          </a:prstGeom>
          <a:solidFill>
            <a:srgbClr val="008040"/>
          </a:solidFill>
          <a:ln w="9525" cap="flat" cmpd="sng" algn="ctr">
            <a:solidFill>
              <a:srgbClr val="00804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400" dirty="0" smtClean="0">
                <a:solidFill>
                  <a:srgbClr val="595959"/>
                </a:solidFill>
              </a:rPr>
              <a:t>submit r</a:t>
            </a:r>
            <a:r>
              <a:rPr kumimoji="0" lang="en-GB" sz="1400" b="0" i="0" u="none" strike="noStrike" cap="none" normalizeH="0" baseline="0" dirty="0" smtClean="0">
                <a:ln>
                  <a:noFill/>
                </a:ln>
                <a:solidFill>
                  <a:srgbClr val="595959"/>
                </a:solidFill>
                <a:effectLst/>
                <a:latin typeface="Arial" charset="0"/>
              </a:rPr>
              <a:t>equest</a:t>
            </a:r>
          </a:p>
        </p:txBody>
      </p:sp>
      <p:sp>
        <p:nvSpPr>
          <p:cNvPr id="70" name="Right Arrow 69"/>
          <p:cNvSpPr/>
          <p:nvPr/>
        </p:nvSpPr>
        <p:spPr bwMode="auto">
          <a:xfrm>
            <a:off x="3161398" y="5819428"/>
            <a:ext cx="5228712" cy="193582"/>
          </a:xfrm>
          <a:prstGeom prst="rightArrow">
            <a:avLst>
              <a:gd name="adj1" fmla="val 10700"/>
              <a:gd name="adj2" fmla="val 72344"/>
            </a:avLst>
          </a:prstGeom>
          <a:solidFill>
            <a:srgbClr val="008040"/>
          </a:solidFill>
          <a:ln w="9525" cap="flat" cmpd="sng" algn="ctr">
            <a:solidFill>
              <a:srgbClr val="00804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595959"/>
                </a:solidFill>
                <a:effectLst/>
                <a:latin typeface="Arial" charset="0"/>
              </a:rPr>
              <a:t>submit request + access token</a:t>
            </a:r>
          </a:p>
        </p:txBody>
      </p:sp>
      <p:sp>
        <p:nvSpPr>
          <p:cNvPr id="71" name="Right Arrow 70"/>
          <p:cNvSpPr/>
          <p:nvPr/>
        </p:nvSpPr>
        <p:spPr bwMode="auto">
          <a:xfrm flipH="1">
            <a:off x="669930" y="6526537"/>
            <a:ext cx="7714335" cy="193582"/>
          </a:xfrm>
          <a:prstGeom prst="rightArrow">
            <a:avLst>
              <a:gd name="adj1" fmla="val 10700"/>
              <a:gd name="adj2" fmla="val 72344"/>
            </a:avLst>
          </a:prstGeom>
          <a:solidFill>
            <a:srgbClr val="008040"/>
          </a:solidFill>
          <a:ln w="9525" cap="flat" cmpd="sng" algn="ctr">
            <a:solidFill>
              <a:srgbClr val="008040"/>
            </a:solidFill>
            <a:prstDash val="solid"/>
            <a:round/>
            <a:headEnd type="none" w="med" len="med"/>
            <a:tailEnd type="none" w="med" len="med"/>
          </a:ln>
          <a:effectLst/>
        </p:spPr>
        <p:txBody>
          <a:bodyPr vert="horz" wrap="square" lIns="91440" tIns="45720" rIns="91440" bIns="45720" numCol="1" rtlCol="0" anchor="b"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595959"/>
                </a:solidFill>
                <a:effectLst/>
                <a:latin typeface="Arial" charset="0"/>
              </a:rPr>
              <a:t>return response</a:t>
            </a:r>
          </a:p>
        </p:txBody>
      </p:sp>
      <p:sp>
        <p:nvSpPr>
          <p:cNvPr id="72" name="Right Arrow 71"/>
          <p:cNvSpPr/>
          <p:nvPr/>
        </p:nvSpPr>
        <p:spPr bwMode="auto">
          <a:xfrm flipH="1">
            <a:off x="669930" y="5000050"/>
            <a:ext cx="2491468" cy="193582"/>
          </a:xfrm>
          <a:prstGeom prst="rightArrow">
            <a:avLst>
              <a:gd name="adj1" fmla="val 10700"/>
              <a:gd name="adj2" fmla="val 72344"/>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1" i="0" u="none" strike="noStrike" cap="none" normalizeH="0" baseline="0" dirty="0" smtClean="0">
                <a:ln>
                  <a:noFill/>
                </a:ln>
                <a:solidFill>
                  <a:srgbClr val="595959"/>
                </a:solidFill>
                <a:effectLst/>
                <a:latin typeface="Arial" charset="0"/>
              </a:rPr>
              <a:t>FINISH</a:t>
            </a:r>
            <a:r>
              <a:rPr kumimoji="0" lang="en-GB" sz="1400" b="1" i="0" u="none" strike="noStrike" cap="none" normalizeH="0" dirty="0" smtClean="0">
                <a:ln>
                  <a:noFill/>
                </a:ln>
                <a:solidFill>
                  <a:srgbClr val="595959"/>
                </a:solidFill>
                <a:effectLst/>
                <a:latin typeface="Arial" charset="0"/>
              </a:rPr>
              <a:t> AUTHORISATION</a:t>
            </a:r>
            <a:endParaRPr kumimoji="0" lang="en-GB" sz="1400" b="1" i="0" u="none" strike="noStrike" cap="none" normalizeH="0" baseline="0" dirty="0" smtClean="0">
              <a:ln>
                <a:noFill/>
              </a:ln>
              <a:solidFill>
                <a:srgbClr val="595959"/>
              </a:solidFill>
              <a:effectLst/>
              <a:latin typeface="Arial" charset="0"/>
            </a:endParaRPr>
          </a:p>
        </p:txBody>
      </p:sp>
      <p:sp>
        <p:nvSpPr>
          <p:cNvPr id="64" name="Left-Right Arrow 63"/>
          <p:cNvSpPr/>
          <p:nvPr/>
        </p:nvSpPr>
        <p:spPr bwMode="auto">
          <a:xfrm>
            <a:off x="6022876" y="6254885"/>
            <a:ext cx="2361389" cy="206181"/>
          </a:xfrm>
          <a:prstGeom prst="leftRightArrow">
            <a:avLst>
              <a:gd name="adj1" fmla="val 11248"/>
              <a:gd name="adj2" fmla="val 62910"/>
            </a:avLst>
          </a:prstGeom>
          <a:solidFill>
            <a:srgbClr val="008040"/>
          </a:solidFill>
          <a:ln w="9525" cap="flat" cmpd="sng" algn="ctr">
            <a:solidFill>
              <a:srgbClr val="00804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595959"/>
                </a:solidFill>
                <a:effectLst/>
                <a:latin typeface="Arial" charset="0"/>
              </a:rPr>
              <a:t>validate access token</a:t>
            </a:r>
          </a:p>
        </p:txBody>
      </p:sp>
      <p:sp>
        <p:nvSpPr>
          <p:cNvPr id="2" name="Left Arrow 1"/>
          <p:cNvSpPr/>
          <p:nvPr/>
        </p:nvSpPr>
        <p:spPr bwMode="auto">
          <a:xfrm>
            <a:off x="6138669" y="3790240"/>
            <a:ext cx="1504630" cy="853684"/>
          </a:xfrm>
          <a:prstGeom prst="leftArrow">
            <a:avLst>
              <a:gd name="adj1" fmla="val 65013"/>
              <a:gd name="adj2" fmla="val 50000"/>
            </a:avLst>
          </a:prstGeom>
          <a:solidFill>
            <a:schemeClr val="tx1">
              <a:lumMod val="95000"/>
              <a:lumOff val="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GB" sz="1100" b="0" i="0" u="none" strike="noStrike" cap="none" normalizeH="0" baseline="0" dirty="0" smtClean="0">
                <a:ln>
                  <a:noFill/>
                </a:ln>
                <a:solidFill>
                  <a:schemeClr val="bg1"/>
                </a:solidFill>
                <a:effectLst/>
                <a:latin typeface="Arial" charset="0"/>
              </a:rPr>
              <a:t>this part of the workflow is different</a:t>
            </a:r>
          </a:p>
        </p:txBody>
      </p:sp>
    </p:spTree>
    <p:extLst>
      <p:ext uri="{BB962C8B-B14F-4D97-AF65-F5344CB8AC3E}">
        <p14:creationId xmlns:p14="http://schemas.microsoft.com/office/powerpoint/2010/main" val="256503389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lstStyle/>
          <a:p>
            <a:pPr eaLnBrk="1" hangingPunct="1"/>
            <a:r>
              <a:rPr lang="en-GB" dirty="0" smtClean="0">
                <a:latin typeface="Calibri" charset="0"/>
                <a:ea typeface="ＭＳ Ｐゴシック" charset="0"/>
                <a:cs typeface="ＭＳ Ｐゴシック" charset="0"/>
              </a:rPr>
              <a:t>Application Registration</a:t>
            </a:r>
            <a:endParaRPr lang="en-GB" dirty="0">
              <a:latin typeface="Calibri" charset="0"/>
              <a:ea typeface="ＭＳ Ｐゴシック" charset="0"/>
              <a:cs typeface="ＭＳ Ｐゴシック" charset="0"/>
            </a:endParaRPr>
          </a:p>
        </p:txBody>
      </p:sp>
      <p:sp>
        <p:nvSpPr>
          <p:cNvPr id="5123" name="Rectangle 3"/>
          <p:cNvSpPr>
            <a:spLocks noGrp="1" noChangeArrowheads="1"/>
          </p:cNvSpPr>
          <p:nvPr>
            <p:ph idx="4294967295"/>
          </p:nvPr>
        </p:nvSpPr>
        <p:spPr>
          <a:xfrm>
            <a:off x="203200" y="1581150"/>
            <a:ext cx="8762254" cy="4955203"/>
          </a:xfrm>
        </p:spPr>
        <p:txBody>
          <a:bodyPr>
            <a:spAutoFit/>
          </a:bodyPr>
          <a:lstStyle/>
          <a:p>
            <a:pPr eaLnBrk="1" hangingPunct="1">
              <a:buClr>
                <a:schemeClr val="accent2"/>
              </a:buClr>
            </a:pPr>
            <a:r>
              <a:rPr lang="en-GB" sz="2000" dirty="0" smtClean="0">
                <a:latin typeface="Calibri" charset="0"/>
                <a:ea typeface="ＭＳ Ｐゴシック" charset="0"/>
                <a:cs typeface="ＭＳ Ｐゴシック" charset="0"/>
              </a:rPr>
              <a:t>OAuth 2 requires that clients </a:t>
            </a:r>
            <a:r>
              <a:rPr lang="en-GB" sz="2000" i="1" dirty="0" smtClean="0">
                <a:latin typeface="Calibri" charset="0"/>
                <a:ea typeface="ＭＳ Ｐゴシック" charset="0"/>
                <a:cs typeface="ＭＳ Ｐゴシック" charset="0"/>
              </a:rPr>
              <a:t>register</a:t>
            </a:r>
            <a:r>
              <a:rPr lang="en-GB" sz="2000" dirty="0" smtClean="0">
                <a:latin typeface="Calibri" charset="0"/>
                <a:ea typeface="ＭＳ Ｐゴシック" charset="0"/>
                <a:cs typeface="ＭＳ Ｐゴシック" charset="0"/>
              </a:rPr>
              <a:t> with the authorisation server so that client requests can be properly identified</a:t>
            </a:r>
          </a:p>
          <a:p>
            <a:pPr eaLnBrk="1" hangingPunct="1">
              <a:buClr>
                <a:schemeClr val="accent2"/>
              </a:buClr>
            </a:pPr>
            <a:r>
              <a:rPr lang="en-GB" sz="2000" dirty="0" smtClean="0">
                <a:latin typeface="Calibri" charset="0"/>
                <a:ea typeface="ＭＳ Ｐゴシック" charset="0"/>
                <a:cs typeface="ＭＳ Ｐゴシック" charset="0"/>
              </a:rPr>
              <a:t>Service providers normally provide some sort of web console to do this, eg:</a:t>
            </a:r>
          </a:p>
          <a:p>
            <a:pPr lvl="1" eaLnBrk="1" hangingPunct="1">
              <a:buClr>
                <a:schemeClr val="accent2"/>
              </a:buClr>
            </a:pPr>
            <a:r>
              <a:rPr lang="en-GB" sz="2000" dirty="0" smtClean="0">
                <a:latin typeface="Calibri" charset="0"/>
                <a:ea typeface="ＭＳ Ｐゴシック" charset="0"/>
                <a:cs typeface="ＭＳ Ｐゴシック" charset="0"/>
              </a:rPr>
              <a:t>Google API Console</a:t>
            </a:r>
          </a:p>
          <a:p>
            <a:pPr lvl="1" eaLnBrk="1" hangingPunct="1">
              <a:buClr>
                <a:schemeClr val="accent2"/>
              </a:buClr>
            </a:pPr>
            <a:r>
              <a:rPr lang="en-GB" sz="2000" dirty="0" smtClean="0">
                <a:latin typeface="Calibri" charset="0"/>
                <a:ea typeface="ＭＳ Ｐゴシック" charset="0"/>
                <a:cs typeface="ＭＳ Ｐゴシック" charset="0"/>
              </a:rPr>
              <a:t>Windows Line Application Management site</a:t>
            </a:r>
          </a:p>
          <a:p>
            <a:pPr lvl="1" eaLnBrk="1" hangingPunct="1">
              <a:buClr>
                <a:schemeClr val="accent2"/>
              </a:buClr>
            </a:pPr>
            <a:r>
              <a:rPr lang="en-GB" sz="2000" dirty="0" smtClean="0">
                <a:latin typeface="Calibri" charset="0"/>
                <a:ea typeface="ＭＳ Ｐゴシック" charset="0"/>
                <a:cs typeface="ＭＳ Ｐゴシック" charset="0"/>
              </a:rPr>
              <a:t>Facebook Developer site</a:t>
            </a:r>
          </a:p>
          <a:p>
            <a:pPr lvl="1" eaLnBrk="1" hangingPunct="1">
              <a:buClr>
                <a:schemeClr val="accent2"/>
              </a:buClr>
            </a:pPr>
            <a:r>
              <a:rPr lang="en-GB" sz="2000" dirty="0" smtClean="0">
                <a:latin typeface="Calibri" charset="0"/>
                <a:ea typeface="ＭＳ Ｐゴシック" charset="0"/>
                <a:cs typeface="ＭＳ Ｐゴシック" charset="0"/>
              </a:rPr>
              <a:t>Dropbox App Console</a:t>
            </a:r>
          </a:p>
          <a:p>
            <a:pPr eaLnBrk="1" hangingPunct="1">
              <a:buClr>
                <a:schemeClr val="accent2"/>
              </a:buClr>
            </a:pPr>
            <a:r>
              <a:rPr lang="en-GB" sz="2000" dirty="0" smtClean="0">
                <a:latin typeface="Calibri" charset="0"/>
                <a:ea typeface="ＭＳ Ｐゴシック" charset="0"/>
                <a:cs typeface="ＭＳ Ｐゴシック" charset="0"/>
              </a:rPr>
              <a:t>Once registered, the client is issued with a </a:t>
            </a:r>
            <a:r>
              <a:rPr lang="en-GB" sz="2000" i="1" dirty="0" smtClean="0">
                <a:latin typeface="Calibri" charset="0"/>
                <a:ea typeface="ＭＳ Ｐゴシック" charset="0"/>
                <a:cs typeface="ＭＳ Ｐゴシック" charset="0"/>
              </a:rPr>
              <a:t>client id </a:t>
            </a:r>
            <a:r>
              <a:rPr lang="en-GB" sz="2000" dirty="0" smtClean="0">
                <a:latin typeface="Calibri" charset="0"/>
                <a:ea typeface="ＭＳ Ｐゴシック" charset="0"/>
                <a:cs typeface="ＭＳ Ｐゴシック" charset="0"/>
              </a:rPr>
              <a:t>and </a:t>
            </a:r>
            <a:r>
              <a:rPr lang="en-GB" sz="2000" i="1" dirty="0" smtClean="0">
                <a:latin typeface="Calibri" charset="0"/>
                <a:ea typeface="ＭＳ Ｐゴシック" charset="0"/>
                <a:cs typeface="ＭＳ Ｐゴシック" charset="0"/>
              </a:rPr>
              <a:t>client secret</a:t>
            </a:r>
          </a:p>
          <a:p>
            <a:pPr eaLnBrk="1" hangingPunct="1">
              <a:buClr>
                <a:schemeClr val="accent2"/>
              </a:buClr>
            </a:pPr>
            <a:r>
              <a:rPr lang="en-GB" sz="2000" dirty="0" smtClean="0">
                <a:latin typeface="Calibri" charset="0"/>
                <a:ea typeface="ＭＳ Ｐゴシック" charset="0"/>
                <a:cs typeface="ＭＳ Ｐゴシック" charset="0"/>
              </a:rPr>
              <a:t>During registration you have to specify one or more allowable </a:t>
            </a:r>
            <a:r>
              <a:rPr lang="en-GB" sz="2000" i="1" dirty="0" smtClean="0">
                <a:latin typeface="Calibri" charset="0"/>
                <a:ea typeface="ＭＳ Ｐゴシック" charset="0"/>
                <a:cs typeface="ＭＳ Ｐゴシック" charset="0"/>
              </a:rPr>
              <a:t>redirect URL</a:t>
            </a:r>
            <a:r>
              <a:rPr lang="en-GB" sz="2000" dirty="0" smtClean="0">
                <a:latin typeface="Calibri" charset="0"/>
                <a:ea typeface="ＭＳ Ｐゴシック" charset="0"/>
                <a:cs typeface="ＭＳ Ｐゴシック" charset="0"/>
              </a:rPr>
              <a:t>s</a:t>
            </a:r>
            <a:r>
              <a:rPr lang="en-GB" sz="2000" i="1" dirty="0" smtClean="0">
                <a:latin typeface="Calibri" charset="0"/>
                <a:ea typeface="ＭＳ Ｐゴシック" charset="0"/>
                <a:cs typeface="ＭＳ Ｐゴシック" charset="0"/>
              </a:rPr>
              <a:t> </a:t>
            </a:r>
            <a:r>
              <a:rPr lang="en-GB" sz="2000" dirty="0" smtClean="0">
                <a:latin typeface="Calibri" charset="0"/>
                <a:ea typeface="ＭＳ Ｐゴシック" charset="0"/>
                <a:cs typeface="ＭＳ Ｐゴシック" charset="0"/>
              </a:rPr>
              <a:t>or </a:t>
            </a:r>
            <a:r>
              <a:rPr lang="en-GB" sz="2000" i="1" dirty="0" smtClean="0">
                <a:latin typeface="Calibri" charset="0"/>
                <a:ea typeface="ＭＳ Ｐゴシック" charset="0"/>
                <a:cs typeface="ＭＳ Ｐゴシック" charset="0"/>
              </a:rPr>
              <a:t>URI</a:t>
            </a:r>
            <a:r>
              <a:rPr lang="en-GB" sz="2000" dirty="0">
                <a:latin typeface="Calibri" charset="0"/>
                <a:ea typeface="ＭＳ Ｐゴシック" charset="0"/>
                <a:cs typeface="ＭＳ Ｐゴシック" charset="0"/>
              </a:rPr>
              <a:t>s </a:t>
            </a:r>
            <a:r>
              <a:rPr lang="en-GB" sz="2000" dirty="0" smtClean="0">
                <a:latin typeface="Calibri" charset="0"/>
                <a:ea typeface="ＭＳ Ｐゴシック" charset="0"/>
                <a:cs typeface="ＭＳ Ｐゴシック" charset="0"/>
              </a:rPr>
              <a:t>(Uniform Resource Identifiers)</a:t>
            </a:r>
          </a:p>
          <a:p>
            <a:pPr lvl="1" eaLnBrk="1" hangingPunct="1">
              <a:buClr>
                <a:schemeClr val="accent2"/>
              </a:buClr>
            </a:pPr>
            <a:r>
              <a:rPr lang="en-GB" sz="2000" dirty="0" smtClean="0">
                <a:latin typeface="Calibri" charset="0"/>
                <a:ea typeface="ＭＳ Ｐゴシック" charset="0"/>
                <a:cs typeface="ＭＳ Ｐゴシック" charset="0"/>
              </a:rPr>
              <a:t>The client can only redirect to one of these URIs</a:t>
            </a:r>
          </a:p>
          <a:p>
            <a:pPr eaLnBrk="1" hangingPunct="1">
              <a:buClr>
                <a:schemeClr val="accent2"/>
              </a:buClr>
            </a:pPr>
            <a:r>
              <a:rPr lang="en-GB" sz="2000" dirty="0" smtClean="0">
                <a:latin typeface="Calibri" charset="0"/>
                <a:ea typeface="ＭＳ Ｐゴシック" charset="0"/>
                <a:cs typeface="ＭＳ Ｐゴシック" charset="0"/>
              </a:rPr>
              <a:t>Registration helps ensure workflow requests are authentic, and enables the service provider to tailor its response according to the privileges granted to that client</a:t>
            </a:r>
          </a:p>
        </p:txBody>
      </p:sp>
      <p:sp>
        <p:nvSpPr>
          <p:cNvPr id="5124" name="Slide Number Placeholder 17"/>
          <p:cNvSpPr>
            <a:spLocks noGrp="1"/>
          </p:cNvSpPr>
          <p:nvPr>
            <p:ph type="sldNum" sz="quarter" idx="12"/>
          </p:nvPr>
        </p:nvSpPr>
        <p:spPr bwMode="auto">
          <a:xfrm>
            <a:off x="8402638" y="6473825"/>
            <a:ext cx="284162" cy="247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CA415223-74E1-9842-94D0-DE11413B0913}" type="slidenum">
              <a:rPr lang="en-GB" b="1">
                <a:solidFill>
                  <a:srgbClr val="045C75"/>
                </a:solidFill>
                <a:cs typeface="Arial" charset="0"/>
              </a:rPr>
              <a:pPr/>
              <a:t>13</a:t>
            </a:fld>
            <a:endParaRPr lang="en-GB" b="1" dirty="0">
              <a:solidFill>
                <a:srgbClr val="045C75"/>
              </a:solidFill>
              <a:cs typeface="Arial" charset="0"/>
            </a:endParaRPr>
          </a:p>
        </p:txBody>
      </p:sp>
    </p:spTree>
    <p:extLst>
      <p:ext uri="{BB962C8B-B14F-4D97-AF65-F5344CB8AC3E}">
        <p14:creationId xmlns:p14="http://schemas.microsoft.com/office/powerpoint/2010/main" val="78701399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lstStyle/>
          <a:p>
            <a:pPr eaLnBrk="1" hangingPunct="1"/>
            <a:r>
              <a:rPr lang="en-GB" dirty="0" smtClean="0">
                <a:latin typeface="Calibri" charset="0"/>
                <a:ea typeface="ＭＳ Ｐゴシック" charset="0"/>
                <a:cs typeface="ＭＳ Ｐゴシック" charset="0"/>
              </a:rPr>
              <a:t>Example: </a:t>
            </a:r>
            <a:r>
              <a:rPr lang="en-GB" dirty="0" err="1" smtClean="0">
                <a:latin typeface="Calibri" charset="0"/>
                <a:ea typeface="ＭＳ Ｐゴシック" charset="0"/>
                <a:cs typeface="ＭＳ Ｐゴシック" charset="0"/>
              </a:rPr>
              <a:t>Dropbox</a:t>
            </a:r>
            <a:r>
              <a:rPr lang="en-GB" dirty="0" smtClean="0">
                <a:latin typeface="Calibri" charset="0"/>
                <a:ea typeface="ＭＳ Ｐゴシック" charset="0"/>
                <a:cs typeface="ＭＳ Ｐゴシック" charset="0"/>
              </a:rPr>
              <a:t> Application Registration</a:t>
            </a:r>
            <a:endParaRPr lang="en-GB" dirty="0">
              <a:latin typeface="Calibri" charset="0"/>
              <a:ea typeface="ＭＳ Ｐゴシック" charset="0"/>
              <a:cs typeface="ＭＳ Ｐゴシック" charset="0"/>
            </a:endParaRPr>
          </a:p>
        </p:txBody>
      </p:sp>
      <p:sp>
        <p:nvSpPr>
          <p:cNvPr id="5124" name="Slide Number Placeholder 17"/>
          <p:cNvSpPr>
            <a:spLocks noGrp="1"/>
          </p:cNvSpPr>
          <p:nvPr>
            <p:ph type="sldNum" sz="quarter" idx="12"/>
          </p:nvPr>
        </p:nvSpPr>
        <p:spPr bwMode="auto">
          <a:xfrm>
            <a:off x="8402638" y="6473825"/>
            <a:ext cx="284162" cy="247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CA415223-74E1-9842-94D0-DE11413B0913}" type="slidenum">
              <a:rPr lang="en-GB" b="1">
                <a:solidFill>
                  <a:srgbClr val="045C75"/>
                </a:solidFill>
                <a:cs typeface="Arial" charset="0"/>
              </a:rPr>
              <a:pPr/>
              <a:t>14</a:t>
            </a:fld>
            <a:endParaRPr lang="en-GB" b="1" dirty="0">
              <a:solidFill>
                <a:srgbClr val="045C75"/>
              </a:solidFill>
              <a:cs typeface="Arial" charset="0"/>
            </a:endParaRPr>
          </a:p>
        </p:txBody>
      </p:sp>
      <p:pic>
        <p:nvPicPr>
          <p:cNvPr id="3" name="Picture 2" descr="dropbox-app-consol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 y="1446660"/>
            <a:ext cx="6464299" cy="5321121"/>
          </a:xfrm>
          <a:prstGeom prst="rect">
            <a:avLst/>
          </a:prstGeom>
          <a:ln>
            <a:solidFill>
              <a:schemeClr val="tx1"/>
            </a:solidFill>
          </a:ln>
        </p:spPr>
      </p:pic>
      <p:sp>
        <p:nvSpPr>
          <p:cNvPr id="4" name="Line Callout 1 3"/>
          <p:cNvSpPr/>
          <p:nvPr/>
        </p:nvSpPr>
        <p:spPr bwMode="auto">
          <a:xfrm>
            <a:off x="6946900" y="2578100"/>
            <a:ext cx="1917700" cy="600164"/>
          </a:xfrm>
          <a:prstGeom prst="borderCallout1">
            <a:avLst>
              <a:gd name="adj1" fmla="val 18750"/>
              <a:gd name="adj2" fmla="val -8333"/>
              <a:gd name="adj3" fmla="val 266975"/>
              <a:gd name="adj4" fmla="val -177406"/>
            </a:avLst>
          </a:prstGeom>
          <a:solidFill>
            <a:srgbClr val="FFFF00"/>
          </a:solidFill>
          <a:ln w="31750" cap="flat" cmpd="sng" algn="ctr">
            <a:solidFill>
              <a:schemeClr val="bg2">
                <a:lumMod val="50000"/>
              </a:schemeClr>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100" b="0" i="0" u="none" strike="noStrike" cap="none" normalizeH="0" baseline="0" dirty="0" smtClean="0">
                <a:ln>
                  <a:noFill/>
                </a:ln>
                <a:solidFill>
                  <a:schemeClr val="tx1"/>
                </a:solidFill>
                <a:effectLst/>
                <a:latin typeface="Arial" charset="0"/>
              </a:rPr>
              <a:t>Application files are stored in the Dropbox folder</a:t>
            </a:r>
            <a:br>
              <a:rPr kumimoji="0" lang="en-GB" sz="1100" b="0" i="0" u="none" strike="noStrike" cap="none" normalizeH="0" baseline="0" dirty="0" smtClean="0">
                <a:ln>
                  <a:noFill/>
                </a:ln>
                <a:solidFill>
                  <a:schemeClr val="tx1"/>
                </a:solidFill>
                <a:effectLst/>
                <a:latin typeface="Arial" charset="0"/>
              </a:rPr>
            </a:br>
            <a:r>
              <a:rPr kumimoji="0" lang="en-GB" sz="1100" b="1" i="0" u="none" strike="noStrike" cap="none" normalizeH="0" baseline="0" dirty="0" smtClean="0">
                <a:ln>
                  <a:noFill/>
                </a:ln>
                <a:solidFill>
                  <a:schemeClr val="tx1"/>
                </a:solidFill>
                <a:effectLst/>
                <a:latin typeface="Arial" charset="0"/>
              </a:rPr>
              <a:t>apps/bcs_spa_2014</a:t>
            </a:r>
          </a:p>
        </p:txBody>
      </p:sp>
      <p:sp>
        <p:nvSpPr>
          <p:cNvPr id="8" name="Line Callout 1 7"/>
          <p:cNvSpPr/>
          <p:nvPr/>
        </p:nvSpPr>
        <p:spPr bwMode="auto">
          <a:xfrm>
            <a:off x="6946900" y="3810000"/>
            <a:ext cx="1917700" cy="600164"/>
          </a:xfrm>
          <a:prstGeom prst="borderCallout1">
            <a:avLst>
              <a:gd name="adj1" fmla="val 18750"/>
              <a:gd name="adj2" fmla="val -8333"/>
              <a:gd name="adj3" fmla="val 159346"/>
              <a:gd name="adj4" fmla="val -175068"/>
            </a:avLst>
          </a:prstGeom>
          <a:solidFill>
            <a:srgbClr val="FFFF00"/>
          </a:solidFill>
          <a:ln w="31750" cap="flat" cmpd="sng" algn="ctr">
            <a:solidFill>
              <a:schemeClr val="bg2">
                <a:lumMod val="50000"/>
              </a:schemeClr>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100" b="0" i="0" u="none" strike="noStrike" cap="none" normalizeH="0" baseline="0" dirty="0" smtClean="0">
                <a:ln>
                  <a:noFill/>
                </a:ln>
                <a:solidFill>
                  <a:schemeClr val="tx1"/>
                </a:solidFill>
                <a:effectLst/>
                <a:latin typeface="Arial" charset="0"/>
              </a:rPr>
              <a:t>The </a:t>
            </a:r>
            <a:r>
              <a:rPr kumimoji="0" lang="en-GB" sz="1100" b="1" i="0" u="none" strike="noStrike" cap="none" normalizeH="0" baseline="0" dirty="0" smtClean="0">
                <a:ln>
                  <a:noFill/>
                </a:ln>
                <a:solidFill>
                  <a:schemeClr val="tx1"/>
                </a:solidFill>
                <a:effectLst/>
                <a:latin typeface="Arial" charset="0"/>
              </a:rPr>
              <a:t>client key </a:t>
            </a:r>
            <a:r>
              <a:rPr kumimoji="0" lang="en-GB" sz="1100" b="0" i="0" u="none" strike="noStrike" cap="none" normalizeH="0" baseline="0" dirty="0" smtClean="0">
                <a:ln>
                  <a:noFill/>
                </a:ln>
                <a:solidFill>
                  <a:schemeClr val="tx1"/>
                </a:solidFill>
                <a:effectLst/>
                <a:latin typeface="Arial" charset="0"/>
              </a:rPr>
              <a:t>and </a:t>
            </a:r>
            <a:r>
              <a:rPr kumimoji="0" lang="en-GB" sz="1100" b="1" i="0" u="none" strike="noStrike" cap="none" normalizeH="0" baseline="0" dirty="0" smtClean="0">
                <a:ln>
                  <a:noFill/>
                </a:ln>
                <a:solidFill>
                  <a:schemeClr val="tx1"/>
                </a:solidFill>
                <a:effectLst/>
                <a:latin typeface="Arial" charset="0"/>
              </a:rPr>
              <a:t>secret</a:t>
            </a:r>
            <a:r>
              <a:rPr kumimoji="0" lang="en-GB" sz="1100" b="0" i="0" u="none" strike="noStrike" cap="none" normalizeH="0" baseline="0" dirty="0" smtClean="0">
                <a:ln>
                  <a:noFill/>
                </a:ln>
                <a:solidFill>
                  <a:schemeClr val="tx1"/>
                </a:solidFill>
                <a:effectLst/>
                <a:latin typeface="Arial" charset="0"/>
              </a:rPr>
              <a:t> are allocated by Dropbox</a:t>
            </a:r>
            <a:r>
              <a:rPr kumimoji="0" lang="en-GB" sz="1100" b="0" i="0" u="none" strike="noStrike" cap="none" normalizeH="0" dirty="0" smtClean="0">
                <a:ln>
                  <a:noFill/>
                </a:ln>
                <a:solidFill>
                  <a:schemeClr val="tx1"/>
                </a:solidFill>
                <a:effectLst/>
                <a:latin typeface="Arial" charset="0"/>
              </a:rPr>
              <a:t> at registration time</a:t>
            </a:r>
            <a:endParaRPr kumimoji="0" lang="en-GB" sz="1100" b="1" i="0" u="none" strike="noStrike" cap="none" normalizeH="0" baseline="0" dirty="0" smtClean="0">
              <a:ln>
                <a:noFill/>
              </a:ln>
              <a:solidFill>
                <a:schemeClr val="tx1"/>
              </a:solidFill>
              <a:effectLst/>
              <a:latin typeface="Arial" charset="0"/>
            </a:endParaRPr>
          </a:p>
        </p:txBody>
      </p:sp>
      <p:sp>
        <p:nvSpPr>
          <p:cNvPr id="9" name="Line Callout 1 8"/>
          <p:cNvSpPr/>
          <p:nvPr/>
        </p:nvSpPr>
        <p:spPr bwMode="auto">
          <a:xfrm>
            <a:off x="6946900" y="4927600"/>
            <a:ext cx="1917700" cy="938719"/>
          </a:xfrm>
          <a:prstGeom prst="borderCallout1">
            <a:avLst>
              <a:gd name="adj1" fmla="val 18750"/>
              <a:gd name="adj2" fmla="val -8333"/>
              <a:gd name="adj3" fmla="val 84054"/>
              <a:gd name="adj4" fmla="val -117804"/>
            </a:avLst>
          </a:prstGeom>
          <a:solidFill>
            <a:srgbClr val="FFFF00"/>
          </a:solidFill>
          <a:ln w="31750" cap="flat" cmpd="sng" algn="ctr">
            <a:solidFill>
              <a:schemeClr val="bg2">
                <a:lumMod val="50000"/>
              </a:schemeClr>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100" b="0" i="0" u="none" strike="noStrike" cap="none" normalizeH="0" baseline="0" dirty="0" smtClean="0">
                <a:ln>
                  <a:noFill/>
                </a:ln>
                <a:solidFill>
                  <a:schemeClr val="tx1"/>
                </a:solidFill>
                <a:effectLst/>
                <a:latin typeface="Arial" charset="0"/>
              </a:rPr>
              <a:t>The app owner enters one or more </a:t>
            </a:r>
            <a:r>
              <a:rPr kumimoji="0" lang="en-GB" sz="1100" b="1" i="0" u="none" strike="noStrike" cap="none" normalizeH="0" baseline="0" dirty="0" smtClean="0">
                <a:ln>
                  <a:noFill/>
                </a:ln>
                <a:solidFill>
                  <a:schemeClr val="tx1"/>
                </a:solidFill>
                <a:effectLst/>
                <a:latin typeface="Arial" charset="0"/>
              </a:rPr>
              <a:t>redirect URIs</a:t>
            </a:r>
            <a:br>
              <a:rPr kumimoji="0" lang="en-GB" sz="1100" b="1" i="0" u="none" strike="noStrike" cap="none" normalizeH="0" baseline="0" dirty="0" smtClean="0">
                <a:ln>
                  <a:noFill/>
                </a:ln>
                <a:solidFill>
                  <a:schemeClr val="tx1"/>
                </a:solidFill>
                <a:effectLst/>
                <a:latin typeface="Arial" charset="0"/>
              </a:rPr>
            </a:br>
            <a:r>
              <a:rPr kumimoji="0" lang="en-GB" sz="1100" b="1" i="0" u="none" strike="noStrike" cap="none" normalizeH="0" baseline="0" dirty="0" smtClean="0">
                <a:ln>
                  <a:noFill/>
                </a:ln>
                <a:solidFill>
                  <a:schemeClr val="tx1"/>
                </a:solidFill>
                <a:effectLst/>
                <a:latin typeface="Arial" charset="0"/>
              </a:rPr>
              <a:t>t</a:t>
            </a:r>
            <a:r>
              <a:rPr kumimoji="0" lang="en-GB" sz="1100" b="0" i="0" u="none" strike="noStrike" cap="none" normalizeH="0" baseline="0" dirty="0" smtClean="0">
                <a:ln>
                  <a:noFill/>
                </a:ln>
                <a:solidFill>
                  <a:schemeClr val="tx1"/>
                </a:solidFill>
                <a:effectLst/>
                <a:latin typeface="Arial" charset="0"/>
              </a:rPr>
              <a:t>he client can only redirect to one of these in the “finish”</a:t>
            </a:r>
            <a:r>
              <a:rPr kumimoji="0" lang="en-GB" sz="1100" b="0" i="0" u="none" strike="noStrike" cap="none" normalizeH="0" dirty="0" smtClean="0">
                <a:ln>
                  <a:noFill/>
                </a:ln>
                <a:solidFill>
                  <a:schemeClr val="tx1"/>
                </a:solidFill>
                <a:effectLst/>
                <a:latin typeface="Arial" charset="0"/>
              </a:rPr>
              <a:t> </a:t>
            </a:r>
            <a:r>
              <a:rPr kumimoji="0" lang="en-GB" sz="1100" b="0" i="0" u="none" strike="noStrike" cap="none" normalizeH="0" baseline="0" dirty="0" smtClean="0">
                <a:ln>
                  <a:noFill/>
                </a:ln>
                <a:solidFill>
                  <a:schemeClr val="tx1"/>
                </a:solidFill>
                <a:effectLst/>
                <a:latin typeface="Arial" charset="0"/>
              </a:rPr>
              <a:t>step of authorisation</a:t>
            </a:r>
            <a:endParaRPr kumimoji="0" lang="en-GB" sz="1100" b="1" i="0" u="none" strike="noStrike" cap="none" normalizeH="0" baseline="0" dirty="0" smtClean="0">
              <a:ln>
                <a:noFill/>
              </a:ln>
              <a:solidFill>
                <a:schemeClr val="tx1"/>
              </a:solidFill>
              <a:effectLst/>
              <a:latin typeface="Arial" charset="0"/>
            </a:endParaRPr>
          </a:p>
        </p:txBody>
      </p:sp>
      <p:sp>
        <p:nvSpPr>
          <p:cNvPr id="10" name="Line Callout 1 9"/>
          <p:cNvSpPr/>
          <p:nvPr/>
        </p:nvSpPr>
        <p:spPr bwMode="auto">
          <a:xfrm>
            <a:off x="6946900" y="1877547"/>
            <a:ext cx="1917700" cy="430887"/>
          </a:xfrm>
          <a:prstGeom prst="borderCallout1">
            <a:avLst>
              <a:gd name="adj1" fmla="val 18750"/>
              <a:gd name="adj2" fmla="val -8333"/>
              <a:gd name="adj3" fmla="val 35792"/>
              <a:gd name="adj4" fmla="val -223102"/>
            </a:avLst>
          </a:prstGeom>
          <a:solidFill>
            <a:srgbClr val="FFFF00"/>
          </a:solidFill>
          <a:ln w="31750" cap="flat" cmpd="sng" algn="ctr">
            <a:solidFill>
              <a:schemeClr val="bg2">
                <a:lumMod val="50000"/>
              </a:schemeClr>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100" b="0" i="0" u="none" strike="noStrike" cap="none" normalizeH="0" baseline="0" dirty="0" smtClean="0">
                <a:ln>
                  <a:noFill/>
                </a:ln>
                <a:solidFill>
                  <a:schemeClr val="tx1"/>
                </a:solidFill>
                <a:effectLst/>
                <a:latin typeface="Arial" charset="0"/>
              </a:rPr>
              <a:t>The </a:t>
            </a:r>
            <a:r>
              <a:rPr lang="en-GB" sz="1100" dirty="0" smtClean="0"/>
              <a:t>Dropbox app is called </a:t>
            </a:r>
            <a:r>
              <a:rPr kumimoji="0" lang="en-GB" sz="1100" b="1" i="0" u="none" strike="noStrike" cap="none" normalizeH="0" baseline="0" dirty="0" smtClean="0">
                <a:ln>
                  <a:noFill/>
                </a:ln>
                <a:solidFill>
                  <a:schemeClr val="tx1"/>
                </a:solidFill>
                <a:effectLst/>
                <a:latin typeface="Arial" charset="0"/>
              </a:rPr>
              <a:t>BCS SPA 2014</a:t>
            </a:r>
          </a:p>
        </p:txBody>
      </p:sp>
    </p:spTree>
    <p:extLst>
      <p:ext uri="{BB962C8B-B14F-4D97-AF65-F5344CB8AC3E}">
        <p14:creationId xmlns:p14="http://schemas.microsoft.com/office/powerpoint/2010/main" val="368328296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p:txBody>
          <a:bodyPr/>
          <a:lstStyle/>
          <a:p>
            <a:pPr eaLnBrk="1" hangingPunct="1"/>
            <a:r>
              <a:rPr lang="en-GB" dirty="0" smtClean="0">
                <a:latin typeface="Calibri" charset="0"/>
                <a:ea typeface="ＭＳ Ｐゴシック" charset="0"/>
                <a:cs typeface="ＭＳ Ｐゴシック" charset="0"/>
              </a:rPr>
              <a:t>Exercise</a:t>
            </a:r>
            <a:endParaRPr lang="en-GB" dirty="0">
              <a:latin typeface="Calibri" charset="0"/>
              <a:ea typeface="ＭＳ Ｐゴシック" charset="0"/>
              <a:cs typeface="ＭＳ Ｐゴシック" charset="0"/>
            </a:endParaRPr>
          </a:p>
        </p:txBody>
      </p:sp>
      <p:sp>
        <p:nvSpPr>
          <p:cNvPr id="6147" name="Rectangle 3"/>
          <p:cNvSpPr>
            <a:spLocks noGrp="1" noChangeArrowheads="1"/>
          </p:cNvSpPr>
          <p:nvPr>
            <p:ph idx="4294967295"/>
          </p:nvPr>
        </p:nvSpPr>
        <p:spPr>
          <a:xfrm>
            <a:off x="457200" y="1466850"/>
            <a:ext cx="8229600" cy="4832092"/>
          </a:xfrm>
        </p:spPr>
        <p:txBody>
          <a:bodyPr>
            <a:spAutoFit/>
          </a:bodyPr>
          <a:lstStyle/>
          <a:p>
            <a:pPr eaLnBrk="1" hangingPunct="1">
              <a:buClr>
                <a:schemeClr val="accent2"/>
              </a:buClr>
            </a:pPr>
            <a:r>
              <a:rPr lang="en-US" sz="2000" dirty="0" smtClean="0">
                <a:latin typeface="Calibri" charset="0"/>
                <a:ea typeface="ＭＳ Ｐゴシック" charset="0"/>
                <a:cs typeface="ＭＳ Ｐゴシック" charset="0"/>
              </a:rPr>
              <a:t>The </a:t>
            </a:r>
            <a:r>
              <a:rPr lang="en-US" sz="2000" dirty="0">
                <a:latin typeface="Calibri" charset="0"/>
                <a:ea typeface="ＭＳ Ｐゴシック" charset="0"/>
                <a:cs typeface="ＭＳ Ｐゴシック" charset="0"/>
              </a:rPr>
              <a:t>demo has two parts:</a:t>
            </a:r>
          </a:p>
          <a:p>
            <a:pPr marL="709613" lvl="1" indent="-342900" eaLnBrk="1" hangingPunct="1">
              <a:buClr>
                <a:schemeClr val="accent2"/>
              </a:buClr>
              <a:buFont typeface="+mj-lt"/>
              <a:buAutoNum type="arabicPeriod"/>
            </a:pPr>
            <a:r>
              <a:rPr lang="en-US" sz="2000" dirty="0" err="1" smtClean="0">
                <a:latin typeface="Calibri" charset="0"/>
                <a:ea typeface="ＭＳ Ｐゴシック" charset="0"/>
                <a:cs typeface="ＭＳ Ｐゴシック" charset="0"/>
              </a:rPr>
              <a:t>Authorise</a:t>
            </a:r>
            <a:r>
              <a:rPr lang="en-US" sz="2000" dirty="0" smtClean="0">
                <a:latin typeface="Calibri" charset="0"/>
                <a:ea typeface="ＭＳ Ｐゴシック" charset="0"/>
                <a:cs typeface="ＭＳ Ｐゴシック" charset="0"/>
              </a:rPr>
              <a:t> </a:t>
            </a:r>
            <a:r>
              <a:rPr lang="en-US" sz="2000" dirty="0">
                <a:latin typeface="Calibri" charset="0"/>
                <a:ea typeface="ＭＳ Ｐゴシック" charset="0"/>
                <a:cs typeface="ＭＳ Ｐゴシック" charset="0"/>
              </a:rPr>
              <a:t>with Dropbox using </a:t>
            </a:r>
            <a:r>
              <a:rPr lang="en-US" sz="2000" dirty="0" smtClean="0">
                <a:latin typeface="Calibri" charset="0"/>
                <a:ea typeface="ＭＳ Ｐゴシック" charset="0"/>
                <a:cs typeface="ＭＳ Ｐゴシック" charset="0"/>
              </a:rPr>
              <a:t>OAuth</a:t>
            </a:r>
            <a:endParaRPr lang="en-US" sz="2000" dirty="0">
              <a:latin typeface="Calibri" charset="0"/>
              <a:ea typeface="ＭＳ Ｐゴシック" charset="0"/>
              <a:cs typeface="ＭＳ Ｐゴシック" charset="0"/>
            </a:endParaRPr>
          </a:p>
          <a:p>
            <a:pPr marL="709613" lvl="1" indent="-342900" eaLnBrk="1" hangingPunct="1">
              <a:buClr>
                <a:schemeClr val="accent2"/>
              </a:buClr>
              <a:buFont typeface="+mj-lt"/>
              <a:buAutoNum type="arabicPeriod"/>
            </a:pPr>
            <a:r>
              <a:rPr lang="en-US" sz="2000" dirty="0" smtClean="0">
                <a:latin typeface="Calibri" charset="0"/>
                <a:ea typeface="ＭＳ Ｐゴシック" charset="0"/>
                <a:cs typeface="ＭＳ Ｐゴシック" charset="0"/>
              </a:rPr>
              <a:t>Run </a:t>
            </a:r>
            <a:r>
              <a:rPr lang="en-US" sz="2000" dirty="0">
                <a:latin typeface="Calibri" charset="0"/>
                <a:ea typeface="ＭＳ Ｐゴシック" charset="0"/>
                <a:cs typeface="ＭＳ Ｐゴシック" charset="0"/>
              </a:rPr>
              <a:t>various commands to display or manipulate Dropbox files (to demonstrate </a:t>
            </a:r>
            <a:r>
              <a:rPr lang="en-US" sz="2000" dirty="0" smtClean="0">
                <a:latin typeface="Calibri" charset="0"/>
                <a:ea typeface="ＭＳ Ｐゴシック" charset="0"/>
                <a:cs typeface="ＭＳ Ｐゴシック" charset="0"/>
              </a:rPr>
              <a:t>that </a:t>
            </a:r>
            <a:r>
              <a:rPr lang="en-US" sz="2000" dirty="0" err="1" smtClean="0">
                <a:latin typeface="Calibri" charset="0"/>
                <a:ea typeface="ＭＳ Ｐゴシック" charset="0"/>
                <a:cs typeface="ＭＳ Ｐゴシック" charset="0"/>
              </a:rPr>
              <a:t>authorisation</a:t>
            </a:r>
            <a:r>
              <a:rPr lang="en-US" sz="2000" dirty="0" smtClean="0">
                <a:latin typeface="Calibri" charset="0"/>
                <a:ea typeface="ＭＳ Ｐゴシック" charset="0"/>
                <a:cs typeface="ＭＳ Ｐゴシック" charset="0"/>
              </a:rPr>
              <a:t> </a:t>
            </a:r>
            <a:r>
              <a:rPr lang="en-US" sz="2000" dirty="0">
                <a:latin typeface="Calibri" charset="0"/>
                <a:ea typeface="ＭＳ Ｐゴシック" charset="0"/>
                <a:cs typeface="ＭＳ Ｐゴシック" charset="0"/>
              </a:rPr>
              <a:t>was successful</a:t>
            </a:r>
            <a:r>
              <a:rPr lang="en-US" sz="2000" dirty="0" smtClean="0">
                <a:latin typeface="Calibri" charset="0"/>
                <a:ea typeface="ＭＳ Ｐゴシック" charset="0"/>
                <a:cs typeface="ＭＳ Ｐゴシック" charset="0"/>
              </a:rPr>
              <a:t>)</a:t>
            </a:r>
            <a:endParaRPr lang="en-US" sz="2000" dirty="0">
              <a:latin typeface="Calibri" charset="0"/>
              <a:ea typeface="ＭＳ Ｐゴシック" charset="0"/>
              <a:cs typeface="ＭＳ Ｐゴシック" charset="0"/>
            </a:endParaRPr>
          </a:p>
          <a:p>
            <a:pPr marL="273050" lvl="1" indent="-273050" eaLnBrk="1" hangingPunct="1">
              <a:buClr>
                <a:schemeClr val="accent2"/>
              </a:buClr>
              <a:buSzPct val="95000"/>
            </a:pPr>
            <a:r>
              <a:rPr lang="en-US" sz="2000" dirty="0" smtClean="0">
                <a:latin typeface="Calibri" charset="0"/>
                <a:ea typeface="ＭＳ Ｐゴシック" charset="0"/>
                <a:cs typeface="ＭＳ Ｐゴシック" charset="0"/>
              </a:rPr>
              <a:t>Once you have </a:t>
            </a:r>
            <a:r>
              <a:rPr lang="en-US" sz="2000" dirty="0" err="1" smtClean="0">
                <a:latin typeface="Calibri" charset="0"/>
                <a:ea typeface="ＭＳ Ｐゴシック" charset="0"/>
                <a:cs typeface="ＭＳ Ｐゴシック" charset="0"/>
              </a:rPr>
              <a:t>authorised</a:t>
            </a:r>
            <a:r>
              <a:rPr lang="en-US" sz="2000" dirty="0" smtClean="0">
                <a:latin typeface="Calibri" charset="0"/>
                <a:ea typeface="ＭＳ Ｐゴシック" charset="0"/>
                <a:cs typeface="ＭＳ Ｐゴシック" charset="0"/>
              </a:rPr>
              <a:t> with </a:t>
            </a:r>
            <a:r>
              <a:rPr lang="en-US" sz="2000" dirty="0" err="1" smtClean="0">
                <a:latin typeface="Calibri" charset="0"/>
                <a:ea typeface="ＭＳ Ｐゴシック" charset="0"/>
                <a:cs typeface="ＭＳ Ｐゴシック" charset="0"/>
              </a:rPr>
              <a:t>Dropbox</a:t>
            </a:r>
            <a:r>
              <a:rPr lang="en-US" sz="2000" dirty="0" smtClean="0">
                <a:latin typeface="Calibri" charset="0"/>
                <a:ea typeface="ＭＳ Ｐゴシック" charset="0"/>
                <a:cs typeface="ＭＳ Ｐゴシック" charset="0"/>
              </a:rPr>
              <a:t>, the access token is saved to a file on disk and used in subsequent calls to </a:t>
            </a:r>
            <a:r>
              <a:rPr lang="en-US" sz="2000" dirty="0" err="1" smtClean="0">
                <a:latin typeface="Calibri" charset="0"/>
                <a:ea typeface="ＭＳ Ｐゴシック" charset="0"/>
                <a:cs typeface="ＭＳ Ｐゴシック" charset="0"/>
              </a:rPr>
              <a:t>Dropbox</a:t>
            </a:r>
            <a:r>
              <a:rPr lang="en-US" sz="2000" dirty="0" smtClean="0">
                <a:latin typeface="Calibri" charset="0"/>
                <a:ea typeface="ＭＳ Ｐゴシック" charset="0"/>
                <a:cs typeface="ＭＳ Ｐゴシック" charset="0"/>
              </a:rPr>
              <a:t> functions</a:t>
            </a:r>
          </a:p>
          <a:p>
            <a:pPr marL="547687" lvl="2" indent="-273050" eaLnBrk="1" hangingPunct="1">
              <a:buSzPct val="95000"/>
            </a:pPr>
            <a:r>
              <a:rPr lang="en-US" sz="2000" dirty="0" smtClean="0">
                <a:latin typeface="Calibri" charset="0"/>
                <a:ea typeface="ＭＳ Ｐゴシック" charset="0"/>
                <a:cs typeface="ＭＳ Ｐゴシック" charset="0"/>
              </a:rPr>
              <a:t>You can </a:t>
            </a:r>
            <a:r>
              <a:rPr lang="en-US" sz="2000" dirty="0" err="1" smtClean="0">
                <a:latin typeface="Calibri" charset="0"/>
                <a:ea typeface="ＭＳ Ｐゴシック" charset="0"/>
                <a:cs typeface="ＭＳ Ｐゴシック" charset="0"/>
              </a:rPr>
              <a:t>authorise</a:t>
            </a:r>
            <a:r>
              <a:rPr lang="en-US" sz="2000" dirty="0" smtClean="0">
                <a:latin typeface="Calibri" charset="0"/>
                <a:ea typeface="ＭＳ Ｐゴシック" charset="0"/>
                <a:cs typeface="ＭＳ Ｐゴシック" charset="0"/>
              </a:rPr>
              <a:t> / </a:t>
            </a:r>
            <a:r>
              <a:rPr lang="en-US" sz="2000" dirty="0" err="1" smtClean="0">
                <a:latin typeface="Calibri" charset="0"/>
                <a:ea typeface="ＭＳ Ｐゴシック" charset="0"/>
                <a:cs typeface="ＭＳ Ｐゴシック" charset="0"/>
              </a:rPr>
              <a:t>deauthorise</a:t>
            </a:r>
            <a:r>
              <a:rPr lang="en-US" sz="2000" dirty="0" smtClean="0">
                <a:latin typeface="Calibri" charset="0"/>
                <a:ea typeface="ＭＳ Ｐゴシック" charset="0"/>
                <a:cs typeface="ＭＳ Ｐゴシック" charset="0"/>
              </a:rPr>
              <a:t> as many times as you want</a:t>
            </a:r>
          </a:p>
          <a:p>
            <a:pPr eaLnBrk="1" hangingPunct="1">
              <a:buClr>
                <a:schemeClr val="accent2"/>
              </a:buClr>
            </a:pPr>
            <a:r>
              <a:rPr lang="en-US" sz="2000" dirty="0" smtClean="0">
                <a:latin typeface="Calibri" charset="0"/>
                <a:ea typeface="ＭＳ Ｐゴシック" charset="0"/>
                <a:cs typeface="ＭＳ Ｐゴシック" charset="0"/>
              </a:rPr>
              <a:t>The </a:t>
            </a:r>
            <a:r>
              <a:rPr lang="en-US" sz="2000" dirty="0">
                <a:latin typeface="Calibri" charset="0"/>
                <a:ea typeface="ＭＳ Ｐゴシック" charset="0"/>
                <a:cs typeface="ＭＳ Ｐゴシック" charset="0"/>
              </a:rPr>
              <a:t>demo </a:t>
            </a:r>
            <a:r>
              <a:rPr lang="en-US" sz="2000" dirty="0" smtClean="0">
                <a:latin typeface="Calibri" charset="0"/>
                <a:ea typeface="ＭＳ Ｐゴシック" charset="0"/>
                <a:cs typeface="ＭＳ Ｐゴシック" charset="0"/>
              </a:rPr>
              <a:t>supports both </a:t>
            </a:r>
            <a:r>
              <a:rPr lang="en-US" sz="2000" dirty="0" err="1" smtClean="0">
                <a:latin typeface="Calibri" charset="0"/>
                <a:ea typeface="ＭＳ Ｐゴシック" charset="0"/>
                <a:cs typeface="ＭＳ Ｐゴシック" charset="0"/>
              </a:rPr>
              <a:t>Dropbox</a:t>
            </a:r>
            <a:r>
              <a:rPr lang="en-US" sz="2000" dirty="0" smtClean="0">
                <a:latin typeface="Calibri" charset="0"/>
                <a:ea typeface="ＭＳ Ｐゴシック" charset="0"/>
                <a:cs typeface="ＭＳ Ｐゴシック" charset="0"/>
              </a:rPr>
              <a:t> </a:t>
            </a:r>
            <a:r>
              <a:rPr lang="en-US" sz="2000" dirty="0" err="1" smtClean="0">
                <a:latin typeface="Calibri" charset="0"/>
                <a:ea typeface="ＭＳ Ｐゴシック" charset="0"/>
                <a:cs typeface="ＭＳ Ｐゴシック" charset="0"/>
              </a:rPr>
              <a:t>authorisation</a:t>
            </a:r>
            <a:r>
              <a:rPr lang="en-US" sz="2000" dirty="0" smtClean="0">
                <a:latin typeface="Calibri" charset="0"/>
                <a:ea typeface="ＭＳ Ｐゴシック" charset="0"/>
                <a:cs typeface="ＭＳ Ｐゴシック" charset="0"/>
              </a:rPr>
              <a:t> modes</a:t>
            </a:r>
            <a:endParaRPr lang="en-US" sz="2000" dirty="0">
              <a:latin typeface="Calibri" charset="0"/>
              <a:ea typeface="ＭＳ Ｐゴシック" charset="0"/>
              <a:cs typeface="ＭＳ Ｐゴシック" charset="0"/>
            </a:endParaRPr>
          </a:p>
          <a:p>
            <a:pPr lvl="1" eaLnBrk="1" hangingPunct="1">
              <a:buClr>
                <a:schemeClr val="accent2"/>
              </a:buClr>
            </a:pPr>
            <a:r>
              <a:rPr lang="en-US" sz="2000" dirty="0" smtClean="0">
                <a:latin typeface="Calibri" charset="0"/>
                <a:ea typeface="ＭＳ Ｐゴシック" charset="0"/>
                <a:cs typeface="ＭＳ Ｐゴシック" charset="0"/>
              </a:rPr>
              <a:t>In no</a:t>
            </a:r>
            <a:r>
              <a:rPr lang="en-US" sz="2000" dirty="0">
                <a:latin typeface="Calibri" charset="0"/>
                <a:ea typeface="ＭＳ Ｐゴシック" charset="0"/>
                <a:cs typeface="ＭＳ Ｐゴシック" charset="0"/>
              </a:rPr>
              <a:t>-redirect </a:t>
            </a:r>
            <a:r>
              <a:rPr lang="en-US" sz="2000" dirty="0" smtClean="0">
                <a:latin typeface="Calibri" charset="0"/>
                <a:ea typeface="ＭＳ Ｐゴシック" charset="0"/>
                <a:cs typeface="ＭＳ Ｐゴシック" charset="0"/>
              </a:rPr>
              <a:t>mode, </a:t>
            </a:r>
            <a:r>
              <a:rPr lang="en-US" sz="2000" dirty="0">
                <a:latin typeface="Calibri" charset="0"/>
                <a:ea typeface="ＭＳ Ｐゴシック" charset="0"/>
                <a:cs typeface="ＭＳ Ｐゴシック" charset="0"/>
              </a:rPr>
              <a:t>the Dropbox </a:t>
            </a:r>
            <a:r>
              <a:rPr lang="en-US" sz="2000" dirty="0" err="1">
                <a:latin typeface="Calibri" charset="0"/>
                <a:ea typeface="ＭＳ Ｐゴシック" charset="0"/>
                <a:cs typeface="ＭＳ Ｐゴシック" charset="0"/>
              </a:rPr>
              <a:t>authorisation</a:t>
            </a:r>
            <a:r>
              <a:rPr lang="en-US" sz="2000" dirty="0">
                <a:latin typeface="Calibri" charset="0"/>
                <a:ea typeface="ＭＳ Ｐゴシック" charset="0"/>
                <a:cs typeface="ＭＳ Ｐゴシック" charset="0"/>
              </a:rPr>
              <a:t> webpage displays an </a:t>
            </a:r>
            <a:r>
              <a:rPr lang="en-US" sz="2000" dirty="0" err="1">
                <a:latin typeface="Calibri" charset="0"/>
                <a:ea typeface="ＭＳ Ｐゴシック" charset="0"/>
                <a:cs typeface="ＭＳ Ｐゴシック" charset="0"/>
              </a:rPr>
              <a:t>authorisation</a:t>
            </a:r>
            <a:r>
              <a:rPr lang="en-US" sz="2000" dirty="0">
                <a:latin typeface="Calibri" charset="0"/>
                <a:ea typeface="ＭＳ Ｐゴシック" charset="0"/>
                <a:cs typeface="ＭＳ Ｐゴシック" charset="0"/>
              </a:rPr>
              <a:t> </a:t>
            </a:r>
            <a:r>
              <a:rPr lang="en-US" sz="2000" dirty="0" smtClean="0">
                <a:latin typeface="Calibri" charset="0"/>
                <a:ea typeface="ＭＳ Ｐゴシック" charset="0"/>
                <a:cs typeface="ＭＳ Ｐゴシック" charset="0"/>
              </a:rPr>
              <a:t>code which </a:t>
            </a:r>
            <a:r>
              <a:rPr lang="en-US" sz="2000" dirty="0">
                <a:latin typeface="Calibri" charset="0"/>
                <a:ea typeface="ＭＳ Ｐゴシック" charset="0"/>
                <a:cs typeface="ＭＳ Ｐゴシック" charset="0"/>
              </a:rPr>
              <a:t>the user copies and pastes into the </a:t>
            </a:r>
            <a:r>
              <a:rPr lang="en-US" sz="2000" dirty="0" smtClean="0">
                <a:latin typeface="Calibri" charset="0"/>
                <a:ea typeface="ＭＳ Ｐゴシック" charset="0"/>
                <a:cs typeface="ＭＳ Ｐゴシック" charset="0"/>
              </a:rPr>
              <a:t>demo client </a:t>
            </a:r>
            <a:r>
              <a:rPr lang="en-US" sz="2000" dirty="0">
                <a:latin typeface="Calibri" charset="0"/>
                <a:ea typeface="ＭＳ Ｐゴシック" charset="0"/>
                <a:cs typeface="ＭＳ Ｐゴシック" charset="0"/>
              </a:rPr>
              <a:t>when </a:t>
            </a:r>
            <a:r>
              <a:rPr lang="en-US" sz="2000" dirty="0" smtClean="0">
                <a:latin typeface="Calibri" charset="0"/>
                <a:ea typeface="ＭＳ Ｐゴシック" charset="0"/>
                <a:cs typeface="ＭＳ Ｐゴシック" charset="0"/>
              </a:rPr>
              <a:t>prompted</a:t>
            </a:r>
            <a:endParaRPr lang="en-US" sz="2000" dirty="0">
              <a:latin typeface="Calibri" charset="0"/>
              <a:ea typeface="ＭＳ Ｐゴシック" charset="0"/>
              <a:cs typeface="ＭＳ Ｐゴシック" charset="0"/>
            </a:endParaRPr>
          </a:p>
          <a:p>
            <a:pPr lvl="1" eaLnBrk="1" hangingPunct="1">
              <a:buClr>
                <a:schemeClr val="accent2"/>
              </a:buClr>
            </a:pPr>
            <a:r>
              <a:rPr lang="en-US" sz="2000" dirty="0" smtClean="0">
                <a:latin typeface="Calibri" charset="0"/>
                <a:ea typeface="ＭＳ Ｐゴシック" charset="0"/>
                <a:cs typeface="ＭＳ Ｐゴシック" charset="0"/>
              </a:rPr>
              <a:t>In redirect mode, </a:t>
            </a:r>
            <a:r>
              <a:rPr lang="en-US" sz="2000" dirty="0">
                <a:latin typeface="Calibri" charset="0"/>
                <a:ea typeface="ＭＳ Ｐゴシック" charset="0"/>
                <a:cs typeface="ＭＳ Ｐゴシック" charset="0"/>
              </a:rPr>
              <a:t>the Dropbox </a:t>
            </a:r>
            <a:r>
              <a:rPr lang="en-US" sz="2000" dirty="0" err="1">
                <a:latin typeface="Calibri" charset="0"/>
                <a:ea typeface="ＭＳ Ｐゴシック" charset="0"/>
                <a:cs typeface="ＭＳ Ｐゴシック" charset="0"/>
              </a:rPr>
              <a:t>authorisation</a:t>
            </a:r>
            <a:r>
              <a:rPr lang="en-US" sz="2000" dirty="0">
                <a:latin typeface="Calibri" charset="0"/>
                <a:ea typeface="ＭＳ Ｐゴシック" charset="0"/>
                <a:cs typeface="ＭＳ Ｐゴシック" charset="0"/>
              </a:rPr>
              <a:t> webpage automatically redirects the </a:t>
            </a:r>
            <a:r>
              <a:rPr lang="en-US" sz="2000" dirty="0" smtClean="0">
                <a:latin typeface="Calibri" charset="0"/>
                <a:ea typeface="ＭＳ Ｐゴシック" charset="0"/>
                <a:cs typeface="ＭＳ Ｐゴシック" charset="0"/>
              </a:rPr>
              <a:t>client back </a:t>
            </a:r>
            <a:r>
              <a:rPr lang="en-US" sz="2000" dirty="0">
                <a:latin typeface="Calibri" charset="0"/>
                <a:ea typeface="ＭＳ Ｐゴシック" charset="0"/>
                <a:cs typeface="ＭＳ Ｐゴシック" charset="0"/>
              </a:rPr>
              <a:t>to </a:t>
            </a:r>
            <a:r>
              <a:rPr lang="en-US" sz="2000" dirty="0" smtClean="0">
                <a:latin typeface="Calibri" charset="0"/>
                <a:ea typeface="ＭＳ Ｐゴシック" charset="0"/>
                <a:cs typeface="ＭＳ Ｐゴシック" charset="0"/>
              </a:rPr>
              <a:t>a “finish” webpage served by the demo HTTP server</a:t>
            </a:r>
          </a:p>
        </p:txBody>
      </p:sp>
      <p:sp>
        <p:nvSpPr>
          <p:cNvPr id="6148" name="Slide Number Placeholder 17"/>
          <p:cNvSpPr>
            <a:spLocks noGrp="1"/>
          </p:cNvSpPr>
          <p:nvPr>
            <p:ph type="sldNum" sz="quarter" idx="12"/>
          </p:nvPr>
        </p:nvSpPr>
        <p:spPr bwMode="auto">
          <a:xfrm>
            <a:off x="8402638" y="6473825"/>
            <a:ext cx="284162" cy="247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25CD1B4B-AADE-5845-A356-FBC12D20B348}" type="slidenum">
              <a:rPr lang="en-GB" b="1">
                <a:solidFill>
                  <a:srgbClr val="045C75"/>
                </a:solidFill>
                <a:cs typeface="Arial" charset="0"/>
              </a:rPr>
              <a:pPr/>
              <a:t>15</a:t>
            </a:fld>
            <a:endParaRPr lang="en-GB" b="1" dirty="0">
              <a:solidFill>
                <a:srgbClr val="045C75"/>
              </a:solidFill>
              <a:cs typeface="Arial" charset="0"/>
            </a:endParaRPr>
          </a:p>
        </p:txBody>
      </p:sp>
    </p:spTree>
    <p:extLst>
      <p:ext uri="{BB962C8B-B14F-4D97-AF65-F5344CB8AC3E}">
        <p14:creationId xmlns:p14="http://schemas.microsoft.com/office/powerpoint/2010/main" val="409105805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p:txBody>
          <a:bodyPr/>
          <a:lstStyle/>
          <a:p>
            <a:pPr eaLnBrk="1" hangingPunct="1"/>
            <a:r>
              <a:rPr lang="en-GB" dirty="0" smtClean="0">
                <a:latin typeface="Calibri" charset="0"/>
                <a:ea typeface="ＭＳ Ｐゴシック" charset="0"/>
                <a:cs typeface="ＭＳ Ｐゴシック" charset="0"/>
              </a:rPr>
              <a:t>Setting up the Exercise</a:t>
            </a:r>
            <a:endParaRPr lang="en-GB" dirty="0">
              <a:latin typeface="Calibri" charset="0"/>
              <a:ea typeface="ＭＳ Ｐゴシック" charset="0"/>
              <a:cs typeface="ＭＳ Ｐゴシック" charset="0"/>
            </a:endParaRPr>
          </a:p>
        </p:txBody>
      </p:sp>
      <p:sp>
        <p:nvSpPr>
          <p:cNvPr id="6147" name="Rectangle 3"/>
          <p:cNvSpPr>
            <a:spLocks noGrp="1" noChangeArrowheads="1"/>
          </p:cNvSpPr>
          <p:nvPr>
            <p:ph idx="4294967295"/>
          </p:nvPr>
        </p:nvSpPr>
        <p:spPr>
          <a:xfrm>
            <a:off x="457200" y="1466850"/>
            <a:ext cx="8229600" cy="3539430"/>
          </a:xfrm>
        </p:spPr>
        <p:txBody>
          <a:bodyPr>
            <a:spAutoFit/>
          </a:bodyPr>
          <a:lstStyle/>
          <a:p>
            <a:pPr marL="457200" indent="-457200" eaLnBrk="1" hangingPunct="1">
              <a:buClr>
                <a:schemeClr val="accent2"/>
              </a:buClr>
              <a:buFont typeface="+mj-lt"/>
              <a:buAutoNum type="arabicPeriod"/>
            </a:pPr>
            <a:r>
              <a:rPr lang="en-US" sz="2000" dirty="0" smtClean="0">
                <a:latin typeface="Calibri" charset="0"/>
                <a:ea typeface="ＭＳ Ｐゴシック" charset="0"/>
                <a:cs typeface="ＭＳ Ｐゴシック" charset="0"/>
              </a:rPr>
              <a:t>Sign up to </a:t>
            </a:r>
            <a:r>
              <a:rPr lang="en-US" sz="2000" dirty="0" err="1" smtClean="0">
                <a:latin typeface="Calibri" charset="0"/>
                <a:ea typeface="ＭＳ Ｐゴシック" charset="0"/>
                <a:cs typeface="ＭＳ Ｐゴシック" charset="0"/>
              </a:rPr>
              <a:t>Dropbox</a:t>
            </a:r>
            <a:r>
              <a:rPr lang="en-US" sz="2000" dirty="0" smtClean="0">
                <a:latin typeface="Calibri" charset="0"/>
                <a:ea typeface="ＭＳ Ｐゴシック" charset="0"/>
                <a:cs typeface="ＭＳ Ｐゴシック" charset="0"/>
              </a:rPr>
              <a:t> if you don't already have an account</a:t>
            </a:r>
          </a:p>
          <a:p>
            <a:pPr marL="457200" indent="-457200" eaLnBrk="1" hangingPunct="1">
              <a:buClr>
                <a:schemeClr val="accent2"/>
              </a:buClr>
              <a:buFont typeface="+mj-lt"/>
              <a:buAutoNum type="arabicPeriod"/>
            </a:pPr>
            <a:r>
              <a:rPr lang="en-US" sz="2000" dirty="0" smtClean="0">
                <a:latin typeface="Calibri" charset="0"/>
                <a:ea typeface="ＭＳ Ｐゴシック" charset="0"/>
                <a:cs typeface="ＭＳ Ｐゴシック" charset="0"/>
              </a:rPr>
              <a:t>Download all the files in my </a:t>
            </a:r>
            <a:r>
              <a:rPr lang="en-US" sz="2000" dirty="0" err="1" smtClean="0">
                <a:latin typeface="Calibri" charset="0"/>
                <a:ea typeface="ＭＳ Ｐゴシック" charset="0"/>
                <a:cs typeface="ＭＳ Ｐゴシック" charset="0"/>
              </a:rPr>
              <a:t>git</a:t>
            </a:r>
            <a:r>
              <a:rPr lang="en-US" sz="2000" dirty="0" smtClean="0">
                <a:latin typeface="Calibri" charset="0"/>
                <a:ea typeface="ＭＳ Ｐゴシック" charset="0"/>
                <a:cs typeface="ＭＳ Ｐゴシック" charset="0"/>
              </a:rPr>
              <a:t> repository (</a:t>
            </a:r>
            <a:r>
              <a:rPr lang="en-US" sz="2000" dirty="0" smtClean="0">
                <a:latin typeface="Calibri" charset="0"/>
                <a:ea typeface="ＭＳ Ｐゴシック" charset="0"/>
                <a:cs typeface="ＭＳ Ｐゴシック" charset="0"/>
                <a:hlinkClick r:id="rId2"/>
              </a:rPr>
              <a:t>https://github.com/rozanski/bcs_spa14</a:t>
            </a:r>
            <a:r>
              <a:rPr lang="en-US" sz="2000" dirty="0" smtClean="0">
                <a:latin typeface="Calibri" charset="0"/>
                <a:ea typeface="ＭＳ Ｐゴシック" charset="0"/>
                <a:cs typeface="ＭＳ Ｐゴシック" charset="0"/>
              </a:rPr>
              <a:t>)</a:t>
            </a:r>
          </a:p>
          <a:p>
            <a:pPr lvl="1" eaLnBrk="1" hangingPunct="1">
              <a:buClr>
                <a:schemeClr val="accent2"/>
              </a:buClr>
            </a:pPr>
            <a:r>
              <a:rPr lang="en-US" sz="2000" dirty="0" smtClean="0">
                <a:latin typeface="Calibri" charset="0"/>
                <a:ea typeface="ＭＳ Ｐゴシック" charset="0"/>
                <a:cs typeface="ＭＳ Ｐゴシック" charset="0"/>
              </a:rPr>
              <a:t>You can download the files directly from the website (click </a:t>
            </a:r>
            <a:r>
              <a:rPr lang="en-US" sz="2000" b="1" dirty="0" smtClean="0">
                <a:latin typeface="Calibri" charset="0"/>
                <a:ea typeface="ＭＳ Ｐゴシック" charset="0"/>
                <a:cs typeface="ＭＳ Ｐゴシック" charset="0"/>
              </a:rPr>
              <a:t>Download Zip</a:t>
            </a:r>
            <a:r>
              <a:rPr lang="en-US" sz="2000" dirty="0" smtClean="0">
                <a:latin typeface="Calibri" charset="0"/>
                <a:ea typeface="ＭＳ Ｐゴシック" charset="0"/>
                <a:cs typeface="ＭＳ Ｐゴシック" charset="0"/>
              </a:rPr>
              <a:t>) or retrieve them using a </a:t>
            </a:r>
            <a:r>
              <a:rPr lang="en-US" sz="2000" dirty="0" err="1" smtClean="0">
                <a:latin typeface="Calibri" charset="0"/>
                <a:ea typeface="ＭＳ Ｐゴシック" charset="0"/>
                <a:cs typeface="ＭＳ Ｐゴシック" charset="0"/>
              </a:rPr>
              <a:t>git</a:t>
            </a:r>
            <a:r>
              <a:rPr lang="en-US" sz="2000" dirty="0" smtClean="0">
                <a:latin typeface="Calibri" charset="0"/>
                <a:ea typeface="ＭＳ Ｐゴシック" charset="0"/>
                <a:cs typeface="ＭＳ Ｐゴシック" charset="0"/>
              </a:rPr>
              <a:t> tool</a:t>
            </a:r>
          </a:p>
          <a:p>
            <a:pPr marL="457200" indent="-457200" eaLnBrk="1" hangingPunct="1">
              <a:buClr>
                <a:schemeClr val="accent2"/>
              </a:buClr>
              <a:buFont typeface="+mj-lt"/>
              <a:buAutoNum type="arabicPeriod"/>
            </a:pPr>
            <a:r>
              <a:rPr lang="en-US" sz="2000" dirty="0" smtClean="0">
                <a:latin typeface="Calibri" charset="0"/>
                <a:ea typeface="ＭＳ Ｐゴシック" charset="0"/>
                <a:cs typeface="ＭＳ Ｐゴシック" charset="0"/>
              </a:rPr>
              <a:t>Download the </a:t>
            </a:r>
            <a:r>
              <a:rPr lang="en-US" sz="2000" dirty="0" err="1" smtClean="0">
                <a:latin typeface="Calibri" charset="0"/>
                <a:ea typeface="ＭＳ Ｐゴシック" charset="0"/>
                <a:cs typeface="ＭＳ Ｐゴシック" charset="0"/>
              </a:rPr>
              <a:t>Dropbox</a:t>
            </a:r>
            <a:r>
              <a:rPr lang="en-US" sz="2000" dirty="0" smtClean="0">
                <a:latin typeface="Calibri" charset="0"/>
                <a:ea typeface="ＭＳ Ｐゴシック" charset="0"/>
                <a:cs typeface="ＭＳ Ｐゴシック" charset="0"/>
              </a:rPr>
              <a:t> Core API software (Python or Java)</a:t>
            </a:r>
          </a:p>
          <a:p>
            <a:pPr marL="457200" indent="-457200" eaLnBrk="1" hangingPunct="1">
              <a:buClr>
                <a:schemeClr val="accent2"/>
              </a:buClr>
              <a:buFont typeface="+mj-lt"/>
              <a:buAutoNum type="arabicPeriod"/>
            </a:pPr>
            <a:r>
              <a:rPr lang="en-US" sz="2000" dirty="0" smtClean="0">
                <a:latin typeface="Calibri" charset="0"/>
                <a:ea typeface="ＭＳ Ｐゴシック" charset="0"/>
                <a:cs typeface="ＭＳ Ｐゴシック" charset="0"/>
              </a:rPr>
              <a:t>Follow the other instructions in the project README and the README for your chosen language</a:t>
            </a:r>
          </a:p>
          <a:p>
            <a:pPr marL="457200" indent="-457200" eaLnBrk="1" hangingPunct="1">
              <a:buClr>
                <a:schemeClr val="accent2"/>
              </a:buClr>
              <a:buFont typeface="+mj-lt"/>
              <a:buAutoNum type="arabicPeriod"/>
            </a:pPr>
            <a:r>
              <a:rPr lang="en-US" sz="2000" dirty="0" smtClean="0">
                <a:latin typeface="Calibri" charset="0"/>
                <a:ea typeface="ＭＳ Ｐゴシック" charset="0"/>
                <a:cs typeface="ＭＳ Ｐゴシック" charset="0"/>
              </a:rPr>
              <a:t>Run the unit tests to make sure everything is working</a:t>
            </a:r>
          </a:p>
          <a:p>
            <a:pPr marL="457200" indent="-457200" eaLnBrk="1" hangingPunct="1">
              <a:buClr>
                <a:schemeClr val="accent2"/>
              </a:buClr>
              <a:buFont typeface="+mj-lt"/>
              <a:buAutoNum type="arabicPeriod"/>
            </a:pPr>
            <a:r>
              <a:rPr lang="en-US" sz="2000" dirty="0" smtClean="0">
                <a:latin typeface="Calibri" charset="0"/>
                <a:ea typeface="ＭＳ Ｐゴシック" charset="0"/>
                <a:cs typeface="ＭＳ Ｐゴシック" charset="0"/>
              </a:rPr>
              <a:t>You are ready to start coding!</a:t>
            </a:r>
          </a:p>
        </p:txBody>
      </p:sp>
      <p:sp>
        <p:nvSpPr>
          <p:cNvPr id="6148" name="Slide Number Placeholder 17"/>
          <p:cNvSpPr>
            <a:spLocks noGrp="1"/>
          </p:cNvSpPr>
          <p:nvPr>
            <p:ph type="sldNum" sz="quarter" idx="12"/>
          </p:nvPr>
        </p:nvSpPr>
        <p:spPr bwMode="auto">
          <a:xfrm>
            <a:off x="8402638" y="6473825"/>
            <a:ext cx="284162" cy="247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25CD1B4B-AADE-5845-A356-FBC12D20B348}" type="slidenum">
              <a:rPr lang="en-GB" b="1">
                <a:solidFill>
                  <a:srgbClr val="045C75"/>
                </a:solidFill>
                <a:cs typeface="Arial" charset="0"/>
              </a:rPr>
              <a:pPr/>
              <a:t>16</a:t>
            </a:fld>
            <a:endParaRPr lang="en-GB" b="1" dirty="0">
              <a:solidFill>
                <a:srgbClr val="045C75"/>
              </a:solidFill>
              <a:cs typeface="Arial" charset="0"/>
            </a:endParaRPr>
          </a:p>
        </p:txBody>
      </p:sp>
    </p:spTree>
    <p:extLst>
      <p:ext uri="{BB962C8B-B14F-4D97-AF65-F5344CB8AC3E}">
        <p14:creationId xmlns:p14="http://schemas.microsoft.com/office/powerpoint/2010/main" val="126869692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p:txBody>
          <a:bodyPr/>
          <a:lstStyle/>
          <a:p>
            <a:pPr eaLnBrk="1" hangingPunct="1"/>
            <a:r>
              <a:rPr lang="en-GB" dirty="0" smtClean="0">
                <a:latin typeface="Calibri" charset="0"/>
                <a:ea typeface="ＭＳ Ｐゴシック" charset="0"/>
                <a:cs typeface="ＭＳ Ｐゴシック" charset="0"/>
              </a:rPr>
              <a:t>What’s in the </a:t>
            </a:r>
            <a:r>
              <a:rPr lang="en-GB" dirty="0" smtClean="0">
                <a:latin typeface="Calibri" charset="0"/>
                <a:ea typeface="ＭＳ Ｐゴシック" charset="0"/>
                <a:cs typeface="ＭＳ Ｐゴシック" charset="0"/>
              </a:rPr>
              <a:t>Repository (</a:t>
            </a:r>
            <a:r>
              <a:rPr lang="en-GB" i="1" dirty="0" smtClean="0">
                <a:latin typeface="Calibri" charset="0"/>
                <a:ea typeface="ＭＳ Ｐゴシック" charset="0"/>
                <a:cs typeface="ＭＳ Ｐゴシック" charset="0"/>
              </a:rPr>
              <a:t>see Appendix</a:t>
            </a:r>
            <a:r>
              <a:rPr lang="en-GB" dirty="0" smtClean="0">
                <a:latin typeface="Calibri" charset="0"/>
                <a:ea typeface="ＭＳ Ｐゴシック" charset="0"/>
                <a:cs typeface="ＭＳ Ｐゴシック" charset="0"/>
              </a:rPr>
              <a:t>)</a:t>
            </a:r>
            <a:endParaRPr lang="en-GB" dirty="0">
              <a:latin typeface="Calibri" charset="0"/>
              <a:ea typeface="ＭＳ Ｐゴシック" charset="0"/>
              <a:cs typeface="ＭＳ Ｐゴシック" charset="0"/>
            </a:endParaRPr>
          </a:p>
        </p:txBody>
      </p:sp>
      <p:sp>
        <p:nvSpPr>
          <p:cNvPr id="6147" name="Rectangle 3"/>
          <p:cNvSpPr>
            <a:spLocks noGrp="1" noChangeArrowheads="1"/>
          </p:cNvSpPr>
          <p:nvPr>
            <p:ph idx="4294967295"/>
          </p:nvPr>
        </p:nvSpPr>
        <p:spPr>
          <a:xfrm>
            <a:off x="457200" y="1466850"/>
            <a:ext cx="8229600" cy="4832092"/>
          </a:xfrm>
        </p:spPr>
        <p:txBody>
          <a:bodyPr>
            <a:spAutoFit/>
          </a:bodyPr>
          <a:lstStyle/>
          <a:p>
            <a:pPr eaLnBrk="1" hangingPunct="1">
              <a:buClr>
                <a:schemeClr val="accent2"/>
              </a:buClr>
            </a:pPr>
            <a:r>
              <a:rPr lang="en-US" sz="2000" dirty="0" smtClean="0">
                <a:latin typeface="Calibri" charset="0"/>
                <a:ea typeface="ＭＳ Ｐゴシック" charset="0"/>
                <a:cs typeface="ＭＳ Ｐゴシック" charset="0"/>
              </a:rPr>
              <a:t>The </a:t>
            </a:r>
            <a:r>
              <a:rPr lang="en-US" sz="2000" b="1" dirty="0" smtClean="0">
                <a:latin typeface="Calibri" charset="0"/>
                <a:ea typeface="ＭＳ Ｐゴシック" charset="0"/>
                <a:cs typeface="ＭＳ Ｐゴシック" charset="0"/>
              </a:rPr>
              <a:t>demo</a:t>
            </a:r>
            <a:r>
              <a:rPr lang="en-US" sz="2000" dirty="0" smtClean="0">
                <a:latin typeface="Calibri" charset="0"/>
                <a:ea typeface="ＭＳ Ｐゴシック" charset="0"/>
                <a:cs typeface="ＭＳ Ｐゴシック" charset="0"/>
              </a:rPr>
              <a:t> directory contains two complete implementations of the code needed for the session, one in Python and one in Java</a:t>
            </a:r>
          </a:p>
          <a:p>
            <a:pPr lvl="1" eaLnBrk="1" hangingPunct="1">
              <a:buClr>
                <a:schemeClr val="accent2"/>
              </a:buClr>
            </a:pPr>
            <a:r>
              <a:rPr lang="en-US" sz="2000" dirty="0" smtClean="0">
                <a:latin typeface="Calibri" charset="0"/>
                <a:ea typeface="ＭＳ Ｐゴシック" charset="0"/>
                <a:cs typeface="ＭＳ Ｐゴシック" charset="0"/>
              </a:rPr>
              <a:t>They are functionally equivalent, so you can use whichever language you prefer</a:t>
            </a:r>
          </a:p>
          <a:p>
            <a:pPr lvl="1" eaLnBrk="1" hangingPunct="1">
              <a:buClr>
                <a:schemeClr val="accent2"/>
              </a:buClr>
            </a:pPr>
            <a:r>
              <a:rPr lang="en-US" sz="2000" dirty="0" smtClean="0">
                <a:latin typeface="Calibri" charset="0"/>
                <a:ea typeface="ＭＳ Ｐゴシック" charset="0"/>
                <a:cs typeface="ＭＳ Ｐゴシック" charset="0"/>
              </a:rPr>
              <a:t>The demo code should run on Windows, Mac and Linux</a:t>
            </a:r>
          </a:p>
          <a:p>
            <a:pPr lvl="1" eaLnBrk="1" hangingPunct="1">
              <a:buClr>
                <a:schemeClr val="accent2"/>
              </a:buClr>
            </a:pPr>
            <a:r>
              <a:rPr lang="en-US" sz="2000" dirty="0" smtClean="0">
                <a:latin typeface="Calibri" charset="0"/>
                <a:ea typeface="ＭＳ Ｐゴシック" charset="0"/>
                <a:cs typeface="ＭＳ Ｐゴシック" charset="0"/>
              </a:rPr>
              <a:t>Each of these directories has its own README with instructions on running the demo and unit tests</a:t>
            </a:r>
          </a:p>
          <a:p>
            <a:pPr eaLnBrk="1" hangingPunct="1">
              <a:buClr>
                <a:schemeClr val="accent2"/>
              </a:buClr>
            </a:pPr>
            <a:r>
              <a:rPr lang="en-US" sz="2000" dirty="0" smtClean="0">
                <a:latin typeface="Calibri" charset="0"/>
                <a:ea typeface="ＭＳ Ｐゴシック" charset="0"/>
                <a:cs typeface="ＭＳ Ｐゴシック" charset="0"/>
              </a:rPr>
              <a:t>The </a:t>
            </a:r>
            <a:r>
              <a:rPr lang="en-US" sz="2000" b="1" dirty="0" smtClean="0">
                <a:latin typeface="Calibri" charset="0"/>
                <a:ea typeface="ＭＳ Ｐゴシック" charset="0"/>
                <a:cs typeface="ＭＳ Ｐゴシック" charset="0"/>
              </a:rPr>
              <a:t>exercise</a:t>
            </a:r>
            <a:r>
              <a:rPr lang="en-US" sz="2000" dirty="0" smtClean="0">
                <a:latin typeface="Calibri" charset="0"/>
                <a:ea typeface="ＭＳ Ｐゴシック" charset="0"/>
                <a:cs typeface="ＭＳ Ｐゴシック" charset="0"/>
              </a:rPr>
              <a:t> directory contains code skeletons created from the demo directory</a:t>
            </a:r>
          </a:p>
          <a:p>
            <a:pPr lvl="1" eaLnBrk="1" hangingPunct="1">
              <a:buClr>
                <a:schemeClr val="accent2"/>
              </a:buClr>
            </a:pPr>
            <a:r>
              <a:rPr lang="en-US" sz="2000" dirty="0" smtClean="0">
                <a:latin typeface="Calibri" charset="0"/>
                <a:ea typeface="ＭＳ Ｐゴシック" charset="0"/>
                <a:cs typeface="ＭＳ Ｐゴシック" charset="0"/>
              </a:rPr>
              <a:t>This is the code you will be editing</a:t>
            </a:r>
          </a:p>
          <a:p>
            <a:pPr eaLnBrk="1" hangingPunct="1">
              <a:buClr>
                <a:schemeClr val="accent2"/>
              </a:buClr>
            </a:pPr>
            <a:r>
              <a:rPr lang="en-US" sz="2000" dirty="0" smtClean="0">
                <a:latin typeface="Calibri" charset="0"/>
                <a:ea typeface="ＭＳ Ｐゴシック" charset="0"/>
                <a:cs typeface="ＭＳ Ｐゴシック" charset="0"/>
              </a:rPr>
              <a:t>The exercise code contains comments which guide you to the various API calls you need to make</a:t>
            </a:r>
          </a:p>
          <a:p>
            <a:pPr lvl="1" eaLnBrk="1" hangingPunct="1">
              <a:buClr>
                <a:schemeClr val="accent2"/>
              </a:buClr>
            </a:pPr>
            <a:r>
              <a:rPr lang="en-US" sz="2000" dirty="0" smtClean="0">
                <a:latin typeface="Calibri" charset="0"/>
                <a:ea typeface="ＭＳ Ｐゴシック" charset="0"/>
                <a:cs typeface="ＭＳ Ｐゴシック" charset="0"/>
              </a:rPr>
              <a:t>If you ever get stuck, you can refer to the corresponding code in the demo directory</a:t>
            </a:r>
          </a:p>
        </p:txBody>
      </p:sp>
      <p:sp>
        <p:nvSpPr>
          <p:cNvPr id="6148" name="Slide Number Placeholder 17"/>
          <p:cNvSpPr>
            <a:spLocks noGrp="1"/>
          </p:cNvSpPr>
          <p:nvPr>
            <p:ph type="sldNum" sz="quarter" idx="12"/>
          </p:nvPr>
        </p:nvSpPr>
        <p:spPr bwMode="auto">
          <a:xfrm>
            <a:off x="8402638" y="6473825"/>
            <a:ext cx="284162" cy="247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25CD1B4B-AADE-5845-A356-FBC12D20B348}" type="slidenum">
              <a:rPr lang="en-GB" b="1">
                <a:solidFill>
                  <a:srgbClr val="045C75"/>
                </a:solidFill>
                <a:cs typeface="Arial" charset="0"/>
              </a:rPr>
              <a:pPr/>
              <a:t>17</a:t>
            </a:fld>
            <a:endParaRPr lang="en-GB" b="1" dirty="0">
              <a:solidFill>
                <a:srgbClr val="045C75"/>
              </a:solidFill>
              <a:cs typeface="Arial" charset="0"/>
            </a:endParaRPr>
          </a:p>
        </p:txBody>
      </p:sp>
    </p:spTree>
    <p:extLst>
      <p:ext uri="{BB962C8B-B14F-4D97-AF65-F5344CB8AC3E}">
        <p14:creationId xmlns:p14="http://schemas.microsoft.com/office/powerpoint/2010/main" val="126869692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4"/>
          <p:cNvSpPr txBox="1">
            <a:spLocks noChangeArrowheads="1"/>
          </p:cNvSpPr>
          <p:nvPr/>
        </p:nvSpPr>
        <p:spPr bwMode="auto">
          <a:xfrm>
            <a:off x="349250" y="1246188"/>
            <a:ext cx="8366125"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defTabSz="914400"/>
            <a:r>
              <a:rPr lang="en-GB" sz="2800" dirty="0">
                <a:solidFill>
                  <a:schemeClr val="tx2"/>
                </a:solidFill>
                <a:latin typeface="Calibri" charset="0"/>
              </a:rPr>
              <a:t>Keeping Passwords Private with </a:t>
            </a:r>
            <a:r>
              <a:rPr lang="en-GB" sz="2800" dirty="0" smtClean="0">
                <a:solidFill>
                  <a:schemeClr val="tx2"/>
                </a:solidFill>
                <a:latin typeface="Calibri" charset="0"/>
              </a:rPr>
              <a:t>OAuth</a:t>
            </a:r>
          </a:p>
          <a:p>
            <a:pPr defTabSz="914400"/>
            <a:endParaRPr lang="en-GB" sz="2800" dirty="0">
              <a:solidFill>
                <a:schemeClr val="tx2"/>
              </a:solidFill>
              <a:latin typeface="Calibri" charset="0"/>
            </a:endParaRPr>
          </a:p>
          <a:p>
            <a:pPr defTabSz="914400"/>
            <a:r>
              <a:rPr lang="en-US" sz="4000" dirty="0" smtClean="0">
                <a:solidFill>
                  <a:schemeClr val="tx2"/>
                </a:solidFill>
                <a:latin typeface="Calibri" charset="0"/>
              </a:rPr>
              <a:t>Exercise 1: Granting Access to </a:t>
            </a:r>
            <a:r>
              <a:rPr lang="en-US" sz="4000" dirty="0" err="1" smtClean="0">
                <a:solidFill>
                  <a:schemeClr val="tx2"/>
                </a:solidFill>
                <a:latin typeface="Calibri" charset="0"/>
              </a:rPr>
              <a:t>Dropbox</a:t>
            </a:r>
            <a:r>
              <a:rPr lang="en-US" sz="4000" dirty="0" smtClean="0">
                <a:solidFill>
                  <a:schemeClr val="tx2"/>
                </a:solidFill>
                <a:latin typeface="Calibri" charset="0"/>
              </a:rPr>
              <a:t> Programmatically</a:t>
            </a:r>
            <a:endParaRPr lang="en-GB" sz="4000" dirty="0">
              <a:solidFill>
                <a:schemeClr val="tx2"/>
              </a:solidFill>
              <a:latin typeface="Calibri" charset="0"/>
            </a:endParaRPr>
          </a:p>
        </p:txBody>
      </p:sp>
    </p:spTree>
    <p:extLst>
      <p:ext uri="{BB962C8B-B14F-4D97-AF65-F5344CB8AC3E}">
        <p14:creationId xmlns:p14="http://schemas.microsoft.com/office/powerpoint/2010/main" val="80711947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457200" y="736600"/>
            <a:ext cx="8229600" cy="1174750"/>
          </a:xfrm>
        </p:spPr>
        <p:txBody>
          <a:bodyPr/>
          <a:lstStyle/>
          <a:p>
            <a:pPr eaLnBrk="1" hangingPunct="1"/>
            <a:r>
              <a:rPr lang="en-GB" dirty="0">
                <a:latin typeface="Calibri" charset="0"/>
                <a:ea typeface="ＭＳ Ｐゴシック" charset="0"/>
                <a:cs typeface="ＭＳ Ｐゴシック" charset="0"/>
              </a:rPr>
              <a:t>Exercise 1</a:t>
            </a:r>
            <a:r>
              <a:rPr lang="en-GB" dirty="0" smtClean="0">
                <a:latin typeface="Calibri" charset="0"/>
                <a:ea typeface="ＭＳ Ｐゴシック" charset="0"/>
                <a:cs typeface="ＭＳ Ｐゴシック" charset="0"/>
              </a:rPr>
              <a:t>: Granting </a:t>
            </a:r>
            <a:r>
              <a:rPr lang="en-GB" dirty="0">
                <a:latin typeface="Calibri" charset="0"/>
                <a:ea typeface="ＭＳ Ｐゴシック" charset="0"/>
                <a:cs typeface="ＭＳ Ｐゴシック" charset="0"/>
              </a:rPr>
              <a:t>Access to Dropbox </a:t>
            </a:r>
            <a:r>
              <a:rPr lang="en-GB" dirty="0" smtClean="0">
                <a:latin typeface="Calibri" charset="0"/>
                <a:ea typeface="ＭＳ Ｐゴシック" charset="0"/>
                <a:cs typeface="ＭＳ Ｐゴシック" charset="0"/>
              </a:rPr>
              <a:t>Programmatically</a:t>
            </a:r>
            <a:endParaRPr lang="en-GB" dirty="0">
              <a:latin typeface="Calibri" charset="0"/>
              <a:ea typeface="ＭＳ Ｐゴシック" charset="0"/>
              <a:cs typeface="ＭＳ Ｐゴシック" charset="0"/>
            </a:endParaRPr>
          </a:p>
        </p:txBody>
      </p:sp>
      <p:sp>
        <p:nvSpPr>
          <p:cNvPr id="6147" name="Rectangle 3"/>
          <p:cNvSpPr>
            <a:spLocks noGrp="1" noChangeArrowheads="1"/>
          </p:cNvSpPr>
          <p:nvPr>
            <p:ph idx="4294967295"/>
          </p:nvPr>
        </p:nvSpPr>
        <p:spPr>
          <a:xfrm>
            <a:off x="457200" y="2019300"/>
            <a:ext cx="8229600" cy="1815882"/>
          </a:xfrm>
        </p:spPr>
        <p:txBody>
          <a:bodyPr>
            <a:spAutoFit/>
          </a:bodyPr>
          <a:lstStyle/>
          <a:p>
            <a:pPr eaLnBrk="1" hangingPunct="1">
              <a:buClr>
                <a:schemeClr val="accent2"/>
              </a:buClr>
            </a:pPr>
            <a:r>
              <a:rPr lang="en-US" sz="2000" dirty="0" smtClean="0">
                <a:latin typeface="Calibri" charset="0"/>
                <a:ea typeface="ＭＳ Ｐゴシック" charset="0"/>
                <a:cs typeface="ＭＳ Ｐゴシック" charset="0"/>
              </a:rPr>
              <a:t>Complete the code in the following files in the </a:t>
            </a:r>
            <a:r>
              <a:rPr lang="en-US" sz="2000" b="1" dirty="0" smtClean="0">
                <a:latin typeface="Calibri" charset="0"/>
                <a:ea typeface="ＭＳ Ｐゴシック" charset="0"/>
                <a:cs typeface="ＭＳ Ｐゴシック" charset="0"/>
              </a:rPr>
              <a:t>exercise</a:t>
            </a:r>
            <a:r>
              <a:rPr lang="en-US" sz="2000" dirty="0" smtClean="0">
                <a:latin typeface="Calibri" charset="0"/>
                <a:ea typeface="ＭＳ Ｐゴシック" charset="0"/>
                <a:cs typeface="ＭＳ Ｐゴシック" charset="0"/>
              </a:rPr>
              <a:t> directory</a:t>
            </a:r>
            <a:endParaRPr lang="en-US" sz="2000" dirty="0">
              <a:latin typeface="Calibri" charset="0"/>
              <a:ea typeface="ＭＳ Ｐゴシック" charset="0"/>
              <a:cs typeface="ＭＳ Ｐゴシック" charset="0"/>
            </a:endParaRPr>
          </a:p>
          <a:p>
            <a:pPr eaLnBrk="1" hangingPunct="1">
              <a:buClr>
                <a:schemeClr val="accent2"/>
              </a:buClr>
            </a:pPr>
            <a:r>
              <a:rPr lang="en-US" sz="2000" dirty="0" smtClean="0">
                <a:latin typeface="Calibri" charset="0"/>
                <a:ea typeface="ＭＳ Ｐゴシック" charset="0"/>
                <a:cs typeface="ＭＳ Ｐゴシック" charset="0"/>
              </a:rPr>
              <a:t>Each source file identifies the code blocks you need to write using </a:t>
            </a:r>
            <a:r>
              <a:rPr lang="en-US" sz="2000" b="1" dirty="0" smtClean="0">
                <a:latin typeface="Calibri" charset="0"/>
                <a:ea typeface="ＭＳ Ｐゴシック" charset="0"/>
                <a:cs typeface="ＭＳ Ｐゴシック" charset="0"/>
              </a:rPr>
              <a:t>TODO</a:t>
            </a:r>
            <a:r>
              <a:rPr lang="en-US" sz="2000" dirty="0" smtClean="0">
                <a:latin typeface="Calibri" charset="0"/>
                <a:ea typeface="ＭＳ Ｐゴシック" charset="0"/>
                <a:cs typeface="ＭＳ Ｐゴシック" charset="0"/>
              </a:rPr>
              <a:t> tag</a:t>
            </a:r>
            <a:r>
              <a:rPr lang="en-GB" sz="2000" dirty="0" smtClean="0">
                <a:latin typeface="Calibri" charset="0"/>
                <a:ea typeface="ＭＳ Ｐゴシック" charset="0"/>
                <a:cs typeface="ＭＳ Ｐゴシック" charset="0"/>
              </a:rPr>
              <a:t>s</a:t>
            </a:r>
          </a:p>
          <a:p>
            <a:pPr eaLnBrk="1" hangingPunct="1">
              <a:buClr>
                <a:schemeClr val="accent2"/>
              </a:buClr>
            </a:pPr>
            <a:r>
              <a:rPr lang="en-GB" sz="2000" dirty="0" smtClean="0">
                <a:latin typeface="Calibri" charset="0"/>
                <a:ea typeface="ＭＳ Ｐゴシック" charset="0"/>
                <a:cs typeface="ＭＳ Ｐゴシック" charset="0"/>
              </a:rPr>
              <a:t>The tag is preceded by comments which explain what you have to do</a:t>
            </a:r>
          </a:p>
          <a:p>
            <a:pPr eaLnBrk="1" hangingPunct="1">
              <a:buClr>
                <a:schemeClr val="accent2"/>
              </a:buClr>
            </a:pPr>
            <a:r>
              <a:rPr lang="en-GB" sz="2000" dirty="0" smtClean="0">
                <a:latin typeface="Calibri" charset="0"/>
                <a:ea typeface="ＭＳ Ｐゴシック" charset="0"/>
                <a:cs typeface="ＭＳ Ｐゴシック" charset="0"/>
              </a:rPr>
              <a:t>If you get stuck, look at the same file in the </a:t>
            </a:r>
            <a:r>
              <a:rPr lang="en-GB" sz="2000" b="1" dirty="0" smtClean="0">
                <a:latin typeface="Calibri" charset="0"/>
                <a:ea typeface="ＭＳ Ｐゴシック" charset="0"/>
                <a:cs typeface="ＭＳ Ｐゴシック" charset="0"/>
              </a:rPr>
              <a:t>demo</a:t>
            </a:r>
            <a:r>
              <a:rPr lang="en-GB" sz="2000" dirty="0" smtClean="0">
                <a:latin typeface="Calibri" charset="0"/>
                <a:ea typeface="ＭＳ Ｐゴシック" charset="0"/>
                <a:cs typeface="ＭＳ Ｐゴシック" charset="0"/>
              </a:rPr>
              <a:t> directory</a:t>
            </a:r>
            <a:endParaRPr lang="en-US" sz="2000" dirty="0">
              <a:latin typeface="Calibri" charset="0"/>
              <a:ea typeface="ＭＳ Ｐゴシック" charset="0"/>
              <a:cs typeface="ＭＳ Ｐゴシック" charset="0"/>
            </a:endParaRPr>
          </a:p>
        </p:txBody>
      </p:sp>
      <p:sp>
        <p:nvSpPr>
          <p:cNvPr id="6148" name="Slide Number Placeholder 17"/>
          <p:cNvSpPr>
            <a:spLocks noGrp="1"/>
          </p:cNvSpPr>
          <p:nvPr>
            <p:ph type="sldNum" sz="quarter" idx="12"/>
          </p:nvPr>
        </p:nvSpPr>
        <p:spPr bwMode="auto">
          <a:xfrm>
            <a:off x="8402638" y="6473825"/>
            <a:ext cx="284162" cy="247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25CD1B4B-AADE-5845-A356-FBC12D20B348}" type="slidenum">
              <a:rPr lang="en-GB" b="1">
                <a:solidFill>
                  <a:srgbClr val="045C75"/>
                </a:solidFill>
                <a:cs typeface="Arial" charset="0"/>
              </a:rPr>
              <a:pPr/>
              <a:t>19</a:t>
            </a:fld>
            <a:endParaRPr lang="en-GB" b="1" dirty="0">
              <a:solidFill>
                <a:srgbClr val="045C75"/>
              </a:solidFill>
              <a:cs typeface="Arial"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6267963"/>
              </p:ext>
            </p:extLst>
          </p:nvPr>
        </p:nvGraphicFramePr>
        <p:xfrm>
          <a:off x="584200" y="4088964"/>
          <a:ext cx="8102600" cy="1991359"/>
        </p:xfrm>
        <a:graphic>
          <a:graphicData uri="http://schemas.openxmlformats.org/drawingml/2006/table">
            <a:tbl>
              <a:tblPr firstRow="1" bandRow="1">
                <a:tableStyleId>{5C22544A-7EE6-4342-B048-85BDC9FD1C3A}</a:tableStyleId>
              </a:tblPr>
              <a:tblGrid>
                <a:gridCol w="3454400"/>
                <a:gridCol w="1905000"/>
                <a:gridCol w="2743200"/>
              </a:tblGrid>
              <a:tr h="370840">
                <a:tc>
                  <a:txBody>
                    <a:bodyPr/>
                    <a:lstStyle/>
                    <a:p>
                      <a:r>
                        <a:rPr lang="en-GB" dirty="0" smtClean="0"/>
                        <a:t>Tasks</a:t>
                      </a:r>
                      <a:endParaRPr lang="en-GB" dirty="0"/>
                    </a:p>
                  </a:txBody>
                  <a:tcPr/>
                </a:tc>
                <a:tc>
                  <a:txBody>
                    <a:bodyPr/>
                    <a:lstStyle/>
                    <a:p>
                      <a:r>
                        <a:rPr lang="en-GB" dirty="0" smtClean="0"/>
                        <a:t>Python</a:t>
                      </a:r>
                      <a:endParaRPr lang="en-GB" dirty="0"/>
                    </a:p>
                  </a:txBody>
                  <a:tcPr/>
                </a:tc>
                <a:tc>
                  <a:txBody>
                    <a:bodyPr/>
                    <a:lstStyle/>
                    <a:p>
                      <a:r>
                        <a:rPr lang="en-GB" dirty="0" smtClean="0"/>
                        <a:t>Java</a:t>
                      </a:r>
                      <a:endParaRPr lang="en-GB" dirty="0"/>
                    </a:p>
                  </a:txBody>
                  <a:tcPr/>
                </a:tc>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GB" sz="1400" i="1" dirty="0" smtClean="0"/>
                        <a:t>optional:</a:t>
                      </a:r>
                    </a:p>
                    <a:p>
                      <a:pPr marL="0" marR="0" lvl="1" indent="0" algn="l" defTabSz="914400" rtl="0" eaLnBrk="1" fontAlgn="auto" latinLnBrk="0" hangingPunct="1">
                        <a:lnSpc>
                          <a:spcPct val="100000"/>
                        </a:lnSpc>
                        <a:spcBef>
                          <a:spcPts val="0"/>
                        </a:spcBef>
                        <a:spcAft>
                          <a:spcPts val="0"/>
                        </a:spcAft>
                        <a:buClrTx/>
                        <a:buSzTx/>
                        <a:buFontTx/>
                        <a:buNone/>
                        <a:tabLst/>
                        <a:defRPr/>
                      </a:pPr>
                      <a:r>
                        <a:rPr lang="en-GB" sz="1400" dirty="0" smtClean="0"/>
                        <a:t>define OAuth access data</a:t>
                      </a:r>
                    </a:p>
                    <a:p>
                      <a:pPr marL="0" marR="0" lvl="1" indent="0" algn="l" defTabSz="914400" rtl="0" eaLnBrk="1" fontAlgn="auto" latinLnBrk="0" hangingPunct="1">
                        <a:lnSpc>
                          <a:spcPct val="100000"/>
                        </a:lnSpc>
                        <a:spcBef>
                          <a:spcPts val="0"/>
                        </a:spcBef>
                        <a:spcAft>
                          <a:spcPts val="0"/>
                        </a:spcAft>
                        <a:buClrTx/>
                        <a:buSzTx/>
                        <a:buFontTx/>
                        <a:buNone/>
                        <a:tabLst/>
                        <a:defRPr/>
                      </a:pPr>
                      <a:r>
                        <a:rPr lang="en-GB" sz="1400" dirty="0" smtClean="0"/>
                        <a:t>load / save data from token and session files</a:t>
                      </a:r>
                      <a:endParaRPr lang="en-GB" sz="1400" dirty="0"/>
                    </a:p>
                  </a:txBody>
                  <a:tcPr/>
                </a:tc>
                <a:tc>
                  <a:txBody>
                    <a:bodyPr/>
                    <a:lstStyle/>
                    <a:p>
                      <a:r>
                        <a:rPr lang="en-GB" sz="1400" b="0" dirty="0" err="1" smtClean="0"/>
                        <a:t>common_oauth.py</a:t>
                      </a:r>
                      <a:endParaRPr lang="en-GB" sz="1400" b="0" dirty="0"/>
                    </a:p>
                  </a:txBody>
                  <a:tcPr/>
                </a:tc>
                <a:tc>
                  <a:txBody>
                    <a:bodyPr/>
                    <a:lstStyle/>
                    <a:p>
                      <a:endParaRPr lang="en-GB" sz="1400" dirty="0"/>
                    </a:p>
                  </a:txBody>
                  <a:tcPr/>
                </a:tc>
              </a:tr>
              <a:tr h="370840">
                <a:tc>
                  <a:txBody>
                    <a:bodyPr/>
                    <a:lstStyle/>
                    <a:p>
                      <a:r>
                        <a:rPr lang="en-GB" sz="1400" dirty="0" smtClean="0"/>
                        <a:t>start the no-redirect and redirect workflows</a:t>
                      </a:r>
                      <a:endParaRPr lang="en-GB" sz="1400" dirty="0"/>
                    </a:p>
                  </a:txBody>
                  <a:tcPr/>
                </a:tc>
                <a:tc>
                  <a:txBody>
                    <a:bodyPr/>
                    <a:lstStyle/>
                    <a:p>
                      <a:r>
                        <a:rPr lang="en-GB" sz="1400" b="0" dirty="0" err="1" smtClean="0"/>
                        <a:t>oauth_client.py</a:t>
                      </a:r>
                      <a:endParaRPr lang="en-GB" sz="1400" b="0" dirty="0"/>
                    </a:p>
                  </a:txBody>
                  <a:tcPr/>
                </a:tc>
                <a:tc>
                  <a:txBody>
                    <a:bodyPr/>
                    <a:lstStyle/>
                    <a:p>
                      <a:r>
                        <a:rPr lang="en-GB" sz="1400" dirty="0" err="1" smtClean="0"/>
                        <a:t>OauthClient.java</a:t>
                      </a:r>
                      <a:endParaRPr lang="en-GB" sz="1400" dirty="0"/>
                    </a:p>
                  </a:txBody>
                  <a:tcPr/>
                </a:tc>
              </a:tr>
              <a:tr h="370840">
                <a:tc>
                  <a:txBody>
                    <a:bodyPr/>
                    <a:lstStyle/>
                    <a:p>
                      <a:r>
                        <a:rPr lang="en-GB" sz="1400" dirty="0" smtClean="0"/>
                        <a:t>implementation of the no-redirect and redirect workflows</a:t>
                      </a:r>
                      <a:endParaRPr lang="en-GB" sz="1400" dirty="0"/>
                    </a:p>
                  </a:txBody>
                  <a:tcPr/>
                </a:tc>
                <a:tc>
                  <a:txBody>
                    <a:bodyPr/>
                    <a:lstStyle/>
                    <a:p>
                      <a:r>
                        <a:rPr lang="en-GB" sz="1400" b="0" dirty="0" err="1" smtClean="0"/>
                        <a:t>dropbox_workflow.py</a:t>
                      </a:r>
                      <a:endParaRPr lang="en-GB" sz="1400" b="0" dirty="0"/>
                    </a:p>
                  </a:txBody>
                  <a:tcPr/>
                </a:tc>
                <a:tc>
                  <a:txBody>
                    <a:bodyPr/>
                    <a:lstStyle/>
                    <a:p>
                      <a:r>
                        <a:rPr lang="en-GB" sz="1400" dirty="0" err="1" smtClean="0"/>
                        <a:t>DropboxWorkflowNoRedirect.java</a:t>
                      </a:r>
                      <a:endParaRPr lang="en-GB" sz="1400" dirty="0" smtClean="0"/>
                    </a:p>
                    <a:p>
                      <a:r>
                        <a:rPr lang="en-GB" sz="1400" dirty="0" err="1" smtClean="0"/>
                        <a:t>DropboxWorkflowRedirect.java</a:t>
                      </a:r>
                      <a:endParaRPr lang="en-GB" sz="1400" dirty="0"/>
                    </a:p>
                  </a:txBody>
                  <a:tcPr/>
                </a:tc>
              </a:tr>
            </a:tbl>
          </a:graphicData>
        </a:graphic>
      </p:graphicFrame>
    </p:spTree>
    <p:extLst>
      <p:ext uri="{BB962C8B-B14F-4D97-AF65-F5344CB8AC3E}">
        <p14:creationId xmlns:p14="http://schemas.microsoft.com/office/powerpoint/2010/main" val="296352371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idx="4294967295"/>
          </p:nvPr>
        </p:nvSpPr>
        <p:spPr/>
        <p:txBody>
          <a:bodyPr/>
          <a:lstStyle/>
          <a:p>
            <a:pPr eaLnBrk="1" hangingPunct="1"/>
            <a:r>
              <a:rPr lang="en-GB">
                <a:latin typeface="Calibri" charset="0"/>
                <a:ea typeface="ＭＳ Ｐゴシック" charset="0"/>
                <a:cs typeface="ＭＳ Ｐゴシック" charset="0"/>
              </a:rPr>
              <a:t>Agenda</a:t>
            </a:r>
          </a:p>
        </p:txBody>
      </p:sp>
      <p:sp>
        <p:nvSpPr>
          <p:cNvPr id="3075" name="Rectangle 3"/>
          <p:cNvSpPr>
            <a:spLocks noGrp="1" noChangeArrowheads="1"/>
          </p:cNvSpPr>
          <p:nvPr>
            <p:ph idx="4294967295"/>
          </p:nvPr>
        </p:nvSpPr>
        <p:spPr>
          <a:xfrm>
            <a:off x="457200" y="1547813"/>
            <a:ext cx="8229600" cy="2744341"/>
          </a:xfrm>
        </p:spPr>
        <p:txBody>
          <a:bodyPr>
            <a:spAutoFit/>
          </a:bodyPr>
          <a:lstStyle/>
          <a:p>
            <a:pPr marL="1614488" indent="-1614488" eaLnBrk="1" hangingPunct="1">
              <a:lnSpc>
                <a:spcPct val="90000"/>
              </a:lnSpc>
              <a:buClr>
                <a:schemeClr val="accent2"/>
              </a:buClr>
              <a:buFont typeface="Wingdings 2" charset="0"/>
              <a:buNone/>
            </a:pPr>
            <a:r>
              <a:rPr lang="en-US" sz="2000" dirty="0" smtClean="0">
                <a:latin typeface="Calibri" charset="0"/>
                <a:ea typeface="ＭＳ Ｐゴシック" charset="0"/>
                <a:cs typeface="ＭＳ Ｐゴシック" charset="0"/>
              </a:rPr>
              <a:t>09:15 </a:t>
            </a:r>
            <a:r>
              <a:rPr lang="en-US" sz="2000" dirty="0">
                <a:latin typeface="Calibri" charset="0"/>
                <a:ea typeface="ＭＳ Ｐゴシック" charset="0"/>
                <a:cs typeface="ＭＳ Ｐゴシック" charset="0"/>
              </a:rPr>
              <a:t>- </a:t>
            </a:r>
            <a:r>
              <a:rPr lang="en-US" sz="2000" dirty="0" smtClean="0">
                <a:latin typeface="Calibri" charset="0"/>
                <a:ea typeface="ＭＳ Ｐゴシック" charset="0"/>
                <a:cs typeface="ＭＳ Ｐゴシック" charset="0"/>
              </a:rPr>
              <a:t>09:20</a:t>
            </a:r>
            <a:r>
              <a:rPr lang="en-US" sz="2000" dirty="0">
                <a:latin typeface="Calibri" charset="0"/>
                <a:ea typeface="ＭＳ Ｐゴシック" charset="0"/>
                <a:cs typeface="ＭＳ Ｐゴシック" charset="0"/>
              </a:rPr>
              <a:t>	Presenter </a:t>
            </a:r>
            <a:r>
              <a:rPr lang="en-US" sz="2000" dirty="0" smtClean="0">
                <a:latin typeface="Calibri" charset="0"/>
                <a:ea typeface="ＭＳ Ｐゴシック" charset="0"/>
                <a:cs typeface="ＭＳ Ｐゴシック" charset="0"/>
              </a:rPr>
              <a:t>Introduction</a:t>
            </a:r>
            <a:endParaRPr lang="en-US" sz="2000" dirty="0">
              <a:latin typeface="Calibri" charset="0"/>
              <a:ea typeface="ＭＳ Ｐゴシック" charset="0"/>
              <a:cs typeface="ＭＳ Ｐゴシック" charset="0"/>
            </a:endParaRPr>
          </a:p>
          <a:p>
            <a:pPr marL="1614488" indent="-1614488" eaLnBrk="1" hangingPunct="1">
              <a:lnSpc>
                <a:spcPct val="90000"/>
              </a:lnSpc>
              <a:buClr>
                <a:schemeClr val="accent2"/>
              </a:buClr>
              <a:buFont typeface="Wingdings 2" charset="0"/>
              <a:buNone/>
            </a:pPr>
            <a:r>
              <a:rPr lang="en-US" sz="2000" dirty="0" smtClean="0">
                <a:latin typeface="Calibri" charset="0"/>
                <a:ea typeface="ＭＳ Ｐゴシック" charset="0"/>
                <a:cs typeface="ＭＳ Ｐゴシック" charset="0"/>
              </a:rPr>
              <a:t>09:20 </a:t>
            </a:r>
            <a:r>
              <a:rPr lang="en-US" sz="2000" dirty="0">
                <a:latin typeface="Calibri" charset="0"/>
                <a:ea typeface="ＭＳ Ｐゴシック" charset="0"/>
                <a:cs typeface="ＭＳ Ｐゴシック" charset="0"/>
              </a:rPr>
              <a:t>- </a:t>
            </a:r>
            <a:r>
              <a:rPr lang="en-US" sz="2000" dirty="0" smtClean="0">
                <a:latin typeface="Calibri" charset="0"/>
                <a:ea typeface="ＭＳ Ｐゴシック" charset="0"/>
                <a:cs typeface="ＭＳ Ｐゴシック" charset="0"/>
              </a:rPr>
              <a:t>09:30</a:t>
            </a:r>
            <a:r>
              <a:rPr lang="en-US" sz="2000" dirty="0">
                <a:latin typeface="Calibri" charset="0"/>
                <a:ea typeface="ＭＳ Ｐゴシック" charset="0"/>
                <a:cs typeface="ＭＳ Ｐゴシック" charset="0"/>
              </a:rPr>
              <a:t>	Problem </a:t>
            </a:r>
            <a:r>
              <a:rPr lang="en-US" sz="2000" dirty="0" smtClean="0">
                <a:latin typeface="Calibri" charset="0"/>
                <a:ea typeface="ＭＳ Ｐゴシック" charset="0"/>
                <a:cs typeface="ＭＳ Ｐゴシック" charset="0"/>
              </a:rPr>
              <a:t>Statement</a:t>
            </a:r>
          </a:p>
          <a:p>
            <a:pPr marL="1614488" indent="-1614488" eaLnBrk="1" hangingPunct="1">
              <a:lnSpc>
                <a:spcPct val="90000"/>
              </a:lnSpc>
              <a:buClr>
                <a:schemeClr val="accent2"/>
              </a:buClr>
              <a:buFont typeface="Wingdings 2" charset="0"/>
              <a:buNone/>
            </a:pPr>
            <a:r>
              <a:rPr lang="en-US" sz="2000" dirty="0" smtClean="0">
                <a:latin typeface="Calibri" charset="0"/>
                <a:ea typeface="ＭＳ Ｐゴシック" charset="0"/>
                <a:cs typeface="ＭＳ Ｐゴシック" charset="0"/>
              </a:rPr>
              <a:t>09:30 – 10:00	OAuth Overview</a:t>
            </a:r>
            <a:r>
              <a:rPr lang="en-US" sz="2000" dirty="0">
                <a:latin typeface="Calibri" charset="0"/>
                <a:ea typeface="ＭＳ Ｐゴシック" charset="0"/>
                <a:cs typeface="ＭＳ Ｐゴシック" charset="0"/>
              </a:rPr>
              <a:t>	</a:t>
            </a:r>
          </a:p>
          <a:p>
            <a:pPr marL="1614488" indent="-1614488" eaLnBrk="1" hangingPunct="1">
              <a:lnSpc>
                <a:spcPct val="90000"/>
              </a:lnSpc>
              <a:buClr>
                <a:schemeClr val="accent2"/>
              </a:buClr>
              <a:buFont typeface="Wingdings 2" charset="0"/>
              <a:buNone/>
            </a:pPr>
            <a:r>
              <a:rPr lang="en-US" sz="2000" dirty="0" smtClean="0">
                <a:latin typeface="Calibri" charset="0"/>
                <a:ea typeface="ＭＳ Ｐゴシック" charset="0"/>
                <a:cs typeface="ＭＳ Ｐゴシック" charset="0"/>
              </a:rPr>
              <a:t>10:00 </a:t>
            </a:r>
            <a:r>
              <a:rPr lang="en-US" sz="2000" dirty="0">
                <a:latin typeface="Calibri" charset="0"/>
                <a:ea typeface="ＭＳ Ｐゴシック" charset="0"/>
                <a:cs typeface="ＭＳ Ｐゴシック" charset="0"/>
              </a:rPr>
              <a:t>– </a:t>
            </a:r>
            <a:r>
              <a:rPr lang="en-US" sz="2000" dirty="0" smtClean="0">
                <a:latin typeface="Calibri" charset="0"/>
                <a:ea typeface="ＭＳ Ｐゴシック" charset="0"/>
                <a:cs typeface="ＭＳ Ｐゴシック" charset="0"/>
              </a:rPr>
              <a:t>10:15</a:t>
            </a:r>
            <a:r>
              <a:rPr lang="en-US" sz="2000" dirty="0">
                <a:latin typeface="Calibri" charset="0"/>
                <a:ea typeface="ＭＳ Ｐゴシック" charset="0"/>
                <a:cs typeface="ＭＳ Ｐゴシック" charset="0"/>
              </a:rPr>
              <a:t>	Environment </a:t>
            </a:r>
            <a:r>
              <a:rPr lang="en-US" sz="2000" dirty="0" smtClean="0">
                <a:latin typeface="Calibri" charset="0"/>
                <a:ea typeface="ＭＳ Ｐゴシック" charset="0"/>
                <a:cs typeface="ＭＳ Ｐゴシック" charset="0"/>
              </a:rPr>
              <a:t>Setup </a:t>
            </a:r>
            <a:r>
              <a:rPr lang="en-US" sz="2000" dirty="0">
                <a:latin typeface="Calibri" charset="0"/>
                <a:ea typeface="ＭＳ Ｐゴシック" charset="0"/>
                <a:cs typeface="ＭＳ Ｐゴシック" charset="0"/>
              </a:rPr>
              <a:t>and </a:t>
            </a:r>
            <a:r>
              <a:rPr lang="en-US" sz="2000" dirty="0" smtClean="0">
                <a:latin typeface="Calibri" charset="0"/>
                <a:ea typeface="ＭＳ Ｐゴシック" charset="0"/>
                <a:cs typeface="ＭＳ Ｐゴシック" charset="0"/>
              </a:rPr>
              <a:t>Break</a:t>
            </a:r>
            <a:r>
              <a:rPr lang="en-US" sz="2000" dirty="0">
                <a:latin typeface="Calibri" charset="0"/>
                <a:ea typeface="ＭＳ Ｐゴシック" charset="0"/>
                <a:cs typeface="ＭＳ Ｐゴシック" charset="0"/>
              </a:rPr>
              <a:t>	</a:t>
            </a:r>
          </a:p>
          <a:p>
            <a:pPr marL="1614488" indent="-1614488" eaLnBrk="1" hangingPunct="1">
              <a:lnSpc>
                <a:spcPct val="90000"/>
              </a:lnSpc>
              <a:buClr>
                <a:schemeClr val="accent2"/>
              </a:buClr>
              <a:buFont typeface="Wingdings 2" charset="0"/>
              <a:buNone/>
            </a:pPr>
            <a:r>
              <a:rPr lang="en-US" sz="2000" dirty="0" smtClean="0">
                <a:latin typeface="Calibri" charset="0"/>
                <a:ea typeface="ＭＳ Ｐゴシック" charset="0"/>
                <a:cs typeface="ＭＳ Ｐゴシック" charset="0"/>
              </a:rPr>
              <a:t>10:15 –11:00</a:t>
            </a:r>
            <a:r>
              <a:rPr lang="en-US" sz="2000" dirty="0">
                <a:latin typeface="Calibri" charset="0"/>
                <a:ea typeface="ＭＳ Ｐゴシック" charset="0"/>
                <a:cs typeface="ＭＳ Ｐゴシック" charset="0"/>
              </a:rPr>
              <a:t>	Exercise 1: Granting </a:t>
            </a:r>
            <a:r>
              <a:rPr lang="en-US" sz="2000" dirty="0" smtClean="0">
                <a:latin typeface="Calibri" charset="0"/>
                <a:ea typeface="ＭＳ Ｐゴシック" charset="0"/>
                <a:cs typeface="ＭＳ Ｐゴシック" charset="0"/>
              </a:rPr>
              <a:t>Access </a:t>
            </a:r>
            <a:r>
              <a:rPr lang="en-US" sz="2000" dirty="0">
                <a:latin typeface="Calibri" charset="0"/>
                <a:ea typeface="ＭＳ Ｐゴシック" charset="0"/>
                <a:cs typeface="ＭＳ Ｐゴシック" charset="0"/>
              </a:rPr>
              <a:t>to Dropbox </a:t>
            </a:r>
            <a:r>
              <a:rPr lang="en-US" sz="2000" dirty="0" smtClean="0">
                <a:latin typeface="Calibri" charset="0"/>
                <a:ea typeface="ＭＳ Ｐゴシック" charset="0"/>
                <a:cs typeface="ＭＳ Ｐゴシック" charset="0"/>
              </a:rPr>
              <a:t>Programmatically</a:t>
            </a:r>
            <a:endParaRPr lang="en-US" sz="2000" dirty="0">
              <a:latin typeface="Calibri" charset="0"/>
              <a:ea typeface="ＭＳ Ｐゴシック" charset="0"/>
              <a:cs typeface="ＭＳ Ｐゴシック" charset="0"/>
            </a:endParaRPr>
          </a:p>
          <a:p>
            <a:pPr marL="1614488" indent="-1614488" eaLnBrk="1" hangingPunct="1">
              <a:lnSpc>
                <a:spcPct val="90000"/>
              </a:lnSpc>
              <a:buClr>
                <a:schemeClr val="accent2"/>
              </a:buClr>
              <a:buFont typeface="Wingdings 2" charset="0"/>
              <a:buNone/>
            </a:pPr>
            <a:r>
              <a:rPr lang="en-US" sz="2000" dirty="0" smtClean="0">
                <a:latin typeface="Calibri" charset="0"/>
                <a:ea typeface="ＭＳ Ｐゴシック" charset="0"/>
                <a:cs typeface="ＭＳ Ｐゴシック" charset="0"/>
              </a:rPr>
              <a:t>11:00 </a:t>
            </a:r>
            <a:r>
              <a:rPr lang="en-US" sz="2000" dirty="0">
                <a:latin typeface="Calibri" charset="0"/>
                <a:ea typeface="ＭＳ Ｐゴシック" charset="0"/>
                <a:cs typeface="ＭＳ Ｐゴシック" charset="0"/>
              </a:rPr>
              <a:t>– </a:t>
            </a:r>
            <a:r>
              <a:rPr lang="en-US" sz="2000" dirty="0" smtClean="0">
                <a:latin typeface="Calibri" charset="0"/>
                <a:ea typeface="ＭＳ Ｐゴシック" charset="0"/>
                <a:cs typeface="ＭＳ Ｐゴシック" charset="0"/>
              </a:rPr>
              <a:t>11:15</a:t>
            </a:r>
            <a:r>
              <a:rPr lang="en-US" sz="2000" dirty="0">
                <a:latin typeface="Calibri" charset="0"/>
                <a:ea typeface="ＭＳ Ｐゴシック" charset="0"/>
                <a:cs typeface="ＭＳ Ｐゴシック" charset="0"/>
              </a:rPr>
              <a:t>	</a:t>
            </a:r>
            <a:r>
              <a:rPr lang="en-US" sz="2000" dirty="0" smtClean="0">
                <a:latin typeface="Calibri" charset="0"/>
                <a:ea typeface="ＭＳ Ｐゴシック" charset="0"/>
                <a:cs typeface="ＭＳ Ｐゴシック" charset="0"/>
              </a:rPr>
              <a:t>Break</a:t>
            </a:r>
            <a:endParaRPr lang="en-US" sz="2000" dirty="0">
              <a:latin typeface="Calibri" charset="0"/>
              <a:ea typeface="ＭＳ Ｐゴシック" charset="0"/>
              <a:cs typeface="ＭＳ Ｐゴシック" charset="0"/>
            </a:endParaRPr>
          </a:p>
          <a:p>
            <a:pPr marL="1614488" indent="-1614488" eaLnBrk="1" hangingPunct="1">
              <a:lnSpc>
                <a:spcPct val="90000"/>
              </a:lnSpc>
              <a:buClr>
                <a:schemeClr val="accent2"/>
              </a:buClr>
              <a:buFont typeface="Wingdings 2" charset="0"/>
              <a:buNone/>
            </a:pPr>
            <a:r>
              <a:rPr lang="en-US" sz="2000" dirty="0" smtClean="0">
                <a:latin typeface="Calibri" charset="0"/>
                <a:ea typeface="ＭＳ Ｐゴシック" charset="0"/>
                <a:cs typeface="ＭＳ Ｐゴシック" charset="0"/>
              </a:rPr>
              <a:t>11:15 </a:t>
            </a:r>
            <a:r>
              <a:rPr lang="en-US" sz="2000" dirty="0">
                <a:latin typeface="Calibri" charset="0"/>
                <a:ea typeface="ＭＳ Ｐゴシック" charset="0"/>
                <a:cs typeface="ＭＳ Ｐゴシック" charset="0"/>
              </a:rPr>
              <a:t>– </a:t>
            </a:r>
            <a:r>
              <a:rPr lang="en-US" sz="2000" dirty="0" smtClean="0">
                <a:latin typeface="Calibri" charset="0"/>
                <a:ea typeface="ＭＳ Ｐゴシック" charset="0"/>
                <a:cs typeface="ＭＳ Ｐゴシック" charset="0"/>
              </a:rPr>
              <a:t>11:45</a:t>
            </a:r>
            <a:r>
              <a:rPr lang="en-US" sz="2000" dirty="0">
                <a:latin typeface="Calibri" charset="0"/>
                <a:ea typeface="ＭＳ Ｐゴシック" charset="0"/>
                <a:cs typeface="ＭＳ Ｐゴシック" charset="0"/>
              </a:rPr>
              <a:t>	Exercise 2: Using the Dropbox API to </a:t>
            </a:r>
            <a:r>
              <a:rPr lang="en-US" sz="2000" dirty="0" smtClean="0">
                <a:latin typeface="Calibri" charset="0"/>
                <a:ea typeface="ＭＳ Ｐゴシック" charset="0"/>
                <a:cs typeface="ＭＳ Ｐゴシック" charset="0"/>
              </a:rPr>
              <a:t>Read </a:t>
            </a:r>
            <a:r>
              <a:rPr lang="en-US" sz="2000" dirty="0">
                <a:latin typeface="Calibri" charset="0"/>
                <a:ea typeface="ＭＳ Ｐゴシック" charset="0"/>
                <a:cs typeface="ＭＳ Ｐゴシック" charset="0"/>
              </a:rPr>
              <a:t>and </a:t>
            </a:r>
            <a:r>
              <a:rPr lang="en-US" sz="2000" dirty="0" smtClean="0">
                <a:latin typeface="Calibri" charset="0"/>
                <a:ea typeface="ＭＳ Ｐゴシック" charset="0"/>
                <a:cs typeface="ＭＳ Ｐゴシック" charset="0"/>
              </a:rPr>
              <a:t>Write Files </a:t>
            </a:r>
          </a:p>
          <a:p>
            <a:pPr marL="1614488" indent="-1614488" eaLnBrk="1" hangingPunct="1">
              <a:lnSpc>
                <a:spcPct val="90000"/>
              </a:lnSpc>
              <a:buClr>
                <a:schemeClr val="accent2"/>
              </a:buClr>
              <a:buNone/>
            </a:pPr>
            <a:r>
              <a:rPr lang="en-US" sz="2000" dirty="0" smtClean="0">
                <a:latin typeface="Calibri" charset="0"/>
                <a:ea typeface="ＭＳ Ｐゴシック" charset="0"/>
                <a:cs typeface="ＭＳ Ｐゴシック" charset="0"/>
              </a:rPr>
              <a:t>11:45 – 12:00	Discussion: What Do We Think of OAuth?</a:t>
            </a:r>
            <a:endParaRPr lang="en-US" sz="2000" dirty="0">
              <a:latin typeface="Calibri" charset="0"/>
              <a:ea typeface="ＭＳ Ｐゴシック" charset="0"/>
              <a:cs typeface="ＭＳ Ｐゴシック" charset="0"/>
            </a:endParaRPr>
          </a:p>
        </p:txBody>
      </p:sp>
      <p:sp>
        <p:nvSpPr>
          <p:cNvPr id="3076" name="Slide Number Placeholder 17"/>
          <p:cNvSpPr>
            <a:spLocks noGrp="1"/>
          </p:cNvSpPr>
          <p:nvPr>
            <p:ph type="sldNum" sz="quarter" idx="12"/>
          </p:nvPr>
        </p:nvSpPr>
        <p:spPr bwMode="auto">
          <a:xfrm>
            <a:off x="8402638" y="6473825"/>
            <a:ext cx="284162" cy="247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9B73BB86-193E-BE4A-B4E7-B30E96C16081}" type="slidenum">
              <a:rPr lang="en-GB" b="1">
                <a:solidFill>
                  <a:srgbClr val="045C75"/>
                </a:solidFill>
                <a:cs typeface="Arial" charset="0"/>
              </a:rPr>
              <a:pPr/>
              <a:t>2</a:t>
            </a:fld>
            <a:endParaRPr lang="en-GB" b="1">
              <a:solidFill>
                <a:srgbClr val="045C75"/>
              </a:solidFill>
              <a:cs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4"/>
          <p:cNvSpPr txBox="1">
            <a:spLocks noChangeArrowheads="1"/>
          </p:cNvSpPr>
          <p:nvPr/>
        </p:nvSpPr>
        <p:spPr bwMode="auto">
          <a:xfrm>
            <a:off x="349250" y="1246188"/>
            <a:ext cx="8366125"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defTabSz="914400"/>
            <a:r>
              <a:rPr lang="en-GB" sz="2800" dirty="0">
                <a:solidFill>
                  <a:schemeClr val="tx2"/>
                </a:solidFill>
                <a:latin typeface="Calibri" charset="0"/>
              </a:rPr>
              <a:t>Keeping Passwords Private with </a:t>
            </a:r>
            <a:r>
              <a:rPr lang="en-GB" sz="2800" dirty="0" smtClean="0">
                <a:solidFill>
                  <a:schemeClr val="tx2"/>
                </a:solidFill>
                <a:latin typeface="Calibri" charset="0"/>
              </a:rPr>
              <a:t>OAuth</a:t>
            </a:r>
          </a:p>
          <a:p>
            <a:pPr defTabSz="914400"/>
            <a:endParaRPr lang="en-GB" sz="2800" dirty="0">
              <a:solidFill>
                <a:schemeClr val="tx2"/>
              </a:solidFill>
              <a:latin typeface="Calibri" charset="0"/>
            </a:endParaRPr>
          </a:p>
          <a:p>
            <a:pPr defTabSz="914400"/>
            <a:r>
              <a:rPr lang="en-US" sz="4000" dirty="0" smtClean="0">
                <a:solidFill>
                  <a:schemeClr val="tx2"/>
                </a:solidFill>
                <a:latin typeface="Calibri" charset="0"/>
              </a:rPr>
              <a:t>Exercise 2: Using the </a:t>
            </a:r>
            <a:r>
              <a:rPr lang="en-US" sz="4000" dirty="0" err="1" smtClean="0">
                <a:solidFill>
                  <a:schemeClr val="tx2"/>
                </a:solidFill>
                <a:latin typeface="Calibri" charset="0"/>
              </a:rPr>
              <a:t>Dropbox</a:t>
            </a:r>
            <a:r>
              <a:rPr lang="en-US" sz="4000" dirty="0" smtClean="0">
                <a:solidFill>
                  <a:schemeClr val="tx2"/>
                </a:solidFill>
                <a:latin typeface="Calibri" charset="0"/>
              </a:rPr>
              <a:t> API to Read and Write Files </a:t>
            </a:r>
            <a:endParaRPr lang="en-GB" sz="4000" dirty="0">
              <a:solidFill>
                <a:schemeClr val="tx2"/>
              </a:solidFill>
              <a:latin typeface="Calibri" charset="0"/>
            </a:endParaRPr>
          </a:p>
        </p:txBody>
      </p:sp>
    </p:spTree>
    <p:extLst>
      <p:ext uri="{BB962C8B-B14F-4D97-AF65-F5344CB8AC3E}">
        <p14:creationId xmlns:p14="http://schemas.microsoft.com/office/powerpoint/2010/main" val="80711947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457200" y="736600"/>
            <a:ext cx="8229600" cy="1174750"/>
          </a:xfrm>
        </p:spPr>
        <p:txBody>
          <a:bodyPr/>
          <a:lstStyle/>
          <a:p>
            <a:pPr eaLnBrk="1" hangingPunct="1"/>
            <a:r>
              <a:rPr lang="en-GB" dirty="0">
                <a:latin typeface="Calibri" charset="0"/>
                <a:ea typeface="ＭＳ Ｐゴシック" charset="0"/>
                <a:cs typeface="ＭＳ Ｐゴシック" charset="0"/>
              </a:rPr>
              <a:t>Exercise 2: Using the Dropbox API to Read and Write </a:t>
            </a:r>
            <a:r>
              <a:rPr lang="en-GB" dirty="0" smtClean="0">
                <a:latin typeface="Calibri" charset="0"/>
                <a:ea typeface="ＭＳ Ｐゴシック" charset="0"/>
                <a:cs typeface="ＭＳ Ｐゴシック" charset="0"/>
              </a:rPr>
              <a:t>Files</a:t>
            </a:r>
            <a:endParaRPr lang="en-GB" dirty="0">
              <a:latin typeface="Calibri" charset="0"/>
              <a:ea typeface="ＭＳ Ｐゴシック" charset="0"/>
              <a:cs typeface="ＭＳ Ｐゴシック" charset="0"/>
            </a:endParaRPr>
          </a:p>
        </p:txBody>
      </p:sp>
      <p:sp>
        <p:nvSpPr>
          <p:cNvPr id="6147" name="Rectangle 3"/>
          <p:cNvSpPr>
            <a:spLocks noGrp="1" noChangeArrowheads="1"/>
          </p:cNvSpPr>
          <p:nvPr>
            <p:ph idx="4294967295"/>
          </p:nvPr>
        </p:nvSpPr>
        <p:spPr>
          <a:xfrm>
            <a:off x="457200" y="2019300"/>
            <a:ext cx="8229600" cy="2862322"/>
          </a:xfrm>
        </p:spPr>
        <p:txBody>
          <a:bodyPr>
            <a:spAutoFit/>
          </a:bodyPr>
          <a:lstStyle/>
          <a:p>
            <a:pPr eaLnBrk="1" hangingPunct="1">
              <a:buClr>
                <a:schemeClr val="accent2"/>
              </a:buClr>
            </a:pPr>
            <a:r>
              <a:rPr lang="en-US" sz="2000" dirty="0" smtClean="0">
                <a:latin typeface="Calibri" charset="0"/>
                <a:ea typeface="ＭＳ Ｐゴシック" charset="0"/>
                <a:cs typeface="ＭＳ Ｐゴシック" charset="0"/>
              </a:rPr>
              <a:t>Complete the code in the following files in the </a:t>
            </a:r>
            <a:r>
              <a:rPr lang="en-US" sz="2000" b="1" dirty="0" smtClean="0">
                <a:latin typeface="Calibri" charset="0"/>
                <a:ea typeface="ＭＳ Ｐゴシック" charset="0"/>
                <a:cs typeface="ＭＳ Ｐゴシック" charset="0"/>
              </a:rPr>
              <a:t>exercise</a:t>
            </a:r>
            <a:r>
              <a:rPr lang="en-US" sz="2000" dirty="0" smtClean="0">
                <a:latin typeface="Calibri" charset="0"/>
                <a:ea typeface="ＭＳ Ｐゴシック" charset="0"/>
                <a:cs typeface="ＭＳ Ｐゴシック" charset="0"/>
              </a:rPr>
              <a:t> directory</a:t>
            </a:r>
            <a:endParaRPr lang="en-US" sz="2000" dirty="0">
              <a:latin typeface="Calibri" charset="0"/>
              <a:ea typeface="ＭＳ Ｐゴシック" charset="0"/>
              <a:cs typeface="ＭＳ Ｐゴシック" charset="0"/>
            </a:endParaRPr>
          </a:p>
          <a:p>
            <a:pPr eaLnBrk="1" hangingPunct="1">
              <a:buClr>
                <a:schemeClr val="accent2"/>
              </a:buClr>
            </a:pPr>
            <a:r>
              <a:rPr lang="en-US" sz="2000" dirty="0" smtClean="0">
                <a:latin typeface="Calibri" charset="0"/>
                <a:ea typeface="ＭＳ Ｐゴシック" charset="0"/>
                <a:cs typeface="ＭＳ Ｐゴシック" charset="0"/>
              </a:rPr>
              <a:t>The source file identifies the code blocks you need to write using </a:t>
            </a:r>
            <a:r>
              <a:rPr lang="en-US" sz="2000" b="1" dirty="0" smtClean="0">
                <a:latin typeface="Calibri" charset="0"/>
                <a:ea typeface="ＭＳ Ｐゴシック" charset="0"/>
                <a:cs typeface="ＭＳ Ｐゴシック" charset="0"/>
              </a:rPr>
              <a:t>TODO</a:t>
            </a:r>
            <a:r>
              <a:rPr lang="en-US" sz="2000" dirty="0" smtClean="0">
                <a:latin typeface="Calibri" charset="0"/>
                <a:ea typeface="ＭＳ Ｐゴシック" charset="0"/>
                <a:cs typeface="ＭＳ Ｐゴシック" charset="0"/>
              </a:rPr>
              <a:t> tag</a:t>
            </a:r>
            <a:r>
              <a:rPr lang="en-GB" sz="2000" dirty="0" smtClean="0">
                <a:latin typeface="Calibri" charset="0"/>
                <a:ea typeface="ＭＳ Ｐゴシック" charset="0"/>
                <a:cs typeface="ＭＳ Ｐゴシック" charset="0"/>
              </a:rPr>
              <a:t>s</a:t>
            </a:r>
          </a:p>
          <a:p>
            <a:pPr eaLnBrk="1" hangingPunct="1">
              <a:buClr>
                <a:schemeClr val="accent2"/>
              </a:buClr>
            </a:pPr>
            <a:r>
              <a:rPr lang="en-GB" sz="2000" dirty="0" smtClean="0">
                <a:latin typeface="Calibri" charset="0"/>
                <a:ea typeface="ＭＳ Ｐゴシック" charset="0"/>
                <a:cs typeface="ＭＳ Ｐゴシック" charset="0"/>
              </a:rPr>
              <a:t>The tag is preceded by comments which explain what you have to do</a:t>
            </a:r>
          </a:p>
          <a:p>
            <a:pPr eaLnBrk="1" hangingPunct="1">
              <a:buClr>
                <a:schemeClr val="accent2"/>
              </a:buClr>
            </a:pPr>
            <a:r>
              <a:rPr lang="en-GB" sz="2000" dirty="0" smtClean="0">
                <a:latin typeface="Calibri" charset="0"/>
                <a:ea typeface="ＭＳ Ｐゴシック" charset="0"/>
                <a:cs typeface="ＭＳ Ｐゴシック" charset="0"/>
              </a:rPr>
              <a:t>If you get stuck, look at the same file in the </a:t>
            </a:r>
            <a:r>
              <a:rPr lang="en-GB" sz="2000" b="1" dirty="0" smtClean="0">
                <a:latin typeface="Calibri" charset="0"/>
                <a:ea typeface="ＭＳ Ｐゴシック" charset="0"/>
                <a:cs typeface="ＭＳ Ｐゴシック" charset="0"/>
              </a:rPr>
              <a:t>demo</a:t>
            </a:r>
            <a:r>
              <a:rPr lang="en-GB" sz="2000" dirty="0" smtClean="0">
                <a:latin typeface="Calibri" charset="0"/>
                <a:ea typeface="ＭＳ Ｐゴシック" charset="0"/>
                <a:cs typeface="ＭＳ Ｐゴシック" charset="0"/>
              </a:rPr>
              <a:t> directory</a:t>
            </a:r>
          </a:p>
          <a:p>
            <a:pPr eaLnBrk="1" hangingPunct="1">
              <a:buClr>
                <a:schemeClr val="accent2"/>
              </a:buClr>
            </a:pPr>
            <a:r>
              <a:rPr lang="en-GB" sz="2000" dirty="0" smtClean="0">
                <a:latin typeface="Calibri" charset="0"/>
                <a:ea typeface="ＭＳ Ｐゴシック" charset="0"/>
                <a:cs typeface="ＭＳ Ｐゴシック" charset="0"/>
              </a:rPr>
              <a:t>You can also make Dropbox calls in the interpreter using the module variable </a:t>
            </a:r>
            <a:r>
              <a:rPr lang="en-GB" sz="2000" b="1" dirty="0" err="1" smtClean="0"/>
              <a:t>dropbox_client</a:t>
            </a:r>
            <a:r>
              <a:rPr lang="en-GB" sz="2000" dirty="0"/>
              <a:t> </a:t>
            </a:r>
            <a:r>
              <a:rPr lang="en-GB" sz="2000" dirty="0" smtClean="0"/>
              <a:t>(a </a:t>
            </a:r>
            <a:r>
              <a:rPr lang="en-GB" sz="2000" b="1" dirty="0" err="1" smtClean="0"/>
              <a:t>DropboxClient</a:t>
            </a:r>
            <a:r>
              <a:rPr lang="en-GB" sz="2000" b="1" dirty="0" smtClean="0"/>
              <a:t>()</a:t>
            </a:r>
            <a:r>
              <a:rPr lang="en-GB" sz="2000" dirty="0" smtClean="0"/>
              <a:t>)</a:t>
            </a:r>
          </a:p>
          <a:p>
            <a:pPr lvl="1" eaLnBrk="1" hangingPunct="1">
              <a:buClr>
                <a:schemeClr val="accent2"/>
              </a:buClr>
            </a:pPr>
            <a:r>
              <a:rPr lang="en-US" sz="2000" dirty="0" smtClean="0">
                <a:latin typeface="Calibri" charset="0"/>
                <a:ea typeface="ＭＳ Ｐゴシック" charset="0"/>
                <a:cs typeface="ＭＳ Ｐゴシック" charset="0"/>
              </a:rPr>
              <a:t>see </a:t>
            </a:r>
            <a:r>
              <a:rPr lang="en-US" sz="2000" dirty="0" smtClean="0">
                <a:latin typeface="Calibri" charset="0"/>
                <a:ea typeface="ＭＳ Ｐゴシック" charset="0"/>
                <a:cs typeface="ＭＳ Ｐゴシック" charset="0"/>
                <a:hlinkClick r:id="rId2"/>
              </a:rPr>
              <a:t>https://www.dropbox.com/developers/core/docs/python</a:t>
            </a:r>
            <a:r>
              <a:rPr lang="en-US" sz="2000" dirty="0" smtClean="0">
                <a:latin typeface="Calibri" charset="0"/>
                <a:ea typeface="ＭＳ Ｐゴシック" charset="0"/>
                <a:cs typeface="ＭＳ Ｐゴシック" charset="0"/>
              </a:rPr>
              <a:t> </a:t>
            </a:r>
            <a:endParaRPr lang="en-US" sz="2000" dirty="0">
              <a:latin typeface="Calibri" charset="0"/>
              <a:ea typeface="ＭＳ Ｐゴシック" charset="0"/>
              <a:cs typeface="ＭＳ Ｐゴシック" charset="0"/>
            </a:endParaRPr>
          </a:p>
        </p:txBody>
      </p:sp>
      <p:sp>
        <p:nvSpPr>
          <p:cNvPr id="6148" name="Slide Number Placeholder 17"/>
          <p:cNvSpPr>
            <a:spLocks noGrp="1"/>
          </p:cNvSpPr>
          <p:nvPr>
            <p:ph type="sldNum" sz="quarter" idx="12"/>
          </p:nvPr>
        </p:nvSpPr>
        <p:spPr bwMode="auto">
          <a:xfrm>
            <a:off x="8402638" y="6473825"/>
            <a:ext cx="284162" cy="247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25CD1B4B-AADE-5845-A356-FBC12D20B348}" type="slidenum">
              <a:rPr lang="en-GB" b="1">
                <a:solidFill>
                  <a:srgbClr val="045C75"/>
                </a:solidFill>
                <a:cs typeface="Arial" charset="0"/>
              </a:rPr>
              <a:pPr/>
              <a:t>21</a:t>
            </a:fld>
            <a:endParaRPr lang="en-GB" b="1" dirty="0">
              <a:solidFill>
                <a:srgbClr val="045C75"/>
              </a:solidFill>
              <a:cs typeface="Arial"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535650092"/>
              </p:ext>
            </p:extLst>
          </p:nvPr>
        </p:nvGraphicFramePr>
        <p:xfrm>
          <a:off x="584200" y="5193864"/>
          <a:ext cx="8102600" cy="741680"/>
        </p:xfrm>
        <a:graphic>
          <a:graphicData uri="http://schemas.openxmlformats.org/drawingml/2006/table">
            <a:tbl>
              <a:tblPr firstRow="1" bandRow="1">
                <a:tableStyleId>{5C22544A-7EE6-4342-B048-85BDC9FD1C3A}</a:tableStyleId>
              </a:tblPr>
              <a:tblGrid>
                <a:gridCol w="3454400"/>
                <a:gridCol w="1905000"/>
                <a:gridCol w="2743200"/>
              </a:tblGrid>
              <a:tr h="370840">
                <a:tc>
                  <a:txBody>
                    <a:bodyPr/>
                    <a:lstStyle/>
                    <a:p>
                      <a:r>
                        <a:rPr lang="en-GB" dirty="0" smtClean="0"/>
                        <a:t>Tasks</a:t>
                      </a:r>
                      <a:endParaRPr lang="en-GB" dirty="0"/>
                    </a:p>
                  </a:txBody>
                  <a:tcPr/>
                </a:tc>
                <a:tc>
                  <a:txBody>
                    <a:bodyPr/>
                    <a:lstStyle/>
                    <a:p>
                      <a:r>
                        <a:rPr lang="en-GB" dirty="0" smtClean="0"/>
                        <a:t>Python</a:t>
                      </a:r>
                      <a:endParaRPr lang="en-GB" dirty="0"/>
                    </a:p>
                  </a:txBody>
                  <a:tcPr/>
                </a:tc>
                <a:tc>
                  <a:txBody>
                    <a:bodyPr/>
                    <a:lstStyle/>
                    <a:p>
                      <a:r>
                        <a:rPr lang="en-GB" dirty="0" smtClean="0"/>
                        <a:t>Java</a:t>
                      </a:r>
                      <a:endParaRPr lang="en-GB" dirty="0"/>
                    </a:p>
                  </a:txBody>
                  <a:tcPr/>
                </a:tc>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GB" sz="1400" dirty="0" smtClean="0"/>
                        <a:t>display, create, delete files</a:t>
                      </a:r>
                    </a:p>
                  </a:txBody>
                  <a:tcPr/>
                </a:tc>
                <a:tc>
                  <a:txBody>
                    <a:bodyPr/>
                    <a:lstStyle/>
                    <a:p>
                      <a:r>
                        <a:rPr lang="en-GB" sz="1400" b="0" dirty="0" err="1" smtClean="0"/>
                        <a:t>dropbox_tools.py</a:t>
                      </a:r>
                      <a:endParaRPr lang="en-GB" sz="1400" b="0" dirty="0"/>
                    </a:p>
                  </a:txBody>
                  <a:tcPr/>
                </a:tc>
                <a:tc>
                  <a:txBody>
                    <a:bodyPr/>
                    <a:lstStyle/>
                    <a:p>
                      <a:r>
                        <a:rPr lang="en-GB" sz="1400" dirty="0" err="1" smtClean="0"/>
                        <a:t>DropboxTools.java</a:t>
                      </a:r>
                      <a:endParaRPr lang="en-GB" sz="1400" dirty="0"/>
                    </a:p>
                  </a:txBody>
                  <a:tcPr/>
                </a:tc>
              </a:tr>
            </a:tbl>
          </a:graphicData>
        </a:graphic>
      </p:graphicFrame>
    </p:spTree>
    <p:extLst>
      <p:ext uri="{BB962C8B-B14F-4D97-AF65-F5344CB8AC3E}">
        <p14:creationId xmlns:p14="http://schemas.microsoft.com/office/powerpoint/2010/main" val="130673201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4"/>
          <p:cNvSpPr txBox="1">
            <a:spLocks noChangeArrowheads="1"/>
          </p:cNvSpPr>
          <p:nvPr/>
        </p:nvSpPr>
        <p:spPr bwMode="auto">
          <a:xfrm>
            <a:off x="349250" y="1246188"/>
            <a:ext cx="836612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defTabSz="914400"/>
            <a:r>
              <a:rPr lang="en-GB" sz="2800" dirty="0">
                <a:solidFill>
                  <a:schemeClr val="tx2"/>
                </a:solidFill>
                <a:latin typeface="Calibri" charset="0"/>
              </a:rPr>
              <a:t>Keeping Passwords Private with </a:t>
            </a:r>
            <a:r>
              <a:rPr lang="en-GB" sz="2800" dirty="0" smtClean="0">
                <a:solidFill>
                  <a:schemeClr val="tx2"/>
                </a:solidFill>
                <a:latin typeface="Calibri" charset="0"/>
              </a:rPr>
              <a:t>OAuth</a:t>
            </a:r>
          </a:p>
          <a:p>
            <a:pPr defTabSz="914400"/>
            <a:endParaRPr lang="en-GB" sz="2800" dirty="0">
              <a:solidFill>
                <a:schemeClr val="tx2"/>
              </a:solidFill>
              <a:latin typeface="Calibri" charset="0"/>
            </a:endParaRPr>
          </a:p>
          <a:p>
            <a:pPr defTabSz="914400"/>
            <a:r>
              <a:rPr lang="en-US" sz="4000" dirty="0" smtClean="0">
                <a:solidFill>
                  <a:schemeClr val="tx2"/>
                </a:solidFill>
                <a:latin typeface="Calibri" charset="0"/>
              </a:rPr>
              <a:t>Conclusion</a:t>
            </a:r>
            <a:endParaRPr lang="en-GB" sz="4000" dirty="0">
              <a:solidFill>
                <a:schemeClr val="tx2"/>
              </a:solidFill>
              <a:latin typeface="Calibri" charset="0"/>
            </a:endParaRPr>
          </a:p>
        </p:txBody>
      </p:sp>
    </p:spTree>
    <p:extLst>
      <p:ext uri="{BB962C8B-B14F-4D97-AF65-F5344CB8AC3E}">
        <p14:creationId xmlns:p14="http://schemas.microsoft.com/office/powerpoint/2010/main" val="277744654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p:txBody>
          <a:bodyPr/>
          <a:lstStyle/>
          <a:p>
            <a:pPr eaLnBrk="1" hangingPunct="1"/>
            <a:r>
              <a:rPr lang="en-GB" dirty="0" smtClean="0">
                <a:latin typeface="Calibri" charset="0"/>
                <a:ea typeface="ＭＳ Ｐゴシック" charset="0"/>
                <a:cs typeface="ＭＳ Ｐゴシック" charset="0"/>
              </a:rPr>
              <a:t>Conclusion</a:t>
            </a:r>
            <a:endParaRPr lang="en-GB" dirty="0">
              <a:latin typeface="Calibri" charset="0"/>
              <a:ea typeface="ＭＳ Ｐゴシック" charset="0"/>
              <a:cs typeface="ＭＳ Ｐゴシック" charset="0"/>
            </a:endParaRPr>
          </a:p>
        </p:txBody>
      </p:sp>
      <p:sp>
        <p:nvSpPr>
          <p:cNvPr id="6147" name="Rectangle 3"/>
          <p:cNvSpPr>
            <a:spLocks noGrp="1" noChangeArrowheads="1"/>
          </p:cNvSpPr>
          <p:nvPr>
            <p:ph idx="4294967295"/>
          </p:nvPr>
        </p:nvSpPr>
        <p:spPr>
          <a:xfrm>
            <a:off x="457200" y="1466850"/>
            <a:ext cx="8229600" cy="2923877"/>
          </a:xfrm>
        </p:spPr>
        <p:txBody>
          <a:bodyPr>
            <a:spAutoFit/>
          </a:bodyPr>
          <a:lstStyle/>
          <a:p>
            <a:pPr eaLnBrk="1" hangingPunct="1">
              <a:buClr>
                <a:schemeClr val="accent2"/>
              </a:buClr>
            </a:pPr>
            <a:r>
              <a:rPr lang="en-US" sz="2000" dirty="0" smtClean="0">
                <a:latin typeface="Calibri" charset="0"/>
                <a:ea typeface="ＭＳ Ｐゴシック" charset="0"/>
                <a:cs typeface="ＭＳ Ｐゴシック" charset="0"/>
              </a:rPr>
              <a:t>What do we think of OAuth?</a:t>
            </a:r>
            <a:endParaRPr lang="en-US" sz="2000" dirty="0">
              <a:latin typeface="Calibri" charset="0"/>
              <a:ea typeface="ＭＳ Ｐゴシック" charset="0"/>
              <a:cs typeface="ＭＳ Ｐゴシック" charset="0"/>
            </a:endParaRPr>
          </a:p>
          <a:p>
            <a:pPr lvl="1" eaLnBrk="1" hangingPunct="1">
              <a:buClr>
                <a:schemeClr val="accent2"/>
              </a:buClr>
            </a:pPr>
            <a:r>
              <a:rPr lang="en-US" sz="2000" dirty="0" smtClean="0">
                <a:latin typeface="Calibri" charset="0"/>
                <a:ea typeface="ＭＳ Ｐゴシック" charset="0"/>
                <a:cs typeface="ＭＳ Ｐゴシック" charset="0"/>
              </a:rPr>
              <a:t>How easy is it to understand?</a:t>
            </a:r>
          </a:p>
          <a:p>
            <a:pPr lvl="1" eaLnBrk="1" hangingPunct="1">
              <a:buClr>
                <a:schemeClr val="accent2"/>
              </a:buClr>
            </a:pPr>
            <a:r>
              <a:rPr lang="en-US" sz="2000" dirty="0" smtClean="0">
                <a:latin typeface="Calibri" charset="0"/>
                <a:ea typeface="ＭＳ Ｐゴシック" charset="0"/>
                <a:cs typeface="ＭＳ Ｐゴシック" charset="0"/>
              </a:rPr>
              <a:t>How easy is it to use?</a:t>
            </a:r>
          </a:p>
          <a:p>
            <a:pPr lvl="1" eaLnBrk="1" hangingPunct="1">
              <a:buClr>
                <a:schemeClr val="accent2"/>
              </a:buClr>
            </a:pPr>
            <a:r>
              <a:rPr lang="en-US" sz="2000" dirty="0" smtClean="0">
                <a:latin typeface="Calibri" charset="0"/>
                <a:ea typeface="ＭＳ Ｐゴシック" charset="0"/>
                <a:cs typeface="ＭＳ Ｐゴシック" charset="0"/>
              </a:rPr>
              <a:t>How </a:t>
            </a:r>
            <a:r>
              <a:rPr lang="en-US" sz="2000" dirty="0">
                <a:latin typeface="Calibri" charset="0"/>
                <a:ea typeface="ＭＳ Ｐゴシック" charset="0"/>
                <a:cs typeface="ＭＳ Ｐゴシック" charset="0"/>
              </a:rPr>
              <a:t>well does it work?</a:t>
            </a:r>
          </a:p>
          <a:p>
            <a:pPr eaLnBrk="1" hangingPunct="1">
              <a:buClr>
                <a:schemeClr val="accent2"/>
              </a:buClr>
            </a:pPr>
            <a:endParaRPr lang="en-US" sz="2000" dirty="0" smtClean="0">
              <a:latin typeface="Calibri" charset="0"/>
              <a:ea typeface="ＭＳ Ｐゴシック" charset="0"/>
              <a:cs typeface="ＭＳ Ｐゴシック" charset="0"/>
            </a:endParaRPr>
          </a:p>
          <a:p>
            <a:pPr eaLnBrk="1" hangingPunct="1">
              <a:buClr>
                <a:schemeClr val="accent2"/>
              </a:buClr>
            </a:pPr>
            <a:r>
              <a:rPr lang="en-US" sz="2000" dirty="0" smtClean="0">
                <a:latin typeface="Calibri" charset="0"/>
                <a:ea typeface="ＭＳ Ｐゴシック" charset="0"/>
                <a:cs typeface="ＭＳ Ｐゴシック" charset="0"/>
              </a:rPr>
              <a:t>Was </a:t>
            </a:r>
            <a:r>
              <a:rPr lang="en-US" sz="2000" dirty="0" err="1" smtClean="0">
                <a:latin typeface="Calibri" charset="0"/>
                <a:ea typeface="ＭＳ Ｐゴシック" charset="0"/>
                <a:cs typeface="ＭＳ Ｐゴシック" charset="0"/>
              </a:rPr>
              <a:t>Eran</a:t>
            </a:r>
            <a:r>
              <a:rPr lang="en-US" sz="2000" dirty="0" smtClean="0">
                <a:latin typeface="Calibri" charset="0"/>
                <a:ea typeface="ＭＳ Ｐゴシック" charset="0"/>
                <a:cs typeface="ＭＳ Ｐゴシック" charset="0"/>
              </a:rPr>
              <a:t> </a:t>
            </a:r>
            <a:r>
              <a:rPr lang="en-US" sz="2000" dirty="0">
                <a:latin typeface="Calibri" charset="0"/>
                <a:ea typeface="ＭＳ Ｐゴシック" charset="0"/>
                <a:cs typeface="ＭＳ Ｐゴシック" charset="0"/>
              </a:rPr>
              <a:t>Hammer </a:t>
            </a:r>
            <a:r>
              <a:rPr lang="en-US" sz="2000" dirty="0" smtClean="0">
                <a:latin typeface="Calibri" charset="0"/>
                <a:ea typeface="ＭＳ Ｐゴシック" charset="0"/>
                <a:cs typeface="ＭＳ Ｐゴシック" charset="0"/>
              </a:rPr>
              <a:t>right to resign as lead </a:t>
            </a:r>
            <a:r>
              <a:rPr lang="en-US" sz="2000" dirty="0">
                <a:latin typeface="Calibri" charset="0"/>
                <a:ea typeface="ＭＳ Ｐゴシック" charset="0"/>
                <a:cs typeface="ＭＳ Ｐゴシック" charset="0"/>
              </a:rPr>
              <a:t>author, withdrew from the IETF working group, and </a:t>
            </a:r>
            <a:r>
              <a:rPr lang="en-US" sz="2000" dirty="0" smtClean="0">
                <a:latin typeface="Calibri" charset="0"/>
                <a:ea typeface="ＭＳ Ｐゴシック" charset="0"/>
                <a:cs typeface="ＭＳ Ｐゴシック" charset="0"/>
              </a:rPr>
              <a:t>remove </a:t>
            </a:r>
            <a:r>
              <a:rPr lang="en-US" sz="2000" dirty="0">
                <a:latin typeface="Calibri" charset="0"/>
                <a:ea typeface="ＭＳ Ｐゴシック" charset="0"/>
                <a:cs typeface="ＭＳ Ｐゴシック" charset="0"/>
              </a:rPr>
              <a:t>his name from the </a:t>
            </a:r>
            <a:r>
              <a:rPr lang="en-US" sz="2000" dirty="0" smtClean="0">
                <a:latin typeface="Calibri" charset="0"/>
                <a:ea typeface="ＭＳ Ｐゴシック" charset="0"/>
                <a:cs typeface="ＭＳ Ｐゴシック" charset="0"/>
              </a:rPr>
              <a:t>specification?</a:t>
            </a:r>
          </a:p>
          <a:p>
            <a:pPr eaLnBrk="1" hangingPunct="1">
              <a:buClr>
                <a:schemeClr val="accent2"/>
              </a:buClr>
            </a:pPr>
            <a:r>
              <a:rPr lang="en-US" sz="2000" dirty="0" smtClean="0">
                <a:latin typeface="Calibri" charset="0"/>
                <a:ea typeface="ＭＳ Ｐゴシック" charset="0"/>
                <a:cs typeface="ＭＳ Ｐゴシック" charset="0"/>
              </a:rPr>
              <a:t>Or is OAuth good enough to solve the </a:t>
            </a:r>
            <a:r>
              <a:rPr lang="en-US" sz="2000" dirty="0" err="1" smtClean="0">
                <a:latin typeface="Calibri" charset="0"/>
                <a:ea typeface="ＭＳ Ｐゴシック" charset="0"/>
                <a:cs typeface="ＭＳ Ｐゴシック" charset="0"/>
              </a:rPr>
              <a:t>Fuerris</a:t>
            </a:r>
            <a:r>
              <a:rPr lang="en-US" sz="2000" dirty="0" smtClean="0">
                <a:latin typeface="Calibri" charset="0"/>
                <a:ea typeface="ＭＳ Ｐゴシック" charset="0"/>
                <a:cs typeface="ＭＳ Ｐゴシック" charset="0"/>
              </a:rPr>
              <a:t> </a:t>
            </a:r>
            <a:r>
              <a:rPr lang="en-US" sz="2000" dirty="0" err="1" smtClean="0">
                <a:latin typeface="Calibri" charset="0"/>
                <a:ea typeface="ＭＳ Ｐゴシック" charset="0"/>
                <a:cs typeface="ＭＳ Ｐゴシック" charset="0"/>
              </a:rPr>
              <a:t>Bueller</a:t>
            </a:r>
            <a:r>
              <a:rPr lang="en-US" sz="2000" dirty="0" smtClean="0">
                <a:latin typeface="Calibri" charset="0"/>
                <a:ea typeface="ＭＳ Ｐゴシック" charset="0"/>
                <a:cs typeface="ＭＳ Ｐゴシック" charset="0"/>
              </a:rPr>
              <a:t> problem?</a:t>
            </a:r>
            <a:endParaRPr lang="en-US" sz="2000" dirty="0">
              <a:latin typeface="Calibri" charset="0"/>
              <a:ea typeface="ＭＳ Ｐゴシック" charset="0"/>
              <a:cs typeface="ＭＳ Ｐゴシック" charset="0"/>
            </a:endParaRPr>
          </a:p>
        </p:txBody>
      </p:sp>
      <p:sp>
        <p:nvSpPr>
          <p:cNvPr id="6148" name="Slide Number Placeholder 17"/>
          <p:cNvSpPr>
            <a:spLocks noGrp="1"/>
          </p:cNvSpPr>
          <p:nvPr>
            <p:ph type="sldNum" sz="quarter" idx="12"/>
          </p:nvPr>
        </p:nvSpPr>
        <p:spPr bwMode="auto">
          <a:xfrm>
            <a:off x="8402638" y="6473825"/>
            <a:ext cx="284162" cy="247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25CD1B4B-AADE-5845-A356-FBC12D20B348}" type="slidenum">
              <a:rPr lang="en-GB" b="1">
                <a:solidFill>
                  <a:srgbClr val="045C75"/>
                </a:solidFill>
                <a:cs typeface="Arial" charset="0"/>
              </a:rPr>
              <a:pPr/>
              <a:t>23</a:t>
            </a:fld>
            <a:endParaRPr lang="en-GB" b="1" dirty="0">
              <a:solidFill>
                <a:srgbClr val="045C75"/>
              </a:solidFill>
              <a:cs typeface="Arial" charset="0"/>
            </a:endParaRPr>
          </a:p>
        </p:txBody>
      </p:sp>
      <p:pic>
        <p:nvPicPr>
          <p:cNvPr id="2" name="Picture 2" descr="http://hueniversedotcom.files.wordpress.com/2012/07/oauthdead.jpg?w=1008"/>
          <p:cNvPicPr>
            <a:picLocks noChangeAspect="1" noChangeArrowheads="1"/>
          </p:cNvPicPr>
          <p:nvPr/>
        </p:nvPicPr>
        <p:blipFill>
          <a:blip r:embed="rId2"/>
          <a:srcRect/>
          <a:stretch>
            <a:fillRect/>
          </a:stretch>
        </p:blipFill>
        <p:spPr bwMode="auto">
          <a:xfrm>
            <a:off x="2569036" y="4701164"/>
            <a:ext cx="3810000" cy="1685926"/>
          </a:xfrm>
          <a:prstGeom prst="rect">
            <a:avLst/>
          </a:prstGeom>
          <a:noFill/>
        </p:spPr>
      </p:pic>
      <p:sp>
        <p:nvSpPr>
          <p:cNvPr id="6" name="Rectangle 5"/>
          <p:cNvSpPr/>
          <p:nvPr/>
        </p:nvSpPr>
        <p:spPr>
          <a:xfrm>
            <a:off x="5765552" y="6444476"/>
            <a:ext cx="1226968" cy="276999"/>
          </a:xfrm>
          <a:prstGeom prst="rect">
            <a:avLst/>
          </a:prstGeom>
        </p:spPr>
        <p:txBody>
          <a:bodyPr wrap="square">
            <a:spAutoFit/>
          </a:bodyPr>
          <a:lstStyle/>
          <a:p>
            <a:r>
              <a:rPr lang="en-GB" sz="1200" i="1" dirty="0" smtClean="0"/>
              <a:t>Eran Hammer</a:t>
            </a:r>
          </a:p>
        </p:txBody>
      </p:sp>
    </p:spTree>
    <p:extLst>
      <p:ext uri="{BB962C8B-B14F-4D97-AF65-F5344CB8AC3E}">
        <p14:creationId xmlns:p14="http://schemas.microsoft.com/office/powerpoint/2010/main" val="87389510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4"/>
          <p:cNvSpPr txBox="1">
            <a:spLocks noChangeArrowheads="1"/>
          </p:cNvSpPr>
          <p:nvPr/>
        </p:nvSpPr>
        <p:spPr bwMode="auto">
          <a:xfrm>
            <a:off x="349250" y="1246188"/>
            <a:ext cx="836612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defTabSz="914400"/>
            <a:r>
              <a:rPr lang="en-GB" sz="2800" dirty="0">
                <a:solidFill>
                  <a:schemeClr val="tx2"/>
                </a:solidFill>
                <a:latin typeface="Calibri" charset="0"/>
              </a:rPr>
              <a:t>Keeping Passwords Private with </a:t>
            </a:r>
            <a:r>
              <a:rPr lang="en-GB" sz="2800" dirty="0" smtClean="0">
                <a:solidFill>
                  <a:schemeClr val="tx2"/>
                </a:solidFill>
                <a:latin typeface="Calibri" charset="0"/>
              </a:rPr>
              <a:t>OAuth</a:t>
            </a:r>
          </a:p>
          <a:p>
            <a:pPr defTabSz="914400"/>
            <a:endParaRPr lang="en-GB" sz="2800" dirty="0">
              <a:solidFill>
                <a:schemeClr val="tx2"/>
              </a:solidFill>
              <a:latin typeface="Calibri" charset="0"/>
            </a:endParaRPr>
          </a:p>
          <a:p>
            <a:pPr defTabSz="914400"/>
            <a:r>
              <a:rPr lang="en-US" sz="4000" dirty="0" smtClean="0">
                <a:solidFill>
                  <a:schemeClr val="tx2"/>
                </a:solidFill>
                <a:latin typeface="Calibri" charset="0"/>
              </a:rPr>
              <a:t>Appendix</a:t>
            </a:r>
            <a:endParaRPr lang="en-GB" sz="4000" dirty="0">
              <a:solidFill>
                <a:schemeClr val="tx2"/>
              </a:solidFill>
              <a:latin typeface="Calibri" charset="0"/>
            </a:endParaRPr>
          </a:p>
        </p:txBody>
      </p:sp>
    </p:spTree>
    <p:extLst>
      <p:ext uri="{BB962C8B-B14F-4D97-AF65-F5344CB8AC3E}">
        <p14:creationId xmlns:p14="http://schemas.microsoft.com/office/powerpoint/2010/main" val="807119471"/>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TerminalScreenSnapz00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9998" y="1216759"/>
            <a:ext cx="3746500" cy="5422900"/>
          </a:xfrm>
          <a:prstGeom prst="rect">
            <a:avLst/>
          </a:prstGeom>
        </p:spPr>
      </p:pic>
      <p:sp>
        <p:nvSpPr>
          <p:cNvPr id="6148" name="Slide Number Placeholder 17"/>
          <p:cNvSpPr>
            <a:spLocks noGrp="1"/>
          </p:cNvSpPr>
          <p:nvPr>
            <p:ph type="sldNum" sz="quarter" idx="12"/>
          </p:nvPr>
        </p:nvSpPr>
        <p:spPr bwMode="auto">
          <a:xfrm>
            <a:off x="8402638" y="6473825"/>
            <a:ext cx="284162" cy="247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25CD1B4B-AADE-5845-A356-FBC12D20B348}" type="slidenum">
              <a:rPr lang="en-GB" b="1">
                <a:solidFill>
                  <a:srgbClr val="045C75"/>
                </a:solidFill>
                <a:cs typeface="Arial" charset="0"/>
              </a:rPr>
              <a:pPr/>
              <a:t>25</a:t>
            </a:fld>
            <a:endParaRPr lang="en-GB" b="1" dirty="0">
              <a:solidFill>
                <a:srgbClr val="045C75"/>
              </a:solidFill>
              <a:cs typeface="Arial" charset="0"/>
            </a:endParaRPr>
          </a:p>
        </p:txBody>
      </p:sp>
      <p:sp>
        <p:nvSpPr>
          <p:cNvPr id="5" name="Line Callout 1 4"/>
          <p:cNvSpPr/>
          <p:nvPr/>
        </p:nvSpPr>
        <p:spPr bwMode="auto">
          <a:xfrm>
            <a:off x="680846" y="1859348"/>
            <a:ext cx="1898522" cy="680890"/>
          </a:xfrm>
          <a:prstGeom prst="borderCallout1">
            <a:avLst>
              <a:gd name="adj1" fmla="val 16827"/>
              <a:gd name="adj2" fmla="val 100308"/>
              <a:gd name="adj3" fmla="val -49039"/>
              <a:gd name="adj4" fmla="val 147393"/>
            </a:avLst>
          </a:prstGeom>
          <a:solidFill>
            <a:schemeClr val="bg1"/>
          </a:solidFill>
          <a:ln w="9525" cap="flat" cmpd="sng" algn="ctr">
            <a:solidFill>
              <a:srgbClr val="FF0000"/>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defTabSz="914400"/>
            <a:r>
              <a:rPr lang="en-GB" sz="1400" dirty="0"/>
              <a:t>demonstration files (do not change these)</a:t>
            </a:r>
          </a:p>
        </p:txBody>
      </p:sp>
      <p:sp>
        <p:nvSpPr>
          <p:cNvPr id="10" name="Line Callout 1 9"/>
          <p:cNvSpPr/>
          <p:nvPr/>
        </p:nvSpPr>
        <p:spPr bwMode="auto">
          <a:xfrm>
            <a:off x="680846" y="2723554"/>
            <a:ext cx="1898522" cy="497577"/>
          </a:xfrm>
          <a:prstGeom prst="borderCallout1">
            <a:avLst>
              <a:gd name="adj1" fmla="val 27354"/>
              <a:gd name="adj2" fmla="val 99619"/>
              <a:gd name="adj3" fmla="val -52582"/>
              <a:gd name="adj4" fmla="val 182566"/>
            </a:avLst>
          </a:prstGeom>
          <a:solidFill>
            <a:schemeClr val="bg1"/>
          </a:solidFill>
          <a:ln w="9525" cap="flat" cmpd="sng" algn="ctr">
            <a:solidFill>
              <a:srgbClr val="FF0000"/>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defTabSz="914400"/>
            <a:r>
              <a:rPr lang="en-GB" sz="1400" dirty="0"/>
              <a:t>help files for demo code</a:t>
            </a:r>
          </a:p>
        </p:txBody>
      </p:sp>
      <p:sp>
        <p:nvSpPr>
          <p:cNvPr id="11" name="Line Callout 1 10"/>
          <p:cNvSpPr/>
          <p:nvPr/>
        </p:nvSpPr>
        <p:spPr bwMode="auto">
          <a:xfrm>
            <a:off x="680846" y="5189966"/>
            <a:ext cx="1898522" cy="497577"/>
          </a:xfrm>
          <a:prstGeom prst="borderCallout1">
            <a:avLst>
              <a:gd name="adj1" fmla="val 24722"/>
              <a:gd name="adj2" fmla="val 99618"/>
              <a:gd name="adj3" fmla="val -57844"/>
              <a:gd name="adj4" fmla="val 184635"/>
            </a:avLst>
          </a:prstGeom>
          <a:solidFill>
            <a:schemeClr val="bg1"/>
          </a:solidFill>
          <a:ln w="9525" cap="flat" cmpd="sng" algn="ctr">
            <a:solidFill>
              <a:srgbClr val="FF0000"/>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defTabSz="914400"/>
            <a:r>
              <a:rPr lang="en-GB" sz="1400" dirty="0" smtClean="0"/>
              <a:t>where token and session files go</a:t>
            </a:r>
            <a:endParaRPr lang="en-GB" sz="1400" dirty="0"/>
          </a:p>
        </p:txBody>
      </p:sp>
      <p:sp>
        <p:nvSpPr>
          <p:cNvPr id="16" name="Line Callout 1 15"/>
          <p:cNvSpPr/>
          <p:nvPr/>
        </p:nvSpPr>
        <p:spPr bwMode="auto">
          <a:xfrm>
            <a:off x="680846" y="2723554"/>
            <a:ext cx="1898522" cy="497577"/>
          </a:xfrm>
          <a:prstGeom prst="borderCallout1">
            <a:avLst>
              <a:gd name="adj1" fmla="val 37880"/>
              <a:gd name="adj2" fmla="val 100308"/>
              <a:gd name="adj3" fmla="val 247416"/>
              <a:gd name="adj4" fmla="val 183255"/>
            </a:avLst>
          </a:prstGeom>
          <a:solidFill>
            <a:schemeClr val="bg1"/>
          </a:solidFill>
          <a:ln w="9525" cap="flat" cmpd="sng" algn="ctr">
            <a:solidFill>
              <a:srgbClr val="FF0000"/>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defTabSz="914400"/>
            <a:r>
              <a:rPr lang="en-GB" sz="1400" dirty="0"/>
              <a:t>help files for demo code</a:t>
            </a:r>
          </a:p>
        </p:txBody>
      </p:sp>
      <p:sp>
        <p:nvSpPr>
          <p:cNvPr id="17" name="Line Callout 1 16"/>
          <p:cNvSpPr/>
          <p:nvPr/>
        </p:nvSpPr>
        <p:spPr bwMode="auto">
          <a:xfrm>
            <a:off x="680846" y="5198328"/>
            <a:ext cx="1898522" cy="497577"/>
          </a:xfrm>
          <a:prstGeom prst="borderCallout1">
            <a:avLst>
              <a:gd name="adj1" fmla="val 22090"/>
              <a:gd name="adj2" fmla="val 98239"/>
              <a:gd name="adj3" fmla="val 136891"/>
              <a:gd name="adj4" fmla="val 186015"/>
            </a:avLst>
          </a:prstGeom>
          <a:solidFill>
            <a:schemeClr val="bg1"/>
          </a:solidFill>
          <a:ln w="9525" cap="flat" cmpd="sng" algn="ctr">
            <a:solidFill>
              <a:srgbClr val="FF0000"/>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defTabSz="914400"/>
            <a:r>
              <a:rPr lang="en-GB" sz="1400" dirty="0" smtClean="0"/>
              <a:t>where token and session files go</a:t>
            </a:r>
            <a:endParaRPr lang="en-GB" sz="1400" dirty="0"/>
          </a:p>
        </p:txBody>
      </p:sp>
      <p:sp>
        <p:nvSpPr>
          <p:cNvPr id="18" name="Line Callout 1 17"/>
          <p:cNvSpPr/>
          <p:nvPr/>
        </p:nvSpPr>
        <p:spPr bwMode="auto">
          <a:xfrm>
            <a:off x="680846" y="3888927"/>
            <a:ext cx="1898522" cy="484483"/>
          </a:xfrm>
          <a:prstGeom prst="borderCallout1">
            <a:avLst>
              <a:gd name="adj1" fmla="val 16827"/>
              <a:gd name="adj2" fmla="val 100308"/>
              <a:gd name="adj3" fmla="val 115824"/>
              <a:gd name="adj4" fmla="val 150152"/>
            </a:avLst>
          </a:prstGeom>
          <a:solidFill>
            <a:schemeClr val="bg1"/>
          </a:solidFill>
          <a:ln w="9525" cap="flat" cmpd="sng" algn="ctr">
            <a:solidFill>
              <a:srgbClr val="FF0000"/>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defTabSz="914400"/>
            <a:r>
              <a:rPr lang="en-GB" sz="1400" dirty="0" smtClean="0"/>
              <a:t>exercise files (work in here)</a:t>
            </a:r>
            <a:endParaRPr lang="en-GB" sz="1400" dirty="0"/>
          </a:p>
        </p:txBody>
      </p:sp>
      <p:sp>
        <p:nvSpPr>
          <p:cNvPr id="21" name="Line Callout 1 20"/>
          <p:cNvSpPr/>
          <p:nvPr/>
        </p:nvSpPr>
        <p:spPr bwMode="auto">
          <a:xfrm>
            <a:off x="6559716" y="5679181"/>
            <a:ext cx="1898522" cy="497577"/>
          </a:xfrm>
          <a:prstGeom prst="borderCallout1">
            <a:avLst>
              <a:gd name="adj1" fmla="val 29985"/>
              <a:gd name="adj2" fmla="val -382"/>
              <a:gd name="adj3" fmla="val -47318"/>
              <a:gd name="adj4" fmla="val -57434"/>
            </a:avLst>
          </a:prstGeom>
          <a:solidFill>
            <a:schemeClr val="bg1"/>
          </a:solidFill>
          <a:ln w="9525" cap="flat" cmpd="sng" algn="ctr">
            <a:solidFill>
              <a:srgbClr val="FF0000"/>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defTabSz="914400"/>
            <a:r>
              <a:rPr lang="en-GB" sz="1400" dirty="0" smtClean="0"/>
              <a:t>where token and session files go</a:t>
            </a:r>
            <a:endParaRPr lang="en-GB" sz="1400" dirty="0"/>
          </a:p>
        </p:txBody>
      </p:sp>
      <p:sp>
        <p:nvSpPr>
          <p:cNvPr id="22" name="Line Callout 1 21"/>
          <p:cNvSpPr/>
          <p:nvPr/>
        </p:nvSpPr>
        <p:spPr bwMode="auto">
          <a:xfrm>
            <a:off x="6559716" y="5687543"/>
            <a:ext cx="1898522" cy="497577"/>
          </a:xfrm>
          <a:prstGeom prst="borderCallout1">
            <a:avLst>
              <a:gd name="adj1" fmla="val 32616"/>
              <a:gd name="adj2" fmla="val -382"/>
              <a:gd name="adj3" fmla="val 18470"/>
              <a:gd name="adj4" fmla="val -111916"/>
            </a:avLst>
          </a:prstGeom>
          <a:solidFill>
            <a:schemeClr val="bg1"/>
          </a:solidFill>
          <a:ln w="9525" cap="flat" cmpd="sng" algn="ctr">
            <a:solidFill>
              <a:srgbClr val="FF0000"/>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defTabSz="914400"/>
            <a:r>
              <a:rPr lang="en-GB" sz="1400" dirty="0" smtClean="0"/>
              <a:t>source files (edit these)</a:t>
            </a:r>
            <a:endParaRPr lang="en-GB" sz="1400" dirty="0"/>
          </a:p>
        </p:txBody>
      </p:sp>
      <p:sp>
        <p:nvSpPr>
          <p:cNvPr id="25" name="Rectangle 24"/>
          <p:cNvSpPr/>
          <p:nvPr/>
        </p:nvSpPr>
        <p:spPr bwMode="auto">
          <a:xfrm>
            <a:off x="298580" y="114300"/>
            <a:ext cx="8388220" cy="73025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26" name="Rectangle 2"/>
          <p:cNvSpPr txBox="1">
            <a:spLocks noChangeArrowheads="1"/>
          </p:cNvSpPr>
          <p:nvPr/>
        </p:nvSpPr>
        <p:spPr bwMode="auto">
          <a:xfrm>
            <a:off x="457200" y="114300"/>
            <a:ext cx="82296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45720" rIns="0" bIns="0" numCol="1" anchor="b" anchorCtr="0" compatLnSpc="1">
            <a:prstTxWarp prst="textNoShape">
              <a:avLst/>
            </a:prstTxWarp>
          </a:bodyPr>
          <a:lstStyle>
            <a:lvl1pPr algn="l" rtl="0" eaLnBrk="0" fontAlgn="base" hangingPunct="0">
              <a:spcBef>
                <a:spcPct val="0"/>
              </a:spcBef>
              <a:spcAft>
                <a:spcPct val="0"/>
              </a:spcAft>
              <a:defRPr sz="3600">
                <a:solidFill>
                  <a:schemeClr val="tx2"/>
                </a:solidFill>
                <a:latin typeface="+mj-lt"/>
                <a:ea typeface="ＭＳ Ｐゴシック" charset="-128"/>
                <a:cs typeface="ＭＳ Ｐゴシック" charset="-128"/>
              </a:defRPr>
            </a:lvl1pPr>
            <a:lvl2pPr algn="l" rtl="0" eaLnBrk="0" fontAlgn="base" hangingPunct="0">
              <a:spcBef>
                <a:spcPct val="0"/>
              </a:spcBef>
              <a:spcAft>
                <a:spcPct val="0"/>
              </a:spcAft>
              <a:defRPr sz="3600">
                <a:solidFill>
                  <a:schemeClr val="tx2"/>
                </a:solidFill>
                <a:latin typeface="Calibri" pitchFamily="34" charset="0"/>
                <a:ea typeface="ＭＳ Ｐゴシック" charset="-128"/>
                <a:cs typeface="ＭＳ Ｐゴシック" charset="-128"/>
              </a:defRPr>
            </a:lvl2pPr>
            <a:lvl3pPr algn="l" rtl="0" eaLnBrk="0" fontAlgn="base" hangingPunct="0">
              <a:spcBef>
                <a:spcPct val="0"/>
              </a:spcBef>
              <a:spcAft>
                <a:spcPct val="0"/>
              </a:spcAft>
              <a:defRPr sz="3600">
                <a:solidFill>
                  <a:schemeClr val="tx2"/>
                </a:solidFill>
                <a:latin typeface="Calibri" pitchFamily="34" charset="0"/>
                <a:ea typeface="ＭＳ Ｐゴシック" charset="-128"/>
                <a:cs typeface="ＭＳ Ｐゴシック" charset="-128"/>
              </a:defRPr>
            </a:lvl3pPr>
            <a:lvl4pPr algn="l" rtl="0" eaLnBrk="0" fontAlgn="base" hangingPunct="0">
              <a:spcBef>
                <a:spcPct val="0"/>
              </a:spcBef>
              <a:spcAft>
                <a:spcPct val="0"/>
              </a:spcAft>
              <a:defRPr sz="3600">
                <a:solidFill>
                  <a:schemeClr val="tx2"/>
                </a:solidFill>
                <a:latin typeface="Calibri" pitchFamily="34" charset="0"/>
                <a:ea typeface="ＭＳ Ｐゴシック" charset="-128"/>
                <a:cs typeface="ＭＳ Ｐゴシック" charset="-128"/>
              </a:defRPr>
            </a:lvl4pPr>
            <a:lvl5pPr algn="l" rtl="0" eaLnBrk="0" fontAlgn="base" hangingPunct="0">
              <a:spcBef>
                <a:spcPct val="0"/>
              </a:spcBef>
              <a:spcAft>
                <a:spcPct val="0"/>
              </a:spcAft>
              <a:defRPr sz="3600">
                <a:solidFill>
                  <a:schemeClr val="tx2"/>
                </a:solidFill>
                <a:latin typeface="Calibri" pitchFamily="34" charset="0"/>
                <a:ea typeface="ＭＳ Ｐゴシック" charset="-128"/>
                <a:cs typeface="ＭＳ Ｐゴシック" charset="-128"/>
              </a:defRPr>
            </a:lvl5pPr>
            <a:lvl6pPr marL="457200" algn="l" rtl="0" fontAlgn="base">
              <a:spcBef>
                <a:spcPct val="0"/>
              </a:spcBef>
              <a:spcAft>
                <a:spcPct val="0"/>
              </a:spcAft>
              <a:defRPr sz="4400">
                <a:solidFill>
                  <a:schemeClr val="tx2"/>
                </a:solidFill>
                <a:latin typeface="Calibri" pitchFamily="34" charset="0"/>
              </a:defRPr>
            </a:lvl6pPr>
            <a:lvl7pPr marL="914400" algn="l" rtl="0" fontAlgn="base">
              <a:spcBef>
                <a:spcPct val="0"/>
              </a:spcBef>
              <a:spcAft>
                <a:spcPct val="0"/>
              </a:spcAft>
              <a:defRPr sz="4400">
                <a:solidFill>
                  <a:schemeClr val="tx2"/>
                </a:solidFill>
                <a:latin typeface="Calibri" pitchFamily="34" charset="0"/>
              </a:defRPr>
            </a:lvl7pPr>
            <a:lvl8pPr marL="1371600" algn="l" rtl="0" fontAlgn="base">
              <a:spcBef>
                <a:spcPct val="0"/>
              </a:spcBef>
              <a:spcAft>
                <a:spcPct val="0"/>
              </a:spcAft>
              <a:defRPr sz="4400">
                <a:solidFill>
                  <a:schemeClr val="tx2"/>
                </a:solidFill>
                <a:latin typeface="Calibri" pitchFamily="34" charset="0"/>
              </a:defRPr>
            </a:lvl8pPr>
            <a:lvl9pPr marL="1828800" algn="l" rtl="0" fontAlgn="base">
              <a:spcBef>
                <a:spcPct val="0"/>
              </a:spcBef>
              <a:spcAft>
                <a:spcPct val="0"/>
              </a:spcAft>
              <a:defRPr sz="4400">
                <a:solidFill>
                  <a:schemeClr val="tx2"/>
                </a:solidFill>
                <a:latin typeface="Calibri" pitchFamily="34" charset="0"/>
              </a:defRPr>
            </a:lvl9pPr>
          </a:lstStyle>
          <a:p>
            <a:pPr eaLnBrk="1" hangingPunct="1"/>
            <a:r>
              <a:rPr lang="en-GB" dirty="0" smtClean="0">
                <a:latin typeface="Calibri" charset="0"/>
                <a:ea typeface="ＭＳ Ｐゴシック" charset="0"/>
                <a:cs typeface="ＭＳ Ｐゴシック" charset="0"/>
              </a:rPr>
              <a:t>Appendix: Directory Structure</a:t>
            </a:r>
            <a:endParaRPr lang="en-GB" dirty="0">
              <a:latin typeface="Calibri" charset="0"/>
              <a:ea typeface="ＭＳ Ｐゴシック" charset="0"/>
              <a:cs typeface="ＭＳ Ｐゴシック" charset="0"/>
            </a:endParaRPr>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p:txBody>
          <a:bodyPr/>
          <a:lstStyle/>
          <a:p>
            <a:pPr eaLnBrk="1" hangingPunct="1"/>
            <a:r>
              <a:rPr lang="en-GB" dirty="0" smtClean="0">
                <a:latin typeface="Calibri" charset="0"/>
                <a:ea typeface="ＭＳ Ｐゴシック" charset="0"/>
                <a:cs typeface="ＭＳ Ｐゴシック" charset="0"/>
              </a:rPr>
              <a:t>Further Information</a:t>
            </a:r>
            <a:endParaRPr lang="en-GB" dirty="0">
              <a:latin typeface="Calibri" charset="0"/>
              <a:ea typeface="ＭＳ Ｐゴシック" charset="0"/>
              <a:cs typeface="ＭＳ Ｐゴシック" charset="0"/>
            </a:endParaRPr>
          </a:p>
        </p:txBody>
      </p:sp>
      <p:sp>
        <p:nvSpPr>
          <p:cNvPr id="6147" name="Rectangle 3"/>
          <p:cNvSpPr>
            <a:spLocks noGrp="1" noChangeArrowheads="1"/>
          </p:cNvSpPr>
          <p:nvPr>
            <p:ph idx="4294967295"/>
          </p:nvPr>
        </p:nvSpPr>
        <p:spPr>
          <a:xfrm>
            <a:off x="457200" y="1427568"/>
            <a:ext cx="8229600" cy="4659737"/>
          </a:xfrm>
        </p:spPr>
        <p:txBody>
          <a:bodyPr>
            <a:spAutoFit/>
          </a:bodyPr>
          <a:lstStyle/>
          <a:p>
            <a:pPr marL="0" indent="0" eaLnBrk="1" hangingPunct="1">
              <a:buClr>
                <a:schemeClr val="accent2"/>
              </a:buClr>
              <a:buNone/>
            </a:pPr>
            <a:r>
              <a:rPr lang="en-US" sz="1400" b="1" dirty="0" smtClean="0">
                <a:latin typeface="Calibri" charset="0"/>
                <a:ea typeface="ＭＳ Ｐゴシック" charset="0"/>
                <a:cs typeface="ＭＳ Ｐゴシック" charset="0"/>
              </a:rPr>
              <a:t>OAuth Website</a:t>
            </a:r>
          </a:p>
          <a:p>
            <a:pPr eaLnBrk="1" hangingPunct="1">
              <a:buClr>
                <a:schemeClr val="accent2"/>
              </a:buClr>
            </a:pPr>
            <a:r>
              <a:rPr lang="en-US" sz="1400" dirty="0">
                <a:latin typeface="Calibri" charset="0"/>
                <a:ea typeface="ＭＳ Ｐゴシック" charset="0"/>
                <a:cs typeface="ＭＳ Ｐゴシック" charset="0"/>
                <a:hlinkClick r:id="rId2"/>
              </a:rPr>
              <a:t>http://</a:t>
            </a:r>
            <a:r>
              <a:rPr lang="en-US" sz="1400" dirty="0" smtClean="0">
                <a:latin typeface="Calibri" charset="0"/>
                <a:ea typeface="ＭＳ Ｐゴシック" charset="0"/>
                <a:cs typeface="ＭＳ Ｐゴシック" charset="0"/>
                <a:hlinkClick r:id="rId2"/>
              </a:rPr>
              <a:t>oauth.net</a:t>
            </a:r>
            <a:r>
              <a:rPr lang="en-US" sz="1400" dirty="0" smtClean="0">
                <a:latin typeface="Calibri" charset="0"/>
                <a:ea typeface="ＭＳ Ｐゴシック" charset="0"/>
                <a:cs typeface="ＭＳ Ｐゴシック" charset="0"/>
              </a:rPr>
              <a:t> </a:t>
            </a:r>
            <a:endParaRPr lang="en-US" sz="1400" dirty="0">
              <a:latin typeface="Calibri" charset="0"/>
              <a:ea typeface="ＭＳ Ｐゴシック" charset="0"/>
              <a:cs typeface="ＭＳ Ｐゴシック" charset="0"/>
            </a:endParaRPr>
          </a:p>
          <a:p>
            <a:pPr marL="0" indent="0" eaLnBrk="1" hangingPunct="1">
              <a:buClr>
                <a:schemeClr val="accent2"/>
              </a:buClr>
              <a:buNone/>
            </a:pPr>
            <a:r>
              <a:rPr lang="en-US" sz="1400" b="1" dirty="0" err="1" smtClean="0">
                <a:latin typeface="Calibri" charset="0"/>
                <a:ea typeface="ＭＳ Ｐゴシック" charset="0"/>
                <a:cs typeface="ＭＳ Ｐゴシック" charset="0"/>
              </a:rPr>
              <a:t>OAuth</a:t>
            </a:r>
            <a:r>
              <a:rPr lang="en-US" sz="1400" b="1" dirty="0" smtClean="0">
                <a:latin typeface="Calibri" charset="0"/>
                <a:ea typeface="ＭＳ Ｐゴシック" charset="0"/>
                <a:cs typeface="ＭＳ Ｐゴシック" charset="0"/>
              </a:rPr>
              <a:t> 2 Specification</a:t>
            </a:r>
          </a:p>
          <a:p>
            <a:pPr eaLnBrk="1" hangingPunct="1">
              <a:buClr>
                <a:schemeClr val="accent2"/>
              </a:buClr>
            </a:pPr>
            <a:r>
              <a:rPr lang="en-US" sz="1400" dirty="0">
                <a:latin typeface="Calibri" charset="0"/>
                <a:ea typeface="ＭＳ Ｐゴシック" charset="0"/>
                <a:cs typeface="ＭＳ Ｐゴシック" charset="0"/>
                <a:hlinkClick r:id="rId3"/>
              </a:rPr>
              <a:t>http://www.rfc-editor.org/info/rfc6749</a:t>
            </a:r>
          </a:p>
          <a:p>
            <a:pPr marL="0" indent="0" eaLnBrk="1" hangingPunct="1">
              <a:buClr>
                <a:schemeClr val="accent2"/>
              </a:buClr>
              <a:buNone/>
            </a:pPr>
            <a:r>
              <a:rPr lang="en-US" sz="1400" b="1" dirty="0" err="1" smtClean="0">
                <a:latin typeface="Calibri" charset="0"/>
                <a:ea typeface="ＭＳ Ｐゴシック" charset="0"/>
                <a:cs typeface="ＭＳ Ｐゴシック" charset="0"/>
              </a:rPr>
              <a:t>OAuth</a:t>
            </a:r>
            <a:r>
              <a:rPr lang="en-US" sz="1400" b="1" dirty="0" smtClean="0">
                <a:latin typeface="Calibri" charset="0"/>
                <a:ea typeface="ＭＳ Ｐゴシック" charset="0"/>
                <a:cs typeface="ＭＳ Ｐゴシック" charset="0"/>
              </a:rPr>
              <a:t> 2 Workflow Diagrams</a:t>
            </a:r>
          </a:p>
          <a:p>
            <a:pPr eaLnBrk="1" hangingPunct="1">
              <a:buClr>
                <a:schemeClr val="accent2"/>
              </a:buClr>
            </a:pPr>
            <a:r>
              <a:rPr lang="en-US" sz="1400" dirty="0">
                <a:latin typeface="Calibri" charset="0"/>
                <a:ea typeface="ＭＳ Ｐゴシック" charset="0"/>
                <a:cs typeface="ＭＳ Ｐゴシック" charset="0"/>
                <a:hlinkClick r:id="rId4"/>
              </a:rPr>
              <a:t>https://github.com/mitreid-connect/OpenID-Connect-Java-Spring-Server/raw/master/docs/</a:t>
            </a:r>
            <a:r>
              <a:rPr lang="en-US" sz="1400" dirty="0" smtClean="0">
                <a:latin typeface="Calibri" charset="0"/>
                <a:ea typeface="ＭＳ Ｐゴシック" charset="0"/>
                <a:cs typeface="ＭＳ Ｐゴシック" charset="0"/>
                <a:hlinkClick r:id="rId4"/>
              </a:rPr>
              <a:t>OAuth2.0_Diagrams.pdf</a:t>
            </a:r>
            <a:r>
              <a:rPr lang="en-US" sz="1400" dirty="0" smtClean="0">
                <a:latin typeface="Calibri" charset="0"/>
                <a:ea typeface="ＭＳ Ｐゴシック" charset="0"/>
                <a:cs typeface="ＭＳ Ｐゴシック" charset="0"/>
              </a:rPr>
              <a:t> </a:t>
            </a:r>
          </a:p>
          <a:p>
            <a:pPr marL="0" indent="0" eaLnBrk="1" hangingPunct="1">
              <a:buClr>
                <a:schemeClr val="accent2"/>
              </a:buClr>
              <a:buNone/>
            </a:pPr>
            <a:endParaRPr lang="en-US" sz="1400" b="1" dirty="0" smtClean="0">
              <a:latin typeface="Calibri" charset="0"/>
              <a:ea typeface="ＭＳ Ｐゴシック" charset="0"/>
              <a:cs typeface="ＭＳ Ｐゴシック" charset="0"/>
            </a:endParaRPr>
          </a:p>
          <a:p>
            <a:pPr marL="0" indent="0" eaLnBrk="1" hangingPunct="1">
              <a:buClr>
                <a:schemeClr val="accent2"/>
              </a:buClr>
              <a:buNone/>
            </a:pPr>
            <a:r>
              <a:rPr lang="en-US" sz="1400" b="1" dirty="0" smtClean="0">
                <a:latin typeface="Calibri" charset="0"/>
                <a:ea typeface="ＭＳ Ｐゴシック" charset="0"/>
                <a:cs typeface="ＭＳ Ｐゴシック" charset="0"/>
              </a:rPr>
              <a:t>APIs</a:t>
            </a:r>
          </a:p>
          <a:p>
            <a:pPr marL="0" indent="0" eaLnBrk="1" hangingPunct="1">
              <a:buClr>
                <a:schemeClr val="accent2"/>
              </a:buClr>
              <a:buNone/>
            </a:pPr>
            <a:r>
              <a:rPr lang="en-US" sz="1400" i="1" dirty="0" smtClean="0">
                <a:latin typeface="Calibri" charset="0"/>
                <a:ea typeface="ＭＳ Ｐゴシック" charset="0"/>
                <a:cs typeface="ＭＳ Ｐゴシック" charset="0"/>
              </a:rPr>
              <a:t>Dropbox Core API</a:t>
            </a:r>
          </a:p>
          <a:p>
            <a:pPr eaLnBrk="1" hangingPunct="1">
              <a:buClr>
                <a:schemeClr val="accent2"/>
              </a:buClr>
            </a:pPr>
            <a:r>
              <a:rPr lang="en-US" sz="1400" dirty="0">
                <a:latin typeface="Calibri" charset="0"/>
                <a:ea typeface="ＭＳ Ｐゴシック" charset="0"/>
                <a:cs typeface="ＭＳ Ｐゴシック" charset="0"/>
                <a:hlinkClick r:id="rId5"/>
              </a:rPr>
              <a:t>https://www.dropbox.com/developers/</a:t>
            </a:r>
            <a:r>
              <a:rPr lang="en-US" sz="1400" dirty="0" smtClean="0">
                <a:latin typeface="Calibri" charset="0"/>
                <a:ea typeface="ＭＳ Ｐゴシック" charset="0"/>
                <a:cs typeface="ＭＳ Ｐゴシック" charset="0"/>
                <a:hlinkClick r:id="rId5"/>
              </a:rPr>
              <a:t>core</a:t>
            </a:r>
            <a:r>
              <a:rPr lang="en-US" sz="1400" dirty="0" smtClean="0">
                <a:latin typeface="Calibri" charset="0"/>
                <a:ea typeface="ＭＳ Ｐゴシック" charset="0"/>
                <a:cs typeface="ＭＳ Ｐゴシック" charset="0"/>
              </a:rPr>
              <a:t> (</a:t>
            </a:r>
            <a:r>
              <a:rPr lang="en-US" sz="1400" i="1" dirty="0" smtClean="0">
                <a:latin typeface="Calibri" charset="0"/>
                <a:ea typeface="ＭＳ Ｐゴシック" charset="0"/>
                <a:cs typeface="ＭＳ Ｐゴシック" charset="0"/>
              </a:rPr>
              <a:t>Python, Java, Ruby, Android, </a:t>
            </a:r>
            <a:r>
              <a:rPr lang="en-US" sz="1400" i="1" dirty="0" err="1" smtClean="0">
                <a:latin typeface="Calibri" charset="0"/>
                <a:ea typeface="ＭＳ Ｐゴシック" charset="0"/>
                <a:cs typeface="ＭＳ Ｐゴシック" charset="0"/>
              </a:rPr>
              <a:t>iOS</a:t>
            </a:r>
            <a:r>
              <a:rPr lang="en-US" sz="1400" i="1" dirty="0" smtClean="0">
                <a:latin typeface="Calibri" charset="0"/>
                <a:ea typeface="ＭＳ Ｐゴシック" charset="0"/>
                <a:cs typeface="ＭＳ Ｐゴシック" charset="0"/>
              </a:rPr>
              <a:t> </a:t>
            </a:r>
            <a:r>
              <a:rPr lang="en-US" sz="1400" i="1" dirty="0" err="1" smtClean="0">
                <a:latin typeface="Calibri" charset="0"/>
                <a:ea typeface="ＭＳ Ｐゴシック" charset="0"/>
                <a:cs typeface="ＭＳ Ｐゴシック" charset="0"/>
              </a:rPr>
              <a:t>etc</a:t>
            </a:r>
            <a:r>
              <a:rPr lang="en-US" sz="1400" dirty="0" smtClean="0">
                <a:latin typeface="Calibri" charset="0"/>
                <a:ea typeface="ＭＳ Ｐゴシック" charset="0"/>
                <a:cs typeface="ＭＳ Ｐゴシック" charset="0"/>
              </a:rPr>
              <a:t>)</a:t>
            </a:r>
          </a:p>
          <a:p>
            <a:pPr marL="0" indent="0" eaLnBrk="1" hangingPunct="1">
              <a:buClr>
                <a:schemeClr val="accent2"/>
              </a:buClr>
              <a:buNone/>
            </a:pPr>
            <a:r>
              <a:rPr lang="en-US" sz="1400" i="1" dirty="0" smtClean="0">
                <a:latin typeface="Calibri" charset="0"/>
                <a:ea typeface="ＭＳ Ｐゴシック" charset="0"/>
                <a:cs typeface="ＭＳ Ｐゴシック" charset="0"/>
              </a:rPr>
              <a:t>Dropbox REST API</a:t>
            </a:r>
          </a:p>
          <a:p>
            <a:pPr eaLnBrk="1" hangingPunct="1">
              <a:buClr>
                <a:schemeClr val="accent2"/>
              </a:buClr>
            </a:pPr>
            <a:r>
              <a:rPr lang="en-US" sz="1400" dirty="0">
                <a:latin typeface="Calibri" charset="0"/>
                <a:ea typeface="ＭＳ Ｐゴシック" charset="0"/>
                <a:cs typeface="ＭＳ Ｐゴシック" charset="0"/>
                <a:hlinkClick r:id="rId6"/>
              </a:rPr>
              <a:t>https://www.dropbox.com/developers/core/</a:t>
            </a:r>
            <a:r>
              <a:rPr lang="en-US" sz="1400" dirty="0" smtClean="0">
                <a:latin typeface="Calibri" charset="0"/>
                <a:ea typeface="ＭＳ Ｐゴシック" charset="0"/>
                <a:cs typeface="ＭＳ Ｐゴシック" charset="0"/>
                <a:hlinkClick r:id="rId6"/>
              </a:rPr>
              <a:t>docs</a:t>
            </a:r>
            <a:r>
              <a:rPr lang="en-US" sz="1400" dirty="0" smtClean="0">
                <a:latin typeface="Calibri" charset="0"/>
                <a:ea typeface="ＭＳ Ｐゴシック" charset="0"/>
                <a:cs typeface="ＭＳ Ｐゴシック" charset="0"/>
              </a:rPr>
              <a:t> </a:t>
            </a:r>
            <a:endParaRPr lang="en-US" sz="1400" dirty="0">
              <a:latin typeface="Calibri" charset="0"/>
              <a:ea typeface="ＭＳ Ｐゴシック" charset="0"/>
              <a:cs typeface="ＭＳ Ｐゴシック" charset="0"/>
            </a:endParaRPr>
          </a:p>
          <a:p>
            <a:pPr marL="0" indent="0" eaLnBrk="1" hangingPunct="1">
              <a:buClr>
                <a:schemeClr val="accent2"/>
              </a:buClr>
              <a:buNone/>
            </a:pPr>
            <a:r>
              <a:rPr lang="en-US" sz="1400" b="1" dirty="0" err="1" smtClean="0">
                <a:latin typeface="Calibri" charset="0"/>
                <a:ea typeface="ＭＳ Ｐゴシック" charset="0"/>
                <a:cs typeface="ＭＳ Ｐゴシック" charset="0"/>
              </a:rPr>
              <a:t>Dropbox</a:t>
            </a:r>
            <a:r>
              <a:rPr lang="en-US" sz="1400" b="1" dirty="0" smtClean="0">
                <a:latin typeface="Calibri" charset="0"/>
                <a:ea typeface="ＭＳ Ｐゴシック" charset="0"/>
                <a:cs typeface="ＭＳ Ｐゴシック" charset="0"/>
              </a:rPr>
              <a:t> Tutorials</a:t>
            </a:r>
          </a:p>
          <a:p>
            <a:pPr marL="285750" indent="-285750" eaLnBrk="1" hangingPunct="1">
              <a:buClr>
                <a:schemeClr val="accent2"/>
              </a:buClr>
            </a:pPr>
            <a:r>
              <a:rPr lang="en-US" sz="1400" dirty="0">
                <a:latin typeface="Calibri" charset="0"/>
                <a:ea typeface="ＭＳ Ｐゴシック" charset="0"/>
                <a:cs typeface="ＭＳ Ｐゴシック" charset="0"/>
                <a:hlinkClick r:id="rId7"/>
              </a:rPr>
              <a:t>https://www.dropbox.com/developers/core/start/</a:t>
            </a:r>
            <a:r>
              <a:rPr lang="en-US" sz="1400" dirty="0" smtClean="0">
                <a:latin typeface="Calibri" charset="0"/>
                <a:ea typeface="ＭＳ Ｐゴシック" charset="0"/>
                <a:cs typeface="ＭＳ Ｐゴシック" charset="0"/>
                <a:hlinkClick r:id="rId7"/>
              </a:rPr>
              <a:t>python</a:t>
            </a:r>
            <a:r>
              <a:rPr lang="en-US" sz="1400" dirty="0" smtClean="0">
                <a:latin typeface="Calibri" charset="0"/>
                <a:ea typeface="ＭＳ Ｐゴシック" charset="0"/>
                <a:cs typeface="ＭＳ Ｐゴシック" charset="0"/>
              </a:rPr>
              <a:t> (also Java, Ruby, …)</a:t>
            </a:r>
          </a:p>
          <a:p>
            <a:pPr marL="285750" indent="-285750" eaLnBrk="1" hangingPunct="1">
              <a:buClr>
                <a:schemeClr val="accent2"/>
              </a:buClr>
              <a:buNone/>
            </a:pPr>
            <a:endParaRPr lang="en-US" sz="1400" b="1" dirty="0" smtClean="0">
              <a:latin typeface="Calibri" charset="0"/>
              <a:ea typeface="ＭＳ Ｐゴシック" charset="0"/>
              <a:cs typeface="ＭＳ Ｐゴシック" charset="0"/>
            </a:endParaRPr>
          </a:p>
          <a:p>
            <a:pPr marL="285750" indent="-285750" eaLnBrk="1" hangingPunct="1">
              <a:buClr>
                <a:schemeClr val="accent2"/>
              </a:buClr>
              <a:buNone/>
            </a:pPr>
            <a:r>
              <a:rPr lang="en-US" sz="1400" b="1" dirty="0" err="1" smtClean="0">
                <a:latin typeface="Calibri" charset="0"/>
                <a:ea typeface="ＭＳ Ｐゴシック" charset="0"/>
                <a:cs typeface="ＭＳ Ｐゴシック" charset="0"/>
              </a:rPr>
              <a:t>Eran</a:t>
            </a:r>
            <a:r>
              <a:rPr lang="en-US" sz="1400" b="1" dirty="0" smtClean="0">
                <a:latin typeface="Calibri" charset="0"/>
                <a:ea typeface="ＭＳ Ｐゴシック" charset="0"/>
                <a:cs typeface="ＭＳ Ｐゴシック" charset="0"/>
              </a:rPr>
              <a:t> Hammer</a:t>
            </a:r>
          </a:p>
          <a:p>
            <a:pPr marL="285750" indent="-285750" eaLnBrk="1" hangingPunct="1">
              <a:buClr>
                <a:schemeClr val="accent2"/>
              </a:buClr>
            </a:pPr>
            <a:r>
              <a:rPr lang="en-US" sz="1400" dirty="0" smtClean="0">
                <a:latin typeface="Calibri" charset="0"/>
                <a:ea typeface="ＭＳ Ｐゴシック" charset="0"/>
                <a:cs typeface="ＭＳ Ｐゴシック" charset="0"/>
                <a:hlinkClick r:id="rId8"/>
              </a:rPr>
              <a:t>http://hueniverse.com/2012/07/26/oauth-2-0-and-the-road-to-hell/</a:t>
            </a:r>
            <a:endParaRPr lang="en-US" sz="1400" dirty="0" smtClean="0">
              <a:latin typeface="Calibri" charset="0"/>
              <a:ea typeface="ＭＳ Ｐゴシック" charset="0"/>
              <a:cs typeface="ＭＳ Ｐゴシック" charset="0"/>
            </a:endParaRPr>
          </a:p>
        </p:txBody>
      </p:sp>
      <p:sp>
        <p:nvSpPr>
          <p:cNvPr id="6148" name="Slide Number Placeholder 17"/>
          <p:cNvSpPr>
            <a:spLocks noGrp="1"/>
          </p:cNvSpPr>
          <p:nvPr>
            <p:ph type="sldNum" sz="quarter" idx="12"/>
          </p:nvPr>
        </p:nvSpPr>
        <p:spPr bwMode="auto">
          <a:xfrm>
            <a:off x="8402638" y="6473825"/>
            <a:ext cx="284162" cy="247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25CD1B4B-AADE-5845-A356-FBC12D20B348}" type="slidenum">
              <a:rPr lang="en-GB" b="1">
                <a:solidFill>
                  <a:srgbClr val="045C75"/>
                </a:solidFill>
                <a:cs typeface="Arial" charset="0"/>
              </a:rPr>
              <a:pPr/>
              <a:t>26</a:t>
            </a:fld>
            <a:endParaRPr lang="en-GB" b="1" dirty="0">
              <a:solidFill>
                <a:srgbClr val="045C75"/>
              </a:solidFill>
              <a:cs typeface="Arial" charset="0"/>
            </a:endParaRPr>
          </a:p>
        </p:txBody>
      </p:sp>
    </p:spTree>
    <p:extLst>
      <p:ext uri="{BB962C8B-B14F-4D97-AF65-F5344CB8AC3E}">
        <p14:creationId xmlns:p14="http://schemas.microsoft.com/office/powerpoint/2010/main" val="98510631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eaLnBrk="1" hangingPunct="1"/>
            <a:r>
              <a:rPr lang="en-GB" dirty="0">
                <a:latin typeface="Calibri" charset="0"/>
                <a:ea typeface="ＭＳ Ｐゴシック" charset="0"/>
                <a:cs typeface="ＭＳ Ｐゴシック" charset="0"/>
              </a:rPr>
              <a:t>Presenters</a:t>
            </a:r>
          </a:p>
        </p:txBody>
      </p:sp>
      <p:sp>
        <p:nvSpPr>
          <p:cNvPr id="4099" name="Rectangle 3"/>
          <p:cNvSpPr>
            <a:spLocks noGrp="1" noChangeArrowheads="1"/>
          </p:cNvSpPr>
          <p:nvPr>
            <p:ph idx="4294967295"/>
          </p:nvPr>
        </p:nvSpPr>
        <p:spPr>
          <a:xfrm>
            <a:off x="457200" y="1547813"/>
            <a:ext cx="8229600" cy="4314001"/>
          </a:xfrm>
        </p:spPr>
        <p:txBody>
          <a:bodyPr>
            <a:spAutoFit/>
          </a:bodyPr>
          <a:lstStyle/>
          <a:p>
            <a:pPr eaLnBrk="1" hangingPunct="1">
              <a:lnSpc>
                <a:spcPct val="90000"/>
              </a:lnSpc>
              <a:buClr>
                <a:schemeClr val="accent2"/>
              </a:buClr>
              <a:buFont typeface="Wingdings 2" charset="0"/>
              <a:buNone/>
            </a:pPr>
            <a:r>
              <a:rPr lang="en-GB" sz="2000" b="1" dirty="0">
                <a:latin typeface="Calibri" charset="0"/>
                <a:ea typeface="ＭＳ Ｐゴシック" charset="0"/>
                <a:cs typeface="ＭＳ Ｐゴシック" charset="0"/>
              </a:rPr>
              <a:t>Nick Rozanski</a:t>
            </a:r>
          </a:p>
          <a:p>
            <a:pPr eaLnBrk="1" hangingPunct="1">
              <a:lnSpc>
                <a:spcPct val="90000"/>
              </a:lnSpc>
              <a:buClr>
                <a:schemeClr val="accent2"/>
              </a:buClr>
            </a:pPr>
            <a:r>
              <a:rPr lang="en-GB" sz="2000" dirty="0">
                <a:latin typeface="Calibri" charset="0"/>
                <a:ea typeface="ＭＳ Ｐゴシック" charset="0"/>
                <a:cs typeface="ＭＳ Ｐゴシック" charset="0"/>
              </a:rPr>
              <a:t>Architect for Rates IT and Control at Barclays Investment Bank</a:t>
            </a:r>
          </a:p>
          <a:p>
            <a:pPr eaLnBrk="1" hangingPunct="1">
              <a:lnSpc>
                <a:spcPct val="90000"/>
              </a:lnSpc>
              <a:buClr>
                <a:schemeClr val="accent2"/>
              </a:buClr>
            </a:pPr>
            <a:r>
              <a:rPr lang="en-GB" sz="2000" dirty="0">
                <a:latin typeface="Calibri" charset="0"/>
                <a:ea typeface="ＭＳ Ｐゴシック" charset="0"/>
                <a:cs typeface="ＭＳ Ｐゴシック" charset="0"/>
              </a:rPr>
              <a:t>30 years in IT, </a:t>
            </a:r>
            <a:r>
              <a:rPr lang="en-GB" sz="2000" dirty="0" smtClean="0">
                <a:latin typeface="Calibri" charset="0"/>
                <a:ea typeface="ＭＳ Ｐゴシック" charset="0"/>
                <a:cs typeface="ＭＳ Ｐゴシック" charset="0"/>
              </a:rPr>
              <a:t>been working as an architect for about 12 years</a:t>
            </a:r>
          </a:p>
          <a:p>
            <a:pPr eaLnBrk="1" hangingPunct="1">
              <a:lnSpc>
                <a:spcPct val="90000"/>
              </a:lnSpc>
              <a:buClr>
                <a:schemeClr val="accent2"/>
              </a:buClr>
            </a:pPr>
            <a:r>
              <a:rPr lang="en-GB" sz="2000" dirty="0">
                <a:latin typeface="Calibri" charset="0"/>
                <a:ea typeface="ＭＳ Ｐゴシック" charset="0"/>
                <a:cs typeface="ＭＳ Ｐゴシック" charset="0"/>
              </a:rPr>
              <a:t>L</a:t>
            </a:r>
            <a:r>
              <a:rPr lang="en-GB" sz="2000" dirty="0" smtClean="0">
                <a:latin typeface="Calibri" charset="0"/>
                <a:ea typeface="ＭＳ Ｐゴシック" charset="0"/>
                <a:cs typeface="ＭＳ Ｐゴシック" charset="0"/>
              </a:rPr>
              <a:t>ast </a:t>
            </a:r>
            <a:r>
              <a:rPr lang="en-GB" sz="2000" dirty="0">
                <a:latin typeface="Calibri" charset="0"/>
                <a:ea typeface="ＭＳ Ｐゴシック" charset="0"/>
                <a:cs typeface="ＭＳ Ｐゴシック" charset="0"/>
              </a:rPr>
              <a:t>wrote code for a living about 15 years </a:t>
            </a:r>
            <a:r>
              <a:rPr lang="en-GB" sz="2000" dirty="0" smtClean="0">
                <a:latin typeface="Calibri" charset="0"/>
                <a:ea typeface="ＭＳ Ｐゴシック" charset="0"/>
                <a:cs typeface="ＭＳ Ｐゴシック" charset="0"/>
              </a:rPr>
              <a:t>ago…</a:t>
            </a:r>
            <a:endParaRPr lang="en-GB" sz="2000" dirty="0">
              <a:latin typeface="Calibri" charset="0"/>
              <a:ea typeface="ＭＳ Ｐゴシック" charset="0"/>
              <a:cs typeface="ＭＳ Ｐゴシック" charset="0"/>
            </a:endParaRPr>
          </a:p>
          <a:p>
            <a:pPr eaLnBrk="1" hangingPunct="1">
              <a:lnSpc>
                <a:spcPct val="90000"/>
              </a:lnSpc>
              <a:buClr>
                <a:schemeClr val="accent2"/>
              </a:buClr>
            </a:pPr>
            <a:endParaRPr lang="en-GB" sz="2000" dirty="0">
              <a:latin typeface="Calibri" charset="0"/>
              <a:ea typeface="ＭＳ Ｐゴシック" charset="0"/>
              <a:cs typeface="ＭＳ Ｐゴシック" charset="0"/>
            </a:endParaRPr>
          </a:p>
          <a:p>
            <a:pPr eaLnBrk="1" hangingPunct="1">
              <a:lnSpc>
                <a:spcPct val="90000"/>
              </a:lnSpc>
              <a:buClr>
                <a:schemeClr val="accent2"/>
              </a:buClr>
              <a:buFont typeface="Wingdings 2" charset="0"/>
              <a:buNone/>
            </a:pPr>
            <a:r>
              <a:rPr lang="en-GB" sz="2000" b="1" dirty="0">
                <a:latin typeface="Calibri" charset="0"/>
                <a:ea typeface="ＭＳ Ｐゴシック" charset="0"/>
                <a:cs typeface="ＭＳ Ｐゴシック" charset="0"/>
              </a:rPr>
              <a:t>Eoin Woods</a:t>
            </a:r>
          </a:p>
          <a:p>
            <a:pPr eaLnBrk="1" hangingPunct="1">
              <a:lnSpc>
                <a:spcPct val="90000"/>
              </a:lnSpc>
              <a:buClr>
                <a:schemeClr val="accent2"/>
              </a:buClr>
            </a:pPr>
            <a:r>
              <a:rPr lang="en-GB" sz="2000" dirty="0" smtClean="0">
                <a:latin typeface="Calibri" charset="0"/>
                <a:ea typeface="ＭＳ Ｐゴシック" charset="0"/>
                <a:cs typeface="ＭＳ Ｐゴシック" charset="0"/>
              </a:rPr>
              <a:t>Software </a:t>
            </a:r>
            <a:r>
              <a:rPr lang="en-GB" sz="2000" dirty="0">
                <a:latin typeface="Calibri" charset="0"/>
                <a:ea typeface="ＭＳ Ｐゴシック" charset="0"/>
                <a:cs typeface="ＭＳ Ｐゴシック" charset="0"/>
              </a:rPr>
              <a:t>architect for securities processing systems at UBS, and head of software engineering for the Operations IT group</a:t>
            </a:r>
          </a:p>
          <a:p>
            <a:pPr eaLnBrk="1" hangingPunct="1">
              <a:lnSpc>
                <a:spcPct val="90000"/>
              </a:lnSpc>
              <a:buClr>
                <a:schemeClr val="accent2"/>
              </a:buClr>
            </a:pPr>
            <a:r>
              <a:rPr lang="en-GB" sz="2000" dirty="0" smtClean="0">
                <a:latin typeface="Calibri" charset="0"/>
                <a:ea typeface="ＭＳ Ｐゴシック" charset="0"/>
                <a:cs typeface="ＭＳ Ｐゴシック" charset="0"/>
              </a:rPr>
              <a:t>Worked </a:t>
            </a:r>
            <a:r>
              <a:rPr lang="en-GB" sz="2000" dirty="0">
                <a:latin typeface="Calibri" charset="0"/>
                <a:ea typeface="ＭＳ Ｐゴシック" charset="0"/>
                <a:cs typeface="ＭＳ Ｐゴシック" charset="0"/>
              </a:rPr>
              <a:t>in software engineering since </a:t>
            </a:r>
            <a:r>
              <a:rPr lang="en-GB" sz="2000" dirty="0" smtClean="0">
                <a:latin typeface="Calibri" charset="0"/>
                <a:ea typeface="ＭＳ Ｐゴシック" charset="0"/>
                <a:cs typeface="ＭＳ Ｐゴシック" charset="0"/>
              </a:rPr>
              <a:t>1990 for companies including Ford</a:t>
            </a:r>
            <a:r>
              <a:rPr lang="en-GB" sz="2000" dirty="0">
                <a:latin typeface="Calibri" charset="0"/>
                <a:ea typeface="ＭＳ Ｐゴシック" charset="0"/>
                <a:cs typeface="ＭＳ Ｐゴシック" charset="0"/>
              </a:rPr>
              <a:t>, Group Bull, Sybase, </a:t>
            </a:r>
            <a:r>
              <a:rPr lang="en-GB" sz="2000" dirty="0" err="1">
                <a:latin typeface="Calibri" charset="0"/>
                <a:ea typeface="ＭＳ Ｐゴシック" charset="0"/>
                <a:cs typeface="ＭＳ Ｐゴシック" charset="0"/>
              </a:rPr>
              <a:t>InterTrust</a:t>
            </a:r>
            <a:r>
              <a:rPr lang="en-GB" sz="2000" dirty="0">
                <a:latin typeface="Calibri" charset="0"/>
                <a:ea typeface="ＭＳ Ｐゴシック" charset="0"/>
                <a:cs typeface="ＭＳ Ｐゴシック" charset="0"/>
              </a:rPr>
              <a:t> and </a:t>
            </a:r>
            <a:r>
              <a:rPr lang="en-GB" sz="2000" dirty="0" smtClean="0">
                <a:latin typeface="Calibri" charset="0"/>
                <a:ea typeface="ＭＳ Ｐゴシック" charset="0"/>
                <a:cs typeface="ＭＳ Ｐゴシック" charset="0"/>
              </a:rPr>
              <a:t>BGI</a:t>
            </a:r>
          </a:p>
          <a:p>
            <a:pPr eaLnBrk="1" hangingPunct="1">
              <a:lnSpc>
                <a:spcPct val="90000"/>
              </a:lnSpc>
              <a:buClr>
                <a:schemeClr val="accent2"/>
              </a:buClr>
            </a:pPr>
            <a:endParaRPr lang="en-GB" sz="2000" dirty="0" smtClean="0">
              <a:latin typeface="Calibri" charset="0"/>
              <a:ea typeface="ＭＳ Ｐゴシック" charset="0"/>
              <a:cs typeface="ＭＳ Ｐゴシック" charset="0"/>
            </a:endParaRPr>
          </a:p>
          <a:p>
            <a:pPr eaLnBrk="1" hangingPunct="1">
              <a:lnSpc>
                <a:spcPct val="90000"/>
              </a:lnSpc>
              <a:buClr>
                <a:schemeClr val="accent2"/>
              </a:buClr>
              <a:buFont typeface="Wingdings 2" charset="0"/>
              <a:buNone/>
            </a:pPr>
            <a:r>
              <a:rPr lang="en-GB" sz="2000" b="1" dirty="0" smtClean="0">
                <a:latin typeface="Calibri" charset="0"/>
                <a:ea typeface="ＭＳ Ｐゴシック" charset="0"/>
                <a:cs typeface="ＭＳ Ｐゴシック" charset="0"/>
              </a:rPr>
              <a:t>Chris Cooper-Bland</a:t>
            </a:r>
          </a:p>
          <a:p>
            <a:pPr eaLnBrk="1" hangingPunct="1">
              <a:lnSpc>
                <a:spcPct val="90000"/>
              </a:lnSpc>
              <a:buClr>
                <a:schemeClr val="accent2"/>
              </a:buClr>
            </a:pPr>
            <a:r>
              <a:rPr lang="en-US" sz="2000" dirty="0" smtClean="0">
                <a:latin typeface="Calibri" charset="0"/>
                <a:ea typeface="ＭＳ Ｐゴシック" charset="0"/>
                <a:cs typeface="ＭＳ Ｐゴシック" charset="0"/>
              </a:rPr>
              <a:t>Head of Architecture and Analysis (UK) at </a:t>
            </a:r>
            <a:r>
              <a:rPr lang="en-US" sz="2000" dirty="0" err="1" smtClean="0">
                <a:latin typeface="Calibri" charset="0"/>
                <a:ea typeface="ＭＳ Ｐゴシック" charset="0"/>
                <a:cs typeface="ＭＳ Ｐゴシック" charset="0"/>
              </a:rPr>
              <a:t>Endava</a:t>
            </a:r>
            <a:endParaRPr lang="en-GB" sz="2000" dirty="0">
              <a:latin typeface="Calibri" charset="0"/>
              <a:ea typeface="ＭＳ Ｐゴシック" charset="0"/>
              <a:cs typeface="ＭＳ Ｐゴシック" charset="0"/>
            </a:endParaRPr>
          </a:p>
        </p:txBody>
      </p:sp>
      <p:sp>
        <p:nvSpPr>
          <p:cNvPr id="4100" name="Slide Number Placeholder 17"/>
          <p:cNvSpPr>
            <a:spLocks noGrp="1"/>
          </p:cNvSpPr>
          <p:nvPr>
            <p:ph type="sldNum" sz="quarter" idx="12"/>
          </p:nvPr>
        </p:nvSpPr>
        <p:spPr bwMode="auto">
          <a:xfrm>
            <a:off x="8402638" y="6473825"/>
            <a:ext cx="284162" cy="247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C951026E-0B89-9A43-9A54-1846811933C4}" type="slidenum">
              <a:rPr lang="en-GB" b="1">
                <a:solidFill>
                  <a:srgbClr val="045C75"/>
                </a:solidFill>
                <a:cs typeface="Arial" charset="0"/>
              </a:rPr>
              <a:pPr/>
              <a:t>3</a:t>
            </a:fld>
            <a:endParaRPr lang="en-GB" b="1" dirty="0">
              <a:solidFill>
                <a:srgbClr val="045C75"/>
              </a:solidFill>
              <a:cs typeface="Arial" charset="0"/>
            </a:endParaRPr>
          </a:p>
        </p:txBody>
      </p:sp>
      <p:pic>
        <p:nvPicPr>
          <p:cNvPr id="4101" name="Picture 3" descr="Software Systems Archite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1113" y="4768850"/>
            <a:ext cx="1222375" cy="172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lstStyle/>
          <a:p>
            <a:pPr eaLnBrk="1" hangingPunct="1"/>
            <a:r>
              <a:rPr lang="en-GB" dirty="0" smtClean="0">
                <a:latin typeface="Calibri" charset="0"/>
                <a:ea typeface="ＭＳ Ｐゴシック" charset="0"/>
                <a:cs typeface="ＭＳ Ｐゴシック" charset="0"/>
              </a:rPr>
              <a:t>Problem Statement</a:t>
            </a:r>
            <a:endParaRPr lang="en-GB" dirty="0">
              <a:latin typeface="Calibri" charset="0"/>
              <a:ea typeface="ＭＳ Ｐゴシック" charset="0"/>
              <a:cs typeface="ＭＳ Ｐゴシック" charset="0"/>
            </a:endParaRPr>
          </a:p>
        </p:txBody>
      </p:sp>
      <p:sp>
        <p:nvSpPr>
          <p:cNvPr id="5123" name="Rectangle 3"/>
          <p:cNvSpPr>
            <a:spLocks noGrp="1" noChangeArrowheads="1"/>
          </p:cNvSpPr>
          <p:nvPr>
            <p:ph idx="4294967295"/>
          </p:nvPr>
        </p:nvSpPr>
        <p:spPr>
          <a:xfrm>
            <a:off x="253999" y="1466850"/>
            <a:ext cx="8650941" cy="2862322"/>
          </a:xfrm>
        </p:spPr>
        <p:txBody>
          <a:bodyPr>
            <a:spAutoFit/>
          </a:bodyPr>
          <a:lstStyle/>
          <a:p>
            <a:pPr eaLnBrk="1" hangingPunct="1">
              <a:buClr>
                <a:schemeClr val="accent2"/>
              </a:buClr>
            </a:pPr>
            <a:r>
              <a:rPr lang="en-GB" sz="2000" dirty="0">
                <a:latin typeface="Calibri" charset="0"/>
                <a:ea typeface="ＭＳ Ｐゴシック" charset="0"/>
                <a:cs typeface="ＭＳ Ｐゴシック" charset="0"/>
              </a:rPr>
              <a:t>There are many third-party programs which access cloud-based </a:t>
            </a:r>
            <a:r>
              <a:rPr lang="en-GB" sz="2000" dirty="0" smtClean="0">
                <a:latin typeface="Calibri" charset="0"/>
                <a:ea typeface="ＭＳ Ｐゴシック" charset="0"/>
                <a:cs typeface="ＭＳ Ｐゴシック" charset="0"/>
              </a:rPr>
              <a:t>services like </a:t>
            </a:r>
            <a:r>
              <a:rPr lang="en-GB" sz="2000" dirty="0" err="1" smtClean="0">
                <a:latin typeface="Calibri" charset="0"/>
                <a:ea typeface="ＭＳ Ｐゴシック" charset="0"/>
                <a:cs typeface="ＭＳ Ｐゴシック" charset="0"/>
              </a:rPr>
              <a:t>Dropbox</a:t>
            </a:r>
            <a:r>
              <a:rPr lang="en-GB" sz="2000" dirty="0">
                <a:latin typeface="Calibri" charset="0"/>
                <a:ea typeface="ＭＳ Ｐゴシック" charset="0"/>
                <a:cs typeface="ＭＳ Ｐゴシック" charset="0"/>
              </a:rPr>
              <a:t>, Amazon or </a:t>
            </a:r>
            <a:r>
              <a:rPr lang="en-GB" sz="2000" dirty="0" err="1" smtClean="0">
                <a:latin typeface="Calibri" charset="0"/>
                <a:ea typeface="ＭＳ Ｐゴシック" charset="0"/>
                <a:cs typeface="ＭＳ Ｐゴシック" charset="0"/>
              </a:rPr>
              <a:t>Facebook</a:t>
            </a:r>
            <a:endParaRPr lang="en-GB" sz="2000" dirty="0" smtClean="0">
              <a:latin typeface="Calibri" charset="0"/>
              <a:ea typeface="ＭＳ Ｐゴシック" charset="0"/>
              <a:cs typeface="ＭＳ Ｐゴシック" charset="0"/>
            </a:endParaRPr>
          </a:p>
          <a:p>
            <a:pPr marL="722313" eaLnBrk="1" hangingPunct="1">
              <a:buClr>
                <a:schemeClr val="accent2"/>
              </a:buClr>
            </a:pPr>
            <a:r>
              <a:rPr lang="en-GB" sz="2000" dirty="0" smtClean="0">
                <a:latin typeface="Calibri" charset="0"/>
                <a:ea typeface="ＭＳ Ｐゴシック" charset="0"/>
                <a:cs typeface="ＭＳ Ｐゴシック" charset="0"/>
              </a:rPr>
              <a:t>These cloud-based services are almost always secured </a:t>
            </a:r>
            <a:r>
              <a:rPr lang="en-GB" sz="2000" dirty="0">
                <a:latin typeface="Calibri" charset="0"/>
                <a:ea typeface="ＭＳ Ｐゴシック" charset="0"/>
                <a:cs typeface="ＭＳ Ｐゴシック" charset="0"/>
              </a:rPr>
              <a:t>using usernames and </a:t>
            </a:r>
            <a:r>
              <a:rPr lang="en-GB" sz="2000" dirty="0" smtClean="0">
                <a:latin typeface="Calibri" charset="0"/>
                <a:ea typeface="ＭＳ Ｐゴシック" charset="0"/>
                <a:cs typeface="ＭＳ Ｐゴシック" charset="0"/>
              </a:rPr>
              <a:t>passwords</a:t>
            </a:r>
          </a:p>
          <a:p>
            <a:pPr eaLnBrk="1" hangingPunct="1">
              <a:buClr>
                <a:schemeClr val="accent2"/>
              </a:buClr>
            </a:pPr>
            <a:r>
              <a:rPr lang="en-GB" sz="2000" dirty="0" smtClean="0">
                <a:latin typeface="Calibri" charset="0"/>
                <a:ea typeface="ＭＳ Ｐゴシック" charset="0"/>
                <a:cs typeface="ＭＳ Ｐゴシック" charset="0"/>
              </a:rPr>
              <a:t>However </a:t>
            </a:r>
            <a:r>
              <a:rPr lang="en-GB" sz="2000" dirty="0">
                <a:latin typeface="Calibri" charset="0"/>
                <a:ea typeface="ＭＳ Ｐゴシック" charset="0"/>
                <a:cs typeface="ＭＳ Ｐゴシック" charset="0"/>
              </a:rPr>
              <a:t>trusting such a program with your user credentials is </a:t>
            </a:r>
            <a:r>
              <a:rPr lang="en-GB" sz="2000" dirty="0" smtClean="0">
                <a:latin typeface="Calibri" charset="0"/>
                <a:ea typeface="ＭＳ Ｐゴシック" charset="0"/>
                <a:cs typeface="ＭＳ Ｐゴシック" charset="0"/>
              </a:rPr>
              <a:t>risky</a:t>
            </a:r>
          </a:p>
          <a:p>
            <a:pPr lvl="1" eaLnBrk="1" hangingPunct="1">
              <a:buClr>
                <a:schemeClr val="accent2"/>
              </a:buClr>
            </a:pPr>
            <a:r>
              <a:rPr lang="en-GB" sz="2000" dirty="0" smtClean="0">
                <a:latin typeface="Calibri" charset="0"/>
                <a:ea typeface="ＭＳ Ｐゴシック" charset="0"/>
                <a:cs typeface="ＭＳ Ｐゴシック" charset="0"/>
              </a:rPr>
              <a:t>You </a:t>
            </a:r>
            <a:r>
              <a:rPr lang="en-GB" sz="2000" dirty="0">
                <a:latin typeface="Calibri" charset="0"/>
                <a:ea typeface="ＭＳ Ｐゴシック" charset="0"/>
                <a:cs typeface="ＭＳ Ｐゴシック" charset="0"/>
              </a:rPr>
              <a:t>have no way of knowing how the program will keep them </a:t>
            </a:r>
            <a:r>
              <a:rPr lang="en-GB" sz="2000" dirty="0" smtClean="0">
                <a:latin typeface="Calibri" charset="0"/>
                <a:ea typeface="ＭＳ Ｐゴシック" charset="0"/>
                <a:cs typeface="ＭＳ Ｐゴシック" charset="0"/>
              </a:rPr>
              <a:t>secure</a:t>
            </a:r>
          </a:p>
          <a:p>
            <a:pPr lvl="1" eaLnBrk="1" hangingPunct="1">
              <a:buClr>
                <a:schemeClr val="accent2"/>
              </a:buClr>
            </a:pPr>
            <a:r>
              <a:rPr lang="en-GB" sz="2000" dirty="0" smtClean="0">
                <a:latin typeface="Calibri" charset="0"/>
                <a:ea typeface="ＭＳ Ｐゴシック" charset="0"/>
                <a:cs typeface="ＭＳ Ｐゴシック" charset="0"/>
              </a:rPr>
              <a:t>You have no </a:t>
            </a:r>
            <a:r>
              <a:rPr lang="en-GB" sz="2000" dirty="0">
                <a:latin typeface="Calibri" charset="0"/>
                <a:ea typeface="ＭＳ Ｐゴシック" charset="0"/>
                <a:cs typeface="ＭＳ Ｐゴシック" charset="0"/>
              </a:rPr>
              <a:t>way of preventing the program from using them </a:t>
            </a:r>
            <a:r>
              <a:rPr lang="en-GB" sz="2000" dirty="0" smtClean="0">
                <a:latin typeface="Calibri" charset="0"/>
                <a:ea typeface="ＭＳ Ｐゴシック" charset="0"/>
                <a:cs typeface="ＭＳ Ｐゴシック" charset="0"/>
              </a:rPr>
              <a:t>maliciously</a:t>
            </a:r>
            <a:endParaRPr lang="en-GB" sz="2000" dirty="0">
              <a:latin typeface="Calibri" charset="0"/>
              <a:ea typeface="ＭＳ Ｐゴシック" charset="0"/>
              <a:cs typeface="ＭＳ Ｐゴシック" charset="0"/>
            </a:endParaRPr>
          </a:p>
          <a:p>
            <a:pPr eaLnBrk="1" hangingPunct="1">
              <a:buClr>
                <a:schemeClr val="accent2"/>
              </a:buClr>
            </a:pPr>
            <a:r>
              <a:rPr lang="en-GB" sz="2000" dirty="0">
                <a:latin typeface="Calibri" charset="0"/>
                <a:ea typeface="ＭＳ Ｐゴシック" charset="0"/>
                <a:cs typeface="ＭＳ Ｐゴシック" charset="0"/>
              </a:rPr>
              <a:t>This problem is known as </a:t>
            </a:r>
            <a:r>
              <a:rPr lang="en-GB" sz="2000" i="1" dirty="0">
                <a:latin typeface="Calibri" charset="0"/>
                <a:ea typeface="ＭＳ Ｐゴシック" charset="0"/>
                <a:cs typeface="ＭＳ Ｐゴシック" charset="0"/>
              </a:rPr>
              <a:t>cross-domain </a:t>
            </a:r>
            <a:r>
              <a:rPr lang="en-GB" sz="2000" i="1" dirty="0" smtClean="0">
                <a:latin typeface="Calibri" charset="0"/>
                <a:ea typeface="ＭＳ Ｐゴシック" charset="0"/>
                <a:cs typeface="ＭＳ Ｐゴシック" charset="0"/>
              </a:rPr>
              <a:t>authentication</a:t>
            </a:r>
            <a:endParaRPr lang="en-GB" sz="2000" dirty="0">
              <a:latin typeface="Calibri" charset="0"/>
              <a:ea typeface="ＭＳ Ｐゴシック" charset="0"/>
              <a:cs typeface="ＭＳ Ｐゴシック" charset="0"/>
            </a:endParaRPr>
          </a:p>
        </p:txBody>
      </p:sp>
      <p:sp>
        <p:nvSpPr>
          <p:cNvPr id="5124" name="Slide Number Placeholder 17"/>
          <p:cNvSpPr>
            <a:spLocks noGrp="1"/>
          </p:cNvSpPr>
          <p:nvPr>
            <p:ph type="sldNum" sz="quarter" idx="12"/>
          </p:nvPr>
        </p:nvSpPr>
        <p:spPr bwMode="auto">
          <a:xfrm>
            <a:off x="8402638" y="6473825"/>
            <a:ext cx="284162" cy="247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CA415223-74E1-9842-94D0-DE11413B0913}" type="slidenum">
              <a:rPr lang="en-GB" b="1">
                <a:solidFill>
                  <a:srgbClr val="045C75"/>
                </a:solidFill>
                <a:cs typeface="Arial" charset="0"/>
              </a:rPr>
              <a:pPr/>
              <a:t>4</a:t>
            </a:fld>
            <a:endParaRPr lang="en-GB" b="1">
              <a:solidFill>
                <a:srgbClr val="045C75"/>
              </a:solidFill>
              <a:cs typeface="Arial" charset="0"/>
            </a:endParaRPr>
          </a:p>
        </p:txBody>
      </p:sp>
      <p:grpSp>
        <p:nvGrpSpPr>
          <p:cNvPr id="43" name="Group 42"/>
          <p:cNvGrpSpPr/>
          <p:nvPr/>
        </p:nvGrpSpPr>
        <p:grpSpPr>
          <a:xfrm>
            <a:off x="747213" y="4519977"/>
            <a:ext cx="7801973" cy="1939831"/>
            <a:chOff x="696413" y="4221385"/>
            <a:chExt cx="7801973" cy="1939831"/>
          </a:xfrm>
        </p:grpSpPr>
        <p:grpSp>
          <p:nvGrpSpPr>
            <p:cNvPr id="25" name="Group 24"/>
            <p:cNvGrpSpPr/>
            <p:nvPr/>
          </p:nvGrpSpPr>
          <p:grpSpPr>
            <a:xfrm flipH="1">
              <a:off x="696413" y="4660440"/>
              <a:ext cx="427446" cy="1061720"/>
              <a:chOff x="2495550" y="1684020"/>
              <a:chExt cx="1181100" cy="2933700"/>
            </a:xfrm>
          </p:grpSpPr>
          <p:sp>
            <p:nvSpPr>
              <p:cNvPr id="36" name="Oval 35"/>
              <p:cNvSpPr/>
              <p:nvPr/>
            </p:nvSpPr>
            <p:spPr bwMode="auto">
              <a:xfrm>
                <a:off x="2674620" y="1684020"/>
                <a:ext cx="822960" cy="822960"/>
              </a:xfrm>
              <a:prstGeom prst="ellipse">
                <a:avLst/>
              </a:prstGeom>
              <a:noFill/>
              <a:ln w="38100" cap="flat" cmpd="sng" algn="ctr">
                <a:solidFill>
                  <a:schemeClr val="tx1"/>
                </a:solidFill>
                <a:prstDash val="solid"/>
                <a:round/>
                <a:headEnd type="none" w="med" len="med"/>
                <a:tailEnd type="none" w="med" len="med"/>
              </a:ln>
              <a:effectLst/>
            </p:spPr>
            <p:txBody>
              <a:bodyPr/>
              <a:lstStyle/>
              <a:p>
                <a:endParaRPr lang="en-GB" dirty="0"/>
              </a:p>
            </p:txBody>
          </p:sp>
          <p:cxnSp>
            <p:nvCxnSpPr>
              <p:cNvPr id="37" name="Straight Connector 36"/>
              <p:cNvCxnSpPr/>
              <p:nvPr/>
            </p:nvCxnSpPr>
            <p:spPr bwMode="auto">
              <a:xfrm flipV="1">
                <a:off x="3086100" y="2506980"/>
                <a:ext cx="0" cy="118872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38" name="Straight Connector 37"/>
              <p:cNvCxnSpPr/>
              <p:nvPr/>
            </p:nvCxnSpPr>
            <p:spPr bwMode="auto">
              <a:xfrm flipV="1">
                <a:off x="2616200" y="3690620"/>
                <a:ext cx="469900" cy="9271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39" name="Straight Connector 38"/>
              <p:cNvCxnSpPr/>
              <p:nvPr/>
            </p:nvCxnSpPr>
            <p:spPr bwMode="auto">
              <a:xfrm flipH="1" flipV="1">
                <a:off x="3086100" y="3690620"/>
                <a:ext cx="469900" cy="9271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40" name="Straight Connector 39"/>
              <p:cNvCxnSpPr/>
              <p:nvPr/>
            </p:nvCxnSpPr>
            <p:spPr bwMode="auto">
              <a:xfrm>
                <a:off x="2495550" y="2959100"/>
                <a:ext cx="11811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sp>
          <p:nvSpPr>
            <p:cNvPr id="26" name="Rectangle 25"/>
            <p:cNvSpPr/>
            <p:nvPr/>
          </p:nvSpPr>
          <p:spPr bwMode="auto">
            <a:xfrm>
              <a:off x="3416300" y="4716320"/>
              <a:ext cx="1054100" cy="94996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dirty="0"/>
                <a:t>c</a:t>
              </a:r>
              <a:r>
                <a:rPr kumimoji="0" lang="en-GB" sz="1800" b="0" i="0" u="none" strike="noStrike" cap="none" normalizeH="0" baseline="0" dirty="0" smtClean="0">
                  <a:ln>
                    <a:noFill/>
                  </a:ln>
                  <a:solidFill>
                    <a:schemeClr val="tx1"/>
                  </a:solidFill>
                  <a:effectLst/>
                  <a:latin typeface="Arial" charset="0"/>
                </a:rPr>
                <a:t>lient program</a:t>
              </a:r>
            </a:p>
          </p:txBody>
        </p:sp>
        <p:grpSp>
          <p:nvGrpSpPr>
            <p:cNvPr id="27" name="Group 26"/>
            <p:cNvGrpSpPr/>
            <p:nvPr/>
          </p:nvGrpSpPr>
          <p:grpSpPr>
            <a:xfrm>
              <a:off x="6771186" y="4221385"/>
              <a:ext cx="1727200" cy="1939831"/>
              <a:chOff x="5702300" y="2416269"/>
              <a:chExt cx="1727200" cy="1939831"/>
            </a:xfrm>
          </p:grpSpPr>
          <p:sp>
            <p:nvSpPr>
              <p:cNvPr id="34" name="Rectangle 33"/>
              <p:cNvSpPr/>
              <p:nvPr/>
            </p:nvSpPr>
            <p:spPr bwMode="auto">
              <a:xfrm>
                <a:off x="5702300" y="2416269"/>
                <a:ext cx="1727200" cy="1939831"/>
              </a:xfrm>
              <a:prstGeom prst="rect">
                <a:avLst/>
              </a:prstGeom>
              <a:solidFill>
                <a:schemeClr val="bg2">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smtClean="0">
                    <a:ln>
                      <a:noFill/>
                    </a:ln>
                    <a:solidFill>
                      <a:schemeClr val="tx1"/>
                    </a:solidFill>
                    <a:effectLst/>
                    <a:latin typeface="Arial" charset="0"/>
                  </a:rPr>
                  <a:t>resource server</a:t>
                </a:r>
              </a:p>
            </p:txBody>
          </p:sp>
          <p:sp>
            <p:nvSpPr>
              <p:cNvPr id="35" name="Magnetic Disk 34"/>
              <p:cNvSpPr/>
              <p:nvPr/>
            </p:nvSpPr>
            <p:spPr bwMode="auto">
              <a:xfrm>
                <a:off x="5981700" y="3043573"/>
                <a:ext cx="1168400" cy="1105638"/>
              </a:xfrm>
              <a:prstGeom prst="flowChartMagneticDisk">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chemeClr val="tx1"/>
                    </a:solidFill>
                    <a:effectLst/>
                    <a:latin typeface="Arial" charset="0"/>
                  </a:rPr>
                  <a:t>resource (services and data)</a:t>
                </a:r>
              </a:p>
            </p:txBody>
          </p:sp>
        </p:grpSp>
        <p:cxnSp>
          <p:nvCxnSpPr>
            <p:cNvPr id="28" name="Straight Arrow Connector 27"/>
            <p:cNvCxnSpPr>
              <a:endCxn id="26" idx="1"/>
            </p:cNvCxnSpPr>
            <p:nvPr/>
          </p:nvCxnSpPr>
          <p:spPr bwMode="auto">
            <a:xfrm>
              <a:off x="1123859" y="5191300"/>
              <a:ext cx="2292441" cy="0"/>
            </a:xfrm>
            <a:prstGeom prst="straightConnector1">
              <a:avLst/>
            </a:prstGeom>
            <a:solidFill>
              <a:schemeClr val="accent1"/>
            </a:solidFill>
            <a:ln w="28575" cap="flat" cmpd="sng" algn="ctr">
              <a:solidFill>
                <a:schemeClr val="bg2">
                  <a:lumMod val="25000"/>
                </a:schemeClr>
              </a:solidFill>
              <a:prstDash val="dash"/>
              <a:round/>
              <a:headEnd type="arrow"/>
              <a:tailEnd type="arrow"/>
            </a:ln>
            <a:effectLst/>
          </p:spPr>
        </p:cxnSp>
        <p:cxnSp>
          <p:nvCxnSpPr>
            <p:cNvPr id="29" name="Straight Arrow Connector 28"/>
            <p:cNvCxnSpPr>
              <a:stCxn id="26" idx="3"/>
              <a:endCxn id="34" idx="1"/>
            </p:cNvCxnSpPr>
            <p:nvPr/>
          </p:nvCxnSpPr>
          <p:spPr bwMode="auto">
            <a:xfrm>
              <a:off x="4470400" y="5191300"/>
              <a:ext cx="2300786" cy="1"/>
            </a:xfrm>
            <a:prstGeom prst="straightConnector1">
              <a:avLst/>
            </a:prstGeom>
            <a:solidFill>
              <a:schemeClr val="accent1"/>
            </a:solidFill>
            <a:ln w="28575" cap="flat" cmpd="sng" algn="ctr">
              <a:solidFill>
                <a:schemeClr val="bg2">
                  <a:lumMod val="25000"/>
                </a:schemeClr>
              </a:solidFill>
              <a:prstDash val="dash"/>
              <a:round/>
              <a:headEnd type="arrow"/>
              <a:tailEnd type="arrow"/>
            </a:ln>
            <a:effectLst/>
          </p:spPr>
        </p:cxnSp>
        <p:sp>
          <p:nvSpPr>
            <p:cNvPr id="30" name="Pentagon 29"/>
            <p:cNvSpPr/>
            <p:nvPr/>
          </p:nvSpPr>
          <p:spPr bwMode="auto">
            <a:xfrm>
              <a:off x="1460500" y="4559300"/>
              <a:ext cx="1752600" cy="469413"/>
            </a:xfrm>
            <a:prstGeom prst="homePlate">
              <a:avLst/>
            </a:prstGeom>
            <a:solidFill>
              <a:srgbClr val="77D9E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GB" sz="1000" b="1" dirty="0" smtClean="0">
                  <a:solidFill>
                    <a:srgbClr val="000000"/>
                  </a:solidFill>
                </a:rPr>
                <a:t>resource credentials</a:t>
              </a:r>
            </a:p>
            <a:p>
              <a:pPr marL="0" marR="0" indent="0" defTabSz="914400" rtl="0" eaLnBrk="0" fontAlgn="base" latinLnBrk="0" hangingPunct="0">
                <a:lnSpc>
                  <a:spcPct val="100000"/>
                </a:lnSpc>
                <a:spcBef>
                  <a:spcPct val="0"/>
                </a:spcBef>
                <a:spcAft>
                  <a:spcPct val="0"/>
                </a:spcAft>
                <a:buClrTx/>
                <a:buSzTx/>
                <a:buFontTx/>
                <a:buNone/>
                <a:tabLst/>
              </a:pPr>
              <a:r>
                <a:rPr lang="en-GB" sz="1000" b="1" dirty="0" smtClean="0">
                  <a:solidFill>
                    <a:srgbClr val="000000"/>
                  </a:solidFill>
                </a:rPr>
                <a:t>request</a:t>
              </a:r>
              <a:endParaRPr kumimoji="0" lang="en-GB" sz="1000" b="1" i="0" u="none" strike="noStrike" cap="none" normalizeH="0" baseline="0" dirty="0" smtClean="0">
                <a:ln>
                  <a:noFill/>
                </a:ln>
                <a:solidFill>
                  <a:srgbClr val="000000"/>
                </a:solidFill>
                <a:effectLst/>
              </a:endParaRPr>
            </a:p>
          </p:txBody>
        </p:sp>
        <p:sp>
          <p:nvSpPr>
            <p:cNvPr id="32" name="Pentagon 31"/>
            <p:cNvSpPr/>
            <p:nvPr/>
          </p:nvSpPr>
          <p:spPr bwMode="auto">
            <a:xfrm flipH="1">
              <a:off x="4775198" y="5311364"/>
              <a:ext cx="1596479" cy="277203"/>
            </a:xfrm>
            <a:prstGeom prst="homePlate">
              <a:avLst/>
            </a:prstGeom>
            <a:solidFill>
              <a:srgbClr val="6600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GB" sz="1000" b="1" dirty="0" smtClean="0">
                  <a:solidFill>
                    <a:schemeClr val="bg1"/>
                  </a:solidFill>
                </a:rPr>
                <a:t>response</a:t>
              </a:r>
              <a:endParaRPr kumimoji="0" lang="en-GB" sz="1000" b="1" i="0" u="none" strike="noStrike" cap="none" normalizeH="0" baseline="0" dirty="0" smtClean="0">
                <a:ln>
                  <a:noFill/>
                </a:ln>
                <a:solidFill>
                  <a:schemeClr val="bg1"/>
                </a:solidFill>
                <a:effectLst/>
              </a:endParaRPr>
            </a:p>
          </p:txBody>
        </p:sp>
        <p:sp>
          <p:nvSpPr>
            <p:cNvPr id="46" name="Pentagon 45"/>
            <p:cNvSpPr/>
            <p:nvPr/>
          </p:nvSpPr>
          <p:spPr bwMode="auto">
            <a:xfrm>
              <a:off x="4775200" y="4559300"/>
              <a:ext cx="1752600" cy="469413"/>
            </a:xfrm>
            <a:prstGeom prst="homePlate">
              <a:avLst/>
            </a:prstGeom>
            <a:solidFill>
              <a:srgbClr val="77D9E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GB" sz="1000" b="1" dirty="0" smtClean="0">
                  <a:solidFill>
                    <a:srgbClr val="000000"/>
                  </a:solidFill>
                </a:rPr>
                <a:t>resource credentials</a:t>
              </a:r>
            </a:p>
            <a:p>
              <a:pPr marL="0" marR="0" indent="0" defTabSz="914400" rtl="0" eaLnBrk="0" fontAlgn="base" latinLnBrk="0" hangingPunct="0">
                <a:lnSpc>
                  <a:spcPct val="100000"/>
                </a:lnSpc>
                <a:spcBef>
                  <a:spcPct val="0"/>
                </a:spcBef>
                <a:spcAft>
                  <a:spcPct val="0"/>
                </a:spcAft>
                <a:buClrTx/>
                <a:buSzTx/>
                <a:buFontTx/>
                <a:buNone/>
                <a:tabLst/>
              </a:pPr>
              <a:r>
                <a:rPr lang="en-GB" sz="1000" b="1" dirty="0" smtClean="0">
                  <a:solidFill>
                    <a:srgbClr val="000000"/>
                  </a:solidFill>
                </a:rPr>
                <a:t>request</a:t>
              </a:r>
              <a:endParaRPr kumimoji="0" lang="en-GB" sz="1000" b="1" i="0" u="none" strike="noStrike" cap="none" normalizeH="0" baseline="0" dirty="0" smtClean="0">
                <a:ln>
                  <a:noFill/>
                </a:ln>
                <a:solidFill>
                  <a:srgbClr val="000000"/>
                </a:solidFill>
                <a:effectLst/>
              </a:endParaRPr>
            </a:p>
          </p:txBody>
        </p:sp>
        <p:sp>
          <p:nvSpPr>
            <p:cNvPr id="47" name="Pentagon 46"/>
            <p:cNvSpPr/>
            <p:nvPr/>
          </p:nvSpPr>
          <p:spPr bwMode="auto">
            <a:xfrm flipH="1">
              <a:off x="1460498" y="5311364"/>
              <a:ext cx="1596479" cy="277203"/>
            </a:xfrm>
            <a:prstGeom prst="homePlate">
              <a:avLst/>
            </a:prstGeom>
            <a:solidFill>
              <a:srgbClr val="6600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GB" sz="1000" b="1" dirty="0" smtClean="0">
                  <a:solidFill>
                    <a:schemeClr val="bg1"/>
                  </a:solidFill>
                </a:rPr>
                <a:t>response</a:t>
              </a:r>
              <a:endParaRPr kumimoji="0" lang="en-GB" sz="1000" b="1" i="0" u="none" strike="noStrike" cap="none" normalizeH="0" baseline="0" dirty="0" smtClean="0">
                <a:ln>
                  <a:noFill/>
                </a:ln>
                <a:solidFill>
                  <a:schemeClr val="bg1"/>
                </a:solidFill>
                <a:effectLst/>
              </a:endParaRPr>
            </a:p>
          </p:txBody>
        </p:sp>
      </p:gr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lstStyle/>
          <a:p>
            <a:pPr eaLnBrk="1" hangingPunct="1"/>
            <a:r>
              <a:rPr lang="en-GB" dirty="0" smtClean="0">
                <a:latin typeface="Calibri" charset="0"/>
                <a:ea typeface="ＭＳ Ｐゴシック" charset="0"/>
                <a:cs typeface="ＭＳ Ｐゴシック" charset="0"/>
              </a:rPr>
              <a:t>A More Interesting Problem Statement</a:t>
            </a:r>
            <a:endParaRPr lang="en-GB" dirty="0">
              <a:latin typeface="Calibri" charset="0"/>
              <a:ea typeface="ＭＳ Ｐゴシック" charset="0"/>
              <a:cs typeface="ＭＳ Ｐゴシック" charset="0"/>
            </a:endParaRPr>
          </a:p>
        </p:txBody>
      </p:sp>
      <p:sp>
        <p:nvSpPr>
          <p:cNvPr id="5123" name="Rectangle 3"/>
          <p:cNvSpPr>
            <a:spLocks noGrp="1" noChangeArrowheads="1"/>
          </p:cNvSpPr>
          <p:nvPr>
            <p:ph idx="4294967295"/>
          </p:nvPr>
        </p:nvSpPr>
        <p:spPr>
          <a:xfrm>
            <a:off x="2120900" y="1121677"/>
            <a:ext cx="6705600" cy="3579081"/>
          </a:xfrm>
        </p:spPr>
        <p:txBody>
          <a:bodyPr/>
          <a:lstStyle/>
          <a:p>
            <a:pPr marL="0" indent="0" eaLnBrk="1" hangingPunct="1">
              <a:buClr>
                <a:schemeClr val="accent2"/>
              </a:buClr>
              <a:buNone/>
            </a:pPr>
            <a:r>
              <a:rPr lang="en-GB" sz="8000" b="1" baseline="-20000" dirty="0" smtClean="0">
                <a:latin typeface="Garamond"/>
                <a:cs typeface="Garamond"/>
              </a:rPr>
              <a:t>“</a:t>
            </a:r>
            <a:r>
              <a:rPr lang="en-GB" sz="2000" dirty="0" smtClean="0">
                <a:latin typeface="Garamond"/>
                <a:ea typeface="ＭＳ Ｐゴシック" charset="0"/>
                <a:cs typeface="Garamond"/>
              </a:rPr>
              <a:t>In </a:t>
            </a:r>
            <a:r>
              <a:rPr lang="en-GB" sz="2000" dirty="0">
                <a:latin typeface="Garamond"/>
                <a:ea typeface="ＭＳ Ｐゴシック" charset="0"/>
                <a:cs typeface="Garamond"/>
              </a:rPr>
              <a:t>the movie Ferris Bueller’s Day Off, a valet attendant takes a fully restored 1961 Ferrari out for a joyride</a:t>
            </a:r>
            <a:r>
              <a:rPr lang="en-GB" sz="2000" dirty="0" smtClean="0">
                <a:latin typeface="Garamond"/>
                <a:ea typeface="ＭＳ Ｐゴシック" charset="0"/>
                <a:cs typeface="Garamond"/>
              </a:rPr>
              <a:t>.</a:t>
            </a:r>
          </a:p>
          <a:p>
            <a:pPr marL="0" indent="0" eaLnBrk="1" hangingPunct="1">
              <a:buClr>
                <a:schemeClr val="accent2"/>
              </a:buClr>
              <a:buNone/>
            </a:pPr>
            <a:r>
              <a:rPr lang="en-GB" sz="2000" dirty="0" smtClean="0">
                <a:latin typeface="Garamond"/>
                <a:ea typeface="ＭＳ Ｐゴシック" charset="0"/>
                <a:cs typeface="Garamond"/>
              </a:rPr>
              <a:t>How </a:t>
            </a:r>
            <a:r>
              <a:rPr lang="en-GB" sz="2000" dirty="0">
                <a:latin typeface="Garamond"/>
                <a:ea typeface="ＭＳ Ｐゴシック" charset="0"/>
                <a:cs typeface="Garamond"/>
              </a:rPr>
              <a:t>do you prevent the same thing from happening to your brand-new Mustang</a:t>
            </a:r>
            <a:r>
              <a:rPr lang="en-GB" sz="2000" dirty="0" smtClean="0">
                <a:latin typeface="Garamond"/>
                <a:ea typeface="ＭＳ Ｐゴシック" charset="0"/>
                <a:cs typeface="Garamond"/>
              </a:rPr>
              <a:t>?</a:t>
            </a:r>
          </a:p>
          <a:p>
            <a:pPr marL="0" indent="0" eaLnBrk="1" hangingPunct="1">
              <a:buClr>
                <a:schemeClr val="accent2"/>
              </a:buClr>
              <a:buNone/>
            </a:pPr>
            <a:r>
              <a:rPr lang="en-GB" sz="2000" dirty="0" smtClean="0">
                <a:latin typeface="Garamond"/>
                <a:ea typeface="ＭＳ Ｐゴシック" charset="0"/>
                <a:cs typeface="Garamond"/>
              </a:rPr>
              <a:t>Some </a:t>
            </a:r>
            <a:r>
              <a:rPr lang="en-GB" sz="2000" dirty="0">
                <a:latin typeface="Garamond"/>
                <a:ea typeface="ＭＳ Ｐゴシック" charset="0"/>
                <a:cs typeface="Garamond"/>
              </a:rPr>
              <a:t>cars now come with special keys that allow the owner to provide limited authorization to valet attendants (or kids!) and prevent activities such as opening the trunk and driving at excessive </a:t>
            </a:r>
            <a:r>
              <a:rPr lang="en-GB" sz="2000" dirty="0" smtClean="0">
                <a:latin typeface="Garamond"/>
                <a:ea typeface="ＭＳ Ｐゴシック" charset="0"/>
                <a:cs typeface="Garamond"/>
              </a:rPr>
              <a:t>speeds.</a:t>
            </a:r>
          </a:p>
          <a:p>
            <a:pPr marL="0" indent="0" eaLnBrk="1" hangingPunct="1">
              <a:buClr>
                <a:schemeClr val="accent2"/>
              </a:buClr>
              <a:buNone/>
            </a:pPr>
            <a:r>
              <a:rPr lang="en-GB" sz="2000" dirty="0" smtClean="0">
                <a:latin typeface="Garamond"/>
                <a:ea typeface="ＭＳ Ｐゴシック" charset="0"/>
                <a:cs typeface="Garamond"/>
              </a:rPr>
              <a:t>OAuth was created to solve the same</a:t>
            </a:r>
            <a:endParaRPr lang="en-GB" sz="4000" baseline="-25000" dirty="0" smtClean="0">
              <a:latin typeface="Garamond"/>
              <a:ea typeface="ＭＳ Ｐゴシック" charset="0"/>
              <a:cs typeface="Garamond"/>
            </a:endParaRPr>
          </a:p>
        </p:txBody>
      </p:sp>
      <p:sp>
        <p:nvSpPr>
          <p:cNvPr id="5124" name="Slide Number Placeholder 17"/>
          <p:cNvSpPr>
            <a:spLocks noGrp="1"/>
          </p:cNvSpPr>
          <p:nvPr>
            <p:ph type="sldNum" sz="quarter" idx="12"/>
          </p:nvPr>
        </p:nvSpPr>
        <p:spPr bwMode="auto">
          <a:xfrm>
            <a:off x="8402638" y="6473825"/>
            <a:ext cx="284162" cy="247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CA415223-74E1-9842-94D0-DE11413B0913}" type="slidenum">
              <a:rPr lang="en-GB" b="1">
                <a:solidFill>
                  <a:srgbClr val="045C75"/>
                </a:solidFill>
                <a:cs typeface="Arial" charset="0"/>
              </a:rPr>
              <a:pPr/>
              <a:t>5</a:t>
            </a:fld>
            <a:endParaRPr lang="en-GB" b="1" dirty="0">
              <a:solidFill>
                <a:srgbClr val="045C75"/>
              </a:solidFill>
              <a:cs typeface="Arial" charset="0"/>
            </a:endParaRPr>
          </a:p>
        </p:txBody>
      </p:sp>
      <p:pic>
        <p:nvPicPr>
          <p:cNvPr id="2" name="Picture 1"/>
          <p:cNvPicPr>
            <a:picLocks noChangeAspect="1"/>
          </p:cNvPicPr>
          <p:nvPr/>
        </p:nvPicPr>
        <p:blipFill>
          <a:blip r:embed="rId2"/>
          <a:stretch>
            <a:fillRect/>
          </a:stretch>
        </p:blipFill>
        <p:spPr>
          <a:xfrm>
            <a:off x="444107" y="2003705"/>
            <a:ext cx="1663700" cy="2495550"/>
          </a:xfrm>
          <a:prstGeom prst="rect">
            <a:avLst/>
          </a:prstGeom>
        </p:spPr>
      </p:pic>
      <p:pic>
        <p:nvPicPr>
          <p:cNvPr id="7" name="Picture 6"/>
          <p:cNvPicPr>
            <a:picLocks noChangeAspect="1"/>
          </p:cNvPicPr>
          <p:nvPr/>
        </p:nvPicPr>
        <p:blipFill>
          <a:blip r:embed="rId3"/>
          <a:stretch>
            <a:fillRect/>
          </a:stretch>
        </p:blipFill>
        <p:spPr>
          <a:xfrm>
            <a:off x="6768675" y="4134592"/>
            <a:ext cx="1930400" cy="2540000"/>
          </a:xfrm>
          <a:prstGeom prst="rect">
            <a:avLst/>
          </a:prstGeom>
        </p:spPr>
      </p:pic>
      <p:sp>
        <p:nvSpPr>
          <p:cNvPr id="12" name="Rectangle 3"/>
          <p:cNvSpPr txBox="1">
            <a:spLocks noChangeArrowheads="1"/>
          </p:cNvSpPr>
          <p:nvPr/>
        </p:nvSpPr>
        <p:spPr bwMode="auto">
          <a:xfrm>
            <a:off x="2867421" y="5831853"/>
            <a:ext cx="3667785" cy="736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rgbClr val="0BD0D9"/>
              </a:buClr>
              <a:buSzPct val="95000"/>
              <a:buFont typeface="Wingdings 2" charset="0"/>
              <a:buChar char=""/>
              <a:defRPr sz="2600">
                <a:solidFill>
                  <a:schemeClr val="tx1"/>
                </a:solidFill>
                <a:latin typeface="+mn-lt"/>
                <a:ea typeface="ＭＳ Ｐゴシック" charset="-128"/>
                <a:cs typeface="ＭＳ Ｐゴシック" charset="-128"/>
              </a:defRPr>
            </a:lvl1pPr>
            <a:lvl2pPr marL="639763" indent="-246063" algn="l" rtl="0" eaLnBrk="0" fontAlgn="base" hangingPunct="0">
              <a:spcBef>
                <a:spcPct val="20000"/>
              </a:spcBef>
              <a:spcAft>
                <a:spcPct val="0"/>
              </a:spcAft>
              <a:buClr>
                <a:schemeClr val="accent1"/>
              </a:buClr>
              <a:buSzPct val="85000"/>
              <a:buFont typeface="Wingdings 2" charset="0"/>
              <a:buChar char=""/>
              <a:defRPr sz="2400">
                <a:solidFill>
                  <a:schemeClr val="tx1"/>
                </a:solidFill>
                <a:latin typeface="+mn-lt"/>
                <a:ea typeface="ＭＳ Ｐゴシック" charset="-128"/>
              </a:defRPr>
            </a:lvl2pPr>
            <a:lvl3pPr marL="914400" indent="-246063" algn="l" rtl="0" eaLnBrk="0" fontAlgn="base" hangingPunct="0">
              <a:spcBef>
                <a:spcPct val="20000"/>
              </a:spcBef>
              <a:spcAft>
                <a:spcPct val="0"/>
              </a:spcAft>
              <a:buClr>
                <a:schemeClr val="accent2"/>
              </a:buClr>
              <a:buSzPct val="70000"/>
              <a:buFont typeface="Wingdings 2" charset="0"/>
              <a:buChar char=""/>
              <a:defRPr sz="2100">
                <a:solidFill>
                  <a:schemeClr val="tx1"/>
                </a:solidFill>
                <a:latin typeface="+mn-lt"/>
                <a:ea typeface="ＭＳ Ｐゴシック" charset="-128"/>
              </a:defRPr>
            </a:lvl3pPr>
            <a:lvl4pPr marL="1187450" indent="-209550" algn="l" rtl="0" eaLnBrk="0" fontAlgn="base" hangingPunct="0">
              <a:spcBef>
                <a:spcPct val="20000"/>
              </a:spcBef>
              <a:spcAft>
                <a:spcPct val="0"/>
              </a:spcAft>
              <a:buClr>
                <a:srgbClr val="0BD0D9"/>
              </a:buClr>
              <a:buSzPct val="65000"/>
              <a:buFont typeface="Wingdings 2" charset="0"/>
              <a:buChar char=""/>
              <a:defRPr sz="2000">
                <a:solidFill>
                  <a:schemeClr val="tx1"/>
                </a:solidFill>
                <a:latin typeface="+mn-lt"/>
                <a:ea typeface="ＭＳ Ｐゴシック" charset="-128"/>
              </a:defRPr>
            </a:lvl4pPr>
            <a:lvl5pPr marL="1462088" indent="-209550" algn="l" rtl="0" eaLnBrk="0" fontAlgn="base" hangingPunct="0">
              <a:spcBef>
                <a:spcPct val="20000"/>
              </a:spcBef>
              <a:spcAft>
                <a:spcPct val="0"/>
              </a:spcAft>
              <a:buClr>
                <a:srgbClr val="10CF9B"/>
              </a:buClr>
              <a:buSzPct val="65000"/>
              <a:buFont typeface="Wingdings 2" charset="0"/>
              <a:buChar char=""/>
              <a:defRPr sz="2000">
                <a:solidFill>
                  <a:schemeClr val="tx1"/>
                </a:solidFill>
                <a:latin typeface="+mn-lt"/>
                <a:ea typeface="ＭＳ Ｐゴシック" charset="-128"/>
              </a:defRPr>
            </a:lvl5pPr>
            <a:lvl6pPr marL="1919288" indent="-209550" algn="l" rtl="0" fontAlgn="base">
              <a:spcBef>
                <a:spcPct val="20000"/>
              </a:spcBef>
              <a:spcAft>
                <a:spcPct val="0"/>
              </a:spcAft>
              <a:buClr>
                <a:srgbClr val="10CF9B"/>
              </a:buClr>
              <a:buSzPct val="65000"/>
              <a:buFont typeface="Wingdings 2" pitchFamily="18" charset="2"/>
              <a:buChar char=""/>
              <a:defRPr sz="2000">
                <a:solidFill>
                  <a:schemeClr val="tx1"/>
                </a:solidFill>
                <a:latin typeface="+mn-lt"/>
              </a:defRPr>
            </a:lvl6pPr>
            <a:lvl7pPr marL="2376488" indent="-209550" algn="l" rtl="0" fontAlgn="base">
              <a:spcBef>
                <a:spcPct val="20000"/>
              </a:spcBef>
              <a:spcAft>
                <a:spcPct val="0"/>
              </a:spcAft>
              <a:buClr>
                <a:srgbClr val="10CF9B"/>
              </a:buClr>
              <a:buSzPct val="65000"/>
              <a:buFont typeface="Wingdings 2" pitchFamily="18" charset="2"/>
              <a:buChar char=""/>
              <a:defRPr sz="2000">
                <a:solidFill>
                  <a:schemeClr val="tx1"/>
                </a:solidFill>
                <a:latin typeface="+mn-lt"/>
              </a:defRPr>
            </a:lvl7pPr>
            <a:lvl8pPr marL="2833688" indent="-209550" algn="l" rtl="0" fontAlgn="base">
              <a:spcBef>
                <a:spcPct val="20000"/>
              </a:spcBef>
              <a:spcAft>
                <a:spcPct val="0"/>
              </a:spcAft>
              <a:buClr>
                <a:srgbClr val="10CF9B"/>
              </a:buClr>
              <a:buSzPct val="65000"/>
              <a:buFont typeface="Wingdings 2" pitchFamily="18" charset="2"/>
              <a:buChar char=""/>
              <a:defRPr sz="2000">
                <a:solidFill>
                  <a:schemeClr val="tx1"/>
                </a:solidFill>
                <a:latin typeface="+mn-lt"/>
              </a:defRPr>
            </a:lvl8pPr>
            <a:lvl9pPr marL="3290888" indent="-209550" algn="l" rtl="0" fontAlgn="base">
              <a:spcBef>
                <a:spcPct val="20000"/>
              </a:spcBef>
              <a:spcAft>
                <a:spcPct val="0"/>
              </a:spcAft>
              <a:buClr>
                <a:srgbClr val="10CF9B"/>
              </a:buClr>
              <a:buSzPct val="65000"/>
              <a:buFont typeface="Wingdings 2" pitchFamily="18" charset="2"/>
              <a:buChar char=""/>
              <a:defRPr sz="2000">
                <a:solidFill>
                  <a:schemeClr val="tx1"/>
                </a:solidFill>
                <a:latin typeface="+mn-lt"/>
              </a:defRPr>
            </a:lvl9pPr>
          </a:lstStyle>
          <a:p>
            <a:pPr marL="0" indent="0" algn="r" eaLnBrk="1" hangingPunct="1">
              <a:buClr>
                <a:schemeClr val="accent2"/>
              </a:buClr>
              <a:buNone/>
            </a:pPr>
            <a:r>
              <a:rPr lang="en-GB" sz="2000" i="1" dirty="0" smtClean="0">
                <a:latin typeface="Calibri" charset="0"/>
                <a:ea typeface="ＭＳ Ｐゴシック" charset="0"/>
                <a:cs typeface="ＭＳ Ｐゴシック" charset="0"/>
              </a:rPr>
              <a:t>Getting Started with OAuth 2.0</a:t>
            </a:r>
            <a:r>
              <a:rPr lang="en-GB" sz="2000" dirty="0" smtClean="0">
                <a:latin typeface="Calibri" charset="0"/>
                <a:ea typeface="ＭＳ Ｐゴシック" charset="0"/>
                <a:cs typeface="ＭＳ Ｐゴシック" charset="0"/>
              </a:rPr>
              <a:t>,</a:t>
            </a:r>
            <a:br>
              <a:rPr lang="en-GB" sz="2000" dirty="0" smtClean="0">
                <a:latin typeface="Calibri" charset="0"/>
                <a:ea typeface="ＭＳ Ｐゴシック" charset="0"/>
                <a:cs typeface="ＭＳ Ｐゴシック" charset="0"/>
              </a:rPr>
            </a:br>
            <a:r>
              <a:rPr lang="en-GB" sz="2000" dirty="0" smtClean="0">
                <a:latin typeface="Calibri" charset="0"/>
                <a:ea typeface="ＭＳ Ｐゴシック" charset="0"/>
                <a:cs typeface="ＭＳ Ｐゴシック" charset="0"/>
              </a:rPr>
              <a:t>Ryan Boyd, O’Reilly Books 2012</a:t>
            </a:r>
            <a:endParaRPr lang="en-GB" sz="2000" dirty="0">
              <a:latin typeface="Calibri" charset="0"/>
              <a:ea typeface="ＭＳ Ｐゴシック" charset="0"/>
              <a:cs typeface="ＭＳ Ｐゴシック" charset="0"/>
            </a:endParaRPr>
          </a:p>
        </p:txBody>
      </p:sp>
      <p:sp>
        <p:nvSpPr>
          <p:cNvPr id="10" name="Rectangle 3"/>
          <p:cNvSpPr txBox="1">
            <a:spLocks noChangeArrowheads="1"/>
          </p:cNvSpPr>
          <p:nvPr/>
        </p:nvSpPr>
        <p:spPr bwMode="auto">
          <a:xfrm>
            <a:off x="2120900" y="3850481"/>
            <a:ext cx="6705600" cy="1305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rgbClr val="0BD0D9"/>
              </a:buClr>
              <a:buSzPct val="95000"/>
              <a:buFont typeface="Wingdings 2" charset="0"/>
              <a:buChar char=""/>
              <a:defRPr sz="2600">
                <a:solidFill>
                  <a:schemeClr val="tx1"/>
                </a:solidFill>
                <a:latin typeface="+mn-lt"/>
                <a:ea typeface="ＭＳ Ｐゴシック" charset="-128"/>
                <a:cs typeface="ＭＳ Ｐゴシック" charset="-128"/>
              </a:defRPr>
            </a:lvl1pPr>
            <a:lvl2pPr marL="639763" indent="-246063" algn="l" rtl="0" eaLnBrk="0" fontAlgn="base" hangingPunct="0">
              <a:spcBef>
                <a:spcPct val="20000"/>
              </a:spcBef>
              <a:spcAft>
                <a:spcPct val="0"/>
              </a:spcAft>
              <a:buClr>
                <a:schemeClr val="accent1"/>
              </a:buClr>
              <a:buSzPct val="85000"/>
              <a:buFont typeface="Wingdings 2" charset="0"/>
              <a:buChar char=""/>
              <a:defRPr sz="2400">
                <a:solidFill>
                  <a:schemeClr val="tx1"/>
                </a:solidFill>
                <a:latin typeface="+mn-lt"/>
                <a:ea typeface="ＭＳ Ｐゴシック" charset="-128"/>
              </a:defRPr>
            </a:lvl2pPr>
            <a:lvl3pPr marL="914400" indent="-246063" algn="l" rtl="0" eaLnBrk="0" fontAlgn="base" hangingPunct="0">
              <a:spcBef>
                <a:spcPct val="20000"/>
              </a:spcBef>
              <a:spcAft>
                <a:spcPct val="0"/>
              </a:spcAft>
              <a:buClr>
                <a:schemeClr val="accent2"/>
              </a:buClr>
              <a:buSzPct val="70000"/>
              <a:buFont typeface="Wingdings 2" charset="0"/>
              <a:buChar char=""/>
              <a:defRPr sz="2100">
                <a:solidFill>
                  <a:schemeClr val="tx1"/>
                </a:solidFill>
                <a:latin typeface="+mn-lt"/>
                <a:ea typeface="ＭＳ Ｐゴシック" charset="-128"/>
              </a:defRPr>
            </a:lvl3pPr>
            <a:lvl4pPr marL="1187450" indent="-209550" algn="l" rtl="0" eaLnBrk="0" fontAlgn="base" hangingPunct="0">
              <a:spcBef>
                <a:spcPct val="20000"/>
              </a:spcBef>
              <a:spcAft>
                <a:spcPct val="0"/>
              </a:spcAft>
              <a:buClr>
                <a:srgbClr val="0BD0D9"/>
              </a:buClr>
              <a:buSzPct val="65000"/>
              <a:buFont typeface="Wingdings 2" charset="0"/>
              <a:buChar char=""/>
              <a:defRPr sz="2000">
                <a:solidFill>
                  <a:schemeClr val="tx1"/>
                </a:solidFill>
                <a:latin typeface="+mn-lt"/>
                <a:ea typeface="ＭＳ Ｐゴシック" charset="-128"/>
              </a:defRPr>
            </a:lvl4pPr>
            <a:lvl5pPr marL="1462088" indent="-209550" algn="l" rtl="0" eaLnBrk="0" fontAlgn="base" hangingPunct="0">
              <a:spcBef>
                <a:spcPct val="20000"/>
              </a:spcBef>
              <a:spcAft>
                <a:spcPct val="0"/>
              </a:spcAft>
              <a:buClr>
                <a:srgbClr val="10CF9B"/>
              </a:buClr>
              <a:buSzPct val="65000"/>
              <a:buFont typeface="Wingdings 2" charset="0"/>
              <a:buChar char=""/>
              <a:defRPr sz="2000">
                <a:solidFill>
                  <a:schemeClr val="tx1"/>
                </a:solidFill>
                <a:latin typeface="+mn-lt"/>
                <a:ea typeface="ＭＳ Ｐゴシック" charset="-128"/>
              </a:defRPr>
            </a:lvl5pPr>
            <a:lvl6pPr marL="1919288" indent="-209550" algn="l" rtl="0" fontAlgn="base">
              <a:spcBef>
                <a:spcPct val="20000"/>
              </a:spcBef>
              <a:spcAft>
                <a:spcPct val="0"/>
              </a:spcAft>
              <a:buClr>
                <a:srgbClr val="10CF9B"/>
              </a:buClr>
              <a:buSzPct val="65000"/>
              <a:buFont typeface="Wingdings 2" pitchFamily="18" charset="2"/>
              <a:buChar char=""/>
              <a:defRPr sz="2000">
                <a:solidFill>
                  <a:schemeClr val="tx1"/>
                </a:solidFill>
                <a:latin typeface="+mn-lt"/>
              </a:defRPr>
            </a:lvl6pPr>
            <a:lvl7pPr marL="2376488" indent="-209550" algn="l" rtl="0" fontAlgn="base">
              <a:spcBef>
                <a:spcPct val="20000"/>
              </a:spcBef>
              <a:spcAft>
                <a:spcPct val="0"/>
              </a:spcAft>
              <a:buClr>
                <a:srgbClr val="10CF9B"/>
              </a:buClr>
              <a:buSzPct val="65000"/>
              <a:buFont typeface="Wingdings 2" pitchFamily="18" charset="2"/>
              <a:buChar char=""/>
              <a:defRPr sz="2000">
                <a:solidFill>
                  <a:schemeClr val="tx1"/>
                </a:solidFill>
                <a:latin typeface="+mn-lt"/>
              </a:defRPr>
            </a:lvl7pPr>
            <a:lvl8pPr marL="2833688" indent="-209550" algn="l" rtl="0" fontAlgn="base">
              <a:spcBef>
                <a:spcPct val="20000"/>
              </a:spcBef>
              <a:spcAft>
                <a:spcPct val="0"/>
              </a:spcAft>
              <a:buClr>
                <a:srgbClr val="10CF9B"/>
              </a:buClr>
              <a:buSzPct val="65000"/>
              <a:buFont typeface="Wingdings 2" pitchFamily="18" charset="2"/>
              <a:buChar char=""/>
              <a:defRPr sz="2000">
                <a:solidFill>
                  <a:schemeClr val="tx1"/>
                </a:solidFill>
                <a:latin typeface="+mn-lt"/>
              </a:defRPr>
            </a:lvl8pPr>
            <a:lvl9pPr marL="3290888" indent="-209550" algn="l" rtl="0" fontAlgn="base">
              <a:spcBef>
                <a:spcPct val="20000"/>
              </a:spcBef>
              <a:spcAft>
                <a:spcPct val="0"/>
              </a:spcAft>
              <a:buClr>
                <a:srgbClr val="10CF9B"/>
              </a:buClr>
              <a:buSzPct val="65000"/>
              <a:buFont typeface="Wingdings 2" pitchFamily="18" charset="2"/>
              <a:buChar char=""/>
              <a:defRPr sz="2000">
                <a:solidFill>
                  <a:schemeClr val="tx1"/>
                </a:solidFill>
                <a:latin typeface="+mn-lt"/>
              </a:defRPr>
            </a:lvl9pPr>
          </a:lstStyle>
          <a:p>
            <a:pPr marL="0" indent="0" eaLnBrk="1" hangingPunct="1">
              <a:buClr>
                <a:schemeClr val="accent2"/>
              </a:buClr>
              <a:buFont typeface="Wingdings 2" charset="0"/>
              <a:buNone/>
            </a:pPr>
            <a:r>
              <a:rPr lang="en-GB" sz="2000" dirty="0" smtClean="0">
                <a:latin typeface="Garamond"/>
                <a:ea typeface="ＭＳ Ｐゴシック" charset="0"/>
                <a:cs typeface="Garamond"/>
              </a:rPr>
              <a:t>core issue online.</a:t>
            </a:r>
            <a:r>
              <a:rPr lang="en-GB" sz="11000" baseline="-25000" dirty="0" smtClean="0">
                <a:latin typeface="Garamond"/>
                <a:ea typeface="ＭＳ Ｐゴシック" charset="0"/>
                <a:cs typeface="Garamond"/>
              </a:rPr>
              <a:t>”</a:t>
            </a:r>
            <a:endParaRPr lang="en-GB" sz="11000" baseline="-25000" dirty="0" smtClean="0">
              <a:latin typeface="Garamond"/>
              <a:ea typeface="ＭＳ Ｐゴシック" charset="0"/>
              <a:cs typeface="Garamond"/>
            </a:endParaRPr>
          </a:p>
        </p:txBody>
      </p:sp>
    </p:spTree>
    <p:extLst>
      <p:ext uri="{BB962C8B-B14F-4D97-AF65-F5344CB8AC3E}">
        <p14:creationId xmlns:p14="http://schemas.microsoft.com/office/powerpoint/2010/main" val="348268851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lstStyle/>
          <a:p>
            <a:pPr eaLnBrk="1" hangingPunct="1"/>
            <a:r>
              <a:rPr lang="en-GB" dirty="0" smtClean="0">
                <a:latin typeface="Calibri" charset="0"/>
                <a:ea typeface="ＭＳ Ｐゴシック" charset="0"/>
                <a:cs typeface="ＭＳ Ｐゴシック" charset="0"/>
              </a:rPr>
              <a:t>A Solution: OAuth</a:t>
            </a:r>
            <a:endParaRPr lang="en-GB" dirty="0">
              <a:latin typeface="Calibri" charset="0"/>
              <a:ea typeface="ＭＳ Ｐゴシック" charset="0"/>
              <a:cs typeface="ＭＳ Ｐゴシック" charset="0"/>
            </a:endParaRPr>
          </a:p>
        </p:txBody>
      </p:sp>
      <p:sp>
        <p:nvSpPr>
          <p:cNvPr id="5123" name="Rectangle 3"/>
          <p:cNvSpPr>
            <a:spLocks noGrp="1" noChangeArrowheads="1"/>
          </p:cNvSpPr>
          <p:nvPr>
            <p:ph idx="4294967295"/>
          </p:nvPr>
        </p:nvSpPr>
        <p:spPr>
          <a:xfrm>
            <a:off x="253999" y="1466850"/>
            <a:ext cx="8650941" cy="2062103"/>
          </a:xfrm>
        </p:spPr>
        <p:txBody>
          <a:bodyPr>
            <a:spAutoFit/>
          </a:bodyPr>
          <a:lstStyle/>
          <a:p>
            <a:pPr eaLnBrk="1" hangingPunct="1">
              <a:buClr>
                <a:schemeClr val="accent2"/>
              </a:buClr>
            </a:pPr>
            <a:r>
              <a:rPr lang="en-GB" sz="2000" dirty="0" smtClean="0">
                <a:latin typeface="Calibri" charset="0"/>
                <a:ea typeface="ＭＳ Ｐゴシック" charset="0"/>
                <a:cs typeface="ＭＳ Ｐゴシック" charset="0"/>
              </a:rPr>
              <a:t>One </a:t>
            </a:r>
            <a:r>
              <a:rPr lang="en-GB" sz="2000" dirty="0">
                <a:latin typeface="Calibri" charset="0"/>
                <a:ea typeface="ＭＳ Ｐゴシック" charset="0"/>
                <a:cs typeface="ＭＳ Ｐゴシック" charset="0"/>
              </a:rPr>
              <a:t>way of solving </a:t>
            </a:r>
            <a:r>
              <a:rPr lang="en-GB" sz="2000" dirty="0" smtClean="0">
                <a:latin typeface="Calibri" charset="0"/>
                <a:ea typeface="ＭＳ Ｐゴシック" charset="0"/>
                <a:cs typeface="ＭＳ Ｐゴシック" charset="0"/>
              </a:rPr>
              <a:t>the cross</a:t>
            </a:r>
            <a:r>
              <a:rPr lang="en-GB" sz="2000" dirty="0">
                <a:latin typeface="Calibri" charset="0"/>
                <a:ea typeface="ＭＳ Ｐゴシック" charset="0"/>
                <a:cs typeface="ＭＳ Ｐゴシック" charset="0"/>
              </a:rPr>
              <a:t>-domain </a:t>
            </a:r>
            <a:r>
              <a:rPr lang="en-GB" sz="2000" dirty="0" smtClean="0">
                <a:latin typeface="Calibri" charset="0"/>
                <a:ea typeface="ＭＳ Ｐゴシック" charset="0"/>
                <a:cs typeface="ＭＳ Ｐゴシック" charset="0"/>
              </a:rPr>
              <a:t>authentication problem is </a:t>
            </a:r>
            <a:r>
              <a:rPr lang="en-GB" sz="2000" dirty="0">
                <a:latin typeface="Calibri" charset="0"/>
                <a:ea typeface="ＭＳ Ｐゴシック" charset="0"/>
                <a:cs typeface="ＭＳ Ｐゴシック" charset="0"/>
              </a:rPr>
              <a:t>to use an open standard called </a:t>
            </a:r>
            <a:r>
              <a:rPr lang="en-GB" sz="2000" b="1" dirty="0" smtClean="0">
                <a:latin typeface="Calibri" charset="0"/>
                <a:ea typeface="ＭＳ Ｐゴシック" charset="0"/>
                <a:cs typeface="ＭＳ Ｐゴシック" charset="0"/>
              </a:rPr>
              <a:t>OAuth</a:t>
            </a:r>
          </a:p>
          <a:p>
            <a:pPr eaLnBrk="1" hangingPunct="1">
              <a:buClr>
                <a:schemeClr val="accent2"/>
              </a:buClr>
            </a:pPr>
            <a:r>
              <a:rPr lang="en-GB" sz="2000" dirty="0" smtClean="0">
                <a:latin typeface="Calibri" charset="0"/>
                <a:ea typeface="ＭＳ Ｐゴシック" charset="0"/>
                <a:cs typeface="ＭＳ Ｐゴシック" charset="0"/>
              </a:rPr>
              <a:t>A </a:t>
            </a:r>
            <a:r>
              <a:rPr lang="en-GB" sz="2000" dirty="0">
                <a:latin typeface="Calibri" charset="0"/>
                <a:ea typeface="ＭＳ Ｐゴシック" charset="0"/>
                <a:cs typeface="ＭＳ Ｐゴシック" charset="0"/>
              </a:rPr>
              <a:t>client which implements the OAuth protocol uses a specially-negotiated </a:t>
            </a:r>
            <a:r>
              <a:rPr lang="en-GB" sz="2000" i="1" dirty="0">
                <a:latin typeface="Calibri" charset="0"/>
                <a:ea typeface="ＭＳ Ｐゴシック" charset="0"/>
                <a:cs typeface="ＭＳ Ｐゴシック" charset="0"/>
              </a:rPr>
              <a:t>key and secret</a:t>
            </a:r>
            <a:r>
              <a:rPr lang="en-GB" sz="2000" dirty="0">
                <a:latin typeface="Calibri" charset="0"/>
                <a:ea typeface="ＭＳ Ｐゴシック" charset="0"/>
                <a:cs typeface="ＭＳ Ｐゴシック" charset="0"/>
              </a:rPr>
              <a:t> to gain access to secured services or </a:t>
            </a:r>
            <a:r>
              <a:rPr lang="en-GB" sz="2000" dirty="0" smtClean="0">
                <a:latin typeface="Calibri" charset="0"/>
                <a:ea typeface="ＭＳ Ｐゴシック" charset="0"/>
                <a:cs typeface="ＭＳ Ｐゴシック" charset="0"/>
              </a:rPr>
              <a:t>data</a:t>
            </a:r>
          </a:p>
          <a:p>
            <a:pPr eaLnBrk="1" hangingPunct="1">
              <a:buClr>
                <a:schemeClr val="accent2"/>
              </a:buClr>
            </a:pPr>
            <a:r>
              <a:rPr lang="en-GB" sz="2000" dirty="0" smtClean="0">
                <a:latin typeface="Calibri" charset="0"/>
                <a:ea typeface="ＭＳ Ｐゴシック" charset="0"/>
                <a:cs typeface="ＭＳ Ｐゴシック" charset="0"/>
              </a:rPr>
              <a:t>The client program </a:t>
            </a:r>
            <a:r>
              <a:rPr lang="en-GB" sz="2000" dirty="0">
                <a:latin typeface="Calibri" charset="0"/>
                <a:ea typeface="ＭＳ Ｐゴシック" charset="0"/>
                <a:cs typeface="ＭＳ Ｐゴシック" charset="0"/>
              </a:rPr>
              <a:t>never sees the user’s credentials, which are submitted </a:t>
            </a:r>
            <a:r>
              <a:rPr lang="en-GB" sz="2000" i="1" dirty="0">
                <a:latin typeface="Calibri" charset="0"/>
                <a:ea typeface="ＭＳ Ｐゴシック" charset="0"/>
                <a:cs typeface="ＭＳ Ｐゴシック" charset="0"/>
              </a:rPr>
              <a:t>only to the service</a:t>
            </a:r>
            <a:r>
              <a:rPr lang="en-GB" sz="2000" dirty="0">
                <a:latin typeface="Calibri" charset="0"/>
                <a:ea typeface="ＭＳ Ｐゴシック" charset="0"/>
                <a:cs typeface="ＭＳ Ｐゴシック" charset="0"/>
              </a:rPr>
              <a:t> as part of the one-off authorisation </a:t>
            </a:r>
            <a:r>
              <a:rPr lang="en-GB" sz="2000" dirty="0" smtClean="0">
                <a:latin typeface="Calibri" charset="0"/>
                <a:ea typeface="ＭＳ Ｐゴシック" charset="0"/>
                <a:cs typeface="ＭＳ Ｐゴシック" charset="0"/>
              </a:rPr>
              <a:t>process</a:t>
            </a:r>
          </a:p>
        </p:txBody>
      </p:sp>
      <p:sp>
        <p:nvSpPr>
          <p:cNvPr id="5124" name="Slide Number Placeholder 17"/>
          <p:cNvSpPr>
            <a:spLocks noGrp="1"/>
          </p:cNvSpPr>
          <p:nvPr>
            <p:ph type="sldNum" sz="quarter" idx="12"/>
          </p:nvPr>
        </p:nvSpPr>
        <p:spPr bwMode="auto">
          <a:xfrm>
            <a:off x="8402638" y="6473825"/>
            <a:ext cx="284162" cy="247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CA415223-74E1-9842-94D0-DE11413B0913}" type="slidenum">
              <a:rPr lang="en-GB" b="1">
                <a:solidFill>
                  <a:srgbClr val="045C75"/>
                </a:solidFill>
                <a:cs typeface="Arial" charset="0"/>
              </a:rPr>
              <a:pPr/>
              <a:t>6</a:t>
            </a:fld>
            <a:endParaRPr lang="en-GB" b="1">
              <a:solidFill>
                <a:srgbClr val="045C75"/>
              </a:solidFill>
              <a:cs typeface="Arial" charset="0"/>
            </a:endParaRPr>
          </a:p>
        </p:txBody>
      </p:sp>
      <p:grpSp>
        <p:nvGrpSpPr>
          <p:cNvPr id="5153" name="Group 5152"/>
          <p:cNvGrpSpPr/>
          <p:nvPr/>
        </p:nvGrpSpPr>
        <p:grpSpPr>
          <a:xfrm>
            <a:off x="747213" y="3406068"/>
            <a:ext cx="7801973" cy="3163840"/>
            <a:chOff x="747213" y="3589384"/>
            <a:chExt cx="7801973" cy="3163840"/>
          </a:xfrm>
        </p:grpSpPr>
        <p:grpSp>
          <p:nvGrpSpPr>
            <p:cNvPr id="23" name="Group 22"/>
            <p:cNvGrpSpPr/>
            <p:nvPr/>
          </p:nvGrpSpPr>
          <p:grpSpPr>
            <a:xfrm flipH="1">
              <a:off x="747213" y="4028439"/>
              <a:ext cx="427446" cy="1061720"/>
              <a:chOff x="2495550" y="1684020"/>
              <a:chExt cx="1181100" cy="2933700"/>
            </a:xfrm>
          </p:grpSpPr>
          <p:sp>
            <p:nvSpPr>
              <p:cNvPr id="34" name="Oval 33"/>
              <p:cNvSpPr/>
              <p:nvPr/>
            </p:nvSpPr>
            <p:spPr bwMode="auto">
              <a:xfrm>
                <a:off x="2674620" y="1684020"/>
                <a:ext cx="822960" cy="822960"/>
              </a:xfrm>
              <a:prstGeom prst="ellipse">
                <a:avLst/>
              </a:prstGeom>
              <a:noFill/>
              <a:ln w="38100" cap="flat" cmpd="sng" algn="ctr">
                <a:solidFill>
                  <a:schemeClr val="tx1"/>
                </a:solidFill>
                <a:prstDash val="solid"/>
                <a:round/>
                <a:headEnd type="none" w="med" len="med"/>
                <a:tailEnd type="none" w="med" len="med"/>
              </a:ln>
              <a:effectLst/>
            </p:spPr>
            <p:txBody>
              <a:bodyPr/>
              <a:lstStyle/>
              <a:p>
                <a:endParaRPr lang="en-GB" dirty="0"/>
              </a:p>
            </p:txBody>
          </p:sp>
          <p:cxnSp>
            <p:nvCxnSpPr>
              <p:cNvPr id="35" name="Straight Connector 34"/>
              <p:cNvCxnSpPr/>
              <p:nvPr/>
            </p:nvCxnSpPr>
            <p:spPr bwMode="auto">
              <a:xfrm flipV="1">
                <a:off x="3086100" y="2506980"/>
                <a:ext cx="0" cy="118872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36" name="Straight Connector 35"/>
              <p:cNvCxnSpPr/>
              <p:nvPr/>
            </p:nvCxnSpPr>
            <p:spPr bwMode="auto">
              <a:xfrm flipV="1">
                <a:off x="2616200" y="3690620"/>
                <a:ext cx="469900" cy="9271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37" name="Straight Connector 36"/>
              <p:cNvCxnSpPr/>
              <p:nvPr/>
            </p:nvCxnSpPr>
            <p:spPr bwMode="auto">
              <a:xfrm flipH="1" flipV="1">
                <a:off x="3086100" y="3690620"/>
                <a:ext cx="469900" cy="9271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38" name="Straight Connector 37"/>
              <p:cNvCxnSpPr/>
              <p:nvPr/>
            </p:nvCxnSpPr>
            <p:spPr bwMode="auto">
              <a:xfrm>
                <a:off x="2495550" y="2959100"/>
                <a:ext cx="11811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sp>
          <p:nvSpPr>
            <p:cNvPr id="24" name="Rectangle 23"/>
            <p:cNvSpPr/>
            <p:nvPr/>
          </p:nvSpPr>
          <p:spPr bwMode="auto">
            <a:xfrm>
              <a:off x="3467100" y="4084319"/>
              <a:ext cx="1054100" cy="94996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dirty="0"/>
                <a:t>c</a:t>
              </a:r>
              <a:r>
                <a:rPr kumimoji="0" lang="en-GB" sz="1800" b="0" i="0" u="none" strike="noStrike" cap="none" normalizeH="0" baseline="0" dirty="0" smtClean="0">
                  <a:ln>
                    <a:noFill/>
                  </a:ln>
                  <a:solidFill>
                    <a:schemeClr val="tx1"/>
                  </a:solidFill>
                  <a:effectLst/>
                  <a:latin typeface="Arial" charset="0"/>
                </a:rPr>
                <a:t>lient program</a:t>
              </a:r>
            </a:p>
          </p:txBody>
        </p:sp>
        <p:grpSp>
          <p:nvGrpSpPr>
            <p:cNvPr id="25" name="Group 24"/>
            <p:cNvGrpSpPr/>
            <p:nvPr/>
          </p:nvGrpSpPr>
          <p:grpSpPr>
            <a:xfrm>
              <a:off x="6821986" y="3589384"/>
              <a:ext cx="1727200" cy="1939831"/>
              <a:chOff x="5702300" y="2416269"/>
              <a:chExt cx="1727200" cy="1939831"/>
            </a:xfrm>
          </p:grpSpPr>
          <p:sp>
            <p:nvSpPr>
              <p:cNvPr id="32" name="Rectangle 31"/>
              <p:cNvSpPr/>
              <p:nvPr/>
            </p:nvSpPr>
            <p:spPr bwMode="auto">
              <a:xfrm>
                <a:off x="5702300" y="2416269"/>
                <a:ext cx="1727200" cy="1939831"/>
              </a:xfrm>
              <a:prstGeom prst="rect">
                <a:avLst/>
              </a:prstGeom>
              <a:solidFill>
                <a:schemeClr val="bg2">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smtClean="0">
                    <a:ln>
                      <a:noFill/>
                    </a:ln>
                    <a:solidFill>
                      <a:schemeClr val="tx1"/>
                    </a:solidFill>
                    <a:effectLst/>
                    <a:latin typeface="Arial" charset="0"/>
                  </a:rPr>
                  <a:t>resource server</a:t>
                </a:r>
              </a:p>
            </p:txBody>
          </p:sp>
          <p:sp>
            <p:nvSpPr>
              <p:cNvPr id="33" name="Magnetic Disk 32"/>
              <p:cNvSpPr/>
              <p:nvPr/>
            </p:nvSpPr>
            <p:spPr bwMode="auto">
              <a:xfrm>
                <a:off x="5981700" y="3043573"/>
                <a:ext cx="1168400" cy="1105638"/>
              </a:xfrm>
              <a:prstGeom prst="flowChartMagneticDisk">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chemeClr val="tx1"/>
                    </a:solidFill>
                    <a:effectLst/>
                    <a:latin typeface="Arial" charset="0"/>
                  </a:rPr>
                  <a:t>resource (services and data)</a:t>
                </a:r>
              </a:p>
            </p:txBody>
          </p:sp>
        </p:grpSp>
        <p:cxnSp>
          <p:nvCxnSpPr>
            <p:cNvPr id="26" name="Straight Arrow Connector 25"/>
            <p:cNvCxnSpPr>
              <a:endCxn id="24" idx="1"/>
            </p:cNvCxnSpPr>
            <p:nvPr/>
          </p:nvCxnSpPr>
          <p:spPr bwMode="auto">
            <a:xfrm>
              <a:off x="1174659" y="4559299"/>
              <a:ext cx="2292441" cy="0"/>
            </a:xfrm>
            <a:prstGeom prst="straightConnector1">
              <a:avLst/>
            </a:prstGeom>
            <a:solidFill>
              <a:schemeClr val="accent1"/>
            </a:solidFill>
            <a:ln w="28575" cap="flat" cmpd="sng" algn="ctr">
              <a:solidFill>
                <a:schemeClr val="bg2">
                  <a:lumMod val="25000"/>
                </a:schemeClr>
              </a:solidFill>
              <a:prstDash val="dash"/>
              <a:round/>
              <a:headEnd type="arrow"/>
              <a:tailEnd type="arrow"/>
            </a:ln>
            <a:effectLst/>
          </p:spPr>
        </p:cxnSp>
        <p:cxnSp>
          <p:nvCxnSpPr>
            <p:cNvPr id="27" name="Straight Arrow Connector 26"/>
            <p:cNvCxnSpPr>
              <a:stCxn id="24" idx="3"/>
              <a:endCxn id="32" idx="1"/>
            </p:cNvCxnSpPr>
            <p:nvPr/>
          </p:nvCxnSpPr>
          <p:spPr bwMode="auto">
            <a:xfrm>
              <a:off x="4521200" y="4559299"/>
              <a:ext cx="2300786" cy="1"/>
            </a:xfrm>
            <a:prstGeom prst="straightConnector1">
              <a:avLst/>
            </a:prstGeom>
            <a:solidFill>
              <a:schemeClr val="accent1"/>
            </a:solidFill>
            <a:ln w="28575" cap="flat" cmpd="sng" algn="ctr">
              <a:solidFill>
                <a:schemeClr val="bg2">
                  <a:lumMod val="25000"/>
                </a:schemeClr>
              </a:solidFill>
              <a:prstDash val="dash"/>
              <a:round/>
              <a:headEnd type="arrow"/>
              <a:tailEnd type="arrow"/>
            </a:ln>
            <a:effectLst/>
          </p:spPr>
        </p:cxnSp>
        <p:sp>
          <p:nvSpPr>
            <p:cNvPr id="28" name="Pentagon 27"/>
            <p:cNvSpPr/>
            <p:nvPr/>
          </p:nvSpPr>
          <p:spPr bwMode="auto">
            <a:xfrm>
              <a:off x="1511300" y="3927299"/>
              <a:ext cx="1752600" cy="469413"/>
            </a:xfrm>
            <a:prstGeom prst="homePlat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GB" sz="1000" b="1" dirty="0" smtClean="0"/>
                <a:t>(</a:t>
              </a:r>
              <a:r>
                <a:rPr lang="en-GB" sz="1000" b="1" i="1" dirty="0" smtClean="0"/>
                <a:t>client credentials</a:t>
              </a:r>
              <a:r>
                <a:rPr lang="en-GB" sz="1000" b="1" dirty="0" smtClean="0"/>
                <a:t>)</a:t>
              </a:r>
            </a:p>
            <a:p>
              <a:pPr marL="0" marR="0" indent="0" defTabSz="914400" rtl="0" eaLnBrk="0" fontAlgn="base" latinLnBrk="0" hangingPunct="0">
                <a:lnSpc>
                  <a:spcPct val="100000"/>
                </a:lnSpc>
                <a:spcBef>
                  <a:spcPct val="0"/>
                </a:spcBef>
                <a:spcAft>
                  <a:spcPct val="0"/>
                </a:spcAft>
                <a:buClrTx/>
                <a:buSzTx/>
                <a:buFontTx/>
                <a:buNone/>
                <a:tabLst/>
              </a:pPr>
              <a:r>
                <a:rPr lang="en-GB" sz="1000" b="1" dirty="0" smtClean="0"/>
                <a:t>request</a:t>
              </a:r>
              <a:endParaRPr kumimoji="0" lang="en-GB" sz="1000" b="1" i="0" u="none" strike="noStrike" cap="none" normalizeH="0" baseline="0" dirty="0" smtClean="0">
                <a:ln>
                  <a:noFill/>
                </a:ln>
                <a:effectLst/>
              </a:endParaRPr>
            </a:p>
          </p:txBody>
        </p:sp>
        <p:sp>
          <p:nvSpPr>
            <p:cNvPr id="29" name="Pentagon 28"/>
            <p:cNvSpPr/>
            <p:nvPr/>
          </p:nvSpPr>
          <p:spPr bwMode="auto">
            <a:xfrm flipH="1">
              <a:off x="4825998" y="4679363"/>
              <a:ext cx="1596479" cy="277203"/>
            </a:xfrm>
            <a:prstGeom prst="homePlate">
              <a:avLst/>
            </a:prstGeom>
            <a:solidFill>
              <a:srgbClr val="6600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GB" sz="1000" b="1" dirty="0" smtClean="0">
                  <a:solidFill>
                    <a:schemeClr val="bg1"/>
                  </a:solidFill>
                </a:rPr>
                <a:t>response</a:t>
              </a:r>
              <a:endParaRPr kumimoji="0" lang="en-GB" sz="1000" b="1" i="0" u="none" strike="noStrike" cap="none" normalizeH="0" baseline="0" dirty="0" smtClean="0">
                <a:ln>
                  <a:noFill/>
                </a:ln>
                <a:solidFill>
                  <a:schemeClr val="bg1"/>
                </a:solidFill>
                <a:effectLst/>
              </a:endParaRPr>
            </a:p>
          </p:txBody>
        </p:sp>
        <p:sp>
          <p:nvSpPr>
            <p:cNvPr id="30" name="Pentagon 29"/>
            <p:cNvSpPr/>
            <p:nvPr/>
          </p:nvSpPr>
          <p:spPr bwMode="auto">
            <a:xfrm>
              <a:off x="4826000" y="3927299"/>
              <a:ext cx="1752600" cy="469413"/>
            </a:xfrm>
            <a:prstGeom prst="homePlate">
              <a:avLst/>
            </a:prstGeom>
            <a:solidFill>
              <a:srgbClr val="77D9E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GB" sz="1000" b="1" dirty="0" smtClean="0">
                  <a:solidFill>
                    <a:srgbClr val="000000"/>
                  </a:solidFill>
                </a:rPr>
                <a:t>key and secret</a:t>
              </a:r>
            </a:p>
            <a:p>
              <a:pPr marL="0" marR="0" indent="0" defTabSz="914400" rtl="0" eaLnBrk="0" fontAlgn="base" latinLnBrk="0" hangingPunct="0">
                <a:lnSpc>
                  <a:spcPct val="100000"/>
                </a:lnSpc>
                <a:spcBef>
                  <a:spcPct val="0"/>
                </a:spcBef>
                <a:spcAft>
                  <a:spcPct val="0"/>
                </a:spcAft>
                <a:buClrTx/>
                <a:buSzTx/>
                <a:buFontTx/>
                <a:buNone/>
                <a:tabLst/>
              </a:pPr>
              <a:r>
                <a:rPr lang="en-GB" sz="1000" b="1" dirty="0" smtClean="0">
                  <a:solidFill>
                    <a:srgbClr val="000000"/>
                  </a:solidFill>
                </a:rPr>
                <a:t>request</a:t>
              </a:r>
              <a:endParaRPr kumimoji="0" lang="en-GB" sz="1000" b="1" i="0" u="none" strike="noStrike" cap="none" normalizeH="0" baseline="0" dirty="0" smtClean="0">
                <a:ln>
                  <a:noFill/>
                </a:ln>
                <a:solidFill>
                  <a:srgbClr val="000000"/>
                </a:solidFill>
                <a:effectLst/>
              </a:endParaRPr>
            </a:p>
          </p:txBody>
        </p:sp>
        <p:sp>
          <p:nvSpPr>
            <p:cNvPr id="31" name="Pentagon 30"/>
            <p:cNvSpPr/>
            <p:nvPr/>
          </p:nvSpPr>
          <p:spPr bwMode="auto">
            <a:xfrm flipH="1">
              <a:off x="1511298" y="4679363"/>
              <a:ext cx="1596479" cy="277203"/>
            </a:xfrm>
            <a:prstGeom prst="homePlate">
              <a:avLst/>
            </a:prstGeom>
            <a:solidFill>
              <a:srgbClr val="6600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GB" sz="1000" b="1" dirty="0" smtClean="0">
                  <a:solidFill>
                    <a:schemeClr val="bg1"/>
                  </a:solidFill>
                </a:rPr>
                <a:t>response</a:t>
              </a:r>
              <a:endParaRPr kumimoji="0" lang="en-GB" sz="1000" b="1" i="0" u="none" strike="noStrike" cap="none" normalizeH="0" baseline="0" dirty="0" smtClean="0">
                <a:ln>
                  <a:noFill/>
                </a:ln>
                <a:solidFill>
                  <a:schemeClr val="bg1"/>
                </a:solidFill>
                <a:effectLst/>
              </a:endParaRPr>
            </a:p>
          </p:txBody>
        </p:sp>
        <p:cxnSp>
          <p:nvCxnSpPr>
            <p:cNvPr id="40" name="Straight Arrow Connector 39"/>
            <p:cNvCxnSpPr>
              <a:endCxn id="32" idx="2"/>
            </p:cNvCxnSpPr>
            <p:nvPr/>
          </p:nvCxnSpPr>
          <p:spPr bwMode="auto">
            <a:xfrm flipV="1">
              <a:off x="7685586" y="5529215"/>
              <a:ext cx="0" cy="481154"/>
            </a:xfrm>
            <a:prstGeom prst="straightConnector1">
              <a:avLst/>
            </a:prstGeom>
            <a:solidFill>
              <a:schemeClr val="accent1"/>
            </a:solidFill>
            <a:ln w="28575" cap="flat" cmpd="sng" algn="ctr">
              <a:solidFill>
                <a:schemeClr val="bg2">
                  <a:lumMod val="25000"/>
                </a:schemeClr>
              </a:solidFill>
              <a:prstDash val="dash"/>
              <a:round/>
              <a:headEnd type="arrow"/>
              <a:tailEnd type="arrow"/>
            </a:ln>
            <a:effectLst/>
          </p:spPr>
        </p:cxnSp>
        <p:grpSp>
          <p:nvGrpSpPr>
            <p:cNvPr id="5151" name="Group 5150"/>
            <p:cNvGrpSpPr/>
            <p:nvPr/>
          </p:nvGrpSpPr>
          <p:grpSpPr>
            <a:xfrm>
              <a:off x="960936" y="5034279"/>
              <a:ext cx="7588250" cy="1718945"/>
              <a:chOff x="960936" y="5034279"/>
              <a:chExt cx="7588250" cy="1718945"/>
            </a:xfrm>
          </p:grpSpPr>
          <p:sp>
            <p:nvSpPr>
              <p:cNvPr id="39" name="Rectangle 38"/>
              <p:cNvSpPr/>
              <p:nvPr/>
            </p:nvSpPr>
            <p:spPr bwMode="auto">
              <a:xfrm>
                <a:off x="6821986" y="6005285"/>
                <a:ext cx="1727200" cy="747939"/>
              </a:xfrm>
              <a:custGeom>
                <a:avLst/>
                <a:gdLst>
                  <a:gd name="connsiteX0" fmla="*/ 0 w 1727200"/>
                  <a:gd name="connsiteY0" fmla="*/ 0 h 742856"/>
                  <a:gd name="connsiteX1" fmla="*/ 1727200 w 1727200"/>
                  <a:gd name="connsiteY1" fmla="*/ 0 h 742856"/>
                  <a:gd name="connsiteX2" fmla="*/ 1727200 w 1727200"/>
                  <a:gd name="connsiteY2" fmla="*/ 742856 h 742856"/>
                  <a:gd name="connsiteX3" fmla="*/ 0 w 1727200"/>
                  <a:gd name="connsiteY3" fmla="*/ 742856 h 742856"/>
                  <a:gd name="connsiteX4" fmla="*/ 0 w 1727200"/>
                  <a:gd name="connsiteY4" fmla="*/ 0 h 742856"/>
                  <a:gd name="connsiteX0" fmla="*/ 0 w 1727200"/>
                  <a:gd name="connsiteY0" fmla="*/ 0 h 742856"/>
                  <a:gd name="connsiteX1" fmla="*/ 1727200 w 1727200"/>
                  <a:gd name="connsiteY1" fmla="*/ 0 h 742856"/>
                  <a:gd name="connsiteX2" fmla="*/ 1727200 w 1727200"/>
                  <a:gd name="connsiteY2" fmla="*/ 742856 h 742856"/>
                  <a:gd name="connsiteX3" fmla="*/ 0 w 1727200"/>
                  <a:gd name="connsiteY3" fmla="*/ 742856 h 742856"/>
                  <a:gd name="connsiteX4" fmla="*/ 480 w 1727200"/>
                  <a:gd name="connsiteY4" fmla="*/ 231112 h 742856"/>
                  <a:gd name="connsiteX5" fmla="*/ 0 w 1727200"/>
                  <a:gd name="connsiteY5" fmla="*/ 0 h 742856"/>
                  <a:gd name="connsiteX0" fmla="*/ 0 w 1727200"/>
                  <a:gd name="connsiteY0" fmla="*/ 0 h 742856"/>
                  <a:gd name="connsiteX1" fmla="*/ 1727200 w 1727200"/>
                  <a:gd name="connsiteY1" fmla="*/ 0 h 742856"/>
                  <a:gd name="connsiteX2" fmla="*/ 1727200 w 1727200"/>
                  <a:gd name="connsiteY2" fmla="*/ 742856 h 742856"/>
                  <a:gd name="connsiteX3" fmla="*/ 0 w 1727200"/>
                  <a:gd name="connsiteY3" fmla="*/ 742856 h 742856"/>
                  <a:gd name="connsiteX4" fmla="*/ 480 w 1727200"/>
                  <a:gd name="connsiteY4" fmla="*/ 570751 h 742856"/>
                  <a:gd name="connsiteX5" fmla="*/ 480 w 1727200"/>
                  <a:gd name="connsiteY5" fmla="*/ 231112 h 742856"/>
                  <a:gd name="connsiteX6" fmla="*/ 0 w 1727200"/>
                  <a:gd name="connsiteY6" fmla="*/ 0 h 742856"/>
                  <a:gd name="connsiteX0" fmla="*/ 0 w 1727200"/>
                  <a:gd name="connsiteY0" fmla="*/ 5083 h 747939"/>
                  <a:gd name="connsiteX1" fmla="*/ 870585 w 1727200"/>
                  <a:gd name="connsiteY1" fmla="*/ 0 h 747939"/>
                  <a:gd name="connsiteX2" fmla="*/ 1727200 w 1727200"/>
                  <a:gd name="connsiteY2" fmla="*/ 5083 h 747939"/>
                  <a:gd name="connsiteX3" fmla="*/ 1727200 w 1727200"/>
                  <a:gd name="connsiteY3" fmla="*/ 747939 h 747939"/>
                  <a:gd name="connsiteX4" fmla="*/ 0 w 1727200"/>
                  <a:gd name="connsiteY4" fmla="*/ 747939 h 747939"/>
                  <a:gd name="connsiteX5" fmla="*/ 480 w 1727200"/>
                  <a:gd name="connsiteY5" fmla="*/ 575834 h 747939"/>
                  <a:gd name="connsiteX6" fmla="*/ 480 w 1727200"/>
                  <a:gd name="connsiteY6" fmla="*/ 236195 h 747939"/>
                  <a:gd name="connsiteX7" fmla="*/ 0 w 1727200"/>
                  <a:gd name="connsiteY7" fmla="*/ 5083 h 747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27200" h="747939">
                    <a:moveTo>
                      <a:pt x="0" y="5083"/>
                    </a:moveTo>
                    <a:lnTo>
                      <a:pt x="870585" y="0"/>
                    </a:lnTo>
                    <a:lnTo>
                      <a:pt x="1727200" y="5083"/>
                    </a:lnTo>
                    <a:lnTo>
                      <a:pt x="1727200" y="747939"/>
                    </a:lnTo>
                    <a:lnTo>
                      <a:pt x="0" y="747939"/>
                    </a:lnTo>
                    <a:lnTo>
                      <a:pt x="480" y="575834"/>
                    </a:lnTo>
                    <a:lnTo>
                      <a:pt x="480" y="236195"/>
                    </a:lnTo>
                    <a:lnTo>
                      <a:pt x="0" y="5083"/>
                    </a:lnTo>
                    <a:close/>
                  </a:path>
                </a:pathLst>
              </a:cu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smtClean="0">
                    <a:ln>
                      <a:noFill/>
                    </a:ln>
                    <a:solidFill>
                      <a:schemeClr val="tx1"/>
                    </a:solidFill>
                    <a:effectLst/>
                    <a:latin typeface="Arial" charset="0"/>
                  </a:rPr>
                  <a:t>authorisation server</a:t>
                </a:r>
              </a:p>
            </p:txBody>
          </p:sp>
          <p:cxnSp>
            <p:nvCxnSpPr>
              <p:cNvPr id="43" name="Straight Arrow Connector 42"/>
              <p:cNvCxnSpPr>
                <a:endCxn id="39" idx="5"/>
              </p:cNvCxnSpPr>
              <p:nvPr/>
            </p:nvCxnSpPr>
            <p:spPr bwMode="auto">
              <a:xfrm>
                <a:off x="960936" y="5090159"/>
                <a:ext cx="5861530" cy="1490960"/>
              </a:xfrm>
              <a:prstGeom prst="bentConnector3">
                <a:avLst>
                  <a:gd name="adj1" fmla="val 4"/>
                </a:avLst>
              </a:prstGeom>
              <a:solidFill>
                <a:schemeClr val="accent1"/>
              </a:solidFill>
              <a:ln w="28575" cap="flat" cmpd="sng" algn="ctr">
                <a:solidFill>
                  <a:schemeClr val="bg2">
                    <a:lumMod val="25000"/>
                  </a:schemeClr>
                </a:solidFill>
                <a:prstDash val="dash"/>
                <a:round/>
                <a:headEnd type="none"/>
                <a:tailEnd type="arrow"/>
              </a:ln>
              <a:effectLst/>
            </p:spPr>
          </p:cxnSp>
          <p:sp>
            <p:nvSpPr>
              <p:cNvPr id="47" name="Pentagon 46"/>
              <p:cNvSpPr/>
              <p:nvPr/>
            </p:nvSpPr>
            <p:spPr bwMode="auto">
              <a:xfrm>
                <a:off x="1511300" y="6245075"/>
                <a:ext cx="1752600" cy="234706"/>
              </a:xfrm>
              <a:prstGeom prst="homePlate">
                <a:avLst/>
              </a:prstGeom>
              <a:solidFill>
                <a:srgbClr val="77D9E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GB" sz="1000" b="1" dirty="0" smtClean="0">
                    <a:solidFill>
                      <a:srgbClr val="000000"/>
                    </a:solidFill>
                  </a:rPr>
                  <a:t>resource credentials</a:t>
                </a:r>
              </a:p>
            </p:txBody>
          </p:sp>
          <p:cxnSp>
            <p:nvCxnSpPr>
              <p:cNvPr id="55" name="Straight Arrow Connector 42"/>
              <p:cNvCxnSpPr>
                <a:stCxn id="39" idx="6"/>
                <a:endCxn id="24" idx="2"/>
              </p:cNvCxnSpPr>
              <p:nvPr/>
            </p:nvCxnSpPr>
            <p:spPr bwMode="auto">
              <a:xfrm flipH="1" flipV="1">
                <a:off x="3994150" y="5034279"/>
                <a:ext cx="2828316" cy="1207201"/>
              </a:xfrm>
              <a:prstGeom prst="bentConnector4">
                <a:avLst>
                  <a:gd name="adj1" fmla="val 99780"/>
                  <a:gd name="adj2" fmla="val 59783"/>
                </a:avLst>
              </a:prstGeom>
              <a:solidFill>
                <a:schemeClr val="accent1"/>
              </a:solidFill>
              <a:ln w="28575" cap="flat" cmpd="sng" algn="ctr">
                <a:solidFill>
                  <a:schemeClr val="bg2">
                    <a:lumMod val="25000"/>
                  </a:schemeClr>
                </a:solidFill>
                <a:prstDash val="dash"/>
                <a:round/>
                <a:headEnd type="none"/>
                <a:tailEnd type="arrow"/>
              </a:ln>
              <a:effectLst/>
            </p:spPr>
          </p:cxnSp>
          <p:sp>
            <p:nvSpPr>
              <p:cNvPr id="59" name="Pentagon 58"/>
              <p:cNvSpPr/>
              <p:nvPr/>
            </p:nvSpPr>
            <p:spPr bwMode="auto">
              <a:xfrm flipH="1">
                <a:off x="4927600" y="5887932"/>
                <a:ext cx="1193800" cy="234706"/>
              </a:xfrm>
              <a:prstGeom prst="homePlate">
                <a:avLst/>
              </a:prstGeom>
              <a:solidFill>
                <a:srgbClr val="77D9E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GB" sz="1000" b="1" dirty="0" smtClean="0">
                    <a:solidFill>
                      <a:srgbClr val="000000"/>
                    </a:solidFill>
                  </a:rPr>
                  <a:t>key and secret</a:t>
                </a:r>
              </a:p>
            </p:txBody>
          </p:sp>
        </p:grpSp>
      </p:grpSp>
      <p:sp>
        <p:nvSpPr>
          <p:cNvPr id="5148" name="TextBox 5147"/>
          <p:cNvSpPr txBox="1"/>
          <p:nvPr/>
        </p:nvSpPr>
        <p:spPr>
          <a:xfrm>
            <a:off x="10657907" y="4307937"/>
            <a:ext cx="184666" cy="369332"/>
          </a:xfrm>
          <a:prstGeom prst="rect">
            <a:avLst/>
          </a:prstGeom>
          <a:noFill/>
        </p:spPr>
        <p:txBody>
          <a:bodyPr wrap="none" rtlCol="0">
            <a:spAutoFit/>
          </a:bodyPr>
          <a:lstStyle/>
          <a:p>
            <a:endParaRPr lang="en-GB" dirty="0"/>
          </a:p>
        </p:txBody>
      </p:sp>
      <p:sp>
        <p:nvSpPr>
          <p:cNvPr id="5154" name="Oval 5153"/>
          <p:cNvSpPr/>
          <p:nvPr/>
        </p:nvSpPr>
        <p:spPr bwMode="auto">
          <a:xfrm>
            <a:off x="1409699" y="3653124"/>
            <a:ext cx="1524001" cy="598372"/>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41" name="Oval 40"/>
          <p:cNvSpPr/>
          <p:nvPr/>
        </p:nvSpPr>
        <p:spPr bwMode="auto">
          <a:xfrm>
            <a:off x="1527790" y="5875453"/>
            <a:ext cx="1524001" cy="598372"/>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44" name="Oval 43"/>
          <p:cNvSpPr/>
          <p:nvPr/>
        </p:nvSpPr>
        <p:spPr bwMode="auto">
          <a:xfrm>
            <a:off x="6578600" y="5821969"/>
            <a:ext cx="2326340" cy="833078"/>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271943261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lstStyle/>
          <a:p>
            <a:pPr eaLnBrk="1" hangingPunct="1"/>
            <a:r>
              <a:rPr lang="en-GB" dirty="0">
                <a:latin typeface="Calibri" charset="0"/>
                <a:ea typeface="ＭＳ Ｐゴシック" charset="0"/>
                <a:cs typeface="ＭＳ Ｐゴシック" charset="0"/>
              </a:rPr>
              <a:t>A Brief History of OAuth</a:t>
            </a:r>
          </a:p>
        </p:txBody>
      </p:sp>
      <p:sp>
        <p:nvSpPr>
          <p:cNvPr id="5123" name="Rectangle 3"/>
          <p:cNvSpPr>
            <a:spLocks noGrp="1" noChangeArrowheads="1"/>
          </p:cNvSpPr>
          <p:nvPr>
            <p:ph idx="4294967295"/>
          </p:nvPr>
        </p:nvSpPr>
        <p:spPr>
          <a:xfrm>
            <a:off x="203200" y="1581150"/>
            <a:ext cx="8762254" cy="5053691"/>
          </a:xfrm>
        </p:spPr>
        <p:txBody>
          <a:bodyPr>
            <a:spAutoFit/>
          </a:bodyPr>
          <a:lstStyle/>
          <a:p>
            <a:pPr eaLnBrk="1" hangingPunct="1">
              <a:buClr>
                <a:schemeClr val="accent2"/>
              </a:buClr>
            </a:pPr>
            <a:r>
              <a:rPr lang="en-GB" sz="2000" dirty="0" smtClean="0">
                <a:latin typeface="Calibri" charset="0"/>
                <a:ea typeface="ＭＳ Ｐゴシック" charset="0"/>
                <a:cs typeface="ＭＳ Ｐゴシック" charset="0"/>
              </a:rPr>
              <a:t>OAuth 1.0: 2007-2010</a:t>
            </a:r>
          </a:p>
          <a:p>
            <a:pPr lvl="1" eaLnBrk="1" hangingPunct="1">
              <a:buClr>
                <a:schemeClr val="accent2"/>
              </a:buClr>
            </a:pPr>
            <a:r>
              <a:rPr lang="en-GB" sz="2000" dirty="0" smtClean="0">
                <a:latin typeface="Calibri" charset="0"/>
                <a:ea typeface="ＭＳ Ｐゴシック" charset="0"/>
                <a:cs typeface="ＭＳ Ｐゴシック" charset="0"/>
              </a:rPr>
              <a:t>development co-ordinated by </a:t>
            </a:r>
            <a:r>
              <a:rPr lang="en-GB" sz="2000" dirty="0" err="1" smtClean="0">
                <a:latin typeface="Calibri" charset="0"/>
                <a:ea typeface="ＭＳ Ｐゴシック" charset="0"/>
                <a:cs typeface="ＭＳ Ｐゴシック" charset="0"/>
              </a:rPr>
              <a:t>Eran</a:t>
            </a:r>
            <a:r>
              <a:rPr lang="en-GB" sz="2000" dirty="0" smtClean="0">
                <a:latin typeface="Calibri" charset="0"/>
                <a:ea typeface="ＭＳ Ｐゴシック" charset="0"/>
                <a:cs typeface="ＭＳ Ｐゴシック" charset="0"/>
              </a:rPr>
              <a:t> Hammer</a:t>
            </a:r>
          </a:p>
          <a:p>
            <a:pPr lvl="1" eaLnBrk="1" hangingPunct="1">
              <a:buClr>
                <a:schemeClr val="accent2"/>
              </a:buClr>
            </a:pPr>
            <a:r>
              <a:rPr lang="en-GB" sz="2000" dirty="0" smtClean="0">
                <a:latin typeface="Calibri" charset="0"/>
                <a:ea typeface="ＭＳ Ｐゴシック" charset="0"/>
                <a:cs typeface="ＭＳ Ｐゴシック" charset="0"/>
              </a:rPr>
              <a:t>Twitter was an early adopter (mandated for all Twitter</a:t>
            </a:r>
            <a:br>
              <a:rPr lang="en-GB" sz="2000" dirty="0" smtClean="0">
                <a:latin typeface="Calibri" charset="0"/>
                <a:ea typeface="ＭＳ Ｐゴシック" charset="0"/>
                <a:cs typeface="ＭＳ Ｐゴシック" charset="0"/>
              </a:rPr>
            </a:br>
            <a:r>
              <a:rPr lang="en-GB" sz="2000" dirty="0" smtClean="0">
                <a:latin typeface="Calibri" charset="0"/>
                <a:ea typeface="ＭＳ Ｐゴシック" charset="0"/>
                <a:cs typeface="ＭＳ Ｐゴシック" charset="0"/>
              </a:rPr>
              <a:t>clients since 2010)</a:t>
            </a:r>
          </a:p>
          <a:p>
            <a:pPr eaLnBrk="1" hangingPunct="1">
              <a:buClr>
                <a:schemeClr val="accent2"/>
              </a:buClr>
            </a:pPr>
            <a:r>
              <a:rPr lang="en-GB" sz="2000" dirty="0" smtClean="0">
                <a:latin typeface="Calibri" charset="0"/>
                <a:ea typeface="ＭＳ Ｐゴシック" charset="0"/>
                <a:cs typeface="ＭＳ Ｐゴシック" charset="0"/>
              </a:rPr>
              <a:t>OAuth 2.0 2012: </a:t>
            </a:r>
          </a:p>
          <a:p>
            <a:pPr lvl="1" eaLnBrk="1" hangingPunct="1">
              <a:buClr>
                <a:schemeClr val="accent2"/>
              </a:buClr>
            </a:pPr>
            <a:r>
              <a:rPr lang="en-GB" sz="2000" dirty="0" smtClean="0">
                <a:latin typeface="Calibri" charset="0"/>
                <a:ea typeface="ＭＳ Ｐゴシック" charset="0"/>
                <a:cs typeface="ＭＳ Ｐゴシック" charset="0"/>
              </a:rPr>
              <a:t>new authorisation model, not backwards-compatible with OAuth 1.0</a:t>
            </a:r>
          </a:p>
          <a:p>
            <a:pPr eaLnBrk="1" hangingPunct="1">
              <a:buClr>
                <a:schemeClr val="accent2"/>
              </a:buClr>
            </a:pPr>
            <a:r>
              <a:rPr lang="en-GB" sz="2200" dirty="0" smtClean="0">
                <a:latin typeface="Calibri" charset="0"/>
                <a:ea typeface="ＭＳ Ｐゴシック" charset="0"/>
                <a:cs typeface="ＭＳ Ｐゴシック" charset="0"/>
              </a:rPr>
              <a:t>Adoption</a:t>
            </a:r>
            <a:endParaRPr lang="en-GB" sz="2200" dirty="0">
              <a:latin typeface="Calibri" charset="0"/>
              <a:ea typeface="ＭＳ Ｐゴシック" charset="0"/>
              <a:cs typeface="ＭＳ Ｐゴシック" charset="0"/>
            </a:endParaRPr>
          </a:p>
          <a:p>
            <a:pPr lvl="1" eaLnBrk="1" hangingPunct="1">
              <a:buClr>
                <a:schemeClr val="accent2"/>
              </a:buClr>
            </a:pPr>
            <a:r>
              <a:rPr lang="en-GB" sz="2000" dirty="0" smtClean="0">
                <a:latin typeface="Calibri" charset="0"/>
                <a:ea typeface="ＭＳ Ｐゴシック" charset="0"/>
                <a:cs typeface="ＭＳ Ｐゴシック" charset="0"/>
              </a:rPr>
              <a:t>Wikipedia now lists about 70-80 service providers who support OAuth 1 or 2</a:t>
            </a:r>
          </a:p>
          <a:p>
            <a:pPr lvl="1" eaLnBrk="1" hangingPunct="1">
              <a:buClr>
                <a:schemeClr val="accent2"/>
              </a:buClr>
            </a:pPr>
            <a:r>
              <a:rPr lang="en-GB" sz="2000" dirty="0" smtClean="0">
                <a:latin typeface="Calibri" charset="0"/>
                <a:ea typeface="ＭＳ Ｐゴシック" charset="0"/>
                <a:cs typeface="ＭＳ Ｐゴシック" charset="0"/>
              </a:rPr>
              <a:t>from Amazon to </a:t>
            </a:r>
            <a:r>
              <a:rPr lang="en-GB" sz="2000" dirty="0" err="1" smtClean="0">
                <a:latin typeface="Calibri" charset="0"/>
                <a:ea typeface="ＭＳ Ｐゴシック" charset="0"/>
                <a:cs typeface="ＭＳ Ｐゴシック" charset="0"/>
              </a:rPr>
              <a:t>Zendesk</a:t>
            </a:r>
            <a:r>
              <a:rPr lang="en-GB" sz="2000" dirty="0" smtClean="0">
                <a:latin typeface="Calibri" charset="0"/>
                <a:ea typeface="ＭＳ Ｐゴシック" charset="0"/>
                <a:cs typeface="ＭＳ Ｐゴシック" charset="0"/>
              </a:rPr>
              <a:t> via Google, </a:t>
            </a:r>
            <a:r>
              <a:rPr lang="en-GB" sz="2000" dirty="0" err="1" smtClean="0">
                <a:latin typeface="Calibri" charset="0"/>
                <a:ea typeface="ＭＳ Ｐゴシック" charset="0"/>
                <a:cs typeface="ＭＳ Ｐゴシック" charset="0"/>
              </a:rPr>
              <a:t>Facebook</a:t>
            </a:r>
            <a:r>
              <a:rPr lang="en-GB" sz="2000" dirty="0" smtClean="0">
                <a:latin typeface="Calibri" charset="0"/>
                <a:ea typeface="ＭＳ Ｐゴシック" charset="0"/>
                <a:cs typeface="ＭＳ Ｐゴシック" charset="0"/>
              </a:rPr>
              <a:t>, Microsoft, Yahoo, </a:t>
            </a:r>
            <a:r>
              <a:rPr lang="en-GB" sz="2000" dirty="0" err="1" smtClean="0">
                <a:latin typeface="Calibri" charset="0"/>
                <a:ea typeface="ＭＳ Ｐゴシック" charset="0"/>
                <a:cs typeface="ＭＳ Ｐゴシック" charset="0"/>
              </a:rPr>
              <a:t>Dropbox</a:t>
            </a:r>
            <a:r>
              <a:rPr lang="en-GB" sz="2000" dirty="0" smtClean="0">
                <a:latin typeface="Calibri" charset="0"/>
                <a:ea typeface="ＭＳ Ｐゴシック" charset="0"/>
                <a:cs typeface="ＭＳ Ｐゴシック" charset="0"/>
              </a:rPr>
              <a:t>…</a:t>
            </a:r>
          </a:p>
          <a:p>
            <a:pPr eaLnBrk="1" hangingPunct="1">
              <a:buClr>
                <a:schemeClr val="accent2"/>
              </a:buClr>
            </a:pPr>
            <a:r>
              <a:rPr lang="en-GB" sz="2000" dirty="0" smtClean="0">
                <a:latin typeface="Calibri" charset="0"/>
                <a:ea typeface="ＭＳ Ｐゴシック" charset="0"/>
                <a:cs typeface="ＭＳ Ｐゴシック" charset="0"/>
              </a:rPr>
              <a:t>Controversy and Criticism</a:t>
            </a:r>
          </a:p>
          <a:p>
            <a:pPr marL="547687" lvl="2" indent="-273050" eaLnBrk="1" hangingPunct="1">
              <a:buSzPct val="95000"/>
            </a:pPr>
            <a:r>
              <a:rPr lang="en-GB" sz="2000" dirty="0" smtClean="0">
                <a:latin typeface="Calibri" charset="0"/>
                <a:ea typeface="ＭＳ Ｐゴシック" charset="0"/>
                <a:cs typeface="ＭＳ Ｐゴシック" charset="0"/>
              </a:rPr>
              <a:t>Eran </a:t>
            </a:r>
            <a:r>
              <a:rPr lang="en-GB" sz="2000" dirty="0">
                <a:latin typeface="Calibri" charset="0"/>
                <a:ea typeface="ＭＳ Ｐゴシック" charset="0"/>
                <a:cs typeface="ＭＳ Ｐゴシック" charset="0"/>
              </a:rPr>
              <a:t>Hammer </a:t>
            </a:r>
            <a:r>
              <a:rPr lang="en-GB" sz="2000" dirty="0" smtClean="0">
                <a:latin typeface="Calibri" charset="0"/>
                <a:ea typeface="ＭＳ Ｐゴシック" charset="0"/>
                <a:cs typeface="ＭＳ Ｐゴシック" charset="0"/>
              </a:rPr>
              <a:t>eventually resigned </a:t>
            </a:r>
            <a:r>
              <a:rPr lang="en-GB" sz="2000" dirty="0">
                <a:latin typeface="Calibri" charset="0"/>
                <a:ea typeface="ＭＳ Ｐゴシック" charset="0"/>
                <a:cs typeface="ＭＳ Ｐゴシック" charset="0"/>
              </a:rPr>
              <a:t>his role of lead author, withdrew from the IETF working group, and removed his name from the </a:t>
            </a:r>
            <a:r>
              <a:rPr lang="en-GB" sz="2000" dirty="0" smtClean="0">
                <a:latin typeface="Calibri" charset="0"/>
                <a:ea typeface="ＭＳ Ｐゴシック" charset="0"/>
                <a:cs typeface="ＭＳ Ｐゴシック" charset="0"/>
              </a:rPr>
              <a:t>specification</a:t>
            </a:r>
          </a:p>
          <a:p>
            <a:pPr marL="547687" lvl="2" indent="-273050" eaLnBrk="1" hangingPunct="1">
              <a:buSzPct val="95000"/>
            </a:pPr>
            <a:r>
              <a:rPr lang="en-GB" sz="2000" dirty="0" smtClean="0">
                <a:latin typeface="Calibri" charset="0"/>
                <a:ea typeface="ＭＳ Ｐゴシック" charset="0"/>
                <a:cs typeface="ＭＳ Ｐゴシック" charset="0"/>
              </a:rPr>
              <a:t>He describes </a:t>
            </a:r>
            <a:r>
              <a:rPr lang="en-GB" sz="2000" dirty="0" err="1" smtClean="0">
                <a:latin typeface="Calibri" charset="0"/>
                <a:ea typeface="ＭＳ Ｐゴシック" charset="0"/>
                <a:cs typeface="ＭＳ Ｐゴシック" charset="0"/>
              </a:rPr>
              <a:t>Oauth</a:t>
            </a:r>
            <a:r>
              <a:rPr lang="en-GB" sz="2000" dirty="0" smtClean="0">
                <a:latin typeface="Calibri" charset="0"/>
                <a:ea typeface="ＭＳ Ｐゴシック" charset="0"/>
                <a:cs typeface="ＭＳ Ｐゴシック" charset="0"/>
              </a:rPr>
              <a:t> 2 as “</a:t>
            </a:r>
            <a:r>
              <a:rPr lang="en-US" sz="2000" dirty="0" smtClean="0">
                <a:latin typeface="Calibri" charset="0"/>
                <a:ea typeface="ＭＳ Ｐゴシック" charset="0"/>
                <a:cs typeface="ＭＳ Ｐゴシック" charset="0"/>
              </a:rPr>
              <a:t>a designed-by-committee patchwork of compromises”</a:t>
            </a:r>
          </a:p>
        </p:txBody>
      </p:sp>
      <p:sp>
        <p:nvSpPr>
          <p:cNvPr id="5124" name="Slide Number Placeholder 17"/>
          <p:cNvSpPr>
            <a:spLocks noGrp="1"/>
          </p:cNvSpPr>
          <p:nvPr>
            <p:ph type="sldNum" sz="quarter" idx="12"/>
          </p:nvPr>
        </p:nvSpPr>
        <p:spPr bwMode="auto">
          <a:xfrm>
            <a:off x="8402638" y="6473825"/>
            <a:ext cx="284162" cy="247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CA415223-74E1-9842-94D0-DE11413B0913}" type="slidenum">
              <a:rPr lang="en-GB" b="1">
                <a:solidFill>
                  <a:srgbClr val="045C75"/>
                </a:solidFill>
                <a:cs typeface="Arial" charset="0"/>
              </a:rPr>
              <a:pPr/>
              <a:t>7</a:t>
            </a:fld>
            <a:endParaRPr lang="en-GB" b="1" dirty="0">
              <a:solidFill>
                <a:srgbClr val="045C75"/>
              </a:solidFill>
              <a:cs typeface="Arial" charset="0"/>
            </a:endParaRPr>
          </a:p>
        </p:txBody>
      </p:sp>
      <p:grpSp>
        <p:nvGrpSpPr>
          <p:cNvPr id="7" name="Group 6"/>
          <p:cNvGrpSpPr/>
          <p:nvPr/>
        </p:nvGrpSpPr>
        <p:grpSpPr>
          <a:xfrm>
            <a:off x="7346200" y="422839"/>
            <a:ext cx="1708154" cy="2895176"/>
            <a:chOff x="7435846" y="736600"/>
            <a:chExt cx="1708154" cy="2895176"/>
          </a:xfrm>
        </p:grpSpPr>
        <p:pic>
          <p:nvPicPr>
            <p:cNvPr id="6" name="Picture 5"/>
            <p:cNvPicPr>
              <a:picLocks noChangeAspect="1"/>
            </p:cNvPicPr>
            <p:nvPr/>
          </p:nvPicPr>
          <p:blipFill>
            <a:blip r:embed="rId2"/>
            <a:stretch>
              <a:fillRect/>
            </a:stretch>
          </p:blipFill>
          <p:spPr>
            <a:xfrm>
              <a:off x="7435846" y="736600"/>
              <a:ext cx="1708154" cy="2895176"/>
            </a:xfrm>
            <a:prstGeom prst="rect">
              <a:avLst/>
            </a:prstGeom>
          </p:spPr>
        </p:pic>
        <p:sp>
          <p:nvSpPr>
            <p:cNvPr id="3" name="TextBox 2"/>
            <p:cNvSpPr txBox="1"/>
            <p:nvPr/>
          </p:nvSpPr>
          <p:spPr>
            <a:xfrm>
              <a:off x="8030547" y="1485626"/>
              <a:ext cx="1113453" cy="338554"/>
            </a:xfrm>
            <a:prstGeom prst="rect">
              <a:avLst/>
            </a:prstGeom>
            <a:solidFill>
              <a:schemeClr val="bg1">
                <a:lumMod val="50000"/>
              </a:schemeClr>
            </a:solidFill>
          </p:spPr>
          <p:txBody>
            <a:bodyPr wrap="square" lIns="0" tIns="0" rIns="0" bIns="0" rtlCol="0">
              <a:spAutoFit/>
            </a:bodyPr>
            <a:lstStyle/>
            <a:p>
              <a:r>
                <a:rPr lang="en-US" sz="2200" dirty="0" smtClean="0">
                  <a:latin typeface="Arial Black"/>
                  <a:cs typeface="Arial Black"/>
                </a:rPr>
                <a:t>OAUTH</a:t>
              </a:r>
              <a:endParaRPr lang="en-US" sz="2200" dirty="0">
                <a:latin typeface="Arial Black"/>
                <a:cs typeface="Arial Black"/>
              </a:endParaRPr>
            </a:p>
          </p:txBody>
        </p:sp>
      </p:grpSp>
    </p:spTree>
    <p:extLst>
      <p:ext uri="{BB962C8B-B14F-4D97-AF65-F5344CB8AC3E}">
        <p14:creationId xmlns:p14="http://schemas.microsoft.com/office/powerpoint/2010/main" val="170650671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lstStyle/>
          <a:p>
            <a:pPr eaLnBrk="1" hangingPunct="1"/>
            <a:r>
              <a:rPr lang="en-GB" dirty="0" smtClean="0">
                <a:latin typeface="Calibri" charset="0"/>
                <a:ea typeface="ＭＳ Ｐゴシック" charset="0"/>
                <a:cs typeface="ＭＳ Ｐゴシック" charset="0"/>
              </a:rPr>
              <a:t>OAuth Benefits (and Criticisms)</a:t>
            </a:r>
            <a:endParaRPr lang="en-GB" dirty="0">
              <a:latin typeface="Calibri" charset="0"/>
              <a:ea typeface="ＭＳ Ｐゴシック" charset="0"/>
              <a:cs typeface="ＭＳ Ｐゴシック" charset="0"/>
            </a:endParaRPr>
          </a:p>
        </p:txBody>
      </p:sp>
      <p:sp>
        <p:nvSpPr>
          <p:cNvPr id="5123" name="Rectangle 3"/>
          <p:cNvSpPr>
            <a:spLocks noGrp="1" noChangeArrowheads="1"/>
          </p:cNvSpPr>
          <p:nvPr>
            <p:ph idx="4294967295"/>
          </p:nvPr>
        </p:nvSpPr>
        <p:spPr>
          <a:xfrm>
            <a:off x="127000" y="1606550"/>
            <a:ext cx="4356100" cy="4376583"/>
          </a:xfrm>
        </p:spPr>
        <p:txBody>
          <a:bodyPr wrap="square">
            <a:spAutoFit/>
          </a:bodyPr>
          <a:lstStyle/>
          <a:p>
            <a:pPr eaLnBrk="1" hangingPunct="1">
              <a:buClr>
                <a:srgbClr val="008040"/>
              </a:buClr>
              <a:buFont typeface="Wingdings" charset="2"/>
              <a:buChar char=""/>
            </a:pPr>
            <a:r>
              <a:rPr lang="en-GB" sz="1600" b="1" dirty="0" smtClean="0">
                <a:ea typeface="ＭＳ Ｐゴシック" charset="0"/>
                <a:cs typeface="ＭＳ Ｐゴシック" charset="0"/>
              </a:rPr>
              <a:t>Lessens </a:t>
            </a:r>
            <a:r>
              <a:rPr lang="en-GB" sz="1600" b="1" dirty="0">
                <a:ea typeface="ＭＳ Ｐゴシック" charset="0"/>
                <a:cs typeface="ＭＳ Ｐゴシック" charset="0"/>
              </a:rPr>
              <a:t>the need to trust the client</a:t>
            </a:r>
            <a:endParaRPr lang="en-GB" sz="1600" b="1" dirty="0" smtClean="0">
              <a:ea typeface="ＭＳ Ｐゴシック" charset="0"/>
              <a:cs typeface="ＭＳ Ｐゴシック" charset="0"/>
            </a:endParaRPr>
          </a:p>
          <a:p>
            <a:pPr lvl="1" eaLnBrk="1" hangingPunct="1">
              <a:buClr>
                <a:schemeClr val="accent2"/>
              </a:buClr>
            </a:pPr>
            <a:r>
              <a:rPr lang="en-GB" sz="1600" dirty="0" smtClean="0">
                <a:ea typeface="ＭＳ Ｐゴシック" charset="0"/>
                <a:cs typeface="ＭＳ Ｐゴシック" charset="0"/>
              </a:rPr>
              <a:t>the resource server can constrain access to data and services</a:t>
            </a:r>
          </a:p>
          <a:p>
            <a:pPr eaLnBrk="1" hangingPunct="1">
              <a:buClr>
                <a:srgbClr val="008040"/>
              </a:buClr>
              <a:buFont typeface="Wingdings" charset="2"/>
              <a:buChar char=""/>
            </a:pPr>
            <a:r>
              <a:rPr lang="en-GB" sz="1600" b="1" dirty="0" smtClean="0">
                <a:ea typeface="ＭＳ Ｐゴシック" charset="0"/>
                <a:cs typeface="ＭＳ Ｐゴシック" charset="0"/>
              </a:rPr>
              <a:t>Decouples resource access from password changes</a:t>
            </a:r>
          </a:p>
          <a:p>
            <a:pPr lvl="1" eaLnBrk="1" hangingPunct="1">
              <a:buClr>
                <a:schemeClr val="accent2"/>
              </a:buClr>
            </a:pPr>
            <a:r>
              <a:rPr lang="en-GB" sz="1600" dirty="0" smtClean="0">
                <a:ea typeface="ＭＳ Ｐゴシック" charset="0"/>
                <a:cs typeface="ＭＳ Ｐゴシック" charset="0"/>
              </a:rPr>
              <a:t>the key and secret do not need to change if the user changes their password</a:t>
            </a:r>
          </a:p>
          <a:p>
            <a:pPr eaLnBrk="1" hangingPunct="1">
              <a:buClr>
                <a:srgbClr val="008040"/>
              </a:buClr>
              <a:buFont typeface="Wingdings" charset="2"/>
              <a:buChar char=""/>
            </a:pPr>
            <a:r>
              <a:rPr lang="en-GB" sz="1600" b="1" dirty="0" smtClean="0">
                <a:ea typeface="ＭＳ Ｐゴシック" charset="0"/>
                <a:cs typeface="ＭＳ Ｐゴシック" charset="0"/>
              </a:rPr>
              <a:t>Allows the user to revoke access without having to change their password</a:t>
            </a:r>
          </a:p>
          <a:p>
            <a:pPr lvl="1" eaLnBrk="1" hangingPunct="1">
              <a:buClr>
                <a:schemeClr val="accent2"/>
              </a:buClr>
            </a:pPr>
            <a:r>
              <a:rPr lang="en-GB" sz="1600" dirty="0" smtClean="0">
                <a:ea typeface="ＭＳ Ｐゴシック" charset="0"/>
                <a:cs typeface="ＭＳ Ｐゴシック" charset="0"/>
              </a:rPr>
              <a:t>can revoke access by one client without affecting others</a:t>
            </a:r>
          </a:p>
          <a:p>
            <a:pPr eaLnBrk="1" hangingPunct="1">
              <a:buClr>
                <a:srgbClr val="008040"/>
              </a:buClr>
              <a:buFont typeface="Wingdings" charset="2"/>
              <a:buChar char=""/>
            </a:pPr>
            <a:r>
              <a:rPr lang="en-GB" sz="1600" b="1" dirty="0" smtClean="0">
                <a:ea typeface="ＭＳ Ｐゴシック" charset="0"/>
                <a:cs typeface="ＭＳ Ｐゴシック" charset="0"/>
              </a:rPr>
              <a:t>Helps avoid users becoming “desensitised” to phishing and password-harvesting</a:t>
            </a:r>
          </a:p>
          <a:p>
            <a:pPr lvl="1" eaLnBrk="1" hangingPunct="1">
              <a:buClr>
                <a:schemeClr val="accent2"/>
              </a:buClr>
            </a:pPr>
            <a:r>
              <a:rPr lang="en-GB" sz="1600" dirty="0" smtClean="0">
                <a:ea typeface="ＭＳ Ｐゴシック" charset="0"/>
                <a:cs typeface="ＭＳ Ｐゴシック" charset="0"/>
              </a:rPr>
              <a:t>Authorisation is done in the context of the service (</a:t>
            </a:r>
            <a:r>
              <a:rPr lang="en-GB" sz="1600" dirty="0" err="1" smtClean="0">
                <a:ea typeface="ＭＳ Ｐゴシック" charset="0"/>
                <a:cs typeface="ＭＳ Ｐゴシック" charset="0"/>
              </a:rPr>
              <a:t>eg</a:t>
            </a:r>
            <a:r>
              <a:rPr lang="en-GB" sz="1600" dirty="0" smtClean="0">
                <a:ea typeface="ＭＳ Ｐゴシック" charset="0"/>
                <a:cs typeface="ＭＳ Ｐゴシック" charset="0"/>
              </a:rPr>
              <a:t> on the Dropbox website) rather than of the client</a:t>
            </a:r>
          </a:p>
        </p:txBody>
      </p:sp>
      <p:sp>
        <p:nvSpPr>
          <p:cNvPr id="5124" name="Slide Number Placeholder 17"/>
          <p:cNvSpPr>
            <a:spLocks noGrp="1"/>
          </p:cNvSpPr>
          <p:nvPr>
            <p:ph type="sldNum" sz="quarter" idx="12"/>
          </p:nvPr>
        </p:nvSpPr>
        <p:spPr bwMode="auto">
          <a:xfrm>
            <a:off x="8402638" y="6473825"/>
            <a:ext cx="284162" cy="247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CA415223-74E1-9842-94D0-DE11413B0913}" type="slidenum">
              <a:rPr lang="en-GB" b="1">
                <a:solidFill>
                  <a:srgbClr val="045C75"/>
                </a:solidFill>
                <a:cs typeface="Arial" charset="0"/>
              </a:rPr>
              <a:pPr/>
              <a:t>8</a:t>
            </a:fld>
            <a:endParaRPr lang="en-GB" b="1" dirty="0">
              <a:solidFill>
                <a:srgbClr val="045C75"/>
              </a:solidFill>
              <a:cs typeface="Arial" charset="0"/>
            </a:endParaRPr>
          </a:p>
        </p:txBody>
      </p:sp>
      <p:sp>
        <p:nvSpPr>
          <p:cNvPr id="5" name="Rectangle 3"/>
          <p:cNvSpPr txBox="1">
            <a:spLocks noChangeArrowheads="1"/>
          </p:cNvSpPr>
          <p:nvPr/>
        </p:nvSpPr>
        <p:spPr bwMode="auto">
          <a:xfrm>
            <a:off x="4660900" y="1606550"/>
            <a:ext cx="4356100" cy="4475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spAutoFit/>
          </a:bodyPr>
          <a:lstStyle>
            <a:lvl1pPr marL="273050" indent="-273050" algn="l" rtl="0" eaLnBrk="0" fontAlgn="base" hangingPunct="0">
              <a:spcBef>
                <a:spcPct val="20000"/>
              </a:spcBef>
              <a:spcAft>
                <a:spcPct val="0"/>
              </a:spcAft>
              <a:buClr>
                <a:srgbClr val="0BD0D9"/>
              </a:buClr>
              <a:buSzPct val="95000"/>
              <a:buFont typeface="Wingdings 2" charset="0"/>
              <a:buChar char=""/>
              <a:defRPr sz="2600">
                <a:solidFill>
                  <a:schemeClr val="tx1"/>
                </a:solidFill>
                <a:latin typeface="+mn-lt"/>
                <a:ea typeface="ＭＳ Ｐゴシック" charset="-128"/>
                <a:cs typeface="ＭＳ Ｐゴシック" charset="-128"/>
              </a:defRPr>
            </a:lvl1pPr>
            <a:lvl2pPr marL="639763" indent="-246063" algn="l" rtl="0" eaLnBrk="0" fontAlgn="base" hangingPunct="0">
              <a:spcBef>
                <a:spcPct val="20000"/>
              </a:spcBef>
              <a:spcAft>
                <a:spcPct val="0"/>
              </a:spcAft>
              <a:buClr>
                <a:schemeClr val="accent1"/>
              </a:buClr>
              <a:buSzPct val="85000"/>
              <a:buFont typeface="Wingdings 2" charset="0"/>
              <a:buChar char=""/>
              <a:defRPr sz="2400">
                <a:solidFill>
                  <a:schemeClr val="tx1"/>
                </a:solidFill>
                <a:latin typeface="+mn-lt"/>
                <a:ea typeface="ＭＳ Ｐゴシック" charset="-128"/>
              </a:defRPr>
            </a:lvl2pPr>
            <a:lvl3pPr marL="914400" indent="-246063" algn="l" rtl="0" eaLnBrk="0" fontAlgn="base" hangingPunct="0">
              <a:spcBef>
                <a:spcPct val="20000"/>
              </a:spcBef>
              <a:spcAft>
                <a:spcPct val="0"/>
              </a:spcAft>
              <a:buClr>
                <a:schemeClr val="accent2"/>
              </a:buClr>
              <a:buSzPct val="70000"/>
              <a:buFont typeface="Wingdings 2" charset="0"/>
              <a:buChar char=""/>
              <a:defRPr sz="2100">
                <a:solidFill>
                  <a:schemeClr val="tx1"/>
                </a:solidFill>
                <a:latin typeface="+mn-lt"/>
                <a:ea typeface="ＭＳ Ｐゴシック" charset="-128"/>
              </a:defRPr>
            </a:lvl3pPr>
            <a:lvl4pPr marL="1187450" indent="-209550" algn="l" rtl="0" eaLnBrk="0" fontAlgn="base" hangingPunct="0">
              <a:spcBef>
                <a:spcPct val="20000"/>
              </a:spcBef>
              <a:spcAft>
                <a:spcPct val="0"/>
              </a:spcAft>
              <a:buClr>
                <a:srgbClr val="0BD0D9"/>
              </a:buClr>
              <a:buSzPct val="65000"/>
              <a:buFont typeface="Wingdings 2" charset="0"/>
              <a:buChar char=""/>
              <a:defRPr sz="2000">
                <a:solidFill>
                  <a:schemeClr val="tx1"/>
                </a:solidFill>
                <a:latin typeface="+mn-lt"/>
                <a:ea typeface="ＭＳ Ｐゴシック" charset="-128"/>
              </a:defRPr>
            </a:lvl4pPr>
            <a:lvl5pPr marL="1462088" indent="-209550" algn="l" rtl="0" eaLnBrk="0" fontAlgn="base" hangingPunct="0">
              <a:spcBef>
                <a:spcPct val="20000"/>
              </a:spcBef>
              <a:spcAft>
                <a:spcPct val="0"/>
              </a:spcAft>
              <a:buClr>
                <a:srgbClr val="10CF9B"/>
              </a:buClr>
              <a:buSzPct val="65000"/>
              <a:buFont typeface="Wingdings 2" charset="0"/>
              <a:buChar char=""/>
              <a:defRPr sz="2000">
                <a:solidFill>
                  <a:schemeClr val="tx1"/>
                </a:solidFill>
                <a:latin typeface="+mn-lt"/>
                <a:ea typeface="ＭＳ Ｐゴシック" charset="-128"/>
              </a:defRPr>
            </a:lvl5pPr>
            <a:lvl6pPr marL="1919288" indent="-209550" algn="l" rtl="0" fontAlgn="base">
              <a:spcBef>
                <a:spcPct val="20000"/>
              </a:spcBef>
              <a:spcAft>
                <a:spcPct val="0"/>
              </a:spcAft>
              <a:buClr>
                <a:srgbClr val="10CF9B"/>
              </a:buClr>
              <a:buSzPct val="65000"/>
              <a:buFont typeface="Wingdings 2" pitchFamily="18" charset="2"/>
              <a:buChar char=""/>
              <a:defRPr sz="2000">
                <a:solidFill>
                  <a:schemeClr val="tx1"/>
                </a:solidFill>
                <a:latin typeface="+mn-lt"/>
              </a:defRPr>
            </a:lvl6pPr>
            <a:lvl7pPr marL="2376488" indent="-209550" algn="l" rtl="0" fontAlgn="base">
              <a:spcBef>
                <a:spcPct val="20000"/>
              </a:spcBef>
              <a:spcAft>
                <a:spcPct val="0"/>
              </a:spcAft>
              <a:buClr>
                <a:srgbClr val="10CF9B"/>
              </a:buClr>
              <a:buSzPct val="65000"/>
              <a:buFont typeface="Wingdings 2" pitchFamily="18" charset="2"/>
              <a:buChar char=""/>
              <a:defRPr sz="2000">
                <a:solidFill>
                  <a:schemeClr val="tx1"/>
                </a:solidFill>
                <a:latin typeface="+mn-lt"/>
              </a:defRPr>
            </a:lvl7pPr>
            <a:lvl8pPr marL="2833688" indent="-209550" algn="l" rtl="0" fontAlgn="base">
              <a:spcBef>
                <a:spcPct val="20000"/>
              </a:spcBef>
              <a:spcAft>
                <a:spcPct val="0"/>
              </a:spcAft>
              <a:buClr>
                <a:srgbClr val="10CF9B"/>
              </a:buClr>
              <a:buSzPct val="65000"/>
              <a:buFont typeface="Wingdings 2" pitchFamily="18" charset="2"/>
              <a:buChar char=""/>
              <a:defRPr sz="2000">
                <a:solidFill>
                  <a:schemeClr val="tx1"/>
                </a:solidFill>
                <a:latin typeface="+mn-lt"/>
              </a:defRPr>
            </a:lvl8pPr>
            <a:lvl9pPr marL="3290888" indent="-209550" algn="l" rtl="0" fontAlgn="base">
              <a:spcBef>
                <a:spcPct val="20000"/>
              </a:spcBef>
              <a:spcAft>
                <a:spcPct val="0"/>
              </a:spcAft>
              <a:buClr>
                <a:srgbClr val="10CF9B"/>
              </a:buClr>
              <a:buSzPct val="65000"/>
              <a:buFont typeface="Wingdings 2" pitchFamily="18" charset="2"/>
              <a:buChar char=""/>
              <a:defRPr sz="2000">
                <a:solidFill>
                  <a:schemeClr val="tx1"/>
                </a:solidFill>
                <a:latin typeface="+mn-lt"/>
              </a:defRPr>
            </a:lvl9pPr>
          </a:lstStyle>
          <a:p>
            <a:pPr eaLnBrk="1" hangingPunct="1">
              <a:buClr>
                <a:srgbClr val="FF0000"/>
              </a:buClr>
              <a:buFont typeface="Wingdings" charset="2"/>
              <a:buChar char=""/>
            </a:pPr>
            <a:r>
              <a:rPr lang="en-GB" sz="1600" b="1" dirty="0" smtClean="0">
                <a:ea typeface="ＭＳ Ｐゴシック" charset="0"/>
                <a:cs typeface="ＭＳ Ｐゴシック" charset="0"/>
              </a:rPr>
              <a:t>OAuth is about authorisation, not identity</a:t>
            </a:r>
          </a:p>
          <a:p>
            <a:pPr lvl="1" eaLnBrk="1" hangingPunct="1">
              <a:buClr>
                <a:schemeClr val="accent2"/>
              </a:buClr>
            </a:pPr>
            <a:r>
              <a:rPr lang="en-GB" sz="1600" dirty="0" smtClean="0">
                <a:ea typeface="ＭＳ Ｐゴシック" charset="0"/>
              </a:rPr>
              <a:t>possession = authorisation</a:t>
            </a:r>
          </a:p>
          <a:p>
            <a:pPr lvl="1" eaLnBrk="1" hangingPunct="1">
              <a:buClr>
                <a:schemeClr val="accent2"/>
              </a:buClr>
            </a:pPr>
            <a:r>
              <a:rPr lang="en-GB" sz="1600" dirty="0" smtClean="0">
                <a:ea typeface="ＭＳ Ｐゴシック" charset="0"/>
              </a:rPr>
              <a:t>anyone can use the valet keys</a:t>
            </a:r>
          </a:p>
          <a:p>
            <a:pPr lvl="1" eaLnBrk="1" hangingPunct="1">
              <a:buClr>
                <a:schemeClr val="accent2"/>
              </a:buClr>
            </a:pPr>
            <a:r>
              <a:rPr lang="en-GB" sz="1600" dirty="0" smtClean="0">
                <a:ea typeface="ＭＳ Ｐゴシック" charset="0"/>
              </a:rPr>
              <a:t>User can use </a:t>
            </a:r>
            <a:r>
              <a:rPr lang="en-GB" sz="1600" dirty="0" err="1" smtClean="0">
                <a:ea typeface="ＭＳ Ｐゴシック" charset="0"/>
              </a:rPr>
              <a:t>OpenId</a:t>
            </a:r>
            <a:r>
              <a:rPr lang="en-GB" sz="1600" dirty="0" smtClean="0">
                <a:ea typeface="ＭＳ Ｐゴシック" charset="0"/>
              </a:rPr>
              <a:t> to authenticate themselves with the resource server</a:t>
            </a:r>
          </a:p>
          <a:p>
            <a:pPr eaLnBrk="1" hangingPunct="1">
              <a:buClr>
                <a:srgbClr val="FF0000"/>
              </a:buClr>
              <a:buFont typeface="Wingdings" charset="2"/>
              <a:buChar char=""/>
            </a:pPr>
            <a:r>
              <a:rPr lang="en-GB" sz="1600" b="1" dirty="0" smtClean="0">
                <a:ea typeface="ＭＳ Ｐゴシック" charset="0"/>
                <a:cs typeface="ＭＳ Ｐゴシック" charset="0"/>
              </a:rPr>
              <a:t>OAuth 2 does not require signatures to identify endpoints</a:t>
            </a:r>
          </a:p>
          <a:p>
            <a:pPr lvl="1" eaLnBrk="1" hangingPunct="1">
              <a:buClr>
                <a:schemeClr val="accent2"/>
              </a:buClr>
            </a:pPr>
            <a:r>
              <a:rPr lang="en-GB" sz="1600" dirty="0" smtClean="0">
                <a:ea typeface="ＭＳ Ｐゴシック" charset="0"/>
              </a:rPr>
              <a:t>easy for developer to accidentally send credentials to a malicious endpoint</a:t>
            </a:r>
          </a:p>
          <a:p>
            <a:pPr lvl="1" eaLnBrk="1" hangingPunct="1">
              <a:buClr>
                <a:schemeClr val="accent2"/>
              </a:buClr>
            </a:pPr>
            <a:r>
              <a:rPr lang="en-GB" sz="1600" dirty="0" smtClean="0">
                <a:ea typeface="ＭＳ Ｐゴシック" charset="0"/>
              </a:rPr>
              <a:t>partly mitigated by the use of SSL (client must validate endpoint)</a:t>
            </a:r>
          </a:p>
          <a:p>
            <a:pPr lvl="1" eaLnBrk="1" hangingPunct="1">
              <a:buClr>
                <a:schemeClr val="accent2"/>
              </a:buClr>
            </a:pPr>
            <a:r>
              <a:rPr lang="en-GB" sz="1600" dirty="0" smtClean="0">
                <a:ea typeface="ＭＳ Ｐゴシック" charset="0"/>
              </a:rPr>
              <a:t>this aspect of the standard is still being developed</a:t>
            </a:r>
          </a:p>
          <a:p>
            <a:pPr eaLnBrk="1" hangingPunct="1">
              <a:buClr>
                <a:srgbClr val="FF0000"/>
              </a:buClr>
              <a:buFont typeface="Wingdings" charset="2"/>
              <a:buChar char=""/>
            </a:pPr>
            <a:r>
              <a:rPr lang="en-GB" sz="1600" b="1" dirty="0" smtClean="0">
                <a:ea typeface="ＭＳ Ｐゴシック" charset="0"/>
                <a:cs typeface="ＭＳ Ｐゴシック" charset="0"/>
              </a:rPr>
              <a:t>OAuth 2 is “complicated!”</a:t>
            </a:r>
          </a:p>
          <a:p>
            <a:pPr lvl="1" eaLnBrk="1" hangingPunct="1">
              <a:buClr>
                <a:schemeClr val="accent2"/>
              </a:buClr>
            </a:pPr>
            <a:r>
              <a:rPr lang="en-GB" sz="1600" dirty="0" smtClean="0">
                <a:ea typeface="ＭＳ Ｐゴシック" charset="0"/>
              </a:rPr>
              <a:t>easy for developers to get something wrong</a:t>
            </a:r>
            <a:endParaRPr lang="en-GB" sz="1600" dirty="0">
              <a:ea typeface="ＭＳ Ｐゴシック" charset="0"/>
            </a:endParaRPr>
          </a:p>
        </p:txBody>
      </p:sp>
    </p:spTree>
    <p:extLst>
      <p:ext uri="{BB962C8B-B14F-4D97-AF65-F5344CB8AC3E}">
        <p14:creationId xmlns:p14="http://schemas.microsoft.com/office/powerpoint/2010/main" val="368231881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lstStyle/>
          <a:p>
            <a:pPr eaLnBrk="1" hangingPunct="1"/>
            <a:r>
              <a:rPr lang="en-GB" dirty="0" smtClean="0">
                <a:latin typeface="Calibri" charset="0"/>
                <a:ea typeface="ＭＳ Ｐゴシック" charset="0"/>
                <a:cs typeface="ＭＳ Ｐゴシック" charset="0"/>
              </a:rPr>
              <a:t>Some OAuth Terminology</a:t>
            </a:r>
            <a:endParaRPr lang="en-GB" dirty="0">
              <a:latin typeface="Calibri" charset="0"/>
              <a:ea typeface="ＭＳ Ｐゴシック" charset="0"/>
              <a:cs typeface="ＭＳ Ｐゴシック" charset="0"/>
            </a:endParaRPr>
          </a:p>
        </p:txBody>
      </p:sp>
      <p:sp>
        <p:nvSpPr>
          <p:cNvPr id="5124" name="Slide Number Placeholder 17"/>
          <p:cNvSpPr>
            <a:spLocks noGrp="1"/>
          </p:cNvSpPr>
          <p:nvPr>
            <p:ph type="sldNum" sz="quarter" idx="12"/>
          </p:nvPr>
        </p:nvSpPr>
        <p:spPr bwMode="auto">
          <a:xfrm>
            <a:off x="8402638" y="6473825"/>
            <a:ext cx="284162" cy="247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CA415223-74E1-9842-94D0-DE11413B0913}" type="slidenum">
              <a:rPr lang="en-GB" b="1">
                <a:solidFill>
                  <a:srgbClr val="045C75"/>
                </a:solidFill>
                <a:cs typeface="Arial" charset="0"/>
              </a:rPr>
              <a:pPr/>
              <a:t>9</a:t>
            </a:fld>
            <a:endParaRPr lang="en-GB" b="1" dirty="0">
              <a:solidFill>
                <a:srgbClr val="045C75"/>
              </a:solidFill>
              <a:cs typeface="Arial"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649218641"/>
              </p:ext>
            </p:extLst>
          </p:nvPr>
        </p:nvGraphicFramePr>
        <p:xfrm>
          <a:off x="223838" y="1466850"/>
          <a:ext cx="8615362" cy="4917439"/>
        </p:xfrm>
        <a:graphic>
          <a:graphicData uri="http://schemas.openxmlformats.org/drawingml/2006/table">
            <a:tbl>
              <a:tblPr firstRow="1" bandRow="1">
                <a:tableStyleId>{5C22544A-7EE6-4342-B048-85BDC9FD1C3A}</a:tableStyleId>
              </a:tblPr>
              <a:tblGrid>
                <a:gridCol w="1490662"/>
                <a:gridCol w="5115508"/>
                <a:gridCol w="2009192"/>
              </a:tblGrid>
              <a:tr h="370840">
                <a:tc>
                  <a:txBody>
                    <a:bodyPr/>
                    <a:lstStyle/>
                    <a:p>
                      <a:r>
                        <a:rPr lang="en-GB" sz="1400" dirty="0" smtClean="0"/>
                        <a:t>Term</a:t>
                      </a:r>
                      <a:endParaRPr lang="en-GB" sz="1400" dirty="0"/>
                    </a:p>
                  </a:txBody>
                  <a:tcPr/>
                </a:tc>
                <a:tc>
                  <a:txBody>
                    <a:bodyPr/>
                    <a:lstStyle/>
                    <a:p>
                      <a:r>
                        <a:rPr lang="en-GB" sz="1400" dirty="0" smtClean="0"/>
                        <a:t>Description</a:t>
                      </a:r>
                      <a:endParaRPr lang="en-GB" sz="1400" dirty="0"/>
                    </a:p>
                  </a:txBody>
                  <a:tcPr/>
                </a:tc>
                <a:tc>
                  <a:txBody>
                    <a:bodyPr/>
                    <a:lstStyle/>
                    <a:p>
                      <a:r>
                        <a:rPr lang="en-GB" sz="1400" dirty="0" smtClean="0"/>
                        <a:t>Example</a:t>
                      </a:r>
                      <a:endParaRPr lang="en-GB" sz="1400" dirty="0"/>
                    </a:p>
                  </a:txBody>
                  <a:tcPr/>
                </a:tc>
              </a:tr>
              <a:tr h="370840">
                <a:tc>
                  <a:txBody>
                    <a:bodyPr/>
                    <a:lstStyle/>
                    <a:p>
                      <a:r>
                        <a:rPr lang="en-GB" sz="1400" b="1" dirty="0" smtClean="0"/>
                        <a:t>Resource owner</a:t>
                      </a:r>
                      <a:endParaRPr lang="en-GB" sz="1400" b="1" dirty="0"/>
                    </a:p>
                  </a:txBody>
                  <a:tcPr/>
                </a:tc>
                <a:tc>
                  <a:txBody>
                    <a:bodyPr/>
                    <a:lstStyle/>
                    <a:p>
                      <a:r>
                        <a:rPr lang="en-GB" sz="1400" baseline="0" dirty="0" smtClean="0"/>
                        <a:t>Person who has authority to grant access to data and services </a:t>
                      </a:r>
                      <a:endParaRPr lang="en-GB" sz="1400" dirty="0"/>
                    </a:p>
                  </a:txBody>
                  <a:tcPr/>
                </a:tc>
                <a:tc>
                  <a:txBody>
                    <a:bodyPr/>
                    <a:lstStyle/>
                    <a:p>
                      <a:r>
                        <a:rPr lang="en-GB" sz="1400" dirty="0" smtClean="0"/>
                        <a:t>You</a:t>
                      </a:r>
                      <a:endParaRPr lang="en-GB" sz="1400" dirty="0"/>
                    </a:p>
                  </a:txBody>
                  <a:tcPr/>
                </a:tc>
              </a:tr>
              <a:tr h="370840">
                <a:tc>
                  <a:txBody>
                    <a:bodyPr/>
                    <a:lstStyle/>
                    <a:p>
                      <a:r>
                        <a:rPr lang="en-GB" sz="1400" b="1" dirty="0" smtClean="0"/>
                        <a:t>Protected resource</a:t>
                      </a:r>
                      <a:endParaRPr lang="en-GB" sz="1400" b="1" dirty="0"/>
                    </a:p>
                  </a:txBody>
                  <a:tcPr/>
                </a:tc>
                <a:tc>
                  <a:txBody>
                    <a:bodyPr/>
                    <a:lstStyle/>
                    <a:p>
                      <a:r>
                        <a:rPr lang="en-GB" sz="1400" dirty="0" smtClean="0"/>
                        <a:t>Data and / or</a:t>
                      </a:r>
                      <a:r>
                        <a:rPr lang="en-GB" sz="1400" baseline="0" dirty="0" smtClean="0"/>
                        <a:t> services which the resource owner wants to keep secure</a:t>
                      </a:r>
                      <a:endParaRPr lang="en-GB" sz="1400" dirty="0"/>
                    </a:p>
                  </a:txBody>
                  <a:tcPr/>
                </a:tc>
                <a:tc>
                  <a:txBody>
                    <a:bodyPr/>
                    <a:lstStyle/>
                    <a:p>
                      <a:r>
                        <a:rPr lang="en-GB" sz="1400" dirty="0" err="1" smtClean="0"/>
                        <a:t>Dropbox</a:t>
                      </a:r>
                      <a:r>
                        <a:rPr lang="en-GB" sz="1400" dirty="0" smtClean="0"/>
                        <a:t> files /</a:t>
                      </a:r>
                    </a:p>
                    <a:p>
                      <a:r>
                        <a:rPr lang="en-GB" sz="1400" dirty="0" err="1" smtClean="0"/>
                        <a:t>Dropbox</a:t>
                      </a:r>
                      <a:r>
                        <a:rPr lang="en-GB" sz="1400" dirty="0" smtClean="0"/>
                        <a:t> actions (eg upload file)</a:t>
                      </a:r>
                    </a:p>
                  </a:txBody>
                  <a:tcPr/>
                </a:tc>
              </a:tr>
              <a:tr h="370840">
                <a:tc>
                  <a:txBody>
                    <a:bodyPr/>
                    <a:lstStyle/>
                    <a:p>
                      <a:r>
                        <a:rPr lang="en-GB" sz="1400" b="1" dirty="0" smtClean="0"/>
                        <a:t>Resource server</a:t>
                      </a:r>
                      <a:endParaRPr lang="en-GB" sz="1400" b="1" dirty="0"/>
                    </a:p>
                  </a:txBody>
                  <a:tcPr/>
                </a:tc>
                <a:tc>
                  <a:txBody>
                    <a:bodyPr/>
                    <a:lstStyle/>
                    <a:p>
                      <a:r>
                        <a:rPr lang="en-GB" sz="1400" dirty="0" smtClean="0"/>
                        <a:t>The server which hosts the resources that are protected by OAuth</a:t>
                      </a:r>
                      <a:endParaRPr lang="en-GB" sz="1400" dirty="0"/>
                    </a:p>
                  </a:txBody>
                  <a:tcPr/>
                </a:tc>
                <a:tc>
                  <a:txBody>
                    <a:bodyPr/>
                    <a:lstStyle/>
                    <a:p>
                      <a:r>
                        <a:rPr lang="en-GB" sz="1400" dirty="0" smtClean="0"/>
                        <a:t>data server in the </a:t>
                      </a:r>
                      <a:r>
                        <a:rPr lang="en-GB" sz="1400" dirty="0" err="1" smtClean="0"/>
                        <a:t>Dropbox</a:t>
                      </a:r>
                      <a:r>
                        <a:rPr lang="en-GB" sz="1400" dirty="0" smtClean="0"/>
                        <a:t> data centre</a:t>
                      </a:r>
                      <a:endParaRPr lang="en-GB" sz="1400" dirty="0"/>
                    </a:p>
                  </a:txBody>
                  <a:tcPr/>
                </a:tc>
              </a:tr>
              <a:tr h="370840">
                <a:tc>
                  <a:txBody>
                    <a:bodyPr/>
                    <a:lstStyle/>
                    <a:p>
                      <a:r>
                        <a:rPr lang="en-GB" sz="1400" b="1" dirty="0" smtClean="0"/>
                        <a:t>Authorisation server</a:t>
                      </a:r>
                      <a:endParaRPr lang="en-GB" sz="1400" b="1" dirty="0"/>
                    </a:p>
                  </a:txBody>
                  <a:tcPr/>
                </a:tc>
                <a:tc>
                  <a:txBody>
                    <a:bodyPr/>
                    <a:lstStyle/>
                    <a:p>
                      <a:r>
                        <a:rPr lang="en-GB" sz="1400" dirty="0" smtClean="0"/>
                        <a:t>Server</a:t>
                      </a:r>
                      <a:r>
                        <a:rPr lang="en-GB" sz="1400" baseline="0" dirty="0" smtClean="0"/>
                        <a:t> which performs resource authorisation actions, including:</a:t>
                      </a:r>
                    </a:p>
                    <a:p>
                      <a:pPr marL="285750" indent="-285750">
                        <a:buFont typeface="Arial"/>
                        <a:buChar char="•"/>
                      </a:pPr>
                      <a:r>
                        <a:rPr lang="en-GB" sz="1400" baseline="0" dirty="0" smtClean="0"/>
                        <a:t>receives access consent from user</a:t>
                      </a:r>
                    </a:p>
                    <a:p>
                      <a:pPr marL="285750" indent="-285750">
                        <a:buFont typeface="Arial"/>
                        <a:buChar char="•"/>
                      </a:pPr>
                      <a:r>
                        <a:rPr lang="en-GB" sz="1400" dirty="0" smtClean="0"/>
                        <a:t>issues access</a:t>
                      </a:r>
                      <a:r>
                        <a:rPr lang="en-GB" sz="1400" baseline="0" dirty="0" smtClean="0"/>
                        <a:t> token to client</a:t>
                      </a:r>
                    </a:p>
                    <a:p>
                      <a:pPr marL="285750" indent="-285750">
                        <a:buFont typeface="Arial"/>
                        <a:buChar char="•"/>
                      </a:pPr>
                      <a:r>
                        <a:rPr lang="en-GB" sz="1400" baseline="0" dirty="0" smtClean="0"/>
                        <a:t>validates access tokens provided by clients</a:t>
                      </a:r>
                      <a:endParaRPr lang="en-GB"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authorisation </a:t>
                      </a:r>
                      <a:r>
                        <a:rPr lang="en-GB" sz="1400" baseline="0" dirty="0" smtClean="0"/>
                        <a:t>server</a:t>
                      </a:r>
                      <a:r>
                        <a:rPr lang="en-GB" sz="1400" dirty="0" smtClean="0"/>
                        <a:t> in the </a:t>
                      </a:r>
                      <a:r>
                        <a:rPr lang="en-GB" sz="1400" dirty="0" err="1" smtClean="0"/>
                        <a:t>Dropbox</a:t>
                      </a:r>
                      <a:r>
                        <a:rPr lang="en-GB" sz="1400" dirty="0" smtClean="0"/>
                        <a:t> data centre</a:t>
                      </a:r>
                      <a:endParaRPr lang="en-GB" sz="1400" dirty="0"/>
                    </a:p>
                  </a:txBody>
                  <a:tcPr/>
                </a:tc>
              </a:tr>
              <a:tr h="370840">
                <a:tc>
                  <a:txBody>
                    <a:bodyPr/>
                    <a:lstStyle/>
                    <a:p>
                      <a:r>
                        <a:rPr lang="en-GB" sz="1400" b="1" dirty="0" smtClean="0"/>
                        <a:t>Client</a:t>
                      </a:r>
                      <a:endParaRPr lang="en-GB" sz="1400" b="1" dirty="0"/>
                    </a:p>
                  </a:txBody>
                  <a:tcPr/>
                </a:tc>
                <a:tc>
                  <a:txBody>
                    <a:bodyPr/>
                    <a:lstStyle/>
                    <a:p>
                      <a:r>
                        <a:rPr lang="en-GB" sz="1400" dirty="0" smtClean="0"/>
                        <a:t>A program which makes </a:t>
                      </a:r>
                      <a:r>
                        <a:rPr lang="en-GB" sz="1400" dirty="0" err="1" smtClean="0"/>
                        <a:t>Oauth</a:t>
                      </a:r>
                      <a:r>
                        <a:rPr lang="en-GB" sz="1400" dirty="0" smtClean="0"/>
                        <a:t> calls to perform actions on protected resources on behalf of the resource owner</a:t>
                      </a:r>
                      <a:endParaRPr lang="en-GB" sz="1400" dirty="0"/>
                    </a:p>
                  </a:txBody>
                  <a:tcPr/>
                </a:tc>
                <a:tc>
                  <a:txBody>
                    <a:bodyPr/>
                    <a:lstStyle/>
                    <a:p>
                      <a:r>
                        <a:rPr lang="en-GB" sz="1400" dirty="0" smtClean="0"/>
                        <a:t>Desktop program, mobile app or web server</a:t>
                      </a:r>
                      <a:r>
                        <a:rPr lang="en-GB" sz="1400" baseline="0" dirty="0" smtClean="0"/>
                        <a:t> which stores its data in Dropbox</a:t>
                      </a:r>
                      <a:endParaRPr lang="en-GB" sz="1400" dirty="0"/>
                    </a:p>
                  </a:txBody>
                  <a:tcPr/>
                </a:tc>
              </a:tr>
              <a:tr h="370840">
                <a:tc>
                  <a:txBody>
                    <a:bodyPr/>
                    <a:lstStyle/>
                    <a:p>
                      <a:r>
                        <a:rPr lang="en-GB" sz="1400" b="1" dirty="0" smtClean="0"/>
                        <a:t>Authorisation workflow</a:t>
                      </a:r>
                      <a:endParaRPr lang="en-GB" sz="1400" b="1" dirty="0"/>
                    </a:p>
                  </a:txBody>
                  <a:tcPr/>
                </a:tc>
                <a:tc>
                  <a:txBody>
                    <a:bodyPr/>
                    <a:lstStyle/>
                    <a:p>
                      <a:r>
                        <a:rPr lang="en-GB" sz="1400" dirty="0" smtClean="0"/>
                        <a:t>A sequence of steps in which the resource</a:t>
                      </a:r>
                      <a:r>
                        <a:rPr lang="en-GB" sz="1400" baseline="0" dirty="0" smtClean="0"/>
                        <a:t> owner authorises a client to access a protected resource</a:t>
                      </a:r>
                      <a:endParaRPr lang="en-GB" sz="1400" dirty="0"/>
                    </a:p>
                  </a:txBody>
                  <a:tcPr/>
                </a:tc>
                <a:tc>
                  <a:txBody>
                    <a:bodyPr/>
                    <a:lstStyle/>
                    <a:p>
                      <a:r>
                        <a:rPr lang="en-GB" sz="1400" i="1" dirty="0" smtClean="0"/>
                        <a:t>See following slides</a:t>
                      </a:r>
                      <a:endParaRPr lang="en-GB" sz="1400" i="1" dirty="0"/>
                    </a:p>
                  </a:txBody>
                  <a:tcPr/>
                </a:tc>
              </a:tr>
              <a:tr h="370840">
                <a:tc>
                  <a:txBody>
                    <a:bodyPr/>
                    <a:lstStyle/>
                    <a:p>
                      <a:r>
                        <a:rPr lang="en-GB" sz="1400" b="1" dirty="0" smtClean="0"/>
                        <a:t>Registration</a:t>
                      </a:r>
                      <a:endParaRPr lang="en-GB" sz="1400" b="1" dirty="0"/>
                    </a:p>
                  </a:txBody>
                  <a:tcPr/>
                </a:tc>
                <a:tc>
                  <a:txBody>
                    <a:bodyPr/>
                    <a:lstStyle/>
                    <a:p>
                      <a:r>
                        <a:rPr lang="en-GB" sz="1400" dirty="0" smtClean="0"/>
                        <a:t>The process whereby a developer sets up key</a:t>
                      </a:r>
                      <a:r>
                        <a:rPr lang="en-GB" sz="1400" baseline="0" dirty="0" smtClean="0"/>
                        <a:t> attributes of their</a:t>
                      </a:r>
                      <a:r>
                        <a:rPr lang="en-GB" sz="1400" dirty="0" smtClean="0"/>
                        <a:t> application and is given an access  token in return</a:t>
                      </a:r>
                      <a:endParaRPr lang="en-GB"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i="1" dirty="0" smtClean="0"/>
                        <a:t>See following slides</a:t>
                      </a:r>
                      <a:endParaRPr lang="en-GB" sz="1400" i="1" dirty="0"/>
                    </a:p>
                  </a:txBody>
                  <a:tcPr/>
                </a:tc>
              </a:tr>
            </a:tbl>
          </a:graphicData>
        </a:graphic>
      </p:graphicFrame>
    </p:spTree>
    <p:extLst>
      <p:ext uri="{BB962C8B-B14F-4D97-AF65-F5344CB8AC3E}">
        <p14:creationId xmlns:p14="http://schemas.microsoft.com/office/powerpoint/2010/main" val="32375350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1_Flow">
  <a:themeElements>
    <a:clrScheme name="Custom 1">
      <a:dk1>
        <a:srgbClr val="000000"/>
      </a:dk1>
      <a:lt1>
        <a:srgbClr val="FFFFFF"/>
      </a:lt1>
      <a:dk2>
        <a:srgbClr val="04617B"/>
      </a:dk2>
      <a:lt2>
        <a:srgbClr val="DBF5F9"/>
      </a:lt2>
      <a:accent1>
        <a:srgbClr val="0F6FC6"/>
      </a:accent1>
      <a:accent2>
        <a:srgbClr val="009DD9"/>
      </a:accent2>
      <a:accent3>
        <a:srgbClr val="FFFFFF"/>
      </a:accent3>
      <a:accent4>
        <a:srgbClr val="000000"/>
      </a:accent4>
      <a:accent5>
        <a:srgbClr val="AABBDF"/>
      </a:accent5>
      <a:accent6>
        <a:srgbClr val="008EC4"/>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1_Flow 1">
        <a:dk1>
          <a:srgbClr val="000000"/>
        </a:dk1>
        <a:lt1>
          <a:srgbClr val="FFFFFF"/>
        </a:lt1>
        <a:dk2>
          <a:srgbClr val="04617B"/>
        </a:dk2>
        <a:lt2>
          <a:srgbClr val="DBF5F9"/>
        </a:lt2>
        <a:accent1>
          <a:srgbClr val="0F6FC6"/>
        </a:accent1>
        <a:accent2>
          <a:srgbClr val="009DD9"/>
        </a:accent2>
        <a:accent3>
          <a:srgbClr val="FFFFFF"/>
        </a:accent3>
        <a:accent4>
          <a:srgbClr val="000000"/>
        </a:accent4>
        <a:accent5>
          <a:srgbClr val="AABBDF"/>
        </a:accent5>
        <a:accent6>
          <a:srgbClr val="008EC4"/>
        </a:accent6>
        <a:hlink>
          <a:srgbClr val="E2D700"/>
        </a:hlink>
        <a:folHlink>
          <a:srgbClr val="85DFD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20294</TotalTime>
  <Words>2161</Words>
  <Application>Microsoft Macintosh PowerPoint</Application>
  <PresentationFormat>On-screen Show (4:3)</PresentationFormat>
  <Paragraphs>342</Paragraphs>
  <Slides>26</Slides>
  <Notes>2</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1_Flow</vt:lpstr>
      <vt:lpstr>PowerPoint Presentation</vt:lpstr>
      <vt:lpstr>Agenda</vt:lpstr>
      <vt:lpstr>Presenters</vt:lpstr>
      <vt:lpstr>Problem Statement</vt:lpstr>
      <vt:lpstr>A More Interesting Problem Statement</vt:lpstr>
      <vt:lpstr>A Solution: OAuth</vt:lpstr>
      <vt:lpstr>A Brief History of OAuth</vt:lpstr>
      <vt:lpstr>OAuth Benefits (and Criticisms)</vt:lpstr>
      <vt:lpstr>Some OAuth Terminology</vt:lpstr>
      <vt:lpstr>OAuth Workflow</vt:lpstr>
      <vt:lpstr>Authorization Code Workflow (No-Redirect)</vt:lpstr>
      <vt:lpstr>Authorization Code Workflow (Redirect)</vt:lpstr>
      <vt:lpstr>Application Registration</vt:lpstr>
      <vt:lpstr>Example: Dropbox Application Registration</vt:lpstr>
      <vt:lpstr>Exercise</vt:lpstr>
      <vt:lpstr>Setting up the Exercise</vt:lpstr>
      <vt:lpstr>What’s in the Repository (see Appendix)</vt:lpstr>
      <vt:lpstr>PowerPoint Presentation</vt:lpstr>
      <vt:lpstr>Exercise 1: Granting Access to Dropbox Programmatically</vt:lpstr>
      <vt:lpstr>PowerPoint Presentation</vt:lpstr>
      <vt:lpstr>Exercise 2: Using the Dropbox API to Read and Write Files</vt:lpstr>
      <vt:lpstr>PowerPoint Presentation</vt:lpstr>
      <vt:lpstr>Conclusion</vt:lpstr>
      <vt:lpstr>PowerPoint Presentation</vt:lpstr>
      <vt:lpstr>PowerPoint Presentation</vt:lpstr>
      <vt:lpstr>Further Information</vt:lpstr>
    </vt:vector>
  </TitlesOfParts>
  <Company>BlackRock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Design Principles  in Practice</dc:title>
  <dc:creator>Eoin Woods</dc:creator>
  <cp:lastModifiedBy>Nick Rozanski</cp:lastModifiedBy>
  <cp:revision>265</cp:revision>
  <cp:lastPrinted>2014-05-30T15:17:34Z</cp:lastPrinted>
  <dcterms:created xsi:type="dcterms:W3CDTF">2013-04-14T11:46:15Z</dcterms:created>
  <dcterms:modified xsi:type="dcterms:W3CDTF">2014-06-22T06:06:32Z</dcterms:modified>
</cp:coreProperties>
</file>