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256" r:id="rId2"/>
    <p:sldId id="262" r:id="rId3"/>
    <p:sldId id="258" r:id="rId4"/>
    <p:sldId id="260" r:id="rId5"/>
    <p:sldId id="263" r:id="rId6"/>
    <p:sldId id="269" r:id="rId7"/>
    <p:sldId id="265" r:id="rId8"/>
    <p:sldId id="266" r:id="rId9"/>
    <p:sldId id="267" r:id="rId10"/>
    <p:sldId id="271" r:id="rId11"/>
    <p:sldId id="277" r:id="rId12"/>
    <p:sldId id="278" r:id="rId13"/>
    <p:sldId id="264" r:id="rId14"/>
    <p:sldId id="273" r:id="rId15"/>
    <p:sldId id="275" r:id="rId16"/>
    <p:sldId id="279" r:id="rId17"/>
    <p:sldId id="280" r:id="rId18"/>
    <p:sldId id="274" r:id="rId19"/>
    <p:sldId id="261" r:id="rId20"/>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8040"/>
    <a:srgbClr val="4C4C4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648" autoAdjust="0"/>
  </p:normalViewPr>
  <p:slideViewPr>
    <p:cSldViewPr snapToGrid="0" snapToObjects="1">
      <p:cViewPr varScale="1">
        <p:scale>
          <a:sx n="100" d="100"/>
          <a:sy n="100" d="100"/>
        </p:scale>
        <p:origin x="-13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1FAC92-251B-B34F-B048-8699966A6B34}" type="datetimeFigureOut">
              <a:rPr lang="en-US" smtClean="0"/>
              <a:t>09/06/2014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1D11E9-7BDD-8F40-9991-92F438743B0F}" type="slidenum">
              <a:rPr lang="en-GB" smtClean="0"/>
              <a:t>‹#›</a:t>
            </a:fld>
            <a:endParaRPr lang="en-GB"/>
          </a:p>
        </p:txBody>
      </p:sp>
    </p:spTree>
    <p:extLst>
      <p:ext uri="{BB962C8B-B14F-4D97-AF65-F5344CB8AC3E}">
        <p14:creationId xmlns:p14="http://schemas.microsoft.com/office/powerpoint/2010/main" val="3353078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ＭＳ Ｐゴシック" charset="-128"/>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B7DD38-5B8A-884F-A4F1-888BCE980ABD}" type="datetimeFigureOut">
              <a:rPr lang="en-GB"/>
              <a:pPr/>
              <a:t>09/06/2014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ＭＳ Ｐゴシック" charset="-128"/>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28062D-9146-B549-8149-E7861E242D67}" type="slidenum">
              <a:rPr lang="en-GB"/>
              <a:pPr/>
              <a:t>‹#›</a:t>
            </a:fld>
            <a:endParaRPr lang="en-GB"/>
          </a:p>
        </p:txBody>
      </p:sp>
    </p:spTree>
    <p:extLst>
      <p:ext uri="{BB962C8B-B14F-4D97-AF65-F5344CB8AC3E}">
        <p14:creationId xmlns:p14="http://schemas.microsoft.com/office/powerpoint/2010/main" val="3854455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D984D603-7F29-9941-B210-BC513A6FF8BA}" type="slidenum">
              <a:rPr lang="en-GB"/>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0143FEF-0790-5F41-A57E-58621E52F803}" type="slidenum">
              <a:rPr lang="en-GB"/>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9"/>
          <p:cNvSpPr>
            <a:spLocks noGrp="1"/>
          </p:cNvSpPr>
          <p:nvPr>
            <p:ph type="dt" sz="half" idx="10"/>
          </p:nvPr>
        </p:nvSpPr>
        <p:spPr/>
        <p:txBody>
          <a:bodyPr/>
          <a:lstStyle>
            <a:lvl1pPr>
              <a:defRPr/>
            </a:lvl1pPr>
          </a:lstStyle>
          <a:p>
            <a:fld id="{B37F9263-0D28-A947-82B3-E306807255D6}" type="datetime1">
              <a:rPr lang="en-GB"/>
              <a:pPr/>
              <a:t>09/06/2014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40562DB-A935-094E-9E21-DB63A180F702}" type="slidenum">
              <a:rPr lang="en-GB"/>
              <a:pPr/>
              <a:t>‹#›</a:t>
            </a:fld>
            <a:endParaRPr lang="en-GB"/>
          </a:p>
        </p:txBody>
      </p:sp>
    </p:spTree>
    <p:extLst>
      <p:ext uri="{BB962C8B-B14F-4D97-AF65-F5344CB8AC3E}">
        <p14:creationId xmlns:p14="http://schemas.microsoft.com/office/powerpoint/2010/main" val="264829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F5483EDC-A27D-D447-94F8-607CCF07BA43}" type="datetime1">
              <a:rPr lang="en-GB"/>
              <a:pPr/>
              <a:t>09/06/2014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081B1151-516B-2240-A750-D3CA0589D35E}" type="slidenum">
              <a:rPr lang="en-GB"/>
              <a:pPr/>
              <a:t>‹#›</a:t>
            </a:fld>
            <a:endParaRPr lang="en-GB"/>
          </a:p>
        </p:txBody>
      </p:sp>
    </p:spTree>
    <p:extLst>
      <p:ext uri="{BB962C8B-B14F-4D97-AF65-F5344CB8AC3E}">
        <p14:creationId xmlns:p14="http://schemas.microsoft.com/office/powerpoint/2010/main" val="96610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6600"/>
            <a:ext cx="2057400" cy="5588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36600"/>
            <a:ext cx="6019800" cy="558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D13606D2-9B84-F843-9C89-B9416B784FCA}" type="datetime1">
              <a:rPr lang="en-GB"/>
              <a:pPr/>
              <a:t>09/06/2014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9162963-BAB9-3F40-B25E-9C2D53DB8F64}" type="slidenum">
              <a:rPr lang="en-GB"/>
              <a:pPr/>
              <a:t>‹#›</a:t>
            </a:fld>
            <a:endParaRPr lang="en-GB"/>
          </a:p>
        </p:txBody>
      </p:sp>
    </p:spTree>
    <p:extLst>
      <p:ext uri="{BB962C8B-B14F-4D97-AF65-F5344CB8AC3E}">
        <p14:creationId xmlns:p14="http://schemas.microsoft.com/office/powerpoint/2010/main" val="42516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9"/>
          <p:cNvSpPr>
            <a:spLocks noGrp="1"/>
          </p:cNvSpPr>
          <p:nvPr>
            <p:ph type="dt" sz="half" idx="10"/>
          </p:nvPr>
        </p:nvSpPr>
        <p:spPr/>
        <p:txBody>
          <a:bodyPr/>
          <a:lstStyle>
            <a:lvl1pPr>
              <a:defRPr/>
            </a:lvl1pPr>
          </a:lstStyle>
          <a:p>
            <a:fld id="{69BF0744-F7CD-7E4F-9882-55853F706263}" type="datetime1">
              <a:rPr lang="en-GB"/>
              <a:pPr/>
              <a:t>09/06/2014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D19CB096-692E-3D4E-8CD7-66B6DCACCF45}" type="slidenum">
              <a:rPr lang="en-GB"/>
              <a:pPr/>
              <a:t>‹#›</a:t>
            </a:fld>
            <a:endParaRPr lang="en-GB"/>
          </a:p>
        </p:txBody>
      </p:sp>
    </p:spTree>
    <p:extLst>
      <p:ext uri="{BB962C8B-B14F-4D97-AF65-F5344CB8AC3E}">
        <p14:creationId xmlns:p14="http://schemas.microsoft.com/office/powerpoint/2010/main" val="317624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fld id="{6D0236A6-409E-674F-89AC-E896F189E47F}" type="datetime1">
              <a:rPr lang="en-GB"/>
              <a:pPr/>
              <a:t>09/06/2014</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B2A945A1-E3C1-6A42-AF42-80F6EFE8A731}" type="slidenum">
              <a:rPr lang="en-GB"/>
              <a:pPr/>
              <a:t>‹#›</a:t>
            </a:fld>
            <a:endParaRPr lang="en-GB"/>
          </a:p>
        </p:txBody>
      </p:sp>
    </p:spTree>
    <p:extLst>
      <p:ext uri="{BB962C8B-B14F-4D97-AF65-F5344CB8AC3E}">
        <p14:creationId xmlns:p14="http://schemas.microsoft.com/office/powerpoint/2010/main" val="345987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66850"/>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9"/>
          <p:cNvSpPr>
            <a:spLocks noGrp="1"/>
          </p:cNvSpPr>
          <p:nvPr>
            <p:ph type="dt" sz="half" idx="10"/>
          </p:nvPr>
        </p:nvSpPr>
        <p:spPr/>
        <p:txBody>
          <a:bodyPr/>
          <a:lstStyle>
            <a:lvl1pPr>
              <a:defRPr/>
            </a:lvl1pPr>
          </a:lstStyle>
          <a:p>
            <a:fld id="{4F6A9725-7D81-084B-9E97-48A18A77D304}" type="datetime1">
              <a:rPr lang="en-GB"/>
              <a:pPr/>
              <a:t>09/06/2014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21F9E7D1-7CA7-6841-A4A8-05E3CA5E93EA}" type="slidenum">
              <a:rPr lang="en-GB"/>
              <a:pPr/>
              <a:t>‹#›</a:t>
            </a:fld>
            <a:endParaRPr lang="en-GB"/>
          </a:p>
        </p:txBody>
      </p:sp>
    </p:spTree>
    <p:extLst>
      <p:ext uri="{BB962C8B-B14F-4D97-AF65-F5344CB8AC3E}">
        <p14:creationId xmlns:p14="http://schemas.microsoft.com/office/powerpoint/2010/main" val="179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9"/>
          <p:cNvSpPr>
            <a:spLocks noGrp="1"/>
          </p:cNvSpPr>
          <p:nvPr>
            <p:ph type="dt" sz="half" idx="10"/>
          </p:nvPr>
        </p:nvSpPr>
        <p:spPr/>
        <p:txBody>
          <a:bodyPr/>
          <a:lstStyle>
            <a:lvl1pPr>
              <a:defRPr/>
            </a:lvl1pPr>
          </a:lstStyle>
          <a:p>
            <a:fld id="{36892021-AFE2-7646-9A69-7AF9AF8A9C0C}" type="datetime1">
              <a:rPr lang="en-GB"/>
              <a:pPr/>
              <a:t>09/06/2014</a:t>
            </a:fld>
            <a:endParaRPr lang="en-GB"/>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80C9D486-A345-8940-8743-CF2BCACA2CF2}" type="slidenum">
              <a:rPr lang="en-GB"/>
              <a:pPr/>
              <a:t>‹#›</a:t>
            </a:fld>
            <a:endParaRPr lang="en-GB"/>
          </a:p>
        </p:txBody>
      </p:sp>
    </p:spTree>
    <p:extLst>
      <p:ext uri="{BB962C8B-B14F-4D97-AF65-F5344CB8AC3E}">
        <p14:creationId xmlns:p14="http://schemas.microsoft.com/office/powerpoint/2010/main" val="28487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9"/>
          <p:cNvSpPr>
            <a:spLocks noGrp="1"/>
          </p:cNvSpPr>
          <p:nvPr>
            <p:ph type="dt" sz="half" idx="10"/>
          </p:nvPr>
        </p:nvSpPr>
        <p:spPr/>
        <p:txBody>
          <a:bodyPr/>
          <a:lstStyle>
            <a:lvl1pPr>
              <a:defRPr/>
            </a:lvl1pPr>
          </a:lstStyle>
          <a:p>
            <a:fld id="{FCA7C272-6524-5F4A-8F45-7EB0153F335F}" type="datetime1">
              <a:rPr lang="en-GB"/>
              <a:pPr/>
              <a:t>09/06/2014</a:t>
            </a:fld>
            <a:endParaRPr lang="en-GB"/>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37768828-0595-5042-8921-2B3ED6B7E5B6}" type="slidenum">
              <a:rPr lang="en-GB"/>
              <a:pPr/>
              <a:t>‹#›</a:t>
            </a:fld>
            <a:endParaRPr lang="en-GB"/>
          </a:p>
        </p:txBody>
      </p:sp>
    </p:spTree>
    <p:extLst>
      <p:ext uri="{BB962C8B-B14F-4D97-AF65-F5344CB8AC3E}">
        <p14:creationId xmlns:p14="http://schemas.microsoft.com/office/powerpoint/2010/main" val="10870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231A887B-6191-C147-8923-F80BD8C33FCD}" type="datetime1">
              <a:rPr lang="en-GB"/>
              <a:pPr/>
              <a:t>09/06/2014</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3B5054CE-ACA3-4940-9FD8-9A5001C24816}" type="slidenum">
              <a:rPr lang="en-GB"/>
              <a:pPr/>
              <a:t>‹#›</a:t>
            </a:fld>
            <a:endParaRPr lang="en-GB"/>
          </a:p>
        </p:txBody>
      </p:sp>
    </p:spTree>
    <p:extLst>
      <p:ext uri="{BB962C8B-B14F-4D97-AF65-F5344CB8AC3E}">
        <p14:creationId xmlns:p14="http://schemas.microsoft.com/office/powerpoint/2010/main" val="35062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9294713F-FC05-3A40-96CF-B6994D056B93}" type="datetime1">
              <a:rPr lang="en-GB"/>
              <a:pPr/>
              <a:t>09/06/2014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03AC6129-64C0-2543-A4AC-B3F17591243E}" type="slidenum">
              <a:rPr lang="en-GB"/>
              <a:pPr/>
              <a:t>‹#›</a:t>
            </a:fld>
            <a:endParaRPr lang="en-GB"/>
          </a:p>
        </p:txBody>
      </p:sp>
    </p:spTree>
    <p:extLst>
      <p:ext uri="{BB962C8B-B14F-4D97-AF65-F5344CB8AC3E}">
        <p14:creationId xmlns:p14="http://schemas.microsoft.com/office/powerpoint/2010/main" val="28221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fld id="{7CBA5132-EE38-7F4A-835F-B1102FDE0768}" type="datetime1">
              <a:rPr lang="en-GB"/>
              <a:pPr/>
              <a:t>09/06/2014</a:t>
            </a:fld>
            <a:endParaRPr lang="en-GB"/>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2FE8C94-0D47-CC40-B10C-6BFC316C402A}" type="slidenum">
              <a:rPr lang="en-GB"/>
              <a:pPr/>
              <a:t>‹#›</a:t>
            </a:fld>
            <a:endParaRPr lang="en-GB"/>
          </a:p>
        </p:txBody>
      </p:sp>
    </p:spTree>
    <p:extLst>
      <p:ext uri="{BB962C8B-B14F-4D97-AF65-F5344CB8AC3E}">
        <p14:creationId xmlns:p14="http://schemas.microsoft.com/office/powerpoint/2010/main" val="2200917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028" name="Title Placeholder 8"/>
          <p:cNvSpPr>
            <a:spLocks noGrp="1"/>
          </p:cNvSpPr>
          <p:nvPr>
            <p:ph type="title"/>
          </p:nvPr>
        </p:nvSpPr>
        <p:spPr bwMode="auto">
          <a:xfrm>
            <a:off x="457200" y="736600"/>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0" bIns="0" numCol="1" anchor="b" anchorCtr="0" compatLnSpc="1">
            <a:prstTxWarp prst="textNoShape">
              <a:avLst/>
            </a:prstTxWarp>
          </a:bodyPr>
          <a:lstStyle/>
          <a:p>
            <a:pPr lvl="0"/>
            <a:r>
              <a:rPr lang="en-GB"/>
              <a:t>Click to edit Master title style</a:t>
            </a:r>
            <a:endParaRPr lang="en-US"/>
          </a:p>
        </p:txBody>
      </p:sp>
      <p:sp>
        <p:nvSpPr>
          <p:cNvPr id="1029" name="Text Placeholder 29"/>
          <p:cNvSpPr>
            <a:spLocks noGrp="1"/>
          </p:cNvSpPr>
          <p:nvPr>
            <p:ph type="body" idx="1"/>
          </p:nvPr>
        </p:nvSpPr>
        <p:spPr bwMode="auto">
          <a:xfrm>
            <a:off x="457200" y="1466850"/>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charset="0"/>
              </a:defRPr>
            </a:lvl1pPr>
          </a:lstStyle>
          <a:p>
            <a:fld id="{97C548F9-45AE-614C-B4B1-E298E2074A53}" type="datetime1">
              <a:rPr lang="en-GB"/>
              <a:pPr/>
              <a:t>09/06/2014</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mn-lt"/>
                <a:ea typeface="+mn-ea"/>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charset="0"/>
              </a:defRPr>
            </a:lvl1pPr>
          </a:lstStyle>
          <a:p>
            <a:fld id="{EE0438B5-2074-A24D-BFBA-109F01F1528C}" type="slidenum">
              <a:rPr lang="en-GB"/>
              <a:pPr/>
              <a:t>‹#›</a:t>
            </a:fld>
            <a:endParaRPr lang="en-GB"/>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Constantia"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2pPr>
      <a:lvl3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3pPr>
      <a:lvl4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4pPr>
      <a:lvl5pPr algn="l" rtl="0" eaLnBrk="0" fontAlgn="base" hangingPunct="0">
        <a:spcBef>
          <a:spcPct val="0"/>
        </a:spcBef>
        <a:spcAft>
          <a:spcPct val="0"/>
        </a:spcAft>
        <a:defRPr sz="3600">
          <a:solidFill>
            <a:schemeClr val="tx2"/>
          </a:solidFill>
          <a:latin typeface="Calibri" pitchFamily="34"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rozanski.org.uk" TargetMode="External"/><Relationship Id="rId4" Type="http://schemas.openxmlformats.org/officeDocument/2006/relationships/hyperlink" Target="mailto:eoin@copse.org.uk" TargetMode="External"/><Relationship Id="rId5" Type="http://schemas.openxmlformats.org/officeDocument/2006/relationships/hyperlink" Target="http://www.eoinwoods.info" TargetMode="External"/><Relationship Id="rId6" Type="http://schemas.openxmlformats.org/officeDocument/2006/relationships/hyperlink" Target="mailto:Chris.Cooper-Bland@endava.com" TargetMode="External"/><Relationship Id="rId7" Type="http://schemas.openxmlformats.org/officeDocument/2006/relationships/hyperlink" Target="http://www.endava.com/" TargetMode="External"/><Relationship Id="rId1" Type="http://schemas.openxmlformats.org/officeDocument/2006/relationships/slideLayout" Target="../slideLayouts/slideLayout7.xml"/><Relationship Id="rId2" Type="http://schemas.openxmlformats.org/officeDocument/2006/relationships/hyperlink" Target="mailto:nick@.rozanski.org.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rozanski/bcs_spa1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tools.ietf.org/html/rfc6749" TargetMode="External"/><Relationship Id="rId4" Type="http://schemas.openxmlformats.org/officeDocument/2006/relationships/hyperlink" Target="https://github.com/mitreid-connect/OpenID-Connect-Java-Spring-Server/raw/master/docs/OAuth2.0_Diagrams.pdf" TargetMode="External"/><Relationship Id="rId5" Type="http://schemas.openxmlformats.org/officeDocument/2006/relationships/hyperlink" Target="https://www.dropbox.com/developers/core" TargetMode="External"/><Relationship Id="rId6" Type="http://schemas.openxmlformats.org/officeDocument/2006/relationships/hyperlink" Target="https://www.dropbox.com/developers/core/docs" TargetMode="External"/><Relationship Id="rId7" Type="http://schemas.openxmlformats.org/officeDocument/2006/relationships/hyperlink" Target="https://www.dropbox.com/developers/core/start/python" TargetMode="External"/><Relationship Id="rId1" Type="http://schemas.openxmlformats.org/officeDocument/2006/relationships/slideLayout" Target="../slideLayouts/slideLayout7.xml"/><Relationship Id="rId2" Type="http://schemas.openxmlformats.org/officeDocument/2006/relationships/hyperlink" Target="http://oauth.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a:solidFill>
                  <a:schemeClr val="tx2"/>
                </a:solidFill>
                <a:latin typeface="Calibri" charset="0"/>
              </a:rPr>
              <a:t>SPA Conference 2014</a:t>
            </a:r>
            <a:br>
              <a:rPr lang="en-GB" sz="2800">
                <a:solidFill>
                  <a:schemeClr val="tx2"/>
                </a:solidFill>
                <a:latin typeface="Calibri" charset="0"/>
              </a:rPr>
            </a:br>
            <a:endParaRPr lang="en-GB" sz="2000">
              <a:solidFill>
                <a:schemeClr val="tx2"/>
              </a:solidFill>
              <a:latin typeface="Calibri" charset="0"/>
            </a:endParaRPr>
          </a:p>
          <a:p>
            <a:pPr defTabSz="914400"/>
            <a:r>
              <a:rPr lang="en-US" sz="4000">
                <a:solidFill>
                  <a:schemeClr val="tx2"/>
                </a:solidFill>
                <a:latin typeface="Calibri" charset="0"/>
              </a:rPr>
              <a:t>Keeping Passwords Private with OAuth</a:t>
            </a:r>
            <a:endParaRPr lang="en-GB" sz="4000">
              <a:solidFill>
                <a:schemeClr val="tx2"/>
              </a:solidFill>
              <a:latin typeface="Calibri" charset="0"/>
            </a:endParaRPr>
          </a:p>
        </p:txBody>
      </p:sp>
      <p:sp>
        <p:nvSpPr>
          <p:cNvPr id="2051" name="Rectangle 6"/>
          <p:cNvSpPr>
            <a:spLocks noChangeArrowheads="1"/>
          </p:cNvSpPr>
          <p:nvPr/>
        </p:nvSpPr>
        <p:spPr bwMode="auto">
          <a:xfrm>
            <a:off x="349250" y="2976146"/>
            <a:ext cx="72183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b="1" dirty="0">
                <a:solidFill>
                  <a:schemeClr val="tx2"/>
                </a:solidFill>
              </a:rPr>
              <a:t>Nick </a:t>
            </a:r>
            <a:r>
              <a:rPr lang="en-GB" b="1" dirty="0" smtClean="0">
                <a:solidFill>
                  <a:schemeClr val="tx2"/>
                </a:solidFill>
              </a:rPr>
              <a:t>Rozanski</a:t>
            </a:r>
          </a:p>
          <a:p>
            <a:pPr lvl="1"/>
            <a:r>
              <a:rPr lang="en-GB" dirty="0" smtClean="0">
                <a:solidFill>
                  <a:schemeClr val="tx2"/>
                </a:solidFill>
                <a:hlinkClick r:id="rId2"/>
              </a:rPr>
              <a:t>nick</a:t>
            </a:r>
            <a:r>
              <a:rPr lang="en-GB" dirty="0">
                <a:solidFill>
                  <a:schemeClr val="tx2"/>
                </a:solidFill>
                <a:hlinkClick r:id="rId2"/>
              </a:rPr>
              <a:t>@rozanski.org.uk</a:t>
            </a:r>
            <a:endParaRPr lang="en-GB" dirty="0">
              <a:solidFill>
                <a:schemeClr val="tx2"/>
              </a:solidFill>
            </a:endParaRPr>
          </a:p>
          <a:p>
            <a:pPr lvl="1"/>
            <a:r>
              <a:rPr lang="en-GB" dirty="0">
                <a:solidFill>
                  <a:schemeClr val="tx2"/>
                </a:solidFill>
                <a:hlinkClick r:id="rId3"/>
              </a:rPr>
              <a:t>http://www.nick.rozanski.org.uk</a:t>
            </a:r>
            <a:r>
              <a:rPr lang="en-GB" dirty="0">
                <a:solidFill>
                  <a:schemeClr val="tx2"/>
                </a:solidFill>
              </a:rPr>
              <a:t> </a:t>
            </a:r>
          </a:p>
          <a:p>
            <a:endParaRPr lang="en-GB" b="1" dirty="0">
              <a:solidFill>
                <a:schemeClr val="tx2"/>
              </a:solidFill>
            </a:endParaRPr>
          </a:p>
          <a:p>
            <a:r>
              <a:rPr lang="en-GB" b="1" dirty="0">
                <a:solidFill>
                  <a:schemeClr val="tx2"/>
                </a:solidFill>
              </a:rPr>
              <a:t>Eoin </a:t>
            </a:r>
            <a:r>
              <a:rPr lang="en-GB" b="1" dirty="0" smtClean="0">
                <a:solidFill>
                  <a:schemeClr val="tx2"/>
                </a:solidFill>
              </a:rPr>
              <a:t>Woods</a:t>
            </a:r>
          </a:p>
          <a:p>
            <a:pPr lvl="1"/>
            <a:r>
              <a:rPr lang="en-GB" dirty="0" smtClean="0">
                <a:solidFill>
                  <a:schemeClr val="tx2"/>
                </a:solidFill>
                <a:hlinkClick r:id="rId4"/>
              </a:rPr>
              <a:t>eoin</a:t>
            </a:r>
            <a:r>
              <a:rPr lang="en-GB" dirty="0">
                <a:solidFill>
                  <a:schemeClr val="tx2"/>
                </a:solidFill>
                <a:hlinkClick r:id="rId4"/>
              </a:rPr>
              <a:t>@</a:t>
            </a:r>
            <a:r>
              <a:rPr lang="en-GB" dirty="0" smtClean="0">
                <a:solidFill>
                  <a:schemeClr val="tx2"/>
                </a:solidFill>
                <a:hlinkClick r:id="rId4"/>
              </a:rPr>
              <a:t>copse.org.uk</a:t>
            </a:r>
            <a:r>
              <a:rPr lang="en-GB" dirty="0" smtClean="0">
                <a:solidFill>
                  <a:schemeClr val="tx2"/>
                </a:solidFill>
              </a:rPr>
              <a:t> </a:t>
            </a:r>
          </a:p>
          <a:p>
            <a:pPr lvl="1"/>
            <a:r>
              <a:rPr lang="en-GB" dirty="0">
                <a:solidFill>
                  <a:schemeClr val="tx2"/>
                </a:solidFill>
                <a:hlinkClick r:id="rId5"/>
              </a:rPr>
              <a:t>http://</a:t>
            </a:r>
            <a:r>
              <a:rPr lang="en-GB" dirty="0" smtClean="0">
                <a:solidFill>
                  <a:schemeClr val="tx2"/>
                </a:solidFill>
                <a:hlinkClick r:id="rId5"/>
              </a:rPr>
              <a:t>www.eoinwoods.info</a:t>
            </a:r>
            <a:endParaRPr lang="en-GB" dirty="0">
              <a:solidFill>
                <a:schemeClr val="tx2"/>
              </a:solidFill>
            </a:endParaRPr>
          </a:p>
          <a:p>
            <a:endParaRPr lang="en-GB" b="1" dirty="0">
              <a:solidFill>
                <a:schemeClr val="tx2"/>
              </a:solidFill>
            </a:endParaRPr>
          </a:p>
          <a:p>
            <a:r>
              <a:rPr lang="en-GB" b="1" dirty="0">
                <a:solidFill>
                  <a:schemeClr val="tx2"/>
                </a:solidFill>
              </a:rPr>
              <a:t>Chris Cooper-</a:t>
            </a:r>
            <a:r>
              <a:rPr lang="en-GB" b="1" dirty="0" smtClean="0">
                <a:solidFill>
                  <a:schemeClr val="tx2"/>
                </a:solidFill>
              </a:rPr>
              <a:t>Bland</a:t>
            </a:r>
          </a:p>
          <a:p>
            <a:pPr lvl="1"/>
            <a:r>
              <a:rPr lang="en-GB" dirty="0" smtClean="0">
                <a:solidFill>
                  <a:schemeClr val="tx2"/>
                </a:solidFill>
                <a:hlinkClick r:id="rId6"/>
              </a:rPr>
              <a:t>Chris.Cooper</a:t>
            </a:r>
            <a:r>
              <a:rPr lang="en-GB" dirty="0">
                <a:solidFill>
                  <a:schemeClr val="tx2"/>
                </a:solidFill>
                <a:hlinkClick r:id="rId6"/>
              </a:rPr>
              <a:t>-Bland@</a:t>
            </a:r>
            <a:r>
              <a:rPr lang="en-GB" dirty="0" smtClean="0">
                <a:solidFill>
                  <a:schemeClr val="tx2"/>
                </a:solidFill>
                <a:hlinkClick r:id="rId6"/>
              </a:rPr>
              <a:t>endava.com</a:t>
            </a:r>
            <a:r>
              <a:rPr lang="en-GB" dirty="0" smtClean="0">
                <a:solidFill>
                  <a:schemeClr val="tx2"/>
                </a:solidFill>
              </a:rPr>
              <a:t> </a:t>
            </a:r>
          </a:p>
          <a:p>
            <a:pPr lvl="1"/>
            <a:r>
              <a:rPr lang="en-GB" dirty="0">
                <a:solidFill>
                  <a:schemeClr val="tx2"/>
                </a:solidFill>
                <a:hlinkClick r:id="rId7"/>
              </a:rPr>
              <a:t>http://www.endava.com</a:t>
            </a:r>
            <a:r>
              <a:rPr lang="en-GB" dirty="0" smtClean="0">
                <a:solidFill>
                  <a:schemeClr val="tx2"/>
                </a:solidFill>
                <a:hlinkClick r:id="rId7"/>
              </a:rPr>
              <a:t>/</a:t>
            </a:r>
            <a:r>
              <a:rPr lang="en-GB" dirty="0" smtClean="0">
                <a:solidFill>
                  <a:schemeClr val="tx2"/>
                </a:solidFill>
              </a:rPr>
              <a:t> </a:t>
            </a:r>
            <a:endParaRPr lang="en-GB"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Types of OAuth Workflow</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457200" y="1545414"/>
            <a:ext cx="8229600" cy="400110"/>
          </a:xfrm>
        </p:spPr>
        <p:txBody>
          <a:bodyPr>
            <a:spAutoFit/>
          </a:bodyPr>
          <a:lstStyle/>
          <a:p>
            <a:pPr marL="0" indent="0" eaLnBrk="1" hangingPunct="1">
              <a:buClr>
                <a:schemeClr val="accent2"/>
              </a:buClr>
              <a:buNone/>
            </a:pPr>
            <a:r>
              <a:rPr lang="en-GB" sz="2000" dirty="0" smtClean="0">
                <a:latin typeface="Calibri" charset="0"/>
                <a:ea typeface="ＭＳ Ｐゴシック" charset="0"/>
                <a:cs typeface="ＭＳ Ｐゴシック" charset="0"/>
              </a:rPr>
              <a:t>The OAuth standard defines four types of </a:t>
            </a:r>
            <a:r>
              <a:rPr lang="en-GB" sz="2000" b="1" dirty="0" smtClean="0">
                <a:latin typeface="Calibri" charset="0"/>
                <a:ea typeface="ＭＳ Ｐゴシック" charset="0"/>
                <a:cs typeface="ＭＳ Ｐゴシック" charset="0"/>
              </a:rPr>
              <a:t>authorisation workflow</a:t>
            </a:r>
            <a:endParaRPr lang="en-GB" sz="2000" dirty="0" smtClean="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10</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76127390"/>
              </p:ext>
            </p:extLst>
          </p:nvPr>
        </p:nvGraphicFramePr>
        <p:xfrm>
          <a:off x="223838" y="2264334"/>
          <a:ext cx="8687081" cy="3175000"/>
        </p:xfrm>
        <a:graphic>
          <a:graphicData uri="http://schemas.openxmlformats.org/drawingml/2006/table">
            <a:tbl>
              <a:tblPr firstRow="1" bandRow="1">
                <a:tableStyleId>{5C22544A-7EE6-4342-B048-85BDC9FD1C3A}</a:tableStyleId>
              </a:tblPr>
              <a:tblGrid>
                <a:gridCol w="1814138"/>
                <a:gridCol w="3212353"/>
                <a:gridCol w="3660590"/>
              </a:tblGrid>
              <a:tr h="370840">
                <a:tc>
                  <a:txBody>
                    <a:bodyPr/>
                    <a:lstStyle/>
                    <a:p>
                      <a:r>
                        <a:rPr lang="en-GB" sz="1600" dirty="0" smtClean="0"/>
                        <a:t>Workflow</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Used For</a:t>
                      </a:r>
                      <a:endParaRPr lang="en-GB" sz="1600" dirty="0"/>
                    </a:p>
                  </a:txBody>
                  <a:tcPr/>
                </a:tc>
              </a:tr>
              <a:tr h="370840">
                <a:tc>
                  <a:txBody>
                    <a:bodyPr/>
                    <a:lstStyle/>
                    <a:p>
                      <a:r>
                        <a:rPr lang="en-GB" sz="1600" b="1" dirty="0" smtClean="0"/>
                        <a:t>Authorization Code</a:t>
                      </a:r>
                      <a:endParaRPr lang="en-GB" sz="1600" b="1" dirty="0"/>
                    </a:p>
                  </a:txBody>
                  <a:tcPr/>
                </a:tc>
                <a:tc>
                  <a:txBody>
                    <a:bodyPr/>
                    <a:lstStyle/>
                    <a:p>
                      <a:r>
                        <a:rPr lang="en-GB" sz="1600" baseline="0" dirty="0" smtClean="0"/>
                        <a:t>After authorisation, the client is redirected back to a web URL (can be a local URL or URI scheme)</a:t>
                      </a:r>
                      <a:endParaRPr lang="en-GB" sz="1600" dirty="0"/>
                    </a:p>
                  </a:txBody>
                  <a:tcPr/>
                </a:tc>
                <a:tc>
                  <a:txBody>
                    <a:bodyPr/>
                    <a:lstStyle/>
                    <a:p>
                      <a:r>
                        <a:rPr lang="en-GB" sz="1600" dirty="0" smtClean="0"/>
                        <a:t>Server-side web applications</a:t>
                      </a:r>
                    </a:p>
                    <a:p>
                      <a:r>
                        <a:rPr lang="en-GB" sz="1600" dirty="0" smtClean="0"/>
                        <a:t>Clients</a:t>
                      </a:r>
                      <a:r>
                        <a:rPr lang="en-GB" sz="1600" baseline="0" dirty="0" smtClean="0"/>
                        <a:t> who can run a web server or use URI schemes</a:t>
                      </a:r>
                      <a:endParaRPr lang="en-GB" sz="1600" dirty="0"/>
                    </a:p>
                  </a:txBody>
                  <a:tcPr/>
                </a:tc>
              </a:tr>
              <a:tr h="370840">
                <a:tc>
                  <a:txBody>
                    <a:bodyPr/>
                    <a:lstStyle/>
                    <a:p>
                      <a:r>
                        <a:rPr lang="en-GB" sz="1600" i="1" dirty="0" smtClean="0">
                          <a:solidFill>
                            <a:schemeClr val="bg1">
                              <a:lumMod val="50000"/>
                            </a:schemeClr>
                          </a:solidFill>
                        </a:rPr>
                        <a:t>Implicit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Access token passed back in a #fragment in the URL</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Client-side web applications running</a:t>
                      </a:r>
                      <a:r>
                        <a:rPr lang="en-GB" sz="1600" i="1" baseline="0" dirty="0" smtClean="0">
                          <a:solidFill>
                            <a:schemeClr val="bg1">
                              <a:lumMod val="50000"/>
                            </a:schemeClr>
                          </a:solidFill>
                        </a:rPr>
                        <a:t> in a browser</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Password-Based Grant</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Client</a:t>
                      </a:r>
                      <a:r>
                        <a:rPr lang="en-GB" sz="1600" i="1" baseline="0" dirty="0" smtClean="0">
                          <a:solidFill>
                            <a:schemeClr val="bg1">
                              <a:lumMod val="50000"/>
                            </a:schemeClr>
                          </a:solidFill>
                        </a:rPr>
                        <a:t> is given and forwards username and password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Highly-trusted client (</a:t>
                      </a:r>
                      <a:r>
                        <a:rPr lang="en-GB" sz="1600" i="1" dirty="0" err="1" smtClean="0">
                          <a:solidFill>
                            <a:schemeClr val="bg1">
                              <a:lumMod val="50000"/>
                            </a:schemeClr>
                          </a:solidFill>
                        </a:rPr>
                        <a:t>eg</a:t>
                      </a:r>
                      <a:r>
                        <a:rPr lang="en-GB" sz="1600" i="1" dirty="0" smtClean="0">
                          <a:solidFill>
                            <a:schemeClr val="bg1">
                              <a:lumMod val="50000"/>
                            </a:schemeClr>
                          </a:solidFill>
                        </a:rPr>
                        <a:t> provider’s own mobile app)</a:t>
                      </a:r>
                      <a:endParaRPr lang="en-GB" sz="1600" i="1" dirty="0">
                        <a:solidFill>
                          <a:schemeClr val="bg1">
                            <a:lumMod val="50000"/>
                          </a:schemeClr>
                        </a:solidFill>
                      </a:endParaRPr>
                    </a:p>
                  </a:txBody>
                  <a:tcPr/>
                </a:tc>
              </a:tr>
              <a:tr h="370840">
                <a:tc>
                  <a:txBody>
                    <a:bodyPr/>
                    <a:lstStyle/>
                    <a:p>
                      <a:r>
                        <a:rPr lang="en-GB" sz="1600" i="1" dirty="0" smtClean="0">
                          <a:solidFill>
                            <a:schemeClr val="bg1">
                              <a:lumMod val="50000"/>
                            </a:schemeClr>
                          </a:solidFill>
                        </a:rPr>
                        <a:t>Client Credentials</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Authorisation</a:t>
                      </a:r>
                      <a:r>
                        <a:rPr lang="en-GB" sz="1600" i="1" baseline="0" dirty="0" smtClean="0">
                          <a:solidFill>
                            <a:schemeClr val="bg1">
                              <a:lumMod val="50000"/>
                            </a:schemeClr>
                          </a:solidFill>
                        </a:rPr>
                        <a:t> is previously arranged</a:t>
                      </a:r>
                      <a:endParaRPr lang="en-GB" sz="1600" i="1" dirty="0">
                        <a:solidFill>
                          <a:schemeClr val="bg1">
                            <a:lumMod val="50000"/>
                          </a:schemeClr>
                        </a:solidFill>
                      </a:endParaRPr>
                    </a:p>
                  </a:txBody>
                  <a:tcPr/>
                </a:tc>
                <a:tc>
                  <a:txBody>
                    <a:bodyPr/>
                    <a:lstStyle/>
                    <a:p>
                      <a:r>
                        <a:rPr lang="en-GB" sz="1600" i="1" dirty="0" smtClean="0">
                          <a:solidFill>
                            <a:schemeClr val="bg1">
                              <a:lumMod val="50000"/>
                            </a:schemeClr>
                          </a:solidFill>
                        </a:rPr>
                        <a:t>Where the client is accessing an API</a:t>
                      </a:r>
                      <a:r>
                        <a:rPr lang="en-GB" sz="1600" i="1" baseline="0" dirty="0" smtClean="0">
                          <a:solidFill>
                            <a:schemeClr val="bg1">
                              <a:lumMod val="50000"/>
                            </a:schemeClr>
                          </a:solidFill>
                        </a:rPr>
                        <a:t> (such as a storage service or database) on behalf of itself rather than the user</a:t>
                      </a:r>
                      <a:endParaRPr lang="en-GB" sz="1600" i="1" dirty="0">
                        <a:solidFill>
                          <a:schemeClr val="bg1">
                            <a:lumMod val="50000"/>
                          </a:schemeClr>
                        </a:solidFill>
                      </a:endParaRPr>
                    </a:p>
                  </a:txBody>
                  <a:tcPr/>
                </a:tc>
              </a:tr>
            </a:tbl>
          </a:graphicData>
        </a:graphic>
      </p:graphicFrame>
    </p:spTree>
    <p:extLst>
      <p:ext uri="{BB962C8B-B14F-4D97-AF65-F5344CB8AC3E}">
        <p14:creationId xmlns:p14="http://schemas.microsoft.com/office/powerpoint/2010/main" val="1216471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Application Registration</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03200" y="1581150"/>
            <a:ext cx="8762254" cy="49552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requires that clients register with the authorisation server so that client requests can be properly identified</a:t>
            </a:r>
          </a:p>
          <a:p>
            <a:pPr eaLnBrk="1" hangingPunct="1">
              <a:buClr>
                <a:schemeClr val="accent2"/>
              </a:buClr>
            </a:pPr>
            <a:r>
              <a:rPr lang="en-GB" sz="2000" dirty="0" smtClean="0">
                <a:latin typeface="Calibri" charset="0"/>
                <a:ea typeface="ＭＳ Ｐゴシック" charset="0"/>
                <a:cs typeface="ＭＳ Ｐゴシック" charset="0"/>
              </a:rPr>
              <a:t>Service providers normally provide some sort of web console to do this</a:t>
            </a:r>
          </a:p>
          <a:p>
            <a:pPr lvl="1" eaLnBrk="1" hangingPunct="1">
              <a:buClr>
                <a:schemeClr val="accent2"/>
              </a:buClr>
            </a:pPr>
            <a:r>
              <a:rPr lang="en-GB" sz="2000" dirty="0" smtClean="0">
                <a:latin typeface="Calibri" charset="0"/>
                <a:ea typeface="ＭＳ Ｐゴシック" charset="0"/>
                <a:cs typeface="ＭＳ Ｐゴシック" charset="0"/>
              </a:rPr>
              <a:t>Google API Console</a:t>
            </a:r>
          </a:p>
          <a:p>
            <a:pPr lvl="1" eaLnBrk="1" hangingPunct="1">
              <a:buClr>
                <a:schemeClr val="accent2"/>
              </a:buClr>
            </a:pPr>
            <a:r>
              <a:rPr lang="en-GB" sz="2000" dirty="0" smtClean="0">
                <a:latin typeface="Calibri" charset="0"/>
                <a:ea typeface="ＭＳ Ｐゴシック" charset="0"/>
                <a:cs typeface="ＭＳ Ｐゴシック" charset="0"/>
              </a:rPr>
              <a:t>Windows Line Application Management site</a:t>
            </a:r>
          </a:p>
          <a:p>
            <a:pPr lvl="1" eaLnBrk="1" hangingPunct="1">
              <a:buClr>
                <a:schemeClr val="accent2"/>
              </a:buClr>
            </a:pPr>
            <a:r>
              <a:rPr lang="en-GB" sz="2000" dirty="0" smtClean="0">
                <a:latin typeface="Calibri" charset="0"/>
                <a:ea typeface="ＭＳ Ｐゴシック" charset="0"/>
                <a:cs typeface="ＭＳ Ｐゴシック" charset="0"/>
              </a:rPr>
              <a:t>Facebook Developer site</a:t>
            </a:r>
          </a:p>
          <a:p>
            <a:pPr lvl="1" eaLnBrk="1" hangingPunct="1">
              <a:buClr>
                <a:schemeClr val="accent2"/>
              </a:buClr>
            </a:pPr>
            <a:r>
              <a:rPr lang="en-GB" sz="2000" dirty="0" smtClean="0">
                <a:latin typeface="Calibri" charset="0"/>
                <a:ea typeface="ＭＳ Ｐゴシック" charset="0"/>
                <a:cs typeface="ＭＳ Ｐゴシック" charset="0"/>
              </a:rPr>
              <a:t>Dropbox App Console</a:t>
            </a:r>
          </a:p>
          <a:p>
            <a:pPr eaLnBrk="1" hangingPunct="1">
              <a:buClr>
                <a:schemeClr val="accent2"/>
              </a:buClr>
            </a:pPr>
            <a:r>
              <a:rPr lang="en-GB" sz="2000" dirty="0" smtClean="0">
                <a:latin typeface="Calibri" charset="0"/>
                <a:ea typeface="ＭＳ Ｐゴシック" charset="0"/>
                <a:cs typeface="ＭＳ Ｐゴシック" charset="0"/>
              </a:rPr>
              <a:t>During registration you have to specify one or more allowable </a:t>
            </a:r>
            <a:r>
              <a:rPr lang="en-GB" sz="2000" i="1" dirty="0" smtClean="0">
                <a:latin typeface="Calibri" charset="0"/>
                <a:ea typeface="ＭＳ Ｐゴシック" charset="0"/>
                <a:cs typeface="ＭＳ Ｐゴシック" charset="0"/>
              </a:rPr>
              <a:t>redirect URL</a:t>
            </a:r>
            <a:r>
              <a:rPr lang="en-GB" sz="2000" dirty="0" smtClean="0">
                <a:latin typeface="Calibri" charset="0"/>
                <a:ea typeface="ＭＳ Ｐゴシック" charset="0"/>
                <a:cs typeface="ＭＳ Ｐゴシック" charset="0"/>
              </a:rPr>
              <a:t>s</a:t>
            </a:r>
            <a:r>
              <a:rPr lang="en-GB" sz="2000" i="1" dirty="0" smtClean="0">
                <a:latin typeface="Calibri" charset="0"/>
                <a:ea typeface="ＭＳ Ｐゴシック" charset="0"/>
                <a:cs typeface="ＭＳ Ｐゴシック" charset="0"/>
              </a:rPr>
              <a:t> </a:t>
            </a:r>
            <a:r>
              <a:rPr lang="en-GB" sz="2000" dirty="0" smtClean="0">
                <a:latin typeface="Calibri" charset="0"/>
                <a:ea typeface="ＭＳ Ｐゴシック" charset="0"/>
                <a:cs typeface="ＭＳ Ｐゴシック" charset="0"/>
              </a:rPr>
              <a:t>or </a:t>
            </a:r>
            <a:r>
              <a:rPr lang="en-GB" sz="2000" i="1" dirty="0" smtClean="0">
                <a:latin typeface="Calibri" charset="0"/>
                <a:ea typeface="ＭＳ Ｐゴシック" charset="0"/>
                <a:cs typeface="ＭＳ Ｐゴシック" charset="0"/>
              </a:rPr>
              <a:t>URI</a:t>
            </a:r>
            <a:r>
              <a:rPr lang="en-GB" sz="2000" dirty="0">
                <a:latin typeface="Calibri" charset="0"/>
                <a:ea typeface="ＭＳ Ｐゴシック" charset="0"/>
                <a:cs typeface="ＭＳ Ｐゴシック" charset="0"/>
              </a:rPr>
              <a:t>s </a:t>
            </a:r>
            <a:r>
              <a:rPr lang="en-GB" sz="2000" dirty="0" smtClean="0">
                <a:latin typeface="Calibri" charset="0"/>
                <a:ea typeface="ＭＳ Ｐゴシック" charset="0"/>
                <a:cs typeface="ＭＳ Ｐゴシック" charset="0"/>
              </a:rPr>
              <a:t>(Uniform Resource Identifiers)</a:t>
            </a:r>
          </a:p>
          <a:p>
            <a:pPr lvl="1" eaLnBrk="1" hangingPunct="1">
              <a:buClr>
                <a:schemeClr val="accent2"/>
              </a:buClr>
            </a:pPr>
            <a:r>
              <a:rPr lang="en-GB" sz="2000" dirty="0" smtClean="0">
                <a:latin typeface="Calibri" charset="0"/>
                <a:ea typeface="ＭＳ Ｐゴシック" charset="0"/>
                <a:cs typeface="ＭＳ Ｐゴシック" charset="0"/>
              </a:rPr>
              <a:t>The client is only allowed to redirect to one of these URIs</a:t>
            </a:r>
          </a:p>
          <a:p>
            <a:pPr eaLnBrk="1" hangingPunct="1">
              <a:buClr>
                <a:schemeClr val="accent2"/>
              </a:buClr>
            </a:pPr>
            <a:r>
              <a:rPr lang="en-GB" sz="2000" dirty="0" smtClean="0">
                <a:latin typeface="Calibri" charset="0"/>
                <a:ea typeface="ＭＳ Ｐゴシック" charset="0"/>
                <a:cs typeface="ＭＳ Ｐゴシック" charset="0"/>
              </a:rPr>
              <a:t>Once registered, the client will be issued a </a:t>
            </a:r>
            <a:r>
              <a:rPr lang="en-GB" sz="2000" i="1" dirty="0" smtClean="0">
                <a:latin typeface="Calibri" charset="0"/>
                <a:ea typeface="ＭＳ Ｐゴシック" charset="0"/>
                <a:cs typeface="ＭＳ Ｐゴシック" charset="0"/>
              </a:rPr>
              <a:t>client id </a:t>
            </a:r>
            <a:r>
              <a:rPr lang="en-GB" sz="2000" dirty="0" smtClean="0">
                <a:latin typeface="Calibri" charset="0"/>
                <a:ea typeface="ＭＳ Ｐゴシック" charset="0"/>
                <a:cs typeface="ＭＳ Ｐゴシック" charset="0"/>
              </a:rPr>
              <a:t>and </a:t>
            </a:r>
            <a:r>
              <a:rPr lang="en-GB" sz="2000" i="1" dirty="0" smtClean="0">
                <a:latin typeface="Calibri" charset="0"/>
                <a:ea typeface="ＭＳ Ｐゴシック" charset="0"/>
                <a:cs typeface="ＭＳ Ｐゴシック" charset="0"/>
              </a:rPr>
              <a:t>client secret</a:t>
            </a:r>
          </a:p>
          <a:p>
            <a:pPr eaLnBrk="1" hangingPunct="1">
              <a:buClr>
                <a:schemeClr val="accent2"/>
              </a:buClr>
            </a:pPr>
            <a:r>
              <a:rPr lang="en-GB" sz="2000" dirty="0" smtClean="0">
                <a:latin typeface="Calibri" charset="0"/>
                <a:ea typeface="ＭＳ Ｐゴシック" charset="0"/>
                <a:cs typeface="ＭＳ Ｐゴシック" charset="0"/>
              </a:rPr>
              <a:t>Registration helps ensure workflow requests are authentic, and enables the service provider to tailor its response according to the privileges granted to that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11</a:t>
            </a:fld>
            <a:endParaRPr lang="en-GB" b="1" dirty="0">
              <a:solidFill>
                <a:srgbClr val="045C75"/>
              </a:solidFill>
              <a:cs typeface="Arial" charset="0"/>
            </a:endParaRPr>
          </a:p>
        </p:txBody>
      </p:sp>
    </p:spTree>
    <p:extLst>
      <p:ext uri="{BB962C8B-B14F-4D97-AF65-F5344CB8AC3E}">
        <p14:creationId xmlns:p14="http://schemas.microsoft.com/office/powerpoint/2010/main" val="7870139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Dropbox Application Registration</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12</a:t>
            </a:fld>
            <a:endParaRPr lang="en-GB" b="1" dirty="0">
              <a:solidFill>
                <a:srgbClr val="045C75"/>
              </a:solidFill>
              <a:cs typeface="Arial" charset="0"/>
            </a:endParaRPr>
          </a:p>
        </p:txBody>
      </p:sp>
      <p:pic>
        <p:nvPicPr>
          <p:cNvPr id="3" name="Picture 2" descr="dropbox-app-conso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6660"/>
            <a:ext cx="6464299" cy="5321121"/>
          </a:xfrm>
          <a:prstGeom prst="rect">
            <a:avLst/>
          </a:prstGeom>
          <a:ln>
            <a:solidFill>
              <a:schemeClr val="tx1"/>
            </a:solidFill>
          </a:ln>
        </p:spPr>
      </p:pic>
      <p:sp>
        <p:nvSpPr>
          <p:cNvPr id="4" name="Line Callout 1 3"/>
          <p:cNvSpPr/>
          <p:nvPr/>
        </p:nvSpPr>
        <p:spPr bwMode="auto">
          <a:xfrm>
            <a:off x="6946900" y="2578100"/>
            <a:ext cx="1917700" cy="600164"/>
          </a:xfrm>
          <a:prstGeom prst="borderCallout1">
            <a:avLst>
              <a:gd name="adj1" fmla="val 18750"/>
              <a:gd name="adj2" fmla="val -8333"/>
              <a:gd name="adj3" fmla="val 266975"/>
              <a:gd name="adj4" fmla="val -177406"/>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Application files are stored in the Dropbox folder</a:t>
            </a:r>
            <a:br>
              <a:rPr kumimoji="0" lang="en-GB" sz="1100" b="0" i="0" u="none" strike="noStrike" cap="none" normalizeH="0" baseline="0" dirty="0" smtClean="0">
                <a:ln>
                  <a:noFill/>
                </a:ln>
                <a:solidFill>
                  <a:schemeClr val="tx1"/>
                </a:solidFill>
                <a:effectLst/>
                <a:latin typeface="Arial" charset="0"/>
              </a:rPr>
            </a:br>
            <a:r>
              <a:rPr kumimoji="0" lang="en-GB" sz="1100" b="1" i="0" u="none" strike="noStrike" cap="none" normalizeH="0" baseline="0" dirty="0" smtClean="0">
                <a:ln>
                  <a:noFill/>
                </a:ln>
                <a:solidFill>
                  <a:schemeClr val="tx1"/>
                </a:solidFill>
                <a:effectLst/>
                <a:latin typeface="Arial" charset="0"/>
              </a:rPr>
              <a:t>apps/bcs_spa_2014</a:t>
            </a:r>
          </a:p>
        </p:txBody>
      </p:sp>
      <p:sp>
        <p:nvSpPr>
          <p:cNvPr id="8" name="Line Callout 1 7"/>
          <p:cNvSpPr/>
          <p:nvPr/>
        </p:nvSpPr>
        <p:spPr bwMode="auto">
          <a:xfrm>
            <a:off x="6946900" y="3810000"/>
            <a:ext cx="1917700" cy="600164"/>
          </a:xfrm>
          <a:prstGeom prst="borderCallout1">
            <a:avLst>
              <a:gd name="adj1" fmla="val 18750"/>
              <a:gd name="adj2" fmla="val -8333"/>
              <a:gd name="adj3" fmla="val 216869"/>
              <a:gd name="adj4" fmla="val -174095"/>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client key and secret are allocated by Dropbox</a:t>
            </a:r>
            <a:r>
              <a:rPr kumimoji="0" lang="en-GB" sz="1100" b="0" i="0" u="none" strike="noStrike" cap="none" normalizeH="0" dirty="0" smtClean="0">
                <a:ln>
                  <a:noFill/>
                </a:ln>
                <a:solidFill>
                  <a:schemeClr val="tx1"/>
                </a:solidFill>
                <a:effectLst/>
                <a:latin typeface="Arial" charset="0"/>
              </a:rPr>
              <a:t> at registration time</a:t>
            </a:r>
            <a:endParaRPr kumimoji="0" lang="en-GB" sz="1100" b="1" i="0" u="none" strike="noStrike" cap="none" normalizeH="0" baseline="0" dirty="0" smtClean="0">
              <a:ln>
                <a:noFill/>
              </a:ln>
              <a:solidFill>
                <a:schemeClr val="tx1"/>
              </a:solidFill>
              <a:effectLst/>
              <a:latin typeface="Arial" charset="0"/>
            </a:endParaRPr>
          </a:p>
        </p:txBody>
      </p:sp>
      <p:sp>
        <p:nvSpPr>
          <p:cNvPr id="9" name="Line Callout 1 8"/>
          <p:cNvSpPr/>
          <p:nvPr/>
        </p:nvSpPr>
        <p:spPr bwMode="auto">
          <a:xfrm>
            <a:off x="6946900" y="4927600"/>
            <a:ext cx="1917700" cy="938719"/>
          </a:xfrm>
          <a:prstGeom prst="borderCallout1">
            <a:avLst>
              <a:gd name="adj1" fmla="val 18750"/>
              <a:gd name="adj2" fmla="val -8333"/>
              <a:gd name="adj3" fmla="val 84054"/>
              <a:gd name="adj4" fmla="val -117804"/>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app owner enters the allowed redirect URIs (the client can only redirect to one of these in the finish</a:t>
            </a:r>
            <a:r>
              <a:rPr kumimoji="0" lang="en-GB" sz="1100" b="0" i="0" u="none" strike="noStrike" cap="none" normalizeH="0" dirty="0" smtClean="0">
                <a:ln>
                  <a:noFill/>
                </a:ln>
                <a:solidFill>
                  <a:schemeClr val="tx1"/>
                </a:solidFill>
                <a:effectLst/>
                <a:latin typeface="Arial" charset="0"/>
              </a:rPr>
              <a:t> </a:t>
            </a:r>
            <a:r>
              <a:rPr kumimoji="0" lang="en-GB" sz="1100" b="0" i="0" u="none" strike="noStrike" cap="none" normalizeH="0" baseline="0" dirty="0" smtClean="0">
                <a:ln>
                  <a:noFill/>
                </a:ln>
                <a:solidFill>
                  <a:schemeClr val="tx1"/>
                </a:solidFill>
                <a:effectLst/>
                <a:latin typeface="Arial" charset="0"/>
              </a:rPr>
              <a:t>step of authorisation)</a:t>
            </a:r>
            <a:endParaRPr kumimoji="0" lang="en-GB" sz="1100" b="1" i="0" u="none" strike="noStrike" cap="none" normalizeH="0" baseline="0" dirty="0" smtClean="0">
              <a:ln>
                <a:noFill/>
              </a:ln>
              <a:solidFill>
                <a:schemeClr val="tx1"/>
              </a:solidFill>
              <a:effectLst/>
              <a:latin typeface="Arial" charset="0"/>
            </a:endParaRPr>
          </a:p>
        </p:txBody>
      </p:sp>
      <p:sp>
        <p:nvSpPr>
          <p:cNvPr id="10" name="Line Callout 1 9"/>
          <p:cNvSpPr/>
          <p:nvPr/>
        </p:nvSpPr>
        <p:spPr bwMode="auto">
          <a:xfrm>
            <a:off x="6946900" y="1877547"/>
            <a:ext cx="1917700" cy="430887"/>
          </a:xfrm>
          <a:prstGeom prst="borderCallout1">
            <a:avLst>
              <a:gd name="adj1" fmla="val 18750"/>
              <a:gd name="adj2" fmla="val -8333"/>
              <a:gd name="adj3" fmla="val 35792"/>
              <a:gd name="adj4" fmla="val -223102"/>
            </a:avLst>
          </a:prstGeom>
          <a:solidFill>
            <a:srgbClr val="FFFF00"/>
          </a:solidFill>
          <a:ln w="31750" cap="flat" cmpd="sng" algn="ctr">
            <a:solidFill>
              <a:schemeClr val="bg2">
                <a:lumMod val="5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charset="0"/>
              </a:rPr>
              <a:t>The </a:t>
            </a:r>
            <a:r>
              <a:rPr lang="en-GB" sz="1100" dirty="0" smtClean="0"/>
              <a:t>Dropbox app is called </a:t>
            </a:r>
            <a:r>
              <a:rPr kumimoji="0" lang="en-GB" sz="1100" b="1" i="0" u="none" strike="noStrike" cap="none" normalizeH="0" baseline="0" dirty="0" smtClean="0">
                <a:ln>
                  <a:noFill/>
                </a:ln>
                <a:solidFill>
                  <a:schemeClr val="tx1"/>
                </a:solidFill>
                <a:effectLst/>
                <a:latin typeface="Arial" charset="0"/>
              </a:rPr>
              <a:t>BCS SPA 2014</a:t>
            </a:r>
          </a:p>
        </p:txBody>
      </p:sp>
    </p:spTree>
    <p:extLst>
      <p:ext uri="{BB962C8B-B14F-4D97-AF65-F5344CB8AC3E}">
        <p14:creationId xmlns:p14="http://schemas.microsoft.com/office/powerpoint/2010/main" val="36832829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70212" y="4471554"/>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FINISH</a:t>
            </a:r>
          </a:p>
        </p:txBody>
      </p:sp>
      <p:sp>
        <p:nvSpPr>
          <p:cNvPr id="2" name="Rectangle 1"/>
          <p:cNvSpPr/>
          <p:nvPr/>
        </p:nvSpPr>
        <p:spPr bwMode="auto">
          <a:xfrm>
            <a:off x="170212" y="1901642"/>
            <a:ext cx="5943092" cy="23341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START</a:t>
            </a:r>
          </a:p>
        </p:txBody>
      </p:sp>
      <p:sp>
        <p:nvSpPr>
          <p:cNvPr id="65" name="Rectangle 64"/>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smtClean="0">
                <a:latin typeface="Calibri" charset="0"/>
                <a:ea typeface="ＭＳ Ｐゴシック" charset="0"/>
                <a:cs typeface="ＭＳ Ｐゴシック" charset="0"/>
              </a:rPr>
              <a:t>Authorization Code Workflow (No 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13</a:t>
            </a:fld>
            <a:endParaRPr lang="en-GB" b="1" dirty="0">
              <a:solidFill>
                <a:srgbClr val="045C75"/>
              </a:solidFill>
              <a:cs typeface="Arial" charset="0"/>
            </a:endParaRPr>
          </a:p>
        </p:txBody>
      </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8885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rgbClr val="FF0000"/>
                </a:solidFill>
                <a:effectLst/>
                <a:latin typeface="Arial" charset="0"/>
              </a:rPr>
              <a:t>START </a:t>
            </a:r>
            <a:r>
              <a:rPr lang="en-GB" sz="1400" b="1" dirty="0">
                <a:solidFill>
                  <a:srgbClr val="FF0000"/>
                </a:solidFill>
              </a:rPr>
              <a:t>AUTHORISATION</a:t>
            </a:r>
            <a:endParaRPr kumimoji="0" lang="en-GB" sz="1400" b="1" i="0" u="none" strike="noStrike" cap="none" normalizeH="0" baseline="0" dirty="0" smtClean="0">
              <a:ln>
                <a:noFill/>
              </a:ln>
              <a:solidFill>
                <a:srgbClr val="FF0000"/>
              </a:solidFill>
              <a:effectLst/>
              <a:latin typeface="Arial" charset="0"/>
            </a:endParaRPr>
          </a:p>
        </p:txBody>
      </p:sp>
      <p:sp>
        <p:nvSpPr>
          <p:cNvPr id="54" name="Right Arrow 53"/>
          <p:cNvSpPr/>
          <p:nvPr/>
        </p:nvSpPr>
        <p:spPr bwMode="auto">
          <a:xfrm>
            <a:off x="3161398" y="21111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redirect</a:t>
            </a:r>
          </a:p>
        </p:txBody>
      </p:sp>
      <p:sp>
        <p:nvSpPr>
          <p:cNvPr id="55" name="Right Arrow 54"/>
          <p:cNvSpPr/>
          <p:nvPr/>
        </p:nvSpPr>
        <p:spPr bwMode="auto">
          <a:xfrm>
            <a:off x="673347" y="27012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authenticate</a:t>
            </a:r>
            <a:r>
              <a:rPr kumimoji="0" lang="en-GB" sz="1400" b="0" i="0" u="none" strike="noStrike" cap="none" normalizeH="0" baseline="0" dirty="0" smtClean="0">
                <a:ln>
                  <a:noFill/>
                </a:ln>
                <a:solidFill>
                  <a:srgbClr val="FF0000"/>
                </a:solidFill>
                <a:effectLst/>
                <a:latin typeface="Arial" charset="0"/>
              </a:rPr>
              <a:t>)</a:t>
            </a:r>
          </a:p>
        </p:txBody>
      </p:sp>
      <p:sp>
        <p:nvSpPr>
          <p:cNvPr id="56" name="Right Arrow 55"/>
          <p:cNvSpPr/>
          <p:nvPr/>
        </p:nvSpPr>
        <p:spPr bwMode="auto">
          <a:xfrm flipH="1">
            <a:off x="660254" y="4029093"/>
            <a:ext cx="5362622"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a:t>
            </a:r>
            <a:r>
              <a:rPr kumimoji="0" lang="en-GB" sz="1400" b="0" i="0" u="none" strike="noStrike" cap="none" normalizeH="0" dirty="0" smtClean="0">
                <a:ln>
                  <a:noFill/>
                </a:ln>
                <a:solidFill>
                  <a:srgbClr val="FF0000"/>
                </a:solidFill>
                <a:effectLst/>
                <a:latin typeface="Arial" charset="0"/>
              </a:rPr>
              <a:t> code</a:t>
            </a:r>
            <a:endParaRPr kumimoji="0" lang="en-GB" sz="1400" b="0" i="0" u="none" strike="noStrike" cap="none" normalizeH="0" baseline="0" dirty="0" smtClean="0">
              <a:ln>
                <a:noFill/>
              </a:ln>
              <a:solidFill>
                <a:srgbClr val="FF0000"/>
              </a:solidFill>
              <a:effectLst/>
              <a:latin typeface="Arial" charset="0"/>
            </a:endParaRPr>
          </a:p>
        </p:txBody>
      </p:sp>
      <p:sp>
        <p:nvSpPr>
          <p:cNvPr id="57" name="Right Arrow 56"/>
          <p:cNvSpPr/>
          <p:nvPr/>
        </p:nvSpPr>
        <p:spPr bwMode="auto">
          <a:xfrm flipH="1">
            <a:off x="673347" y="25524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display authentication page</a:t>
            </a:r>
            <a:r>
              <a:rPr kumimoji="0" lang="en-GB" sz="1400" b="0" i="0" u="none" strike="noStrike" cap="none" normalizeH="0" baseline="0" dirty="0" smtClean="0">
                <a:ln>
                  <a:noFill/>
                </a:ln>
                <a:solidFill>
                  <a:srgbClr val="FF0000"/>
                </a:solidFill>
                <a:effectLst/>
                <a:latin typeface="Arial" charset="0"/>
              </a:rPr>
              <a:t>)</a:t>
            </a:r>
          </a:p>
        </p:txBody>
      </p:sp>
      <p:sp>
        <p:nvSpPr>
          <p:cNvPr id="58" name="Right Arrow 57"/>
          <p:cNvSpPr/>
          <p:nvPr/>
        </p:nvSpPr>
        <p:spPr bwMode="auto">
          <a:xfrm>
            <a:off x="673347" y="33559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authorise this client</a:t>
            </a:r>
          </a:p>
        </p:txBody>
      </p:sp>
      <p:sp>
        <p:nvSpPr>
          <p:cNvPr id="59" name="Right Arrow 58"/>
          <p:cNvSpPr/>
          <p:nvPr/>
        </p:nvSpPr>
        <p:spPr bwMode="auto">
          <a:xfrm flipH="1">
            <a:off x="673347" y="32071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 page</a:t>
            </a:r>
          </a:p>
        </p:txBody>
      </p:sp>
      <p:sp>
        <p:nvSpPr>
          <p:cNvPr id="66" name="Right Arrow 65"/>
          <p:cNvSpPr/>
          <p:nvPr/>
        </p:nvSpPr>
        <p:spPr bwMode="auto">
          <a:xfrm>
            <a:off x="3193877" y="45485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request access token</a:t>
            </a:r>
          </a:p>
        </p:txBody>
      </p:sp>
      <p:sp>
        <p:nvSpPr>
          <p:cNvPr id="67" name="Right Arrow 66"/>
          <p:cNvSpPr/>
          <p:nvPr/>
        </p:nvSpPr>
        <p:spPr bwMode="auto">
          <a:xfrm flipH="1">
            <a:off x="3194827" y="47271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return access token</a:t>
            </a:r>
          </a:p>
        </p:txBody>
      </p:sp>
      <p:sp>
        <p:nvSpPr>
          <p:cNvPr id="68" name="Right Arrow 67"/>
          <p:cNvSpPr/>
          <p:nvPr/>
        </p:nvSpPr>
        <p:spPr bwMode="auto">
          <a:xfrm>
            <a:off x="673348" y="4201135"/>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FF0000"/>
                </a:solidFill>
              </a:rPr>
              <a:t>enter authorisation code</a:t>
            </a:r>
            <a:endParaRPr kumimoji="0" lang="en-GB" sz="1400" b="0" i="0" u="none" strike="noStrike" cap="none" normalizeH="0" baseline="0" dirty="0" smtClean="0">
              <a:ln>
                <a:noFill/>
              </a:ln>
              <a:solidFill>
                <a:srgbClr val="FF0000"/>
              </a:solidFill>
              <a:effectLst/>
            </a:endParaRP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008040"/>
                </a:solidFill>
              </a:rPr>
              <a:t>submit r</a:t>
            </a:r>
            <a:r>
              <a:rPr kumimoji="0" lang="en-GB" sz="1400" b="0" i="0" u="none" strike="noStrike" cap="none" normalizeH="0" baseline="0" dirty="0" smtClean="0">
                <a:ln>
                  <a:noFill/>
                </a:ln>
                <a:solidFill>
                  <a:srgbClr val="008040"/>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return response</a:t>
            </a:r>
          </a:p>
        </p:txBody>
      </p:sp>
      <p:sp>
        <p:nvSpPr>
          <p:cNvPr id="72" name="Right Arrow 71"/>
          <p:cNvSpPr/>
          <p:nvPr/>
        </p:nvSpPr>
        <p:spPr bwMode="auto">
          <a:xfrm flipH="1">
            <a:off x="669930" y="50254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algn="ctr" defTabSz="914400"/>
            <a:r>
              <a:rPr kumimoji="0" lang="en-GB" sz="1400" b="1" i="0" u="none" strike="noStrike" cap="none" normalizeH="0" baseline="0" dirty="0" smtClean="0">
                <a:ln>
                  <a:noFill/>
                </a:ln>
                <a:solidFill>
                  <a:srgbClr val="FF0000"/>
                </a:solidFill>
                <a:effectLst/>
                <a:latin typeface="Arial" charset="0"/>
              </a:rPr>
              <a:t>FINISH </a:t>
            </a:r>
            <a:r>
              <a:rPr lang="en-GB" sz="1400" b="1" dirty="0">
                <a:solidFill>
                  <a:srgbClr val="FF0000"/>
                </a:solidFill>
              </a:rPr>
              <a:t>AUTHORISATION</a:t>
            </a:r>
            <a:endParaRPr kumimoji="0" lang="en-GB" sz="1400" b="1" i="0" u="none" strike="noStrike" cap="none" normalizeH="0" baseline="0" dirty="0" smtClean="0">
              <a:ln>
                <a:noFill/>
              </a:ln>
              <a:solidFill>
                <a:srgbClr val="FF0000"/>
              </a:solidFill>
              <a:effectLst/>
              <a:latin typeface="Arial" charset="0"/>
            </a:endParaRPr>
          </a:p>
        </p:txBody>
      </p:sp>
      <p:sp>
        <p:nvSpPr>
          <p:cNvPr id="76" name="Left-Right Arrow 75"/>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validate access token</a:t>
            </a:r>
          </a:p>
        </p:txBody>
      </p:sp>
    </p:spTree>
    <p:extLst>
      <p:ext uri="{BB962C8B-B14F-4D97-AF65-F5344CB8AC3E}">
        <p14:creationId xmlns:p14="http://schemas.microsoft.com/office/powerpoint/2010/main" val="42523618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70212" y="4458460"/>
            <a:ext cx="5943092" cy="936281"/>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FINISH</a:t>
            </a:r>
          </a:p>
        </p:txBody>
      </p:sp>
      <p:sp>
        <p:nvSpPr>
          <p:cNvPr id="47" name="Rectangle 46"/>
          <p:cNvSpPr/>
          <p:nvPr/>
        </p:nvSpPr>
        <p:spPr bwMode="auto">
          <a:xfrm>
            <a:off x="170212" y="1888548"/>
            <a:ext cx="5943092" cy="2435727"/>
          </a:xfrm>
          <a:prstGeom prst="rec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START</a:t>
            </a:r>
          </a:p>
        </p:txBody>
      </p:sp>
      <p:sp>
        <p:nvSpPr>
          <p:cNvPr id="39" name="Rectangle 38"/>
          <p:cNvSpPr/>
          <p:nvPr/>
        </p:nvSpPr>
        <p:spPr bwMode="auto">
          <a:xfrm>
            <a:off x="4978400" y="1000976"/>
            <a:ext cx="4127500" cy="887572"/>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122" name="Rectangle 2"/>
          <p:cNvSpPr>
            <a:spLocks noGrp="1" noChangeArrowheads="1"/>
          </p:cNvSpPr>
          <p:nvPr>
            <p:ph type="title" idx="4294967295"/>
          </p:nvPr>
        </p:nvSpPr>
        <p:spPr>
          <a:xfrm>
            <a:off x="457200" y="114300"/>
            <a:ext cx="8229600" cy="730250"/>
          </a:xfrm>
        </p:spPr>
        <p:txBody>
          <a:bodyPr/>
          <a:lstStyle/>
          <a:p>
            <a:pPr eaLnBrk="1" hangingPunct="1"/>
            <a:r>
              <a:rPr lang="en-GB" dirty="0">
                <a:latin typeface="Calibri" charset="0"/>
                <a:ea typeface="ＭＳ Ｐゴシック" charset="0"/>
                <a:cs typeface="ＭＳ Ｐゴシック" charset="0"/>
              </a:rPr>
              <a:t>Authorization Code Workflow </a:t>
            </a:r>
            <a:r>
              <a:rPr lang="en-GB" dirty="0" smtClean="0">
                <a:latin typeface="Calibri" charset="0"/>
                <a:ea typeface="ＭＳ Ｐゴシック" charset="0"/>
                <a:cs typeface="ＭＳ Ｐゴシック" charset="0"/>
              </a:rPr>
              <a:t>(Redirect)</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14</a:t>
            </a:fld>
            <a:endParaRPr lang="en-GB" b="1" dirty="0">
              <a:solidFill>
                <a:srgbClr val="045C75"/>
              </a:solidFill>
              <a:cs typeface="Arial" charset="0"/>
            </a:endParaRPr>
          </a:p>
        </p:txBody>
      </p:sp>
      <p:grpSp>
        <p:nvGrpSpPr>
          <p:cNvPr id="40" name="Group 39"/>
          <p:cNvGrpSpPr/>
          <p:nvPr/>
        </p:nvGrpSpPr>
        <p:grpSpPr>
          <a:xfrm>
            <a:off x="2649974" y="1112736"/>
            <a:ext cx="1054100" cy="5608739"/>
            <a:chOff x="2257177" y="1112736"/>
            <a:chExt cx="1054100" cy="5608739"/>
          </a:xfrm>
        </p:grpSpPr>
        <p:sp>
          <p:nvSpPr>
            <p:cNvPr id="31" name="Rectangle 30"/>
            <p:cNvSpPr/>
            <p:nvPr/>
          </p:nvSpPr>
          <p:spPr bwMode="auto">
            <a:xfrm>
              <a:off x="2257177" y="1112736"/>
              <a:ext cx="1054100" cy="6162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cxnSp>
          <p:nvCxnSpPr>
            <p:cNvPr id="38" name="Straight Connector 37"/>
            <p:cNvCxnSpPr>
              <a:stCxn id="31" idx="2"/>
            </p:cNvCxnSpPr>
            <p:nvPr/>
          </p:nvCxnSpPr>
          <p:spPr bwMode="auto">
            <a:xfrm flipH="1">
              <a:off x="2768601"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4" name="Group 43"/>
          <p:cNvGrpSpPr/>
          <p:nvPr/>
        </p:nvGrpSpPr>
        <p:grpSpPr>
          <a:xfrm>
            <a:off x="7827963" y="1112736"/>
            <a:ext cx="1149350" cy="5608739"/>
            <a:chOff x="4684589" y="1112736"/>
            <a:chExt cx="1149350" cy="5608739"/>
          </a:xfrm>
        </p:grpSpPr>
        <p:sp>
          <p:nvSpPr>
            <p:cNvPr id="36" name="Rectangle 35"/>
            <p:cNvSpPr/>
            <p:nvPr/>
          </p:nvSpPr>
          <p:spPr bwMode="auto">
            <a:xfrm>
              <a:off x="4684589" y="1112736"/>
              <a:ext cx="1149350" cy="616276"/>
            </a:xfrm>
            <a:prstGeom prst="rect">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smtClean="0"/>
                <a:t>resource server</a:t>
              </a:r>
              <a:endParaRPr kumimoji="0" lang="en-GB" sz="1800" b="0" i="0" u="none" strike="noStrike" cap="none" normalizeH="0" baseline="0" dirty="0" smtClean="0">
                <a:ln>
                  <a:noFill/>
                </a:ln>
                <a:solidFill>
                  <a:schemeClr val="tx1"/>
                </a:solidFill>
                <a:effectLst/>
                <a:latin typeface="Arial" charset="0"/>
              </a:endParaRPr>
            </a:p>
          </p:txBody>
        </p:sp>
        <p:cxnSp>
          <p:nvCxnSpPr>
            <p:cNvPr id="41" name="Straight Connector 40"/>
            <p:cNvCxnSpPr/>
            <p:nvPr/>
          </p:nvCxnSpPr>
          <p:spPr bwMode="auto">
            <a:xfrm flipH="1">
              <a:off x="525145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45" name="Group 44"/>
          <p:cNvGrpSpPr/>
          <p:nvPr/>
        </p:nvGrpSpPr>
        <p:grpSpPr>
          <a:xfrm>
            <a:off x="5138514" y="1112736"/>
            <a:ext cx="1784350" cy="5608739"/>
            <a:chOff x="7207250" y="1112736"/>
            <a:chExt cx="1784350" cy="5608739"/>
          </a:xfrm>
        </p:grpSpPr>
        <p:sp>
          <p:nvSpPr>
            <p:cNvPr id="37" name="Rectangle 36"/>
            <p:cNvSpPr/>
            <p:nvPr/>
          </p:nvSpPr>
          <p:spPr bwMode="auto">
            <a:xfrm>
              <a:off x="7207250" y="1112736"/>
              <a:ext cx="1784350" cy="614438"/>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r>
                <a:rPr lang="en-GB" dirty="0"/>
                <a:t>authorisation server</a:t>
              </a:r>
            </a:p>
          </p:txBody>
        </p:sp>
        <p:cxnSp>
          <p:nvCxnSpPr>
            <p:cNvPr id="42" name="Straight Connector 41"/>
            <p:cNvCxnSpPr>
              <a:stCxn id="37" idx="2"/>
            </p:cNvCxnSpPr>
            <p:nvPr/>
          </p:nvCxnSpPr>
          <p:spPr bwMode="auto">
            <a:xfrm flipH="1">
              <a:off x="8091613" y="1727174"/>
              <a:ext cx="7812" cy="4994301"/>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grpSp>
        <p:nvGrpSpPr>
          <p:cNvPr id="63" name="Group 62"/>
          <p:cNvGrpSpPr/>
          <p:nvPr/>
        </p:nvGrpSpPr>
        <p:grpSpPr>
          <a:xfrm>
            <a:off x="508791" y="1000976"/>
            <a:ext cx="292366" cy="5720499"/>
            <a:chOff x="508791" y="1000976"/>
            <a:chExt cx="292366" cy="5720499"/>
          </a:xfrm>
        </p:grpSpPr>
        <p:grpSp>
          <p:nvGrpSpPr>
            <p:cNvPr id="5" name="Group 4"/>
            <p:cNvGrpSpPr/>
            <p:nvPr/>
          </p:nvGrpSpPr>
          <p:grpSpPr>
            <a:xfrm flipH="1">
              <a:off x="508791" y="1000976"/>
              <a:ext cx="292366" cy="726198"/>
              <a:chOff x="2495550" y="1684020"/>
              <a:chExt cx="1181100" cy="2933700"/>
            </a:xfrm>
          </p:grpSpPr>
          <p:sp>
            <p:nvSpPr>
              <p:cNvPr id="23" name="Oval 22"/>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24" name="Straight Connector 23"/>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cxnSp>
          <p:nvCxnSpPr>
            <p:cNvPr id="43" name="Straight Connector 42"/>
            <p:cNvCxnSpPr/>
            <p:nvPr/>
          </p:nvCxnSpPr>
          <p:spPr bwMode="auto">
            <a:xfrm flipH="1">
              <a:off x="647162" y="1729012"/>
              <a:ext cx="15626" cy="4992463"/>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grpSp>
      <p:sp>
        <p:nvSpPr>
          <p:cNvPr id="51" name="Right Arrow 50"/>
          <p:cNvSpPr/>
          <p:nvPr/>
        </p:nvSpPr>
        <p:spPr bwMode="auto">
          <a:xfrm>
            <a:off x="673348" y="1964748"/>
            <a:ext cx="248805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FF0000"/>
                </a:solidFill>
                <a:effectLst/>
                <a:latin typeface="Arial" charset="0"/>
              </a:rPr>
              <a:t>START AUTHORISATION</a:t>
            </a:r>
          </a:p>
        </p:txBody>
      </p:sp>
      <p:sp>
        <p:nvSpPr>
          <p:cNvPr id="54" name="Right Arrow 53"/>
          <p:cNvSpPr/>
          <p:nvPr/>
        </p:nvSpPr>
        <p:spPr bwMode="auto">
          <a:xfrm>
            <a:off x="3161398" y="2187346"/>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redirect</a:t>
            </a:r>
          </a:p>
        </p:txBody>
      </p:sp>
      <p:sp>
        <p:nvSpPr>
          <p:cNvPr id="55" name="Right Arrow 54"/>
          <p:cNvSpPr/>
          <p:nvPr/>
        </p:nvSpPr>
        <p:spPr bwMode="auto">
          <a:xfrm>
            <a:off x="673347" y="277741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authenticate</a:t>
            </a:r>
            <a:r>
              <a:rPr kumimoji="0" lang="en-GB" sz="1400" b="0" i="0" u="none" strike="noStrike" cap="none" normalizeH="0" baseline="0" dirty="0" smtClean="0">
                <a:ln>
                  <a:noFill/>
                </a:ln>
                <a:solidFill>
                  <a:srgbClr val="FF0000"/>
                </a:solidFill>
                <a:effectLst/>
                <a:latin typeface="Arial" charset="0"/>
              </a:rPr>
              <a:t>)</a:t>
            </a:r>
          </a:p>
        </p:txBody>
      </p:sp>
      <p:sp>
        <p:nvSpPr>
          <p:cNvPr id="56" name="Right Arrow 55"/>
          <p:cNvSpPr/>
          <p:nvPr/>
        </p:nvSpPr>
        <p:spPr bwMode="auto">
          <a:xfrm flipH="1">
            <a:off x="3161398" y="4130693"/>
            <a:ext cx="286147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400" dirty="0" smtClean="0">
                <a:solidFill>
                  <a:srgbClr val="FF0000"/>
                </a:solidFill>
              </a:rPr>
              <a:t>redirect with </a:t>
            </a:r>
            <a:r>
              <a:rPr kumimoji="0" lang="en-GB" sz="1400" b="0" i="0" u="none" strike="noStrike" cap="none" normalizeH="0" baseline="0" dirty="0" smtClean="0">
                <a:ln>
                  <a:noFill/>
                </a:ln>
                <a:solidFill>
                  <a:srgbClr val="FF0000"/>
                </a:solidFill>
                <a:effectLst/>
                <a:latin typeface="Arial" charset="0"/>
              </a:rPr>
              <a:t>authorisation</a:t>
            </a:r>
            <a:r>
              <a:rPr kumimoji="0" lang="en-GB" sz="1400" b="0" i="0" u="none" strike="noStrike" cap="none" normalizeH="0" dirty="0" smtClean="0">
                <a:ln>
                  <a:noFill/>
                </a:ln>
                <a:solidFill>
                  <a:srgbClr val="FF0000"/>
                </a:solidFill>
                <a:effectLst/>
                <a:latin typeface="Arial" charset="0"/>
              </a:rPr>
              <a:t> code</a:t>
            </a:r>
            <a:endParaRPr kumimoji="0" lang="en-GB" sz="1400" b="0" i="0" u="none" strike="noStrike" cap="none" normalizeH="0" baseline="0" dirty="0" smtClean="0">
              <a:ln>
                <a:noFill/>
              </a:ln>
              <a:solidFill>
                <a:srgbClr val="FF0000"/>
              </a:solidFill>
              <a:effectLst/>
              <a:latin typeface="Arial" charset="0"/>
            </a:endParaRPr>
          </a:p>
        </p:txBody>
      </p:sp>
      <p:sp>
        <p:nvSpPr>
          <p:cNvPr id="57" name="Right Arrow 56"/>
          <p:cNvSpPr/>
          <p:nvPr/>
        </p:nvSpPr>
        <p:spPr bwMode="auto">
          <a:xfrm flipH="1">
            <a:off x="673347" y="2628648"/>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t>
            </a:r>
            <a:r>
              <a:rPr kumimoji="0" lang="en-GB" sz="1400" b="0" i="1" u="none" strike="noStrike" cap="none" normalizeH="0" baseline="0" dirty="0" smtClean="0">
                <a:ln>
                  <a:noFill/>
                </a:ln>
                <a:solidFill>
                  <a:srgbClr val="FF0000"/>
                </a:solidFill>
                <a:effectLst/>
                <a:latin typeface="Arial" charset="0"/>
              </a:rPr>
              <a:t>display authentication page</a:t>
            </a:r>
            <a:r>
              <a:rPr kumimoji="0" lang="en-GB" sz="1400" b="0" i="0" u="none" strike="noStrike" cap="none" normalizeH="0" baseline="0" dirty="0" smtClean="0">
                <a:ln>
                  <a:noFill/>
                </a:ln>
                <a:solidFill>
                  <a:srgbClr val="FF0000"/>
                </a:solidFill>
                <a:effectLst/>
                <a:latin typeface="Arial" charset="0"/>
              </a:rPr>
              <a:t>)</a:t>
            </a:r>
          </a:p>
        </p:txBody>
      </p:sp>
      <p:sp>
        <p:nvSpPr>
          <p:cNvPr id="58" name="Right Arrow 57"/>
          <p:cNvSpPr/>
          <p:nvPr/>
        </p:nvSpPr>
        <p:spPr bwMode="auto">
          <a:xfrm>
            <a:off x="673347" y="3432116"/>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authorise this client</a:t>
            </a:r>
          </a:p>
        </p:txBody>
      </p:sp>
      <p:sp>
        <p:nvSpPr>
          <p:cNvPr id="59" name="Right Arrow 58"/>
          <p:cNvSpPr/>
          <p:nvPr/>
        </p:nvSpPr>
        <p:spPr bwMode="auto">
          <a:xfrm flipH="1">
            <a:off x="673347" y="3283352"/>
            <a:ext cx="534952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display authorisation page</a:t>
            </a:r>
          </a:p>
        </p:txBody>
      </p:sp>
      <p:sp>
        <p:nvSpPr>
          <p:cNvPr id="66" name="Right Arrow 65"/>
          <p:cNvSpPr/>
          <p:nvPr/>
        </p:nvSpPr>
        <p:spPr bwMode="auto">
          <a:xfrm>
            <a:off x="3193877" y="4523130"/>
            <a:ext cx="2828999"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request access token</a:t>
            </a:r>
          </a:p>
        </p:txBody>
      </p:sp>
      <p:sp>
        <p:nvSpPr>
          <p:cNvPr id="67" name="Right Arrow 66"/>
          <p:cNvSpPr/>
          <p:nvPr/>
        </p:nvSpPr>
        <p:spPr bwMode="auto">
          <a:xfrm flipH="1">
            <a:off x="3194827" y="4701716"/>
            <a:ext cx="2835860"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FF0000"/>
                </a:solidFill>
                <a:effectLst/>
                <a:latin typeface="Arial" charset="0"/>
              </a:rPr>
              <a:t>return access token</a:t>
            </a:r>
          </a:p>
        </p:txBody>
      </p:sp>
      <p:sp>
        <p:nvSpPr>
          <p:cNvPr id="69" name="Right Arrow 68"/>
          <p:cNvSpPr/>
          <p:nvPr/>
        </p:nvSpPr>
        <p:spPr bwMode="auto">
          <a:xfrm>
            <a:off x="673348" y="5625524"/>
            <a:ext cx="2488050"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dirty="0" smtClean="0">
                <a:solidFill>
                  <a:srgbClr val="008040"/>
                </a:solidFill>
              </a:rPr>
              <a:t>submit r</a:t>
            </a:r>
            <a:r>
              <a:rPr kumimoji="0" lang="en-GB" sz="1400" b="0" i="0" u="none" strike="noStrike" cap="none" normalizeH="0" baseline="0" dirty="0" smtClean="0">
                <a:ln>
                  <a:noFill/>
                </a:ln>
                <a:solidFill>
                  <a:srgbClr val="008040"/>
                </a:solidFill>
                <a:effectLst/>
                <a:latin typeface="Arial" charset="0"/>
              </a:rPr>
              <a:t>equest</a:t>
            </a:r>
          </a:p>
        </p:txBody>
      </p:sp>
      <p:sp>
        <p:nvSpPr>
          <p:cNvPr id="70" name="Right Arrow 69"/>
          <p:cNvSpPr/>
          <p:nvPr/>
        </p:nvSpPr>
        <p:spPr bwMode="auto">
          <a:xfrm>
            <a:off x="3161398" y="5819428"/>
            <a:ext cx="5228712"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submit request + access token</a:t>
            </a:r>
          </a:p>
        </p:txBody>
      </p:sp>
      <p:sp>
        <p:nvSpPr>
          <p:cNvPr id="71" name="Right Arrow 70"/>
          <p:cNvSpPr/>
          <p:nvPr/>
        </p:nvSpPr>
        <p:spPr bwMode="auto">
          <a:xfrm flipH="1">
            <a:off x="669930" y="6526537"/>
            <a:ext cx="7714335" cy="193582"/>
          </a:xfrm>
          <a:prstGeom prst="rightArrow">
            <a:avLst>
              <a:gd name="adj1" fmla="val 10700"/>
              <a:gd name="adj2" fmla="val 72344"/>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return response</a:t>
            </a:r>
          </a:p>
        </p:txBody>
      </p:sp>
      <p:sp>
        <p:nvSpPr>
          <p:cNvPr id="72" name="Right Arrow 71"/>
          <p:cNvSpPr/>
          <p:nvPr/>
        </p:nvSpPr>
        <p:spPr bwMode="auto">
          <a:xfrm flipH="1">
            <a:off x="669930" y="5000050"/>
            <a:ext cx="2491468" cy="193582"/>
          </a:xfrm>
          <a:prstGeom prst="rightArrow">
            <a:avLst>
              <a:gd name="adj1" fmla="val 10700"/>
              <a:gd name="adj2" fmla="val 7234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FF0000"/>
                </a:solidFill>
                <a:effectLst/>
                <a:latin typeface="Arial" charset="0"/>
              </a:rPr>
              <a:t>FINISH</a:t>
            </a:r>
            <a:r>
              <a:rPr kumimoji="0" lang="en-GB" sz="1400" b="1" i="0" u="none" strike="noStrike" cap="none" normalizeH="0" dirty="0" smtClean="0">
                <a:ln>
                  <a:noFill/>
                </a:ln>
                <a:solidFill>
                  <a:srgbClr val="FF0000"/>
                </a:solidFill>
                <a:effectLst/>
                <a:latin typeface="Arial" charset="0"/>
              </a:rPr>
              <a:t> AUTHORISATION</a:t>
            </a:r>
            <a:endParaRPr kumimoji="0" lang="en-GB" sz="1400" b="1" i="0" u="none" strike="noStrike" cap="none" normalizeH="0" baseline="0" dirty="0" smtClean="0">
              <a:ln>
                <a:noFill/>
              </a:ln>
              <a:solidFill>
                <a:srgbClr val="FF0000"/>
              </a:solidFill>
              <a:effectLst/>
              <a:latin typeface="Arial" charset="0"/>
            </a:endParaRPr>
          </a:p>
        </p:txBody>
      </p:sp>
      <p:sp>
        <p:nvSpPr>
          <p:cNvPr id="64" name="Left-Right Arrow 63"/>
          <p:cNvSpPr/>
          <p:nvPr/>
        </p:nvSpPr>
        <p:spPr bwMode="auto">
          <a:xfrm>
            <a:off x="6022876" y="6254885"/>
            <a:ext cx="2361389" cy="206181"/>
          </a:xfrm>
          <a:prstGeom prst="leftRightArrow">
            <a:avLst>
              <a:gd name="adj1" fmla="val 11248"/>
              <a:gd name="adj2" fmla="val 62910"/>
            </a:avLst>
          </a:prstGeom>
          <a:solidFill>
            <a:srgbClr val="008040"/>
          </a:solidFill>
          <a:ln w="9525" cap="flat" cmpd="sng" algn="ctr">
            <a:solidFill>
              <a:srgbClr val="00804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8040"/>
                </a:solidFill>
                <a:effectLst/>
                <a:latin typeface="Arial" charset="0"/>
              </a:rPr>
              <a:t>validate access token</a:t>
            </a:r>
          </a:p>
        </p:txBody>
      </p:sp>
      <p:sp>
        <p:nvSpPr>
          <p:cNvPr id="2" name="Left Arrow 1"/>
          <p:cNvSpPr/>
          <p:nvPr/>
        </p:nvSpPr>
        <p:spPr bwMode="auto">
          <a:xfrm>
            <a:off x="6138669" y="3790240"/>
            <a:ext cx="1504630" cy="853684"/>
          </a:xfrm>
          <a:prstGeom prst="leftArrow">
            <a:avLst>
              <a:gd name="adj1" fmla="val 65013"/>
              <a:gd name="adj2" fmla="val 50000"/>
            </a:avLst>
          </a:prstGeom>
          <a:solidFill>
            <a:schemeClr val="tx1">
              <a:lumMod val="95000"/>
              <a:lumOff val="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bg1"/>
                </a:solidFill>
                <a:effectLst/>
                <a:latin typeface="Arial" charset="0"/>
              </a:rPr>
              <a:t>this part of the workflow is different</a:t>
            </a:r>
          </a:p>
        </p:txBody>
      </p:sp>
    </p:spTree>
    <p:extLst>
      <p:ext uri="{BB962C8B-B14F-4D97-AF65-F5344CB8AC3E}">
        <p14:creationId xmlns:p14="http://schemas.microsoft.com/office/powerpoint/2010/main" val="25650338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Environment Setup</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4893647"/>
          </a:xfrm>
        </p:spPr>
        <p:txBody>
          <a:bodyPr>
            <a:spAutoFit/>
          </a:bodyPr>
          <a:lstStyle/>
          <a:p>
            <a:pPr eaLnBrk="1" hangingPunct="1">
              <a:buClr>
                <a:schemeClr val="accent2"/>
              </a:buClr>
            </a:pPr>
            <a:r>
              <a:rPr lang="en-US" sz="2000" dirty="0">
                <a:latin typeface="Calibri" charset="0"/>
                <a:ea typeface="ＭＳ Ｐゴシック" charset="0"/>
                <a:cs typeface="ＭＳ Ｐゴシック" charset="0"/>
              </a:rPr>
              <a:t>There are two implementations of the code needed for the session, one in Python and one one </a:t>
            </a:r>
            <a:r>
              <a:rPr lang="en-US" sz="2000" dirty="0" smtClean="0">
                <a:latin typeface="Calibri" charset="0"/>
                <a:ea typeface="ＭＳ Ｐゴシック" charset="0"/>
                <a:cs typeface="ＭＳ Ｐゴシック" charset="0"/>
              </a:rPr>
              <a:t>Java</a:t>
            </a:r>
          </a:p>
          <a:p>
            <a:pPr eaLnBrk="1" hangingPunct="1">
              <a:buClr>
                <a:schemeClr val="accent2"/>
              </a:buClr>
            </a:pPr>
            <a:r>
              <a:rPr lang="en-US" sz="2000" dirty="0" smtClean="0">
                <a:latin typeface="Calibri" charset="0"/>
                <a:ea typeface="ＭＳ Ｐゴシック" charset="0"/>
                <a:cs typeface="ＭＳ Ｐゴシック" charset="0"/>
              </a:rPr>
              <a:t>They </a:t>
            </a:r>
            <a:r>
              <a:rPr lang="en-US" sz="2000" dirty="0">
                <a:latin typeface="Calibri" charset="0"/>
                <a:ea typeface="ＭＳ Ｐゴシック" charset="0"/>
                <a:cs typeface="ＭＳ Ｐゴシック" charset="0"/>
              </a:rPr>
              <a:t>are functionally equivalent, so you can use whichever language you </a:t>
            </a:r>
            <a:r>
              <a:rPr lang="en-US" sz="2000" dirty="0" smtClean="0">
                <a:latin typeface="Calibri" charset="0"/>
                <a:ea typeface="ＭＳ Ｐゴシック" charset="0"/>
                <a:cs typeface="ＭＳ Ｐゴシック" charset="0"/>
              </a:rPr>
              <a:t>prefer</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You will need to sign up to Dropbox if </a:t>
            </a:r>
            <a:r>
              <a:rPr lang="en-US" sz="2000" dirty="0">
                <a:latin typeface="Calibri" charset="0"/>
                <a:ea typeface="ＭＳ Ｐゴシック" charset="0"/>
                <a:cs typeface="ＭＳ Ｐゴシック" charset="0"/>
              </a:rPr>
              <a:t>you don't already have an </a:t>
            </a:r>
            <a:r>
              <a:rPr lang="en-US" sz="2000" dirty="0" smtClean="0">
                <a:latin typeface="Calibri" charset="0"/>
                <a:ea typeface="ＭＳ Ｐゴシック" charset="0"/>
                <a:cs typeface="ＭＳ Ｐゴシック" charset="0"/>
              </a:rPr>
              <a:t>account</a:t>
            </a:r>
          </a:p>
          <a:p>
            <a:pPr eaLnBrk="1" hangingPunct="1">
              <a:buClr>
                <a:schemeClr val="accent2"/>
              </a:buClr>
            </a:pPr>
            <a:r>
              <a:rPr lang="en-US" sz="2000" dirty="0" smtClean="0">
                <a:latin typeface="Calibri" charset="0"/>
                <a:ea typeface="ＭＳ Ｐゴシック" charset="0"/>
                <a:cs typeface="ＭＳ Ｐゴシック" charset="0"/>
              </a:rPr>
              <a:t>You will need to download </a:t>
            </a:r>
            <a:r>
              <a:rPr lang="en-US" sz="2000" dirty="0">
                <a:latin typeface="Calibri" charset="0"/>
                <a:ea typeface="ＭＳ Ｐゴシック" charset="0"/>
                <a:cs typeface="ＭＳ Ｐゴシック" charset="0"/>
              </a:rPr>
              <a:t>the files in </a:t>
            </a:r>
            <a:r>
              <a:rPr lang="en-US" sz="2000" dirty="0" smtClean="0">
                <a:latin typeface="Calibri" charset="0"/>
                <a:ea typeface="ＭＳ Ｐゴシック" charset="0"/>
                <a:cs typeface="ＭＳ Ｐゴシック" charset="0"/>
              </a:rPr>
              <a:t>my </a:t>
            </a:r>
            <a:r>
              <a:rPr lang="en-US" sz="2000" dirty="0" err="1" smtClean="0">
                <a:latin typeface="Calibri" charset="0"/>
                <a:ea typeface="ＭＳ Ｐゴシック" charset="0"/>
                <a:cs typeface="ＭＳ Ｐゴシック" charset="0"/>
              </a:rPr>
              <a:t>git</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repository at </a:t>
            </a:r>
            <a:r>
              <a:rPr lang="en-US" sz="2000" dirty="0" smtClean="0">
                <a:latin typeface="Calibri" charset="0"/>
                <a:ea typeface="ＭＳ Ｐゴシック" charset="0"/>
                <a:cs typeface="ＭＳ Ｐゴシック" charset="0"/>
                <a:hlinkClick r:id="rId2"/>
              </a:rPr>
              <a:t>https</a:t>
            </a:r>
            <a:r>
              <a:rPr lang="en-US" sz="2000" dirty="0">
                <a:latin typeface="Calibri" charset="0"/>
                <a:ea typeface="ＭＳ Ｐゴシック" charset="0"/>
                <a:cs typeface="ＭＳ Ｐゴシック" charset="0"/>
                <a:hlinkClick r:id="rId2"/>
              </a:rPr>
              <a:t>://github.com/rozanski/</a:t>
            </a:r>
            <a:r>
              <a:rPr lang="en-US" sz="2000" dirty="0" smtClean="0">
                <a:latin typeface="Calibri" charset="0"/>
                <a:ea typeface="ＭＳ Ｐゴシック" charset="0"/>
                <a:cs typeface="ＭＳ Ｐゴシック" charset="0"/>
                <a:hlinkClick r:id="rId2"/>
              </a:rPr>
              <a:t>bcs_spa14</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a:latin typeface="Calibri" charset="0"/>
                <a:ea typeface="ＭＳ Ｐゴシック" charset="0"/>
                <a:cs typeface="ＭＳ Ｐゴシック" charset="0"/>
              </a:rPr>
              <a:t>You can download the files </a:t>
            </a:r>
            <a:r>
              <a:rPr lang="en-US" sz="2000" dirty="0" smtClean="0">
                <a:latin typeface="Calibri" charset="0"/>
                <a:ea typeface="ＭＳ Ｐゴシック" charset="0"/>
                <a:cs typeface="ＭＳ Ｐゴシック" charset="0"/>
              </a:rPr>
              <a:t>directly </a:t>
            </a:r>
            <a:r>
              <a:rPr lang="en-US" sz="2000" dirty="0">
                <a:latin typeface="Calibri" charset="0"/>
                <a:ea typeface="ＭＳ Ｐゴシック" charset="0"/>
                <a:cs typeface="ＭＳ Ｐゴシック" charset="0"/>
              </a:rPr>
              <a:t>from the website (click </a:t>
            </a:r>
            <a:r>
              <a:rPr lang="en-US" sz="2000" b="1" dirty="0" smtClean="0">
                <a:latin typeface="Calibri" charset="0"/>
                <a:ea typeface="ＭＳ Ｐゴシック" charset="0"/>
                <a:cs typeface="ＭＳ Ｐゴシック" charset="0"/>
              </a:rPr>
              <a:t>Download Zip</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or retrieve them using a </a:t>
            </a:r>
            <a:r>
              <a:rPr lang="en-US" sz="2000" dirty="0" err="1">
                <a:latin typeface="Calibri" charset="0"/>
                <a:ea typeface="ＭＳ Ｐゴシック" charset="0"/>
                <a:cs typeface="ＭＳ Ｐゴシック" charset="0"/>
              </a:rPr>
              <a:t>git</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tool</a:t>
            </a:r>
          </a:p>
          <a:p>
            <a:pPr eaLnBrk="1" hangingPunct="1">
              <a:buClr>
                <a:schemeClr val="accent2"/>
              </a:buClr>
            </a:pPr>
            <a:r>
              <a:rPr lang="en-US" sz="2000" dirty="0" smtClean="0">
                <a:latin typeface="Calibri" charset="0"/>
                <a:ea typeface="ＭＳ Ｐゴシック" charset="0"/>
                <a:cs typeface="ＭＳ Ｐゴシック" charset="0"/>
              </a:rPr>
              <a:t>You will need to download the Dropbox Core API software (Python or Java)</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There are a number of other setup steps, which are described in the project README and the READMEs for Python and for Java</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15</a:t>
            </a:fld>
            <a:endParaRPr lang="en-GB" b="1" dirty="0">
              <a:solidFill>
                <a:srgbClr val="045C75"/>
              </a:solidFill>
              <a:cs typeface="Arial" charset="0"/>
            </a:endParaRPr>
          </a:p>
        </p:txBody>
      </p:sp>
    </p:spTree>
    <p:extLst>
      <p:ext uri="{BB962C8B-B14F-4D97-AF65-F5344CB8AC3E}">
        <p14:creationId xmlns:p14="http://schemas.microsoft.com/office/powerpoint/2010/main" val="12686969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Exercise</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5078313"/>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has two parts:</a:t>
            </a:r>
          </a:p>
          <a:p>
            <a:pPr marL="709613" lvl="1" indent="-342900" eaLnBrk="1" hangingPunct="1">
              <a:buClr>
                <a:schemeClr val="accent2"/>
              </a:buClr>
              <a:buFont typeface="+mj-lt"/>
              <a:buAutoNum type="arabicPeriod"/>
            </a:pPr>
            <a:r>
              <a:rPr lang="en-US" sz="2000" dirty="0" err="1" smtClean="0">
                <a:latin typeface="Calibri" charset="0"/>
                <a:ea typeface="ＭＳ Ｐゴシック" charset="0"/>
                <a:cs typeface="ＭＳ Ｐゴシック" charset="0"/>
              </a:rPr>
              <a:t>Authorise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with Dropbox using </a:t>
            </a:r>
            <a:r>
              <a:rPr lang="en-US" sz="2000" dirty="0" smtClean="0">
                <a:latin typeface="Calibri" charset="0"/>
                <a:ea typeface="ＭＳ Ｐゴシック" charset="0"/>
                <a:cs typeface="ＭＳ Ｐゴシック" charset="0"/>
              </a:rPr>
              <a:t>OAuth</a:t>
            </a:r>
            <a:endParaRPr lang="en-US" sz="2000" dirty="0">
              <a:latin typeface="Calibri" charset="0"/>
              <a:ea typeface="ＭＳ Ｐゴシック" charset="0"/>
              <a:cs typeface="ＭＳ Ｐゴシック" charset="0"/>
            </a:endParaRPr>
          </a:p>
          <a:p>
            <a:pPr marL="709613" lvl="1" indent="-342900" eaLnBrk="1" hangingPunct="1">
              <a:buClr>
                <a:schemeClr val="accent2"/>
              </a:buClr>
              <a:buFont typeface="+mj-lt"/>
              <a:buAutoNum type="arabicPeriod"/>
            </a:pPr>
            <a:r>
              <a:rPr lang="en-US" sz="2000" dirty="0" smtClean="0">
                <a:latin typeface="Calibri" charset="0"/>
                <a:ea typeface="ＭＳ Ｐゴシック" charset="0"/>
                <a:cs typeface="ＭＳ Ｐゴシック" charset="0"/>
              </a:rPr>
              <a:t>Run </a:t>
            </a:r>
            <a:r>
              <a:rPr lang="en-US" sz="2000" dirty="0">
                <a:latin typeface="Calibri" charset="0"/>
                <a:ea typeface="ＭＳ Ｐゴシック" charset="0"/>
                <a:cs typeface="ＭＳ Ｐゴシック" charset="0"/>
              </a:rPr>
              <a:t>various commands to display or manipulate Dropbox files (to demonstrate </a:t>
            </a:r>
            <a:r>
              <a:rPr lang="en-US" sz="2000" dirty="0" smtClean="0">
                <a:latin typeface="Calibri" charset="0"/>
                <a:ea typeface="ＭＳ Ｐゴシック" charset="0"/>
                <a:cs typeface="ＭＳ Ｐゴシック" charset="0"/>
              </a:rPr>
              <a:t>that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was successful</a:t>
            </a:r>
            <a:r>
              <a:rPr lang="en-US" sz="2000" dirty="0" smtClean="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The </a:t>
            </a:r>
            <a:r>
              <a:rPr lang="en-US" sz="2000" dirty="0">
                <a:latin typeface="Calibri" charset="0"/>
                <a:ea typeface="ＭＳ Ｐゴシック" charset="0"/>
                <a:cs typeface="ＭＳ Ｐゴシック" charset="0"/>
              </a:rPr>
              <a:t>demo client </a:t>
            </a:r>
            <a:r>
              <a:rPr lang="en-US" sz="2000" dirty="0" err="1">
                <a:latin typeface="Calibri" charset="0"/>
                <a:ea typeface="ＭＳ Ｐゴシック" charset="0"/>
                <a:cs typeface="ＭＳ Ｐゴシック" charset="0"/>
              </a:rPr>
              <a:t>authorises</a:t>
            </a:r>
            <a:r>
              <a:rPr lang="en-US" sz="2000" dirty="0">
                <a:latin typeface="Calibri" charset="0"/>
                <a:ea typeface="ＭＳ Ｐゴシック" charset="0"/>
                <a:cs typeface="ＭＳ Ｐゴシック" charset="0"/>
              </a:rPr>
              <a:t> with Dropbox in one of </a:t>
            </a:r>
            <a:r>
              <a:rPr lang="en-US" sz="2000" dirty="0" smtClean="0">
                <a:latin typeface="Calibri" charset="0"/>
                <a:ea typeface="ＭＳ Ｐゴシック" charset="0"/>
                <a:cs typeface="ＭＳ Ｐゴシック" charset="0"/>
              </a:rPr>
              <a:t>two modes:</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a:t>
            </a:r>
            <a:r>
              <a:rPr lang="en-US" sz="2000" b="1" dirty="0" smtClean="0">
                <a:latin typeface="Calibri" charset="0"/>
                <a:ea typeface="ＭＳ Ｐゴシック" charset="0"/>
                <a:cs typeface="ＭＳ Ｐゴシック" charset="0"/>
              </a:rPr>
              <a:t>no</a:t>
            </a:r>
            <a:r>
              <a:rPr lang="en-US" sz="2000" b="1" dirty="0">
                <a:latin typeface="Calibri" charset="0"/>
                <a:ea typeface="ＭＳ Ｐゴシック" charset="0"/>
                <a:cs typeface="ＭＳ Ｐゴシック" charset="0"/>
              </a:rPr>
              <a:t>-redirect </a:t>
            </a:r>
            <a:r>
              <a:rPr lang="en-US" sz="2000" b="1" dirty="0" smtClean="0">
                <a:latin typeface="Calibri" charset="0"/>
                <a:ea typeface="ＭＳ Ｐゴシック" charset="0"/>
                <a:cs typeface="ＭＳ Ｐゴシック" charset="0"/>
              </a:rPr>
              <a:t>mode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displays an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code which </a:t>
            </a:r>
            <a:r>
              <a:rPr lang="en-US" sz="2000" dirty="0">
                <a:latin typeface="Calibri" charset="0"/>
                <a:ea typeface="ＭＳ Ｐゴシック" charset="0"/>
                <a:cs typeface="ＭＳ Ｐゴシック" charset="0"/>
              </a:rPr>
              <a:t>the user copies and pastes into the client when prompted</a:t>
            </a:r>
            <a:r>
              <a:rPr lang="en-US" sz="2000" dirty="0" smtClean="0">
                <a:latin typeface="Calibri" charset="0"/>
                <a:ea typeface="ＭＳ Ｐゴシック" charset="0"/>
                <a:cs typeface="ＭＳ Ｐゴシック" charset="0"/>
              </a:rPr>
              <a:t>. It </a:t>
            </a:r>
            <a:r>
              <a:rPr lang="en-US" sz="2000" dirty="0">
                <a:latin typeface="Calibri" charset="0"/>
                <a:ea typeface="ＭＳ Ｐゴシック" charset="0"/>
                <a:cs typeface="ＭＳ Ｐゴシック" charset="0"/>
              </a:rPr>
              <a:t>does not redirect the client to a URL after </a:t>
            </a:r>
            <a:r>
              <a:rPr lang="en-US" sz="2000" dirty="0" err="1" smtClean="0">
                <a:latin typeface="Calibri" charset="0"/>
                <a:ea typeface="ＭＳ Ｐゴシック" charset="0"/>
                <a:cs typeface="ＭＳ Ｐゴシック" charset="0"/>
              </a:rPr>
              <a:t>authorisation</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In </a:t>
            </a:r>
            <a:r>
              <a:rPr lang="en-US" sz="2000" b="1" dirty="0" smtClean="0">
                <a:latin typeface="Calibri" charset="0"/>
                <a:ea typeface="ＭＳ Ｐゴシック" charset="0"/>
                <a:cs typeface="ＭＳ Ｐゴシック" charset="0"/>
              </a:rPr>
              <a:t>redirect mode</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the Dropbox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webpage automatically redirects the </a:t>
            </a:r>
            <a:r>
              <a:rPr lang="en-US" sz="2000" dirty="0" smtClean="0">
                <a:latin typeface="Calibri" charset="0"/>
                <a:ea typeface="ＭＳ Ｐゴシック" charset="0"/>
                <a:cs typeface="ＭＳ Ｐゴシック" charset="0"/>
              </a:rPr>
              <a:t>client back </a:t>
            </a:r>
            <a:r>
              <a:rPr lang="en-US" sz="2000" dirty="0">
                <a:latin typeface="Calibri" charset="0"/>
                <a:ea typeface="ＭＳ Ｐゴシック" charset="0"/>
                <a:cs typeface="ＭＳ Ｐゴシック" charset="0"/>
              </a:rPr>
              <a:t>to another webpage after </a:t>
            </a:r>
            <a:r>
              <a:rPr lang="en-US" sz="2000" dirty="0" err="1" smtClean="0">
                <a:latin typeface="Calibri" charset="0"/>
                <a:ea typeface="ＭＳ Ｐゴシック" charset="0"/>
                <a:cs typeface="ＭＳ Ｐゴシック" charset="0"/>
              </a:rPr>
              <a:t>authorisation</a:t>
            </a:r>
            <a:r>
              <a:rPr lang="en-US" sz="2000" dirty="0" smtClean="0">
                <a:latin typeface="Calibri" charset="0"/>
                <a:ea typeface="ＭＳ Ｐゴシック" charset="0"/>
                <a:cs typeface="ＭＳ Ｐゴシック" charset="0"/>
              </a:rPr>
              <a:t>. No </a:t>
            </a:r>
            <a:r>
              <a:rPr lang="en-US" sz="2000" dirty="0" err="1">
                <a:latin typeface="Calibri" charset="0"/>
                <a:ea typeface="ＭＳ Ｐゴシック" charset="0"/>
                <a:cs typeface="ＭＳ Ｐゴシック" charset="0"/>
              </a:rPr>
              <a:t>authorisation</a:t>
            </a:r>
            <a:r>
              <a:rPr lang="en-US" sz="2000" dirty="0">
                <a:latin typeface="Calibri" charset="0"/>
                <a:ea typeface="ＭＳ Ｐゴシック" charset="0"/>
                <a:cs typeface="ＭＳ Ｐゴシック" charset="0"/>
              </a:rPr>
              <a:t> code is displayed (it is returned as part of the redirect </a:t>
            </a:r>
            <a:r>
              <a:rPr lang="en-US" sz="2000" dirty="0" smtClean="0">
                <a:latin typeface="Calibri" charset="0"/>
                <a:ea typeface="ＭＳ Ｐゴシック" charset="0"/>
                <a:cs typeface="ＭＳ Ｐゴシック" charset="0"/>
              </a:rPr>
              <a:t>URL)</a:t>
            </a:r>
            <a:endParaRPr lang="en-US" sz="2000" dirty="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Once </a:t>
            </a:r>
            <a:r>
              <a:rPr lang="en-US" sz="2000" dirty="0">
                <a:latin typeface="Calibri" charset="0"/>
                <a:ea typeface="ＭＳ Ｐゴシック" charset="0"/>
                <a:cs typeface="ＭＳ Ｐゴシック" charset="0"/>
              </a:rPr>
              <a:t>you have </a:t>
            </a:r>
            <a:r>
              <a:rPr lang="en-US" sz="2000" dirty="0" err="1">
                <a:latin typeface="Calibri" charset="0"/>
                <a:ea typeface="ＭＳ Ｐゴシック" charset="0"/>
                <a:cs typeface="ＭＳ Ｐゴシック" charset="0"/>
              </a:rPr>
              <a:t>authorised</a:t>
            </a:r>
            <a:r>
              <a:rPr lang="en-US" sz="2000" dirty="0">
                <a:latin typeface="Calibri" charset="0"/>
                <a:ea typeface="ＭＳ Ｐゴシック" charset="0"/>
                <a:cs typeface="ＭＳ Ｐゴシック" charset="0"/>
              </a:rPr>
              <a:t> with Dropbox, the access token is saved to a file on </a:t>
            </a:r>
            <a:r>
              <a:rPr lang="en-US" sz="2000" dirty="0" smtClean="0">
                <a:latin typeface="Calibri" charset="0"/>
                <a:ea typeface="ＭＳ Ｐゴシック" charset="0"/>
                <a:cs typeface="ＭＳ Ｐゴシック" charset="0"/>
              </a:rPr>
              <a:t>disk and </a:t>
            </a:r>
            <a:r>
              <a:rPr lang="en-US" sz="2000" dirty="0">
                <a:latin typeface="Calibri" charset="0"/>
                <a:ea typeface="ＭＳ Ｐゴシック" charset="0"/>
                <a:cs typeface="ＭＳ Ｐゴシック" charset="0"/>
              </a:rPr>
              <a:t>used in subsequent calls to Dropbox </a:t>
            </a:r>
            <a:r>
              <a:rPr lang="en-US" sz="2000" dirty="0" smtClean="0">
                <a:latin typeface="Calibri" charset="0"/>
                <a:ea typeface="ＭＳ Ｐゴシック" charset="0"/>
                <a:cs typeface="ＭＳ Ｐゴシック" charset="0"/>
              </a:rPr>
              <a:t>functions</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16</a:t>
            </a:fld>
            <a:endParaRPr lang="en-GB" b="1" dirty="0">
              <a:solidFill>
                <a:srgbClr val="045C75"/>
              </a:solidFill>
              <a:cs typeface="Arial" charset="0"/>
            </a:endParaRPr>
          </a:p>
        </p:txBody>
      </p:sp>
    </p:spTree>
    <p:extLst>
      <p:ext uri="{BB962C8B-B14F-4D97-AF65-F5344CB8AC3E}">
        <p14:creationId xmlns:p14="http://schemas.microsoft.com/office/powerpoint/2010/main" val="40910580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Conclusion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66850"/>
            <a:ext cx="8229600" cy="2923877"/>
          </a:xfrm>
        </p:spPr>
        <p:txBody>
          <a:bodyPr>
            <a:spAutoFit/>
          </a:bodyPr>
          <a:lstStyle/>
          <a:p>
            <a:pPr eaLnBrk="1" hangingPunct="1">
              <a:buClr>
                <a:schemeClr val="accent2"/>
              </a:buClr>
            </a:pPr>
            <a:r>
              <a:rPr lang="en-US" sz="2000" dirty="0" smtClean="0">
                <a:latin typeface="Calibri" charset="0"/>
                <a:ea typeface="ＭＳ Ｐゴシック" charset="0"/>
                <a:cs typeface="ＭＳ Ｐゴシック" charset="0"/>
              </a:rPr>
              <a:t>What do we think of OAuth?</a:t>
            </a:r>
            <a:endParaRPr lang="en-US" sz="2000" dirty="0">
              <a:latin typeface="Calibri" charset="0"/>
              <a:ea typeface="ＭＳ Ｐゴシック" charset="0"/>
              <a:cs typeface="ＭＳ Ｐゴシック" charset="0"/>
            </a:endParaRPr>
          </a:p>
          <a:p>
            <a:pPr lvl="1" eaLnBrk="1" hangingPunct="1">
              <a:buClr>
                <a:schemeClr val="accent2"/>
              </a:buClr>
            </a:pPr>
            <a:r>
              <a:rPr lang="en-US" sz="2000" dirty="0" smtClean="0">
                <a:latin typeface="Calibri" charset="0"/>
                <a:ea typeface="ＭＳ Ｐゴシック" charset="0"/>
                <a:cs typeface="ＭＳ Ｐゴシック" charset="0"/>
              </a:rPr>
              <a:t>How easy is it to understand?</a:t>
            </a:r>
          </a:p>
          <a:p>
            <a:pPr lvl="1" eaLnBrk="1" hangingPunct="1">
              <a:buClr>
                <a:schemeClr val="accent2"/>
              </a:buClr>
            </a:pPr>
            <a:r>
              <a:rPr lang="en-US" sz="2000" dirty="0" smtClean="0">
                <a:latin typeface="Calibri" charset="0"/>
                <a:ea typeface="ＭＳ Ｐゴシック" charset="0"/>
                <a:cs typeface="ＭＳ Ｐゴシック" charset="0"/>
              </a:rPr>
              <a:t>How easy is it to use?</a:t>
            </a:r>
          </a:p>
          <a:p>
            <a:pPr lvl="1" eaLnBrk="1" hangingPunct="1">
              <a:buClr>
                <a:schemeClr val="accent2"/>
              </a:buClr>
            </a:pPr>
            <a:r>
              <a:rPr lang="en-US" sz="2000" dirty="0" smtClean="0">
                <a:latin typeface="Calibri" charset="0"/>
                <a:ea typeface="ＭＳ Ｐゴシック" charset="0"/>
                <a:cs typeface="ＭＳ Ｐゴシック" charset="0"/>
              </a:rPr>
              <a:t>How </a:t>
            </a:r>
            <a:r>
              <a:rPr lang="en-US" sz="2000" dirty="0">
                <a:latin typeface="Calibri" charset="0"/>
                <a:ea typeface="ＭＳ Ｐゴシック" charset="0"/>
                <a:cs typeface="ＭＳ Ｐゴシック" charset="0"/>
              </a:rPr>
              <a:t>well does it work?</a:t>
            </a:r>
          </a:p>
          <a:p>
            <a:pPr eaLnBrk="1" hangingPunct="1">
              <a:buClr>
                <a:schemeClr val="accent2"/>
              </a:buClr>
            </a:pPr>
            <a:endParaRPr lang="en-US" sz="2000" dirty="0" smtClean="0">
              <a:latin typeface="Calibri" charset="0"/>
              <a:ea typeface="ＭＳ Ｐゴシック" charset="0"/>
              <a:cs typeface="ＭＳ Ｐゴシック" charset="0"/>
            </a:endParaRPr>
          </a:p>
          <a:p>
            <a:pPr eaLnBrk="1" hangingPunct="1">
              <a:buClr>
                <a:schemeClr val="accent2"/>
              </a:buClr>
            </a:pPr>
            <a:r>
              <a:rPr lang="en-US" sz="2000" dirty="0" smtClean="0">
                <a:latin typeface="Calibri" charset="0"/>
                <a:ea typeface="ＭＳ Ｐゴシック" charset="0"/>
                <a:cs typeface="ＭＳ Ｐゴシック" charset="0"/>
              </a:rPr>
              <a:t>Was </a:t>
            </a:r>
            <a:r>
              <a:rPr lang="en-US" sz="2000" dirty="0" err="1" smtClean="0">
                <a:latin typeface="Calibri" charset="0"/>
                <a:ea typeface="ＭＳ Ｐゴシック" charset="0"/>
                <a:cs typeface="ＭＳ Ｐゴシック" charset="0"/>
              </a:rPr>
              <a:t>Eran</a:t>
            </a:r>
            <a:r>
              <a:rPr lang="en-US" sz="2000" dirty="0" smtClean="0">
                <a:latin typeface="Calibri" charset="0"/>
                <a:ea typeface="ＭＳ Ｐゴシック" charset="0"/>
                <a:cs typeface="ＭＳ Ｐゴシック" charset="0"/>
              </a:rPr>
              <a:t> </a:t>
            </a:r>
            <a:r>
              <a:rPr lang="en-US" sz="2000" dirty="0">
                <a:latin typeface="Calibri" charset="0"/>
                <a:ea typeface="ＭＳ Ｐゴシック" charset="0"/>
                <a:cs typeface="ＭＳ Ｐゴシック" charset="0"/>
              </a:rPr>
              <a:t>Hammer </a:t>
            </a:r>
            <a:r>
              <a:rPr lang="en-US" sz="2000" dirty="0" smtClean="0">
                <a:latin typeface="Calibri" charset="0"/>
                <a:ea typeface="ＭＳ Ｐゴシック" charset="0"/>
                <a:cs typeface="ＭＳ Ｐゴシック" charset="0"/>
              </a:rPr>
              <a:t>right to resign as lead </a:t>
            </a:r>
            <a:r>
              <a:rPr lang="en-US" sz="2000" dirty="0">
                <a:latin typeface="Calibri" charset="0"/>
                <a:ea typeface="ＭＳ Ｐゴシック" charset="0"/>
                <a:cs typeface="ＭＳ Ｐゴシック" charset="0"/>
              </a:rPr>
              <a:t>author, withdrew from the IETF working group, and </a:t>
            </a:r>
            <a:r>
              <a:rPr lang="en-US" sz="2000" dirty="0" smtClean="0">
                <a:latin typeface="Calibri" charset="0"/>
                <a:ea typeface="ＭＳ Ｐゴシック" charset="0"/>
                <a:cs typeface="ＭＳ Ｐゴシック" charset="0"/>
              </a:rPr>
              <a:t>remove </a:t>
            </a:r>
            <a:r>
              <a:rPr lang="en-US" sz="2000" dirty="0">
                <a:latin typeface="Calibri" charset="0"/>
                <a:ea typeface="ＭＳ Ｐゴシック" charset="0"/>
                <a:cs typeface="ＭＳ Ｐゴシック" charset="0"/>
              </a:rPr>
              <a:t>his name from the </a:t>
            </a:r>
            <a:r>
              <a:rPr lang="en-US" sz="2000" dirty="0" smtClean="0">
                <a:latin typeface="Calibri" charset="0"/>
                <a:ea typeface="ＭＳ Ｐゴシック" charset="0"/>
                <a:cs typeface="ＭＳ Ｐゴシック" charset="0"/>
              </a:rPr>
              <a:t>specification?</a:t>
            </a:r>
          </a:p>
          <a:p>
            <a:pPr eaLnBrk="1" hangingPunct="1">
              <a:buClr>
                <a:schemeClr val="accent2"/>
              </a:buClr>
            </a:pPr>
            <a:r>
              <a:rPr lang="en-US" sz="2000" dirty="0" smtClean="0">
                <a:latin typeface="Calibri" charset="0"/>
                <a:ea typeface="ＭＳ Ｐゴシック" charset="0"/>
                <a:cs typeface="ＭＳ Ｐゴシック" charset="0"/>
              </a:rPr>
              <a:t>Or is OAuth good enough to solve the </a:t>
            </a:r>
            <a:r>
              <a:rPr lang="en-US" sz="2000" dirty="0" err="1" smtClean="0">
                <a:latin typeface="Calibri" charset="0"/>
                <a:ea typeface="ＭＳ Ｐゴシック" charset="0"/>
                <a:cs typeface="ＭＳ Ｐゴシック" charset="0"/>
              </a:rPr>
              <a:t>Fuerris</a:t>
            </a:r>
            <a:r>
              <a:rPr lang="en-US" sz="2000" dirty="0" smtClean="0">
                <a:latin typeface="Calibri" charset="0"/>
                <a:ea typeface="ＭＳ Ｐゴシック" charset="0"/>
                <a:cs typeface="ＭＳ Ｐゴシック" charset="0"/>
              </a:rPr>
              <a:t> </a:t>
            </a:r>
            <a:r>
              <a:rPr lang="en-US" sz="2000" dirty="0" err="1" smtClean="0">
                <a:latin typeface="Calibri" charset="0"/>
                <a:ea typeface="ＭＳ Ｐゴシック" charset="0"/>
                <a:cs typeface="ＭＳ Ｐゴシック" charset="0"/>
              </a:rPr>
              <a:t>Bueller</a:t>
            </a:r>
            <a:r>
              <a:rPr lang="en-US" sz="2000" dirty="0" smtClean="0">
                <a:latin typeface="Calibri" charset="0"/>
                <a:ea typeface="ＭＳ Ｐゴシック" charset="0"/>
                <a:cs typeface="ＭＳ Ｐゴシック" charset="0"/>
              </a:rPr>
              <a:t> problem?</a:t>
            </a:r>
            <a:endParaRPr lang="en-US" sz="2000" dirty="0">
              <a:latin typeface="Calibri" charset="0"/>
              <a:ea typeface="ＭＳ Ｐゴシック" charset="0"/>
              <a:cs typeface="ＭＳ Ｐゴシック" charset="0"/>
            </a:endParaRP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17</a:t>
            </a:fld>
            <a:endParaRPr lang="en-GB" b="1" dirty="0">
              <a:solidFill>
                <a:srgbClr val="045C75"/>
              </a:solidFill>
              <a:cs typeface="Arial" charset="0"/>
            </a:endParaRPr>
          </a:p>
        </p:txBody>
      </p:sp>
    </p:spTree>
    <p:extLst>
      <p:ext uri="{BB962C8B-B14F-4D97-AF65-F5344CB8AC3E}">
        <p14:creationId xmlns:p14="http://schemas.microsoft.com/office/powerpoint/2010/main" val="8738951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49250" y="1246188"/>
            <a:ext cx="83661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914400"/>
            <a:r>
              <a:rPr lang="en-GB" sz="2800" dirty="0">
                <a:solidFill>
                  <a:schemeClr val="tx2"/>
                </a:solidFill>
                <a:latin typeface="Calibri" charset="0"/>
              </a:rPr>
              <a:t>Keeping Passwords Private with </a:t>
            </a:r>
            <a:r>
              <a:rPr lang="en-GB" sz="2800" dirty="0" smtClean="0">
                <a:solidFill>
                  <a:schemeClr val="tx2"/>
                </a:solidFill>
                <a:latin typeface="Calibri" charset="0"/>
              </a:rPr>
              <a:t>OAuth</a:t>
            </a:r>
          </a:p>
          <a:p>
            <a:pPr defTabSz="914400"/>
            <a:endParaRPr lang="en-GB" sz="2800" dirty="0">
              <a:solidFill>
                <a:schemeClr val="tx2"/>
              </a:solidFill>
              <a:latin typeface="Calibri" charset="0"/>
            </a:endParaRPr>
          </a:p>
          <a:p>
            <a:pPr defTabSz="914400"/>
            <a:r>
              <a:rPr lang="en-US" sz="4000" dirty="0" smtClean="0">
                <a:solidFill>
                  <a:schemeClr val="tx2"/>
                </a:solidFill>
                <a:latin typeface="Calibri" charset="0"/>
              </a:rPr>
              <a:t>Appendix: Further Information</a:t>
            </a:r>
            <a:endParaRPr lang="en-GB" sz="4000" dirty="0">
              <a:solidFill>
                <a:schemeClr val="tx2"/>
              </a:solidFill>
              <a:latin typeface="Calibri" charset="0"/>
            </a:endParaRPr>
          </a:p>
        </p:txBody>
      </p:sp>
    </p:spTree>
    <p:extLst>
      <p:ext uri="{BB962C8B-B14F-4D97-AF65-F5344CB8AC3E}">
        <p14:creationId xmlns:p14="http://schemas.microsoft.com/office/powerpoint/2010/main" val="8071194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Further Information</a:t>
            </a:r>
            <a:endParaRPr lang="en-GB" dirty="0">
              <a:latin typeface="Calibri" charset="0"/>
              <a:ea typeface="ＭＳ Ｐゴシック" charset="0"/>
              <a:cs typeface="ＭＳ Ｐゴシック" charset="0"/>
            </a:endParaRPr>
          </a:p>
        </p:txBody>
      </p:sp>
      <p:sp>
        <p:nvSpPr>
          <p:cNvPr id="6147" name="Rectangle 3"/>
          <p:cNvSpPr>
            <a:spLocks noGrp="1" noChangeArrowheads="1"/>
          </p:cNvSpPr>
          <p:nvPr>
            <p:ph idx="4294967295"/>
          </p:nvPr>
        </p:nvSpPr>
        <p:spPr>
          <a:xfrm>
            <a:off x="457200" y="1427568"/>
            <a:ext cx="8229600" cy="5312223"/>
          </a:xfrm>
        </p:spPr>
        <p:txBody>
          <a:bodyPr>
            <a:spAutoFit/>
          </a:bodyPr>
          <a:lstStyle/>
          <a:p>
            <a:pPr marL="0" indent="0" eaLnBrk="1" hangingPunct="1">
              <a:buClr>
                <a:schemeClr val="accent2"/>
              </a:buClr>
              <a:buNone/>
            </a:pPr>
            <a:r>
              <a:rPr lang="en-US" sz="1600" b="1" dirty="0" smtClean="0">
                <a:latin typeface="Calibri" charset="0"/>
                <a:ea typeface="ＭＳ Ｐゴシック" charset="0"/>
                <a:cs typeface="ＭＳ Ｐゴシック" charset="0"/>
              </a:rPr>
              <a:t>OAuth Website</a:t>
            </a:r>
          </a:p>
          <a:p>
            <a:pPr eaLnBrk="1" hangingPunct="1">
              <a:buClr>
                <a:schemeClr val="accent2"/>
              </a:buClr>
            </a:pPr>
            <a:r>
              <a:rPr lang="en-US" sz="1600" dirty="0">
                <a:latin typeface="Calibri" charset="0"/>
                <a:ea typeface="ＭＳ Ｐゴシック" charset="0"/>
                <a:cs typeface="ＭＳ Ｐゴシック" charset="0"/>
                <a:hlinkClick r:id="rId2"/>
              </a:rPr>
              <a:t>http://</a:t>
            </a:r>
            <a:r>
              <a:rPr lang="en-US" sz="1600" dirty="0" smtClean="0">
                <a:latin typeface="Calibri" charset="0"/>
                <a:ea typeface="ＭＳ Ｐゴシック" charset="0"/>
                <a:cs typeface="ＭＳ Ｐゴシック" charset="0"/>
                <a:hlinkClick r:id="rId2"/>
              </a:rPr>
              <a:t>oauth.net</a:t>
            </a:r>
            <a:r>
              <a:rPr lang="en-US" sz="1600" dirty="0" smtClean="0">
                <a:latin typeface="Calibri" charset="0"/>
                <a:ea typeface="ＭＳ Ｐゴシック" charset="0"/>
                <a:cs typeface="ＭＳ Ｐゴシック" charset="0"/>
              </a:rPr>
              <a:t> </a:t>
            </a:r>
            <a:endParaRPr lang="en-US" sz="1600" dirty="0">
              <a:latin typeface="Calibri" charset="0"/>
              <a:ea typeface="ＭＳ Ｐゴシック" charset="0"/>
              <a:cs typeface="ＭＳ Ｐゴシック" charset="0"/>
            </a:endParaRPr>
          </a:p>
          <a:p>
            <a:pPr marL="0" indent="0" eaLnBrk="1" hangingPunct="1">
              <a:buClr>
                <a:schemeClr val="accent2"/>
              </a:buClr>
              <a:buNone/>
            </a:pPr>
            <a:endParaRPr lang="en-US" sz="1600" b="1" dirty="0" smtClean="0">
              <a:latin typeface="Calibri" charset="0"/>
              <a:ea typeface="ＭＳ Ｐゴシック" charset="0"/>
              <a:cs typeface="ＭＳ Ｐゴシック" charset="0"/>
            </a:endParaRPr>
          </a:p>
          <a:p>
            <a:pPr marL="0" indent="0" eaLnBrk="1" hangingPunct="1">
              <a:buClr>
                <a:schemeClr val="accent2"/>
              </a:buClr>
              <a:buNone/>
            </a:pPr>
            <a:r>
              <a:rPr lang="en-US" sz="1600" b="1" dirty="0" smtClean="0">
                <a:latin typeface="Calibri" charset="0"/>
                <a:ea typeface="ＭＳ Ｐゴシック" charset="0"/>
                <a:cs typeface="ＭＳ Ｐゴシック" charset="0"/>
              </a:rPr>
              <a:t>OAuth 2 Specification</a:t>
            </a:r>
          </a:p>
          <a:p>
            <a:pPr eaLnBrk="1" hangingPunct="1">
              <a:buClr>
                <a:schemeClr val="accent2"/>
              </a:buClr>
            </a:pPr>
            <a:r>
              <a:rPr lang="en-US" sz="1600" dirty="0">
                <a:latin typeface="Calibri" charset="0"/>
                <a:ea typeface="ＭＳ Ｐゴシック" charset="0"/>
                <a:cs typeface="ＭＳ Ｐゴシック" charset="0"/>
                <a:hlinkClick r:id="rId3"/>
              </a:rPr>
              <a:t>http://www.rfc-editor.org/info/rfc6749</a:t>
            </a:r>
          </a:p>
          <a:p>
            <a:pPr marL="0" indent="0" eaLnBrk="1" hangingPunct="1">
              <a:buClr>
                <a:schemeClr val="accent2"/>
              </a:buClr>
              <a:buNone/>
            </a:pPr>
            <a:endParaRPr lang="en-US" sz="1600" b="1" dirty="0" smtClean="0">
              <a:latin typeface="Calibri" charset="0"/>
              <a:ea typeface="ＭＳ Ｐゴシック" charset="0"/>
              <a:cs typeface="ＭＳ Ｐゴシック" charset="0"/>
            </a:endParaRPr>
          </a:p>
          <a:p>
            <a:pPr marL="0" indent="0" eaLnBrk="1" hangingPunct="1">
              <a:buClr>
                <a:schemeClr val="accent2"/>
              </a:buClr>
              <a:buNone/>
            </a:pPr>
            <a:r>
              <a:rPr lang="en-US" sz="1600" b="1" dirty="0" smtClean="0">
                <a:latin typeface="Calibri" charset="0"/>
                <a:ea typeface="ＭＳ Ｐゴシック" charset="0"/>
                <a:cs typeface="ＭＳ Ｐゴシック" charset="0"/>
              </a:rPr>
              <a:t>OAuth 2 Workflow Diagrams</a:t>
            </a:r>
          </a:p>
          <a:p>
            <a:pPr eaLnBrk="1" hangingPunct="1">
              <a:buClr>
                <a:schemeClr val="accent2"/>
              </a:buClr>
            </a:pPr>
            <a:r>
              <a:rPr lang="en-US" sz="1600" dirty="0">
                <a:latin typeface="Calibri" charset="0"/>
                <a:ea typeface="ＭＳ Ｐゴシック" charset="0"/>
                <a:cs typeface="ＭＳ Ｐゴシック" charset="0"/>
                <a:hlinkClick r:id="rId4"/>
              </a:rPr>
              <a:t>https://github.com/mitreid-connect/OpenID-Connect-Java-Spring-Server/raw/master/docs/</a:t>
            </a:r>
            <a:r>
              <a:rPr lang="en-US" sz="1600" dirty="0" smtClean="0">
                <a:latin typeface="Calibri" charset="0"/>
                <a:ea typeface="ＭＳ Ｐゴシック" charset="0"/>
                <a:cs typeface="ＭＳ Ｐゴシック" charset="0"/>
                <a:hlinkClick r:id="rId4"/>
              </a:rPr>
              <a:t>OAuth2.0_Diagrams.pdf</a:t>
            </a:r>
            <a:r>
              <a:rPr lang="en-US" sz="1600" dirty="0" smtClean="0">
                <a:latin typeface="Calibri" charset="0"/>
                <a:ea typeface="ＭＳ Ｐゴシック" charset="0"/>
                <a:cs typeface="ＭＳ Ｐゴシック" charset="0"/>
              </a:rPr>
              <a:t> </a:t>
            </a:r>
          </a:p>
          <a:p>
            <a:pPr marL="0" indent="0" eaLnBrk="1" hangingPunct="1">
              <a:buClr>
                <a:schemeClr val="accent2"/>
              </a:buClr>
              <a:buNone/>
            </a:pPr>
            <a:endParaRPr lang="en-US" sz="1600" b="1" dirty="0" smtClean="0">
              <a:latin typeface="Calibri" charset="0"/>
              <a:ea typeface="ＭＳ Ｐゴシック" charset="0"/>
              <a:cs typeface="ＭＳ Ｐゴシック" charset="0"/>
            </a:endParaRPr>
          </a:p>
          <a:p>
            <a:pPr marL="0" indent="0" eaLnBrk="1" hangingPunct="1">
              <a:buClr>
                <a:schemeClr val="accent2"/>
              </a:buClr>
              <a:buNone/>
            </a:pPr>
            <a:r>
              <a:rPr lang="en-US" sz="1600" b="1" dirty="0" smtClean="0">
                <a:latin typeface="Calibri" charset="0"/>
                <a:ea typeface="ＭＳ Ｐゴシック" charset="0"/>
                <a:cs typeface="ＭＳ Ｐゴシック" charset="0"/>
              </a:rPr>
              <a:t>APIs</a:t>
            </a:r>
          </a:p>
          <a:p>
            <a:pPr marL="0" indent="0" eaLnBrk="1" hangingPunct="1">
              <a:buClr>
                <a:schemeClr val="accent2"/>
              </a:buClr>
              <a:buNone/>
            </a:pPr>
            <a:r>
              <a:rPr lang="en-US" sz="1600" i="1" dirty="0" smtClean="0">
                <a:latin typeface="Calibri" charset="0"/>
                <a:ea typeface="ＭＳ Ｐゴシック" charset="0"/>
                <a:cs typeface="ＭＳ Ｐゴシック" charset="0"/>
              </a:rPr>
              <a:t>Dropbox Core API</a:t>
            </a:r>
          </a:p>
          <a:p>
            <a:pPr eaLnBrk="1" hangingPunct="1">
              <a:buClr>
                <a:schemeClr val="accent2"/>
              </a:buClr>
            </a:pPr>
            <a:r>
              <a:rPr lang="en-US" sz="1600" dirty="0">
                <a:latin typeface="Calibri" charset="0"/>
                <a:ea typeface="ＭＳ Ｐゴシック" charset="0"/>
                <a:cs typeface="ＭＳ Ｐゴシック" charset="0"/>
                <a:hlinkClick r:id="rId5"/>
              </a:rPr>
              <a:t>https://www.dropbox.com/developers/</a:t>
            </a:r>
            <a:r>
              <a:rPr lang="en-US" sz="1600" dirty="0" smtClean="0">
                <a:latin typeface="Calibri" charset="0"/>
                <a:ea typeface="ＭＳ Ｐゴシック" charset="0"/>
                <a:cs typeface="ＭＳ Ｐゴシック" charset="0"/>
                <a:hlinkClick r:id="rId5"/>
              </a:rPr>
              <a:t>core</a:t>
            </a:r>
            <a:r>
              <a:rPr lang="en-US" sz="1600" dirty="0" smtClean="0">
                <a:latin typeface="Calibri" charset="0"/>
                <a:ea typeface="ＭＳ Ｐゴシック" charset="0"/>
                <a:cs typeface="ＭＳ Ｐゴシック" charset="0"/>
              </a:rPr>
              <a:t> (</a:t>
            </a:r>
            <a:r>
              <a:rPr lang="en-US" sz="1600" i="1" dirty="0" smtClean="0">
                <a:latin typeface="Calibri" charset="0"/>
                <a:ea typeface="ＭＳ Ｐゴシック" charset="0"/>
                <a:cs typeface="ＭＳ Ｐゴシック" charset="0"/>
              </a:rPr>
              <a:t>Python, Java, Ruby, Android, </a:t>
            </a:r>
            <a:r>
              <a:rPr lang="en-US" sz="1600" i="1" dirty="0" err="1" smtClean="0">
                <a:latin typeface="Calibri" charset="0"/>
                <a:ea typeface="ＭＳ Ｐゴシック" charset="0"/>
                <a:cs typeface="ＭＳ Ｐゴシック" charset="0"/>
              </a:rPr>
              <a:t>iOS</a:t>
            </a:r>
            <a:r>
              <a:rPr lang="en-US" sz="1600" i="1" dirty="0" smtClean="0">
                <a:latin typeface="Calibri" charset="0"/>
                <a:ea typeface="ＭＳ Ｐゴシック" charset="0"/>
                <a:cs typeface="ＭＳ Ｐゴシック" charset="0"/>
              </a:rPr>
              <a:t> </a:t>
            </a:r>
            <a:r>
              <a:rPr lang="en-US" sz="1600" i="1" dirty="0" err="1" smtClean="0">
                <a:latin typeface="Calibri" charset="0"/>
                <a:ea typeface="ＭＳ Ｐゴシック" charset="0"/>
                <a:cs typeface="ＭＳ Ｐゴシック" charset="0"/>
              </a:rPr>
              <a:t>etc</a:t>
            </a:r>
            <a:r>
              <a:rPr lang="en-US" sz="1600" dirty="0" smtClean="0">
                <a:latin typeface="Calibri" charset="0"/>
                <a:ea typeface="ＭＳ Ｐゴシック" charset="0"/>
                <a:cs typeface="ＭＳ Ｐゴシック" charset="0"/>
              </a:rPr>
              <a:t>)</a:t>
            </a:r>
          </a:p>
          <a:p>
            <a:pPr marL="0" indent="0" eaLnBrk="1" hangingPunct="1">
              <a:buClr>
                <a:schemeClr val="accent2"/>
              </a:buClr>
              <a:buNone/>
            </a:pPr>
            <a:r>
              <a:rPr lang="en-US" sz="1600" i="1" dirty="0" smtClean="0">
                <a:latin typeface="Calibri" charset="0"/>
                <a:ea typeface="ＭＳ Ｐゴシック" charset="0"/>
                <a:cs typeface="ＭＳ Ｐゴシック" charset="0"/>
              </a:rPr>
              <a:t>Dropbox REST API</a:t>
            </a:r>
          </a:p>
          <a:p>
            <a:pPr eaLnBrk="1" hangingPunct="1">
              <a:buClr>
                <a:schemeClr val="accent2"/>
              </a:buClr>
            </a:pPr>
            <a:r>
              <a:rPr lang="en-US" sz="1600" dirty="0">
                <a:latin typeface="Calibri" charset="0"/>
                <a:ea typeface="ＭＳ Ｐゴシック" charset="0"/>
                <a:cs typeface="ＭＳ Ｐゴシック" charset="0"/>
                <a:hlinkClick r:id="rId6"/>
              </a:rPr>
              <a:t>https://www.dropbox.com/developers/core/</a:t>
            </a:r>
            <a:r>
              <a:rPr lang="en-US" sz="1600" dirty="0" smtClean="0">
                <a:latin typeface="Calibri" charset="0"/>
                <a:ea typeface="ＭＳ Ｐゴシック" charset="0"/>
                <a:cs typeface="ＭＳ Ｐゴシック" charset="0"/>
                <a:hlinkClick r:id="rId6"/>
              </a:rPr>
              <a:t>docs</a:t>
            </a:r>
            <a:r>
              <a:rPr lang="en-US" sz="1600" dirty="0" smtClean="0">
                <a:latin typeface="Calibri" charset="0"/>
                <a:ea typeface="ＭＳ Ｐゴシック" charset="0"/>
                <a:cs typeface="ＭＳ Ｐゴシック" charset="0"/>
              </a:rPr>
              <a:t> </a:t>
            </a:r>
            <a:endParaRPr lang="en-US" sz="1600" dirty="0">
              <a:latin typeface="Calibri" charset="0"/>
              <a:ea typeface="ＭＳ Ｐゴシック" charset="0"/>
              <a:cs typeface="ＭＳ Ｐゴシック" charset="0"/>
            </a:endParaRPr>
          </a:p>
          <a:p>
            <a:pPr marL="0" indent="0" eaLnBrk="1" hangingPunct="1">
              <a:buClr>
                <a:schemeClr val="accent2"/>
              </a:buClr>
              <a:buNone/>
            </a:pPr>
            <a:endParaRPr lang="en-US" sz="1600" b="1" dirty="0" smtClean="0">
              <a:latin typeface="Calibri" charset="0"/>
              <a:ea typeface="ＭＳ Ｐゴシック" charset="0"/>
              <a:cs typeface="ＭＳ Ｐゴシック" charset="0"/>
            </a:endParaRPr>
          </a:p>
          <a:p>
            <a:pPr marL="0" indent="0" eaLnBrk="1" hangingPunct="1">
              <a:buClr>
                <a:schemeClr val="accent2"/>
              </a:buClr>
              <a:buNone/>
            </a:pPr>
            <a:r>
              <a:rPr lang="en-US" sz="1600" b="1" dirty="0" smtClean="0">
                <a:latin typeface="Calibri" charset="0"/>
                <a:ea typeface="ＭＳ Ｐゴシック" charset="0"/>
                <a:cs typeface="ＭＳ Ｐゴシック" charset="0"/>
              </a:rPr>
              <a:t>Dropbox Tutorials</a:t>
            </a:r>
          </a:p>
          <a:p>
            <a:pPr marL="285750" indent="-285750" eaLnBrk="1" hangingPunct="1">
              <a:buClr>
                <a:schemeClr val="accent2"/>
              </a:buClr>
            </a:pPr>
            <a:r>
              <a:rPr lang="en-US" sz="1600" dirty="0">
                <a:latin typeface="Calibri" charset="0"/>
                <a:ea typeface="ＭＳ Ｐゴシック" charset="0"/>
                <a:cs typeface="ＭＳ Ｐゴシック" charset="0"/>
                <a:hlinkClick r:id="rId7"/>
              </a:rPr>
              <a:t>https://www.dropbox.com/developers/core/start/</a:t>
            </a:r>
            <a:r>
              <a:rPr lang="en-US" sz="1600" dirty="0" smtClean="0">
                <a:latin typeface="Calibri" charset="0"/>
                <a:ea typeface="ＭＳ Ｐゴシック" charset="0"/>
                <a:cs typeface="ＭＳ Ｐゴシック" charset="0"/>
                <a:hlinkClick r:id="rId7"/>
              </a:rPr>
              <a:t>python</a:t>
            </a:r>
            <a:r>
              <a:rPr lang="en-US" sz="1600" dirty="0" smtClean="0">
                <a:latin typeface="Calibri" charset="0"/>
                <a:ea typeface="ＭＳ Ｐゴシック" charset="0"/>
                <a:cs typeface="ＭＳ Ｐゴシック" charset="0"/>
              </a:rPr>
              <a:t> (also Java, Ruby, …)</a:t>
            </a:r>
          </a:p>
        </p:txBody>
      </p:sp>
      <p:sp>
        <p:nvSpPr>
          <p:cNvPr id="6148"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5CD1B4B-AADE-5845-A356-FBC12D20B348}" type="slidenum">
              <a:rPr lang="en-GB" b="1">
                <a:solidFill>
                  <a:srgbClr val="045C75"/>
                </a:solidFill>
                <a:cs typeface="Arial" charset="0"/>
              </a:rPr>
              <a:pPr/>
              <a:t>19</a:t>
            </a:fld>
            <a:endParaRPr lang="en-GB" b="1" dirty="0">
              <a:solidFill>
                <a:srgbClr val="045C75"/>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latin typeface="Calibri" charset="0"/>
                <a:ea typeface="ＭＳ Ｐゴシック" charset="0"/>
                <a:cs typeface="ＭＳ Ｐゴシック" charset="0"/>
              </a:rPr>
              <a:t>Agenda</a:t>
            </a:r>
          </a:p>
        </p:txBody>
      </p:sp>
      <p:sp>
        <p:nvSpPr>
          <p:cNvPr id="3075" name="Rectangle 3"/>
          <p:cNvSpPr>
            <a:spLocks noGrp="1" noChangeArrowheads="1"/>
          </p:cNvSpPr>
          <p:nvPr>
            <p:ph idx="4294967295"/>
          </p:nvPr>
        </p:nvSpPr>
        <p:spPr>
          <a:xfrm>
            <a:off x="457200" y="1547813"/>
            <a:ext cx="8229600" cy="2744341"/>
          </a:xfrm>
        </p:spPr>
        <p:txBody>
          <a:bodyPr>
            <a:spAutoFit/>
          </a:bodyPr>
          <a:lstStyle/>
          <a:p>
            <a:pPr marL="1614488" indent="-1614488" eaLnBrk="1" hangingPunct="1">
              <a:lnSpc>
                <a:spcPct val="90000"/>
              </a:lnSpc>
              <a:buClr>
                <a:schemeClr val="accent2"/>
              </a:buClr>
              <a:buFont typeface="Wingdings 2" charset="0"/>
              <a:buNone/>
            </a:pPr>
            <a:r>
              <a:rPr lang="en-US" sz="2000" dirty="0">
                <a:latin typeface="Calibri" charset="0"/>
                <a:ea typeface="ＭＳ Ｐゴシック" charset="0"/>
                <a:cs typeface="ＭＳ Ｐゴシック" charset="0"/>
              </a:rPr>
              <a:t>00:00 - 00:05	Presenter </a:t>
            </a:r>
            <a:r>
              <a:rPr lang="en-US" sz="2000" dirty="0" smtClean="0">
                <a:latin typeface="Calibri" charset="0"/>
                <a:ea typeface="ＭＳ Ｐゴシック" charset="0"/>
                <a:cs typeface="ＭＳ Ｐゴシック" charset="0"/>
              </a:rPr>
              <a:t>Introduction</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a:latin typeface="Calibri" charset="0"/>
                <a:ea typeface="ＭＳ Ｐゴシック" charset="0"/>
                <a:cs typeface="ＭＳ Ｐゴシック" charset="0"/>
              </a:rPr>
              <a:t>00:05 - 00:</a:t>
            </a:r>
            <a:r>
              <a:rPr lang="en-US" sz="2000" dirty="0" smtClean="0">
                <a:latin typeface="Calibri" charset="0"/>
                <a:ea typeface="ＭＳ Ｐゴシック" charset="0"/>
                <a:cs typeface="ＭＳ Ｐゴシック" charset="0"/>
              </a:rPr>
              <a:t>15</a:t>
            </a:r>
            <a:r>
              <a:rPr lang="en-US" sz="2000" dirty="0">
                <a:latin typeface="Calibri" charset="0"/>
                <a:ea typeface="ＭＳ Ｐゴシック" charset="0"/>
                <a:cs typeface="ＭＳ Ｐゴシック" charset="0"/>
              </a:rPr>
              <a:t>	Problem </a:t>
            </a:r>
            <a:r>
              <a:rPr lang="en-US" sz="2000" dirty="0" smtClean="0">
                <a:latin typeface="Calibri" charset="0"/>
                <a:ea typeface="ＭＳ Ｐゴシック" charset="0"/>
                <a:cs typeface="ＭＳ Ｐゴシック" charset="0"/>
              </a:rPr>
              <a:t>Statement</a:t>
            </a: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00:</a:t>
            </a:r>
            <a:r>
              <a:rPr lang="en-US" sz="2000" dirty="0" smtClean="0">
                <a:latin typeface="Calibri" charset="0"/>
                <a:ea typeface="ＭＳ Ｐゴシック" charset="0"/>
                <a:cs typeface="ＭＳ Ｐゴシック" charset="0"/>
              </a:rPr>
              <a:t>15 </a:t>
            </a:r>
            <a:r>
              <a:rPr lang="en-US" sz="2000" dirty="0" smtClean="0">
                <a:latin typeface="Calibri" charset="0"/>
                <a:ea typeface="ＭＳ Ｐゴシック" charset="0"/>
                <a:cs typeface="ＭＳ Ｐゴシック" charset="0"/>
              </a:rPr>
              <a:t>– 00</a:t>
            </a:r>
            <a:r>
              <a:rPr lang="en-US" sz="2000" dirty="0" smtClean="0">
                <a:latin typeface="Calibri" charset="0"/>
                <a:ea typeface="ＭＳ Ｐゴシック" charset="0"/>
                <a:cs typeface="ＭＳ Ｐゴシック" charset="0"/>
              </a:rPr>
              <a:t>:45</a:t>
            </a:r>
            <a:r>
              <a:rPr lang="en-US" sz="2000" dirty="0" smtClean="0">
                <a:latin typeface="Calibri" charset="0"/>
                <a:ea typeface="ＭＳ Ｐゴシック" charset="0"/>
                <a:cs typeface="ＭＳ Ｐゴシック" charset="0"/>
              </a:rPr>
              <a:t>	OAuth Overview</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a:latin typeface="Calibri" charset="0"/>
                <a:ea typeface="ＭＳ Ｐゴシック" charset="0"/>
                <a:cs typeface="ＭＳ Ｐゴシック" charset="0"/>
              </a:rPr>
              <a:t>00:45 – 01:00	Environment </a:t>
            </a:r>
            <a:r>
              <a:rPr lang="en-US" sz="2000" dirty="0" smtClean="0">
                <a:latin typeface="Calibri" charset="0"/>
                <a:ea typeface="ＭＳ Ｐゴシック" charset="0"/>
                <a:cs typeface="ＭＳ Ｐゴシック" charset="0"/>
              </a:rPr>
              <a:t>Setup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Break</a:t>
            </a:r>
            <a:r>
              <a:rPr lang="en-US" sz="2000" dirty="0">
                <a:latin typeface="Calibri" charset="0"/>
                <a:ea typeface="ＭＳ Ｐゴシック" charset="0"/>
                <a:cs typeface="ＭＳ Ｐゴシック" charset="0"/>
              </a:rPr>
              <a:t>	</a:t>
            </a:r>
          </a:p>
          <a:p>
            <a:pPr marL="1614488" indent="-1614488" eaLnBrk="1" hangingPunct="1">
              <a:lnSpc>
                <a:spcPct val="90000"/>
              </a:lnSpc>
              <a:buClr>
                <a:schemeClr val="accent2"/>
              </a:buClr>
              <a:buFont typeface="Wingdings 2" charset="0"/>
              <a:buNone/>
            </a:pPr>
            <a:r>
              <a:rPr lang="en-US" sz="2000" dirty="0">
                <a:latin typeface="Calibri" charset="0"/>
                <a:ea typeface="ＭＳ Ｐゴシック" charset="0"/>
                <a:cs typeface="ＭＳ Ｐゴシック" charset="0"/>
              </a:rPr>
              <a:t>01:00 – 01</a:t>
            </a:r>
            <a:r>
              <a:rPr lang="en-US" sz="2000" dirty="0" smtClean="0">
                <a:latin typeface="Calibri" charset="0"/>
                <a:ea typeface="ＭＳ Ｐゴシック" charset="0"/>
                <a:cs typeface="ＭＳ Ｐゴシック" charset="0"/>
              </a:rPr>
              <a:t>:30</a:t>
            </a:r>
            <a:r>
              <a:rPr lang="en-US" sz="2000" dirty="0">
                <a:latin typeface="Calibri" charset="0"/>
                <a:ea typeface="ＭＳ Ｐゴシック" charset="0"/>
                <a:cs typeface="ＭＳ Ｐゴシック" charset="0"/>
              </a:rPr>
              <a:t>	Exercise 1: Granting </a:t>
            </a:r>
            <a:r>
              <a:rPr lang="en-US" sz="2000" dirty="0" smtClean="0">
                <a:latin typeface="Calibri" charset="0"/>
                <a:ea typeface="ＭＳ Ｐゴシック" charset="0"/>
                <a:cs typeface="ＭＳ Ｐゴシック" charset="0"/>
              </a:rPr>
              <a:t>Access </a:t>
            </a:r>
            <a:r>
              <a:rPr lang="en-US" sz="2000" dirty="0">
                <a:latin typeface="Calibri" charset="0"/>
                <a:ea typeface="ＭＳ Ｐゴシック" charset="0"/>
                <a:cs typeface="ＭＳ Ｐゴシック" charset="0"/>
              </a:rPr>
              <a:t>to Dropbox </a:t>
            </a:r>
            <a:r>
              <a:rPr lang="en-US" sz="2000" dirty="0" smtClean="0">
                <a:latin typeface="Calibri" charset="0"/>
                <a:ea typeface="ＭＳ Ｐゴシック" charset="0"/>
                <a:cs typeface="ＭＳ Ｐゴシック" charset="0"/>
              </a:rPr>
              <a:t>Programmatically</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a:latin typeface="Calibri" charset="0"/>
                <a:ea typeface="ＭＳ Ｐゴシック" charset="0"/>
                <a:cs typeface="ＭＳ Ｐゴシック" charset="0"/>
              </a:rPr>
              <a:t>01</a:t>
            </a:r>
            <a:r>
              <a:rPr lang="en-US" sz="2000" dirty="0" smtClean="0">
                <a:latin typeface="Calibri" charset="0"/>
                <a:ea typeface="ＭＳ Ｐゴシック" charset="0"/>
                <a:cs typeface="ＭＳ Ｐゴシック" charset="0"/>
              </a:rPr>
              <a:t>:30 </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01:45</a:t>
            </a:r>
            <a:r>
              <a:rPr lang="en-US" sz="2000" dirty="0">
                <a:latin typeface="Calibri" charset="0"/>
                <a:ea typeface="ＭＳ Ｐゴシック" charset="0"/>
                <a:cs typeface="ＭＳ Ｐゴシック" charset="0"/>
              </a:rPr>
              <a:t>	</a:t>
            </a:r>
            <a:r>
              <a:rPr lang="en-US" sz="2000" dirty="0" smtClean="0">
                <a:latin typeface="Calibri" charset="0"/>
                <a:ea typeface="ＭＳ Ｐゴシック" charset="0"/>
                <a:cs typeface="ＭＳ Ｐゴシック" charset="0"/>
              </a:rPr>
              <a:t>Break</a:t>
            </a:r>
            <a:endParaRPr lang="en-US" sz="2000" dirty="0">
              <a:latin typeface="Calibri" charset="0"/>
              <a:ea typeface="ＭＳ Ｐゴシック" charset="0"/>
              <a:cs typeface="ＭＳ Ｐゴシック" charset="0"/>
            </a:endParaRPr>
          </a:p>
          <a:p>
            <a:pPr marL="1614488" indent="-1614488" eaLnBrk="1" hangingPunct="1">
              <a:lnSpc>
                <a:spcPct val="90000"/>
              </a:lnSpc>
              <a:buClr>
                <a:schemeClr val="accent2"/>
              </a:buClr>
              <a:buFont typeface="Wingdings 2" charset="0"/>
              <a:buNone/>
            </a:pPr>
            <a:r>
              <a:rPr lang="en-US" sz="2000" dirty="0" smtClean="0">
                <a:latin typeface="Calibri" charset="0"/>
                <a:ea typeface="ＭＳ Ｐゴシック" charset="0"/>
                <a:cs typeface="ＭＳ Ｐゴシック" charset="0"/>
              </a:rPr>
              <a:t>01:45 </a:t>
            </a:r>
            <a:r>
              <a:rPr lang="en-US" sz="2000" dirty="0">
                <a:latin typeface="Calibri" charset="0"/>
                <a:ea typeface="ＭＳ Ｐゴシック" charset="0"/>
                <a:cs typeface="ＭＳ Ｐゴシック" charset="0"/>
              </a:rPr>
              <a:t>– 02</a:t>
            </a:r>
            <a:r>
              <a:rPr lang="en-US" sz="2000" dirty="0" smtClean="0">
                <a:latin typeface="Calibri" charset="0"/>
                <a:ea typeface="ＭＳ Ｐゴシック" charset="0"/>
                <a:cs typeface="ＭＳ Ｐゴシック" charset="0"/>
              </a:rPr>
              <a:t>:15</a:t>
            </a:r>
            <a:r>
              <a:rPr lang="en-US" sz="2000" dirty="0">
                <a:latin typeface="Calibri" charset="0"/>
                <a:ea typeface="ＭＳ Ｐゴシック" charset="0"/>
                <a:cs typeface="ＭＳ Ｐゴシック" charset="0"/>
              </a:rPr>
              <a:t>	Exercise 2: Using the Dropbox API to </a:t>
            </a:r>
            <a:r>
              <a:rPr lang="en-US" sz="2000" dirty="0" smtClean="0">
                <a:latin typeface="Calibri" charset="0"/>
                <a:ea typeface="ＭＳ Ｐゴシック" charset="0"/>
                <a:cs typeface="ＭＳ Ｐゴシック" charset="0"/>
              </a:rPr>
              <a:t>Read </a:t>
            </a:r>
            <a:r>
              <a:rPr lang="en-US" sz="2000" dirty="0">
                <a:latin typeface="Calibri" charset="0"/>
                <a:ea typeface="ＭＳ Ｐゴシック" charset="0"/>
                <a:cs typeface="ＭＳ Ｐゴシック" charset="0"/>
              </a:rPr>
              <a:t>and </a:t>
            </a:r>
            <a:r>
              <a:rPr lang="en-US" sz="2000" dirty="0" smtClean="0">
                <a:latin typeface="Calibri" charset="0"/>
                <a:ea typeface="ＭＳ Ｐゴシック" charset="0"/>
                <a:cs typeface="ＭＳ Ｐゴシック" charset="0"/>
              </a:rPr>
              <a:t>Write Files </a:t>
            </a:r>
            <a:endParaRPr lang="en-US" sz="2000" dirty="0" smtClean="0">
              <a:latin typeface="Calibri" charset="0"/>
              <a:ea typeface="ＭＳ Ｐゴシック" charset="0"/>
              <a:cs typeface="ＭＳ Ｐゴシック" charset="0"/>
            </a:endParaRPr>
          </a:p>
          <a:p>
            <a:pPr marL="1614488" indent="-1614488" eaLnBrk="1" hangingPunct="1">
              <a:lnSpc>
                <a:spcPct val="90000"/>
              </a:lnSpc>
              <a:buClr>
                <a:schemeClr val="accent2"/>
              </a:buClr>
              <a:buNone/>
            </a:pPr>
            <a:r>
              <a:rPr lang="en-US" sz="2000" dirty="0">
                <a:latin typeface="Calibri" charset="0"/>
                <a:ea typeface="ＭＳ Ｐゴシック" charset="0"/>
                <a:cs typeface="ＭＳ Ｐゴシック" charset="0"/>
              </a:rPr>
              <a:t>02:15</a:t>
            </a:r>
            <a:r>
              <a:rPr lang="en-US" sz="2000" dirty="0" smtClean="0">
                <a:latin typeface="Calibri" charset="0"/>
                <a:ea typeface="ＭＳ Ｐゴシック" charset="0"/>
                <a:cs typeface="ＭＳ Ｐゴシック" charset="0"/>
              </a:rPr>
              <a:t> – </a:t>
            </a:r>
            <a:r>
              <a:rPr lang="en-US" sz="2000" dirty="0">
                <a:latin typeface="Calibri" charset="0"/>
                <a:ea typeface="ＭＳ Ｐゴシック" charset="0"/>
                <a:cs typeface="ＭＳ Ｐゴシック" charset="0"/>
              </a:rPr>
              <a:t>02</a:t>
            </a:r>
            <a:r>
              <a:rPr lang="en-US" sz="2000" dirty="0" smtClean="0">
                <a:latin typeface="Calibri" charset="0"/>
                <a:ea typeface="ＭＳ Ｐゴシック" charset="0"/>
                <a:cs typeface="ＭＳ Ｐゴシック" charset="0"/>
              </a:rPr>
              <a:t>:30	Discussion: What Do We Think of OAuth?</a:t>
            </a:r>
            <a:endParaRPr lang="en-US" sz="2000" dirty="0">
              <a:latin typeface="Calibri" charset="0"/>
              <a:ea typeface="ＭＳ Ｐゴシック" charset="0"/>
              <a:cs typeface="ＭＳ Ｐゴシック" charset="0"/>
            </a:endParaRPr>
          </a:p>
        </p:txBody>
      </p:sp>
      <p:sp>
        <p:nvSpPr>
          <p:cNvPr id="3076"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9B73BB86-193E-BE4A-B4E7-B30E96C16081}" type="slidenum">
              <a:rPr lang="en-GB" b="1">
                <a:solidFill>
                  <a:srgbClr val="045C75"/>
                </a:solidFill>
                <a:cs typeface="Arial" charset="0"/>
              </a:rPr>
              <a:pPr/>
              <a:t>2</a:t>
            </a:fld>
            <a:endParaRPr lang="en-GB" b="1">
              <a:solidFill>
                <a:srgbClr val="045C75"/>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Presenters</a:t>
            </a:r>
          </a:p>
        </p:txBody>
      </p:sp>
      <p:sp>
        <p:nvSpPr>
          <p:cNvPr id="4099" name="Rectangle 3"/>
          <p:cNvSpPr>
            <a:spLocks noGrp="1" noChangeArrowheads="1"/>
          </p:cNvSpPr>
          <p:nvPr>
            <p:ph idx="4294967295"/>
          </p:nvPr>
        </p:nvSpPr>
        <p:spPr>
          <a:xfrm>
            <a:off x="457200" y="1547813"/>
            <a:ext cx="8229600" cy="4314001"/>
          </a:xfrm>
        </p:spPr>
        <p:txBody>
          <a:bodyPr>
            <a:spAutoFit/>
          </a:bodyPr>
          <a:lstStyle/>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Nick Rozanski</a:t>
            </a:r>
          </a:p>
          <a:p>
            <a:pPr eaLnBrk="1" hangingPunct="1">
              <a:lnSpc>
                <a:spcPct val="90000"/>
              </a:lnSpc>
              <a:buClr>
                <a:schemeClr val="accent2"/>
              </a:buClr>
            </a:pPr>
            <a:r>
              <a:rPr lang="en-GB" sz="2000" dirty="0">
                <a:latin typeface="Calibri" charset="0"/>
                <a:ea typeface="ＭＳ Ｐゴシック" charset="0"/>
                <a:cs typeface="ＭＳ Ｐゴシック" charset="0"/>
              </a:rPr>
              <a:t>Architect for Rates IT and Control at Barclays Investment Bank</a:t>
            </a:r>
          </a:p>
          <a:p>
            <a:pPr eaLnBrk="1" hangingPunct="1">
              <a:lnSpc>
                <a:spcPct val="90000"/>
              </a:lnSpc>
              <a:buClr>
                <a:schemeClr val="accent2"/>
              </a:buClr>
            </a:pPr>
            <a:r>
              <a:rPr lang="en-GB" sz="2000" dirty="0">
                <a:latin typeface="Calibri" charset="0"/>
                <a:ea typeface="ＭＳ Ｐゴシック" charset="0"/>
                <a:cs typeface="ＭＳ Ｐゴシック" charset="0"/>
              </a:rPr>
              <a:t>30 years in IT, </a:t>
            </a:r>
            <a:r>
              <a:rPr lang="en-GB" sz="2000" dirty="0" smtClean="0">
                <a:latin typeface="Calibri" charset="0"/>
                <a:ea typeface="ＭＳ Ｐゴシック" charset="0"/>
                <a:cs typeface="ＭＳ Ｐゴシック" charset="0"/>
              </a:rPr>
              <a:t>been working as an architect for about 12 years</a:t>
            </a:r>
          </a:p>
          <a:p>
            <a:pPr eaLnBrk="1" hangingPunct="1">
              <a:lnSpc>
                <a:spcPct val="90000"/>
              </a:lnSpc>
              <a:buClr>
                <a:schemeClr val="accent2"/>
              </a:buClr>
            </a:pPr>
            <a:r>
              <a:rPr lang="en-GB" sz="2000" dirty="0">
                <a:latin typeface="Calibri" charset="0"/>
                <a:ea typeface="ＭＳ Ｐゴシック" charset="0"/>
                <a:cs typeface="ＭＳ Ｐゴシック" charset="0"/>
              </a:rPr>
              <a:t>L</a:t>
            </a:r>
            <a:r>
              <a:rPr lang="en-GB" sz="2000" dirty="0" smtClean="0">
                <a:latin typeface="Calibri" charset="0"/>
                <a:ea typeface="ＭＳ Ｐゴシック" charset="0"/>
                <a:cs typeface="ＭＳ Ｐゴシック" charset="0"/>
              </a:rPr>
              <a:t>ast </a:t>
            </a:r>
            <a:r>
              <a:rPr lang="en-GB" sz="2000" dirty="0">
                <a:latin typeface="Calibri" charset="0"/>
                <a:ea typeface="ＭＳ Ｐゴシック" charset="0"/>
                <a:cs typeface="ＭＳ Ｐゴシック" charset="0"/>
              </a:rPr>
              <a:t>wrote code for a living about 15 years </a:t>
            </a:r>
            <a:r>
              <a:rPr lang="en-GB" sz="2000" dirty="0" smtClean="0">
                <a:latin typeface="Calibri" charset="0"/>
                <a:ea typeface="ＭＳ Ｐゴシック" charset="0"/>
                <a:cs typeface="ＭＳ Ｐゴシック" charset="0"/>
              </a:rPr>
              <a:t>ago…</a:t>
            </a:r>
            <a:endParaRPr lang="en-GB" sz="2000" dirty="0">
              <a:latin typeface="Calibri" charset="0"/>
              <a:ea typeface="ＭＳ Ｐゴシック" charset="0"/>
              <a:cs typeface="ＭＳ Ｐゴシック" charset="0"/>
            </a:endParaRPr>
          </a:p>
          <a:p>
            <a:pPr eaLnBrk="1" hangingPunct="1">
              <a:lnSpc>
                <a:spcPct val="90000"/>
              </a:lnSpc>
              <a:buClr>
                <a:schemeClr val="accent2"/>
              </a:buClr>
            </a:pPr>
            <a:endParaRPr lang="en-GB" sz="2000" dirty="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a:latin typeface="Calibri" charset="0"/>
                <a:ea typeface="ＭＳ Ｐゴシック" charset="0"/>
                <a:cs typeface="ＭＳ Ｐゴシック" charset="0"/>
              </a:rPr>
              <a:t>Eoin Woods</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Software </a:t>
            </a:r>
            <a:r>
              <a:rPr lang="en-GB" sz="2000" dirty="0">
                <a:latin typeface="Calibri" charset="0"/>
                <a:ea typeface="ＭＳ Ｐゴシック" charset="0"/>
                <a:cs typeface="ＭＳ Ｐゴシック" charset="0"/>
              </a:rPr>
              <a:t>architect for securities processing systems at UBS, and head of software engineering for the Operations IT group</a:t>
            </a:r>
          </a:p>
          <a:p>
            <a:pPr eaLnBrk="1" hangingPunct="1">
              <a:lnSpc>
                <a:spcPct val="90000"/>
              </a:lnSpc>
              <a:buClr>
                <a:schemeClr val="accent2"/>
              </a:buClr>
            </a:pPr>
            <a:r>
              <a:rPr lang="en-GB" sz="2000" dirty="0" smtClean="0">
                <a:latin typeface="Calibri" charset="0"/>
                <a:ea typeface="ＭＳ Ｐゴシック" charset="0"/>
                <a:cs typeface="ＭＳ Ｐゴシック" charset="0"/>
              </a:rPr>
              <a:t>Worked </a:t>
            </a:r>
            <a:r>
              <a:rPr lang="en-GB" sz="2000" dirty="0">
                <a:latin typeface="Calibri" charset="0"/>
                <a:ea typeface="ＭＳ Ｐゴシック" charset="0"/>
                <a:cs typeface="ＭＳ Ｐゴシック" charset="0"/>
              </a:rPr>
              <a:t>in software engineering since </a:t>
            </a:r>
            <a:r>
              <a:rPr lang="en-GB" sz="2000" dirty="0" smtClean="0">
                <a:latin typeface="Calibri" charset="0"/>
                <a:ea typeface="ＭＳ Ｐゴシック" charset="0"/>
                <a:cs typeface="ＭＳ Ｐゴシック" charset="0"/>
              </a:rPr>
              <a:t>1990 for companies including Ford</a:t>
            </a:r>
            <a:r>
              <a:rPr lang="en-GB" sz="2000" dirty="0">
                <a:latin typeface="Calibri" charset="0"/>
                <a:ea typeface="ＭＳ Ｐゴシック" charset="0"/>
                <a:cs typeface="ＭＳ Ｐゴシック" charset="0"/>
              </a:rPr>
              <a:t>, Group Bull, Sybase, </a:t>
            </a:r>
            <a:r>
              <a:rPr lang="en-GB" sz="2000" dirty="0" err="1">
                <a:latin typeface="Calibri" charset="0"/>
                <a:ea typeface="ＭＳ Ｐゴシック" charset="0"/>
                <a:cs typeface="ＭＳ Ｐゴシック" charset="0"/>
              </a:rPr>
              <a:t>InterTrust</a:t>
            </a:r>
            <a:r>
              <a:rPr lang="en-GB" sz="2000" dirty="0">
                <a:latin typeface="Calibri" charset="0"/>
                <a:ea typeface="ＭＳ Ｐゴシック" charset="0"/>
                <a:cs typeface="ＭＳ Ｐゴシック" charset="0"/>
              </a:rPr>
              <a:t> and </a:t>
            </a:r>
            <a:r>
              <a:rPr lang="en-GB" sz="2000" dirty="0" smtClean="0">
                <a:latin typeface="Calibri" charset="0"/>
                <a:ea typeface="ＭＳ Ｐゴシック" charset="0"/>
                <a:cs typeface="ＭＳ Ｐゴシック" charset="0"/>
              </a:rPr>
              <a:t>BGI</a:t>
            </a:r>
          </a:p>
          <a:p>
            <a:pPr eaLnBrk="1" hangingPunct="1">
              <a:lnSpc>
                <a:spcPct val="90000"/>
              </a:lnSpc>
              <a:buClr>
                <a:schemeClr val="accent2"/>
              </a:buClr>
            </a:pPr>
            <a:endParaRPr lang="en-GB" sz="2000" dirty="0" smtClean="0">
              <a:latin typeface="Calibri" charset="0"/>
              <a:ea typeface="ＭＳ Ｐゴシック" charset="0"/>
              <a:cs typeface="ＭＳ Ｐゴシック" charset="0"/>
            </a:endParaRPr>
          </a:p>
          <a:p>
            <a:pPr eaLnBrk="1" hangingPunct="1">
              <a:lnSpc>
                <a:spcPct val="90000"/>
              </a:lnSpc>
              <a:buClr>
                <a:schemeClr val="accent2"/>
              </a:buClr>
              <a:buFont typeface="Wingdings 2" charset="0"/>
              <a:buNone/>
            </a:pPr>
            <a:r>
              <a:rPr lang="en-GB" sz="2000" b="1" dirty="0" smtClean="0">
                <a:latin typeface="Calibri" charset="0"/>
                <a:ea typeface="ＭＳ Ｐゴシック" charset="0"/>
                <a:cs typeface="ＭＳ Ｐゴシック" charset="0"/>
              </a:rPr>
              <a:t>Chris Cooper-Bland</a:t>
            </a:r>
          </a:p>
          <a:p>
            <a:pPr eaLnBrk="1" hangingPunct="1">
              <a:lnSpc>
                <a:spcPct val="90000"/>
              </a:lnSpc>
              <a:buClr>
                <a:schemeClr val="accent2"/>
              </a:buClr>
            </a:pPr>
            <a:r>
              <a:rPr lang="en-GB" sz="2000" i="1" dirty="0" smtClean="0">
                <a:latin typeface="Calibri" charset="0"/>
                <a:ea typeface="ＭＳ Ｐゴシック" charset="0"/>
                <a:cs typeface="ＭＳ Ｐゴシック" charset="0"/>
              </a:rPr>
              <a:t>need bio from Chris</a:t>
            </a:r>
            <a:endParaRPr lang="en-GB" sz="2000" i="1" dirty="0">
              <a:latin typeface="Calibri" charset="0"/>
              <a:ea typeface="ＭＳ Ｐゴシック" charset="0"/>
              <a:cs typeface="ＭＳ Ｐゴシック" charset="0"/>
            </a:endParaRPr>
          </a:p>
        </p:txBody>
      </p:sp>
      <p:sp>
        <p:nvSpPr>
          <p:cNvPr id="4100"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951026E-0B89-9A43-9A54-1846811933C4}" type="slidenum">
              <a:rPr lang="en-GB" b="1">
                <a:solidFill>
                  <a:srgbClr val="045C75"/>
                </a:solidFill>
                <a:cs typeface="Arial" charset="0"/>
              </a:rPr>
              <a:pPr/>
              <a:t>3</a:t>
            </a:fld>
            <a:endParaRPr lang="en-GB" b="1" dirty="0">
              <a:solidFill>
                <a:srgbClr val="045C75"/>
              </a:solidFill>
              <a:cs typeface="Arial" charset="0"/>
            </a:endParaRPr>
          </a:p>
        </p:txBody>
      </p:sp>
      <p:pic>
        <p:nvPicPr>
          <p:cNvPr id="4101" name="Picture 3" descr="Software System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113" y="4768850"/>
            <a:ext cx="122237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492990"/>
          </a:xfrm>
        </p:spPr>
        <p:txBody>
          <a:bodyPr>
            <a:spAutoFit/>
          </a:bodyPr>
          <a:lstStyle/>
          <a:p>
            <a:pPr eaLnBrk="1" hangingPunct="1">
              <a:buClr>
                <a:schemeClr val="accent2"/>
              </a:buClr>
            </a:pPr>
            <a:r>
              <a:rPr lang="en-GB" sz="2000" dirty="0">
                <a:latin typeface="Calibri" charset="0"/>
                <a:ea typeface="ＭＳ Ｐゴシック" charset="0"/>
                <a:cs typeface="ＭＳ Ｐゴシック" charset="0"/>
              </a:rPr>
              <a:t>There are many third-party programs which access cloud-based services, such as Dropbox, Amazon or Facebook, which are secured using usernames and </a:t>
            </a:r>
            <a:r>
              <a:rPr lang="en-GB" sz="2000" dirty="0" smtClean="0">
                <a:latin typeface="Calibri" charset="0"/>
                <a:ea typeface="ＭＳ Ｐゴシック" charset="0"/>
                <a:cs typeface="ＭＳ Ｐゴシック" charset="0"/>
              </a:rPr>
              <a:t>passwords</a:t>
            </a:r>
          </a:p>
          <a:p>
            <a:pPr eaLnBrk="1" hangingPunct="1">
              <a:buClr>
                <a:schemeClr val="accent2"/>
              </a:buClr>
            </a:pPr>
            <a:r>
              <a:rPr lang="en-GB" sz="2000" dirty="0" smtClean="0">
                <a:latin typeface="Calibri" charset="0"/>
                <a:ea typeface="ＭＳ Ｐゴシック" charset="0"/>
                <a:cs typeface="ＭＳ Ｐゴシック" charset="0"/>
              </a:rPr>
              <a:t>However </a:t>
            </a:r>
            <a:r>
              <a:rPr lang="en-GB" sz="2000" dirty="0">
                <a:latin typeface="Calibri" charset="0"/>
                <a:ea typeface="ＭＳ Ｐゴシック" charset="0"/>
                <a:cs typeface="ＭＳ Ｐゴシック" charset="0"/>
              </a:rPr>
              <a:t>trusting such a program with your user credentials is </a:t>
            </a:r>
            <a:r>
              <a:rPr lang="en-GB" sz="2000" dirty="0" smtClean="0">
                <a:latin typeface="Calibri" charset="0"/>
                <a:ea typeface="ＭＳ Ｐゴシック" charset="0"/>
                <a:cs typeface="ＭＳ Ｐゴシック" charset="0"/>
              </a:rPr>
              <a:t>risky</a:t>
            </a:r>
          </a:p>
          <a:p>
            <a:pPr lvl="1" eaLnBrk="1" hangingPunct="1">
              <a:buClr>
                <a:schemeClr val="accent2"/>
              </a:buClr>
            </a:pPr>
            <a:r>
              <a:rPr lang="en-GB" sz="2000" dirty="0" smtClean="0">
                <a:latin typeface="Calibri" charset="0"/>
                <a:ea typeface="ＭＳ Ｐゴシック" charset="0"/>
                <a:cs typeface="ＭＳ Ｐゴシック" charset="0"/>
              </a:rPr>
              <a:t>You </a:t>
            </a:r>
            <a:r>
              <a:rPr lang="en-GB" sz="2000" dirty="0">
                <a:latin typeface="Calibri" charset="0"/>
                <a:ea typeface="ＭＳ Ｐゴシック" charset="0"/>
                <a:cs typeface="ＭＳ Ｐゴシック" charset="0"/>
              </a:rPr>
              <a:t>have no way of knowing how the program will keep them </a:t>
            </a:r>
            <a:r>
              <a:rPr lang="en-GB" sz="2000" dirty="0" smtClean="0">
                <a:latin typeface="Calibri" charset="0"/>
                <a:ea typeface="ＭＳ Ｐゴシック" charset="0"/>
                <a:cs typeface="ＭＳ Ｐゴシック" charset="0"/>
              </a:rPr>
              <a:t>secure</a:t>
            </a:r>
          </a:p>
          <a:p>
            <a:pPr lvl="1" eaLnBrk="1" hangingPunct="1">
              <a:buClr>
                <a:schemeClr val="accent2"/>
              </a:buClr>
            </a:pPr>
            <a:r>
              <a:rPr lang="en-GB" sz="2000" dirty="0" smtClean="0">
                <a:latin typeface="Calibri" charset="0"/>
                <a:ea typeface="ＭＳ Ｐゴシック" charset="0"/>
                <a:cs typeface="ＭＳ Ｐゴシック" charset="0"/>
              </a:rPr>
              <a:t>You have no </a:t>
            </a:r>
            <a:r>
              <a:rPr lang="en-GB" sz="2000" dirty="0">
                <a:latin typeface="Calibri" charset="0"/>
                <a:ea typeface="ＭＳ Ｐゴシック" charset="0"/>
                <a:cs typeface="ＭＳ Ｐゴシック" charset="0"/>
              </a:rPr>
              <a:t>way of preventing the program from using them </a:t>
            </a:r>
            <a:r>
              <a:rPr lang="en-GB" sz="2000" dirty="0" smtClean="0">
                <a:latin typeface="Calibri" charset="0"/>
                <a:ea typeface="ＭＳ Ｐゴシック" charset="0"/>
                <a:cs typeface="ＭＳ Ｐゴシック" charset="0"/>
              </a:rPr>
              <a:t>maliciously</a:t>
            </a:r>
            <a:endParaRPr lang="en-GB" sz="2000" dirty="0">
              <a:latin typeface="Calibri" charset="0"/>
              <a:ea typeface="ＭＳ Ｐゴシック" charset="0"/>
              <a:cs typeface="ＭＳ Ｐゴシック" charset="0"/>
            </a:endParaRPr>
          </a:p>
          <a:p>
            <a:pPr eaLnBrk="1" hangingPunct="1">
              <a:buClr>
                <a:schemeClr val="accent2"/>
              </a:buClr>
            </a:pPr>
            <a:r>
              <a:rPr lang="en-GB" sz="2000" dirty="0">
                <a:latin typeface="Calibri" charset="0"/>
                <a:ea typeface="ＭＳ Ｐゴシック" charset="0"/>
                <a:cs typeface="ＭＳ Ｐゴシック" charset="0"/>
              </a:rPr>
              <a:t>This problem is known as </a:t>
            </a:r>
            <a:r>
              <a:rPr lang="en-GB" sz="2000" i="1" dirty="0">
                <a:latin typeface="Calibri" charset="0"/>
                <a:ea typeface="ＭＳ Ｐゴシック" charset="0"/>
                <a:cs typeface="ＭＳ Ｐゴシック" charset="0"/>
              </a:rPr>
              <a:t>cross-domain </a:t>
            </a:r>
            <a:r>
              <a:rPr lang="en-GB" sz="2000" i="1" dirty="0" smtClean="0">
                <a:latin typeface="Calibri" charset="0"/>
                <a:ea typeface="ＭＳ Ｐゴシック" charset="0"/>
                <a:cs typeface="ＭＳ Ｐゴシック" charset="0"/>
              </a:rPr>
              <a:t>authentication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4</a:t>
            </a:fld>
            <a:endParaRPr lang="en-GB" b="1">
              <a:solidFill>
                <a:srgbClr val="045C75"/>
              </a:solidFill>
              <a:cs typeface="Arial" charset="0"/>
            </a:endParaRPr>
          </a:p>
        </p:txBody>
      </p:sp>
      <p:grpSp>
        <p:nvGrpSpPr>
          <p:cNvPr id="43" name="Group 42"/>
          <p:cNvGrpSpPr/>
          <p:nvPr/>
        </p:nvGrpSpPr>
        <p:grpSpPr>
          <a:xfrm>
            <a:off x="747213" y="4221385"/>
            <a:ext cx="7801973" cy="1939831"/>
            <a:chOff x="696413" y="4221385"/>
            <a:chExt cx="7801973" cy="1939831"/>
          </a:xfrm>
        </p:grpSpPr>
        <p:grpSp>
          <p:nvGrpSpPr>
            <p:cNvPr id="25" name="Group 24"/>
            <p:cNvGrpSpPr/>
            <p:nvPr/>
          </p:nvGrpSpPr>
          <p:grpSpPr>
            <a:xfrm flipH="1">
              <a:off x="696413" y="4660440"/>
              <a:ext cx="427446" cy="1061720"/>
              <a:chOff x="2495550" y="1684020"/>
              <a:chExt cx="1181100" cy="2933700"/>
            </a:xfrm>
          </p:grpSpPr>
          <p:sp>
            <p:nvSpPr>
              <p:cNvPr id="36" name="Oval 35"/>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7" name="Straight Connector 36"/>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6" name="Rectangle 25"/>
            <p:cNvSpPr/>
            <p:nvPr/>
          </p:nvSpPr>
          <p:spPr bwMode="auto">
            <a:xfrm>
              <a:off x="3416300" y="4716320"/>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7" name="Group 26"/>
            <p:cNvGrpSpPr/>
            <p:nvPr/>
          </p:nvGrpSpPr>
          <p:grpSpPr>
            <a:xfrm>
              <a:off x="6771186" y="4221385"/>
              <a:ext cx="1727200" cy="1939831"/>
              <a:chOff x="5702300" y="2416269"/>
              <a:chExt cx="1727200" cy="1939831"/>
            </a:xfrm>
          </p:grpSpPr>
          <p:sp>
            <p:nvSpPr>
              <p:cNvPr id="34" name="Rectangle 33"/>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5" name="Magnetic Disk 34"/>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8" name="Straight Arrow Connector 27"/>
            <p:cNvCxnSpPr>
              <a:endCxn id="26" idx="1"/>
            </p:cNvCxnSpPr>
            <p:nvPr/>
          </p:nvCxnSpPr>
          <p:spPr bwMode="auto">
            <a:xfrm>
              <a:off x="1123859" y="5191300"/>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9" name="Straight Arrow Connector 28"/>
            <p:cNvCxnSpPr>
              <a:stCxn id="26" idx="3"/>
              <a:endCxn id="34" idx="1"/>
            </p:cNvCxnSpPr>
            <p:nvPr/>
          </p:nvCxnSpPr>
          <p:spPr bwMode="auto">
            <a:xfrm>
              <a:off x="4470400" y="5191300"/>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30" name="Pentagon 29"/>
            <p:cNvSpPr/>
            <p:nvPr/>
          </p:nvSpPr>
          <p:spPr bwMode="auto">
            <a:xfrm>
              <a:off x="14605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2" name="Pentagon 31"/>
            <p:cNvSpPr/>
            <p:nvPr/>
          </p:nvSpPr>
          <p:spPr bwMode="auto">
            <a:xfrm flipH="1">
              <a:off x="47751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46" name="Pentagon 45"/>
            <p:cNvSpPr/>
            <p:nvPr/>
          </p:nvSpPr>
          <p:spPr bwMode="auto">
            <a:xfrm>
              <a:off x="4775200" y="4559300"/>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47" name="Pentagon 46"/>
            <p:cNvSpPr/>
            <p:nvPr/>
          </p:nvSpPr>
          <p:spPr bwMode="auto">
            <a:xfrm flipH="1">
              <a:off x="1460498" y="5311364"/>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More Interesting Problem Statement</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120900" y="1750190"/>
            <a:ext cx="6705600" cy="3143250"/>
          </a:xfrm>
        </p:spPr>
        <p:txBody>
          <a:bodyPr/>
          <a:lstStyle/>
          <a:p>
            <a:pPr marL="0" indent="0" eaLnBrk="1" hangingPunct="1">
              <a:buClr>
                <a:schemeClr val="accent2"/>
              </a:buClr>
              <a:buNone/>
            </a:pPr>
            <a:r>
              <a:rPr lang="en-GB" sz="2000" dirty="0" smtClean="0">
                <a:latin typeface="Calibri" charset="0"/>
                <a:ea typeface="ＭＳ Ｐゴシック" charset="0"/>
                <a:cs typeface="ＭＳ Ｐゴシック" charset="0"/>
              </a:rPr>
              <a:t>      </a:t>
            </a:r>
            <a:r>
              <a:rPr lang="en-GB" sz="2000" dirty="0" smtClean="0">
                <a:latin typeface="Garamond"/>
                <a:ea typeface="ＭＳ Ｐゴシック" charset="0"/>
                <a:cs typeface="Garamond"/>
              </a:rPr>
              <a:t>In </a:t>
            </a:r>
            <a:r>
              <a:rPr lang="en-GB" sz="2000" dirty="0">
                <a:latin typeface="Garamond"/>
                <a:ea typeface="ＭＳ Ｐゴシック" charset="0"/>
                <a:cs typeface="Garamond"/>
              </a:rPr>
              <a:t>the movie Ferris Bueller’s Day Off, a valet attendant takes a fully restored 1961 Ferrari out for a joyride</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How </a:t>
            </a:r>
            <a:r>
              <a:rPr lang="en-GB" sz="2000" dirty="0">
                <a:latin typeface="Garamond"/>
                <a:ea typeface="ＭＳ Ｐゴシック" charset="0"/>
                <a:cs typeface="Garamond"/>
              </a:rPr>
              <a:t>do you prevent the same thing from happening to your brand-new Mustang</a:t>
            </a:r>
            <a:r>
              <a:rPr lang="en-GB" sz="2000" dirty="0" smtClean="0">
                <a:latin typeface="Garamond"/>
                <a:ea typeface="ＭＳ Ｐゴシック" charset="0"/>
                <a:cs typeface="Garamond"/>
              </a:rPr>
              <a:t>?</a:t>
            </a:r>
          </a:p>
          <a:p>
            <a:pPr marL="0" indent="0" eaLnBrk="1" hangingPunct="1">
              <a:buClr>
                <a:schemeClr val="accent2"/>
              </a:buClr>
              <a:buNone/>
            </a:pPr>
            <a:r>
              <a:rPr lang="en-GB" sz="2000" dirty="0" smtClean="0">
                <a:latin typeface="Garamond"/>
                <a:ea typeface="ＭＳ Ｐゴシック" charset="0"/>
                <a:cs typeface="Garamond"/>
              </a:rPr>
              <a:t>Some </a:t>
            </a:r>
            <a:r>
              <a:rPr lang="en-GB" sz="2000" dirty="0">
                <a:latin typeface="Garamond"/>
                <a:ea typeface="ＭＳ Ｐゴシック" charset="0"/>
                <a:cs typeface="Garamond"/>
              </a:rPr>
              <a:t>cars now come with special keys that allow the owner to provide limited authorization to valet attendants (or kids!) and prevent activities such as opening the trunk and driving at excessive </a:t>
            </a:r>
            <a:r>
              <a:rPr lang="en-GB" sz="2000" dirty="0" smtClean="0">
                <a:latin typeface="Garamond"/>
                <a:ea typeface="ＭＳ Ｐゴシック" charset="0"/>
                <a:cs typeface="Garamond"/>
              </a:rPr>
              <a:t>speeds.</a:t>
            </a:r>
          </a:p>
          <a:p>
            <a:pPr marL="0" indent="0" eaLnBrk="1" hangingPunct="1">
              <a:buClr>
                <a:schemeClr val="accent2"/>
              </a:buClr>
              <a:buNone/>
            </a:pPr>
            <a:r>
              <a:rPr lang="en-GB" sz="2000" dirty="0" smtClean="0">
                <a:latin typeface="Garamond"/>
                <a:ea typeface="ＭＳ Ｐゴシック" charset="0"/>
                <a:cs typeface="Garamond"/>
              </a:rPr>
              <a:t>OAuth was created to solve</a:t>
            </a:r>
            <a:br>
              <a:rPr lang="en-GB" sz="2000" dirty="0" smtClean="0">
                <a:latin typeface="Garamond"/>
                <a:ea typeface="ＭＳ Ｐゴシック" charset="0"/>
                <a:cs typeface="Garamond"/>
              </a:rPr>
            </a:br>
            <a:r>
              <a:rPr lang="en-GB" sz="2000" dirty="0" smtClean="0">
                <a:latin typeface="Garamond"/>
                <a:ea typeface="ＭＳ Ｐゴシック" charset="0"/>
                <a:cs typeface="Garamond"/>
              </a:rPr>
              <a:t>the same core issue online.</a:t>
            </a:r>
            <a:endParaRPr lang="en-GB" sz="10000" baseline="-25000" dirty="0" smtClean="0">
              <a:latin typeface="Garamond"/>
              <a:ea typeface="ＭＳ Ｐゴシック" charset="0"/>
              <a:cs typeface="Garamond"/>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5</a:t>
            </a:fld>
            <a:endParaRPr lang="en-GB" b="1"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444107" y="2003705"/>
            <a:ext cx="1663700" cy="2495550"/>
          </a:xfrm>
          <a:prstGeom prst="rect">
            <a:avLst/>
          </a:prstGeom>
        </p:spPr>
      </p:pic>
      <p:sp>
        <p:nvSpPr>
          <p:cNvPr id="3" name="Rectangle 2"/>
          <p:cNvSpPr/>
          <p:nvPr/>
        </p:nvSpPr>
        <p:spPr>
          <a:xfrm>
            <a:off x="1979990" y="1148081"/>
            <a:ext cx="586619" cy="1077218"/>
          </a:xfrm>
          <a:prstGeom prst="rect">
            <a:avLst/>
          </a:prstGeom>
        </p:spPr>
        <p:txBody>
          <a:bodyPr wrap="none">
            <a:spAutoFit/>
          </a:bodyPr>
          <a:lstStyle/>
          <a:p>
            <a:r>
              <a:rPr lang="en-GB" sz="9600" b="1" baseline="-20000" dirty="0">
                <a:latin typeface="Garamond"/>
                <a:cs typeface="Garamond"/>
              </a:rPr>
              <a:t>“</a:t>
            </a:r>
            <a:endParaRPr lang="en-US" dirty="0"/>
          </a:p>
        </p:txBody>
      </p:sp>
      <p:sp>
        <p:nvSpPr>
          <p:cNvPr id="8" name="Rectangle 7"/>
          <p:cNvSpPr/>
          <p:nvPr/>
        </p:nvSpPr>
        <p:spPr>
          <a:xfrm rot="10800000">
            <a:off x="4761708" y="4446879"/>
            <a:ext cx="586619" cy="1077218"/>
          </a:xfrm>
          <a:prstGeom prst="rect">
            <a:avLst/>
          </a:prstGeom>
        </p:spPr>
        <p:txBody>
          <a:bodyPr wrap="none">
            <a:spAutoFit/>
          </a:bodyPr>
          <a:lstStyle/>
          <a:p>
            <a:r>
              <a:rPr lang="en-GB" sz="9600" b="1" baseline="-20000" dirty="0">
                <a:latin typeface="Garamond"/>
                <a:cs typeface="Garamond"/>
              </a:rPr>
              <a:t>“</a:t>
            </a:r>
            <a:endParaRPr lang="en-US" dirty="0"/>
          </a:p>
        </p:txBody>
      </p:sp>
      <p:pic>
        <p:nvPicPr>
          <p:cNvPr id="7" name="Picture 6"/>
          <p:cNvPicPr>
            <a:picLocks noChangeAspect="1"/>
          </p:cNvPicPr>
          <p:nvPr/>
        </p:nvPicPr>
        <p:blipFill>
          <a:blip r:embed="rId3"/>
          <a:stretch>
            <a:fillRect/>
          </a:stretch>
        </p:blipFill>
        <p:spPr>
          <a:xfrm>
            <a:off x="6768675" y="4134592"/>
            <a:ext cx="1930400" cy="2540000"/>
          </a:xfrm>
          <a:prstGeom prst="rect">
            <a:avLst/>
          </a:prstGeom>
        </p:spPr>
      </p:pic>
      <p:sp>
        <p:nvSpPr>
          <p:cNvPr id="12" name="Rectangle 3"/>
          <p:cNvSpPr txBox="1">
            <a:spLocks noChangeArrowheads="1"/>
          </p:cNvSpPr>
          <p:nvPr/>
        </p:nvSpPr>
        <p:spPr bwMode="auto">
          <a:xfrm>
            <a:off x="2867421" y="5831853"/>
            <a:ext cx="3667785" cy="73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marL="0" indent="0" algn="r" eaLnBrk="1" hangingPunct="1">
              <a:buClr>
                <a:schemeClr val="accent2"/>
              </a:buClr>
              <a:buNone/>
            </a:pPr>
            <a:r>
              <a:rPr lang="en-GB" sz="2000" i="1" dirty="0" smtClean="0">
                <a:latin typeface="Calibri" charset="0"/>
                <a:ea typeface="ＭＳ Ｐゴシック" charset="0"/>
                <a:cs typeface="ＭＳ Ｐゴシック" charset="0"/>
              </a:rPr>
              <a:t>Getting Started with OAuth 2.0</a:t>
            </a:r>
            <a:r>
              <a:rPr lang="en-GB" sz="2000" dirty="0" smtClean="0">
                <a:latin typeface="Calibri" charset="0"/>
                <a:ea typeface="ＭＳ Ｐゴシック" charset="0"/>
                <a:cs typeface="ＭＳ Ｐゴシック" charset="0"/>
              </a:rPr>
              <a:t>,</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Ryan Boyd, O’Reilly Books 2012</a:t>
            </a:r>
            <a:endParaRPr lang="en-GB" sz="2000"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4826885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A Solution: OAuth</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253999" y="1466850"/>
            <a:ext cx="8650941" cy="2062103"/>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One </a:t>
            </a:r>
            <a:r>
              <a:rPr lang="en-GB" sz="2000" dirty="0">
                <a:latin typeface="Calibri" charset="0"/>
                <a:ea typeface="ＭＳ Ｐゴシック" charset="0"/>
                <a:cs typeface="ＭＳ Ｐゴシック" charset="0"/>
              </a:rPr>
              <a:t>way of solving </a:t>
            </a:r>
            <a:r>
              <a:rPr lang="en-GB" sz="2000" dirty="0" smtClean="0">
                <a:latin typeface="Calibri" charset="0"/>
                <a:ea typeface="ＭＳ Ｐゴシック" charset="0"/>
                <a:cs typeface="ＭＳ Ｐゴシック" charset="0"/>
              </a:rPr>
              <a:t>the cross</a:t>
            </a:r>
            <a:r>
              <a:rPr lang="en-GB" sz="2000" dirty="0">
                <a:latin typeface="Calibri" charset="0"/>
                <a:ea typeface="ＭＳ Ｐゴシック" charset="0"/>
                <a:cs typeface="ＭＳ Ｐゴシック" charset="0"/>
              </a:rPr>
              <a:t>-domain </a:t>
            </a:r>
            <a:r>
              <a:rPr lang="en-GB" sz="2000" dirty="0" smtClean="0">
                <a:latin typeface="Calibri" charset="0"/>
                <a:ea typeface="ＭＳ Ｐゴシック" charset="0"/>
                <a:cs typeface="ＭＳ Ｐゴシック" charset="0"/>
              </a:rPr>
              <a:t>authentication problem is </a:t>
            </a:r>
            <a:r>
              <a:rPr lang="en-GB" sz="2000" dirty="0">
                <a:latin typeface="Calibri" charset="0"/>
                <a:ea typeface="ＭＳ Ｐゴシック" charset="0"/>
                <a:cs typeface="ＭＳ Ｐゴシック" charset="0"/>
              </a:rPr>
              <a:t>to use an open standard called </a:t>
            </a:r>
            <a:r>
              <a:rPr lang="en-GB" sz="2000" b="1" dirty="0" smtClean="0">
                <a:latin typeface="Calibri" charset="0"/>
                <a:ea typeface="ＭＳ Ｐゴシック" charset="0"/>
                <a:cs typeface="ＭＳ Ｐゴシック" charset="0"/>
              </a:rPr>
              <a:t>OAuth</a:t>
            </a:r>
          </a:p>
          <a:p>
            <a:pPr eaLnBrk="1" hangingPunct="1">
              <a:buClr>
                <a:schemeClr val="accent2"/>
              </a:buClr>
            </a:pPr>
            <a:r>
              <a:rPr lang="en-GB" sz="2000" dirty="0" smtClean="0">
                <a:latin typeface="Calibri" charset="0"/>
                <a:ea typeface="ＭＳ Ｐゴシック" charset="0"/>
                <a:cs typeface="ＭＳ Ｐゴシック" charset="0"/>
              </a:rPr>
              <a:t>A </a:t>
            </a:r>
            <a:r>
              <a:rPr lang="en-GB" sz="2000" dirty="0">
                <a:latin typeface="Calibri" charset="0"/>
                <a:ea typeface="ＭＳ Ｐゴシック" charset="0"/>
                <a:cs typeface="ＭＳ Ｐゴシック" charset="0"/>
              </a:rPr>
              <a:t>client which implements the OAuth protocol uses a specially-negotiated </a:t>
            </a:r>
            <a:r>
              <a:rPr lang="en-GB" sz="2000" i="1" dirty="0">
                <a:latin typeface="Calibri" charset="0"/>
                <a:ea typeface="ＭＳ Ｐゴシック" charset="0"/>
                <a:cs typeface="ＭＳ Ｐゴシック" charset="0"/>
              </a:rPr>
              <a:t>key and secret</a:t>
            </a:r>
            <a:r>
              <a:rPr lang="en-GB" sz="2000" dirty="0">
                <a:latin typeface="Calibri" charset="0"/>
                <a:ea typeface="ＭＳ Ｐゴシック" charset="0"/>
                <a:cs typeface="ＭＳ Ｐゴシック" charset="0"/>
              </a:rPr>
              <a:t> to gain access to secured services or </a:t>
            </a:r>
            <a:r>
              <a:rPr lang="en-GB" sz="2000" dirty="0" smtClean="0">
                <a:latin typeface="Calibri" charset="0"/>
                <a:ea typeface="ＭＳ Ｐゴシック" charset="0"/>
                <a:cs typeface="ＭＳ Ｐゴシック" charset="0"/>
              </a:rPr>
              <a:t>data</a:t>
            </a:r>
          </a:p>
          <a:p>
            <a:pPr eaLnBrk="1" hangingPunct="1">
              <a:buClr>
                <a:schemeClr val="accent2"/>
              </a:buClr>
            </a:pPr>
            <a:r>
              <a:rPr lang="en-GB" sz="2000" dirty="0" smtClean="0">
                <a:latin typeface="Calibri" charset="0"/>
                <a:ea typeface="ＭＳ Ｐゴシック" charset="0"/>
                <a:cs typeface="ＭＳ Ｐゴシック" charset="0"/>
              </a:rPr>
              <a:t>The client program </a:t>
            </a:r>
            <a:r>
              <a:rPr lang="en-GB" sz="2000" dirty="0">
                <a:latin typeface="Calibri" charset="0"/>
                <a:ea typeface="ＭＳ Ｐゴシック" charset="0"/>
                <a:cs typeface="ＭＳ Ｐゴシック" charset="0"/>
              </a:rPr>
              <a:t>never sees the user’s credentials, which are submitted only to the service as part of the one-off authorisation </a:t>
            </a:r>
            <a:r>
              <a:rPr lang="en-GB" sz="2000" dirty="0" smtClean="0">
                <a:latin typeface="Calibri" charset="0"/>
                <a:ea typeface="ＭＳ Ｐゴシック" charset="0"/>
                <a:cs typeface="ＭＳ Ｐゴシック" charset="0"/>
              </a:rPr>
              <a:t>process</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6</a:t>
            </a:fld>
            <a:endParaRPr lang="en-GB" b="1">
              <a:solidFill>
                <a:srgbClr val="045C75"/>
              </a:solidFill>
              <a:cs typeface="Arial" charset="0"/>
            </a:endParaRPr>
          </a:p>
        </p:txBody>
      </p:sp>
      <p:grpSp>
        <p:nvGrpSpPr>
          <p:cNvPr id="5153" name="Group 5152"/>
          <p:cNvGrpSpPr/>
          <p:nvPr/>
        </p:nvGrpSpPr>
        <p:grpSpPr>
          <a:xfrm>
            <a:off x="747213" y="3406068"/>
            <a:ext cx="7801973" cy="3163840"/>
            <a:chOff x="747213" y="3589384"/>
            <a:chExt cx="7801973" cy="3163840"/>
          </a:xfrm>
        </p:grpSpPr>
        <p:grpSp>
          <p:nvGrpSpPr>
            <p:cNvPr id="23" name="Group 22"/>
            <p:cNvGrpSpPr/>
            <p:nvPr/>
          </p:nvGrpSpPr>
          <p:grpSpPr>
            <a:xfrm flipH="1">
              <a:off x="747213" y="4028439"/>
              <a:ext cx="427446" cy="1061720"/>
              <a:chOff x="2495550" y="1684020"/>
              <a:chExt cx="1181100" cy="2933700"/>
            </a:xfrm>
          </p:grpSpPr>
          <p:sp>
            <p:nvSpPr>
              <p:cNvPr id="34" name="Oval 33"/>
              <p:cNvSpPr/>
              <p:nvPr/>
            </p:nvSpPr>
            <p:spPr bwMode="auto">
              <a:xfrm>
                <a:off x="2674620" y="1684020"/>
                <a:ext cx="822960" cy="822960"/>
              </a:xfrm>
              <a:prstGeom prst="ellipse">
                <a:avLst/>
              </a:prstGeom>
              <a:noFill/>
              <a:ln w="38100" cap="flat" cmpd="sng" algn="ctr">
                <a:solidFill>
                  <a:schemeClr val="tx1"/>
                </a:solidFill>
                <a:prstDash val="solid"/>
                <a:round/>
                <a:headEnd type="none" w="med" len="med"/>
                <a:tailEnd type="none" w="med" len="med"/>
              </a:ln>
              <a:effectLst/>
            </p:spPr>
            <p:txBody>
              <a:bodyPr/>
              <a:lstStyle/>
              <a:p>
                <a:endParaRPr lang="en-GB" dirty="0"/>
              </a:p>
            </p:txBody>
          </p:sp>
          <p:cxnSp>
            <p:nvCxnSpPr>
              <p:cNvPr id="35" name="Straight Connector 34"/>
              <p:cNvCxnSpPr/>
              <p:nvPr/>
            </p:nvCxnSpPr>
            <p:spPr bwMode="auto">
              <a:xfrm flipV="1">
                <a:off x="3086100" y="2506980"/>
                <a:ext cx="0" cy="118872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26162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flipV="1">
                <a:off x="3086100" y="3690620"/>
                <a:ext cx="469900" cy="9271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495550" y="2959100"/>
                <a:ext cx="11811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4" name="Rectangle 23"/>
            <p:cNvSpPr/>
            <p:nvPr/>
          </p:nvSpPr>
          <p:spPr bwMode="auto">
            <a:xfrm>
              <a:off x="3467100" y="4084319"/>
              <a:ext cx="1054100" cy="9499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t>c</a:t>
              </a:r>
              <a:r>
                <a:rPr kumimoji="0" lang="en-GB" sz="1800" b="0" i="0" u="none" strike="noStrike" cap="none" normalizeH="0" baseline="0" dirty="0" smtClean="0">
                  <a:ln>
                    <a:noFill/>
                  </a:ln>
                  <a:solidFill>
                    <a:schemeClr val="tx1"/>
                  </a:solidFill>
                  <a:effectLst/>
                  <a:latin typeface="Arial" charset="0"/>
                </a:rPr>
                <a:t>lient program</a:t>
              </a:r>
            </a:p>
          </p:txBody>
        </p:sp>
        <p:grpSp>
          <p:nvGrpSpPr>
            <p:cNvPr id="25" name="Group 24"/>
            <p:cNvGrpSpPr/>
            <p:nvPr/>
          </p:nvGrpSpPr>
          <p:grpSpPr>
            <a:xfrm>
              <a:off x="6821986" y="3589384"/>
              <a:ext cx="1727200" cy="1939831"/>
              <a:chOff x="5702300" y="2416269"/>
              <a:chExt cx="1727200" cy="1939831"/>
            </a:xfrm>
          </p:grpSpPr>
          <p:sp>
            <p:nvSpPr>
              <p:cNvPr id="32" name="Rectangle 31"/>
              <p:cNvSpPr/>
              <p:nvPr/>
            </p:nvSpPr>
            <p:spPr bwMode="auto">
              <a:xfrm>
                <a:off x="5702300" y="2416269"/>
                <a:ext cx="1727200" cy="1939831"/>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resource server</a:t>
                </a:r>
              </a:p>
            </p:txBody>
          </p:sp>
          <p:sp>
            <p:nvSpPr>
              <p:cNvPr id="33" name="Magnetic Disk 32"/>
              <p:cNvSpPr/>
              <p:nvPr/>
            </p:nvSpPr>
            <p:spPr bwMode="auto">
              <a:xfrm>
                <a:off x="5981700" y="3043573"/>
                <a:ext cx="1168400" cy="1105638"/>
              </a:xfrm>
              <a:prstGeom prst="flowChartMagneticDisk">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resource (services and data)</a:t>
                </a:r>
              </a:p>
            </p:txBody>
          </p:sp>
        </p:grpSp>
        <p:cxnSp>
          <p:nvCxnSpPr>
            <p:cNvPr id="26" name="Straight Arrow Connector 25"/>
            <p:cNvCxnSpPr>
              <a:endCxn id="24" idx="1"/>
            </p:cNvCxnSpPr>
            <p:nvPr/>
          </p:nvCxnSpPr>
          <p:spPr bwMode="auto">
            <a:xfrm>
              <a:off x="1174659" y="4559299"/>
              <a:ext cx="2292441" cy="0"/>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cxnSp>
          <p:nvCxnSpPr>
            <p:cNvPr id="27" name="Straight Arrow Connector 26"/>
            <p:cNvCxnSpPr>
              <a:stCxn id="24" idx="3"/>
              <a:endCxn id="32" idx="1"/>
            </p:cNvCxnSpPr>
            <p:nvPr/>
          </p:nvCxnSpPr>
          <p:spPr bwMode="auto">
            <a:xfrm>
              <a:off x="4521200" y="4559299"/>
              <a:ext cx="2300786" cy="1"/>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sp>
          <p:nvSpPr>
            <p:cNvPr id="28" name="Pentagon 27"/>
            <p:cNvSpPr/>
            <p:nvPr/>
          </p:nvSpPr>
          <p:spPr bwMode="auto">
            <a:xfrm>
              <a:off x="1511300" y="3927299"/>
              <a:ext cx="1752600" cy="469413"/>
            </a:xfrm>
            <a:prstGeom prst="homePlat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a:t>
              </a:r>
              <a:r>
                <a:rPr lang="en-GB" sz="1000" b="1" i="1" dirty="0" smtClean="0"/>
                <a:t>client credentials</a:t>
              </a:r>
              <a:r>
                <a:rPr lang="en-GB" sz="1000" b="1" dirty="0" smtClean="0"/>
                <a: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t>request</a:t>
              </a:r>
              <a:endParaRPr kumimoji="0" lang="en-GB" sz="1000" b="1" i="0" u="none" strike="noStrike" cap="none" normalizeH="0" baseline="0" dirty="0" smtClean="0">
                <a:ln>
                  <a:noFill/>
                </a:ln>
                <a:effectLst/>
              </a:endParaRPr>
            </a:p>
          </p:txBody>
        </p:sp>
        <p:sp>
          <p:nvSpPr>
            <p:cNvPr id="29" name="Pentagon 28"/>
            <p:cNvSpPr/>
            <p:nvPr/>
          </p:nvSpPr>
          <p:spPr bwMode="auto">
            <a:xfrm flipH="1">
              <a:off x="48259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sp>
          <p:nvSpPr>
            <p:cNvPr id="30" name="Pentagon 29"/>
            <p:cNvSpPr/>
            <p:nvPr/>
          </p:nvSpPr>
          <p:spPr bwMode="auto">
            <a:xfrm>
              <a:off x="4826000" y="3927299"/>
              <a:ext cx="1752600" cy="469413"/>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request</a:t>
              </a:r>
              <a:endParaRPr kumimoji="0" lang="en-GB" sz="1000" b="1" i="0" u="none" strike="noStrike" cap="none" normalizeH="0" baseline="0" dirty="0" smtClean="0">
                <a:ln>
                  <a:noFill/>
                </a:ln>
                <a:solidFill>
                  <a:srgbClr val="000000"/>
                </a:solidFill>
                <a:effectLst/>
              </a:endParaRPr>
            </a:p>
          </p:txBody>
        </p:sp>
        <p:sp>
          <p:nvSpPr>
            <p:cNvPr id="31" name="Pentagon 30"/>
            <p:cNvSpPr/>
            <p:nvPr/>
          </p:nvSpPr>
          <p:spPr bwMode="auto">
            <a:xfrm flipH="1">
              <a:off x="1511298" y="4679363"/>
              <a:ext cx="1596479" cy="277203"/>
            </a:xfrm>
            <a:prstGeom prst="homePlate">
              <a:avLst/>
            </a:prstGeom>
            <a:solidFill>
              <a:srgbClr val="66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chemeClr val="bg1"/>
                  </a:solidFill>
                </a:rPr>
                <a:t>response</a:t>
              </a:r>
              <a:endParaRPr kumimoji="0" lang="en-GB" sz="1000" b="1" i="0" u="none" strike="noStrike" cap="none" normalizeH="0" baseline="0" dirty="0" smtClean="0">
                <a:ln>
                  <a:noFill/>
                </a:ln>
                <a:solidFill>
                  <a:schemeClr val="bg1"/>
                </a:solidFill>
                <a:effectLst/>
              </a:endParaRPr>
            </a:p>
          </p:txBody>
        </p:sp>
        <p:cxnSp>
          <p:nvCxnSpPr>
            <p:cNvPr id="40" name="Straight Arrow Connector 39"/>
            <p:cNvCxnSpPr>
              <a:endCxn id="32" idx="2"/>
            </p:cNvCxnSpPr>
            <p:nvPr/>
          </p:nvCxnSpPr>
          <p:spPr bwMode="auto">
            <a:xfrm flipV="1">
              <a:off x="7685586" y="5529215"/>
              <a:ext cx="0" cy="481154"/>
            </a:xfrm>
            <a:prstGeom prst="straightConnector1">
              <a:avLst/>
            </a:prstGeom>
            <a:solidFill>
              <a:schemeClr val="accent1"/>
            </a:solidFill>
            <a:ln w="28575" cap="flat" cmpd="sng" algn="ctr">
              <a:solidFill>
                <a:schemeClr val="bg2">
                  <a:lumMod val="25000"/>
                </a:schemeClr>
              </a:solidFill>
              <a:prstDash val="dash"/>
              <a:round/>
              <a:headEnd type="arrow"/>
              <a:tailEnd type="arrow"/>
            </a:ln>
            <a:effectLst/>
          </p:spPr>
        </p:cxnSp>
        <p:grpSp>
          <p:nvGrpSpPr>
            <p:cNvPr id="5151" name="Group 5150"/>
            <p:cNvGrpSpPr/>
            <p:nvPr/>
          </p:nvGrpSpPr>
          <p:grpSpPr>
            <a:xfrm>
              <a:off x="960936" y="5034279"/>
              <a:ext cx="7588250" cy="1718945"/>
              <a:chOff x="960936" y="5034279"/>
              <a:chExt cx="7588250" cy="1718945"/>
            </a:xfrm>
          </p:grpSpPr>
          <p:sp>
            <p:nvSpPr>
              <p:cNvPr id="39" name="Rectangle 38"/>
              <p:cNvSpPr/>
              <p:nvPr/>
            </p:nvSpPr>
            <p:spPr bwMode="auto">
              <a:xfrm>
                <a:off x="6821986" y="6005285"/>
                <a:ext cx="1727200" cy="747939"/>
              </a:xfrm>
              <a:custGeom>
                <a:avLst/>
                <a:gdLst>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0 w 1727200"/>
                  <a:gd name="connsiteY4"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231112 h 742856"/>
                  <a:gd name="connsiteX5" fmla="*/ 0 w 1727200"/>
                  <a:gd name="connsiteY5" fmla="*/ 0 h 742856"/>
                  <a:gd name="connsiteX0" fmla="*/ 0 w 1727200"/>
                  <a:gd name="connsiteY0" fmla="*/ 0 h 742856"/>
                  <a:gd name="connsiteX1" fmla="*/ 1727200 w 1727200"/>
                  <a:gd name="connsiteY1" fmla="*/ 0 h 742856"/>
                  <a:gd name="connsiteX2" fmla="*/ 1727200 w 1727200"/>
                  <a:gd name="connsiteY2" fmla="*/ 742856 h 742856"/>
                  <a:gd name="connsiteX3" fmla="*/ 0 w 1727200"/>
                  <a:gd name="connsiteY3" fmla="*/ 742856 h 742856"/>
                  <a:gd name="connsiteX4" fmla="*/ 480 w 1727200"/>
                  <a:gd name="connsiteY4" fmla="*/ 570751 h 742856"/>
                  <a:gd name="connsiteX5" fmla="*/ 480 w 1727200"/>
                  <a:gd name="connsiteY5" fmla="*/ 231112 h 742856"/>
                  <a:gd name="connsiteX6" fmla="*/ 0 w 1727200"/>
                  <a:gd name="connsiteY6" fmla="*/ 0 h 742856"/>
                  <a:gd name="connsiteX0" fmla="*/ 0 w 1727200"/>
                  <a:gd name="connsiteY0" fmla="*/ 5083 h 747939"/>
                  <a:gd name="connsiteX1" fmla="*/ 870585 w 1727200"/>
                  <a:gd name="connsiteY1" fmla="*/ 0 h 747939"/>
                  <a:gd name="connsiteX2" fmla="*/ 1727200 w 1727200"/>
                  <a:gd name="connsiteY2" fmla="*/ 5083 h 747939"/>
                  <a:gd name="connsiteX3" fmla="*/ 1727200 w 1727200"/>
                  <a:gd name="connsiteY3" fmla="*/ 747939 h 747939"/>
                  <a:gd name="connsiteX4" fmla="*/ 0 w 1727200"/>
                  <a:gd name="connsiteY4" fmla="*/ 747939 h 747939"/>
                  <a:gd name="connsiteX5" fmla="*/ 480 w 1727200"/>
                  <a:gd name="connsiteY5" fmla="*/ 575834 h 747939"/>
                  <a:gd name="connsiteX6" fmla="*/ 480 w 1727200"/>
                  <a:gd name="connsiteY6" fmla="*/ 236195 h 747939"/>
                  <a:gd name="connsiteX7" fmla="*/ 0 w 1727200"/>
                  <a:gd name="connsiteY7" fmla="*/ 5083 h 7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7200" h="747939">
                    <a:moveTo>
                      <a:pt x="0" y="5083"/>
                    </a:moveTo>
                    <a:lnTo>
                      <a:pt x="870585" y="0"/>
                    </a:lnTo>
                    <a:lnTo>
                      <a:pt x="1727200" y="5083"/>
                    </a:lnTo>
                    <a:lnTo>
                      <a:pt x="1727200" y="747939"/>
                    </a:lnTo>
                    <a:lnTo>
                      <a:pt x="0" y="747939"/>
                    </a:lnTo>
                    <a:lnTo>
                      <a:pt x="480" y="575834"/>
                    </a:lnTo>
                    <a:lnTo>
                      <a:pt x="480" y="236195"/>
                    </a:lnTo>
                    <a:lnTo>
                      <a:pt x="0" y="5083"/>
                    </a:lnTo>
                    <a:close/>
                  </a:path>
                </a:pathLst>
              </a:cu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authorisation server</a:t>
                </a:r>
              </a:p>
            </p:txBody>
          </p:sp>
          <p:cxnSp>
            <p:nvCxnSpPr>
              <p:cNvPr id="43" name="Straight Arrow Connector 42"/>
              <p:cNvCxnSpPr>
                <a:endCxn id="39" idx="5"/>
              </p:cNvCxnSpPr>
              <p:nvPr/>
            </p:nvCxnSpPr>
            <p:spPr bwMode="auto">
              <a:xfrm>
                <a:off x="960936" y="5090159"/>
                <a:ext cx="5861530" cy="1490960"/>
              </a:xfrm>
              <a:prstGeom prst="bentConnector3">
                <a:avLst>
                  <a:gd name="adj1" fmla="val 4"/>
                </a:avLst>
              </a:prstGeom>
              <a:solidFill>
                <a:schemeClr val="accent1"/>
              </a:solidFill>
              <a:ln w="28575" cap="flat" cmpd="sng" algn="ctr">
                <a:solidFill>
                  <a:schemeClr val="bg2">
                    <a:lumMod val="25000"/>
                  </a:schemeClr>
                </a:solidFill>
                <a:prstDash val="dash"/>
                <a:round/>
                <a:headEnd type="none"/>
                <a:tailEnd type="arrow"/>
              </a:ln>
              <a:effectLst/>
            </p:spPr>
          </p:cxnSp>
          <p:sp>
            <p:nvSpPr>
              <p:cNvPr id="47" name="Pentagon 46"/>
              <p:cNvSpPr/>
              <p:nvPr/>
            </p:nvSpPr>
            <p:spPr bwMode="auto">
              <a:xfrm>
                <a:off x="1511300" y="6010369"/>
                <a:ext cx="17526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resource credentials</a:t>
                </a:r>
              </a:p>
            </p:txBody>
          </p:sp>
          <p:cxnSp>
            <p:nvCxnSpPr>
              <p:cNvPr id="55" name="Straight Arrow Connector 42"/>
              <p:cNvCxnSpPr>
                <a:stCxn id="39" idx="6"/>
                <a:endCxn id="24" idx="2"/>
              </p:cNvCxnSpPr>
              <p:nvPr/>
            </p:nvCxnSpPr>
            <p:spPr bwMode="auto">
              <a:xfrm flipH="1" flipV="1">
                <a:off x="3994150" y="5034279"/>
                <a:ext cx="2828316" cy="1207201"/>
              </a:xfrm>
              <a:prstGeom prst="bentConnector4">
                <a:avLst>
                  <a:gd name="adj1" fmla="val 99780"/>
                  <a:gd name="adj2" fmla="val 59783"/>
                </a:avLst>
              </a:prstGeom>
              <a:solidFill>
                <a:schemeClr val="accent1"/>
              </a:solidFill>
              <a:ln w="28575" cap="flat" cmpd="sng" algn="ctr">
                <a:solidFill>
                  <a:schemeClr val="bg2">
                    <a:lumMod val="25000"/>
                  </a:schemeClr>
                </a:solidFill>
                <a:prstDash val="dash"/>
                <a:round/>
                <a:headEnd type="none"/>
                <a:tailEnd type="arrow"/>
              </a:ln>
              <a:effectLst/>
            </p:spPr>
          </p:cxnSp>
          <p:sp>
            <p:nvSpPr>
              <p:cNvPr id="59" name="Pentagon 58"/>
              <p:cNvSpPr/>
              <p:nvPr/>
            </p:nvSpPr>
            <p:spPr bwMode="auto">
              <a:xfrm flipH="1">
                <a:off x="4927600" y="5775663"/>
                <a:ext cx="1193800" cy="234706"/>
              </a:xfrm>
              <a:prstGeom prst="homePlate">
                <a:avLst/>
              </a:prstGeom>
              <a:solidFill>
                <a:srgbClr val="77D9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000" b="1" dirty="0" smtClean="0">
                    <a:solidFill>
                      <a:srgbClr val="000000"/>
                    </a:solidFill>
                  </a:rPr>
                  <a:t>key and secret</a:t>
                </a:r>
              </a:p>
            </p:txBody>
          </p:sp>
        </p:grpSp>
      </p:grpSp>
      <p:sp>
        <p:nvSpPr>
          <p:cNvPr id="5148" name="TextBox 5147"/>
          <p:cNvSpPr txBox="1"/>
          <p:nvPr/>
        </p:nvSpPr>
        <p:spPr>
          <a:xfrm>
            <a:off x="10657907" y="4307937"/>
            <a:ext cx="184666" cy="369332"/>
          </a:xfrm>
          <a:prstGeom prst="rect">
            <a:avLst/>
          </a:prstGeom>
          <a:noFill/>
        </p:spPr>
        <p:txBody>
          <a:bodyPr wrap="none" rtlCol="0">
            <a:spAutoFit/>
          </a:bodyPr>
          <a:lstStyle/>
          <a:p>
            <a:endParaRPr lang="en-GB" dirty="0"/>
          </a:p>
        </p:txBody>
      </p:sp>
      <p:sp>
        <p:nvSpPr>
          <p:cNvPr id="5154" name="Oval 5153"/>
          <p:cNvSpPr/>
          <p:nvPr/>
        </p:nvSpPr>
        <p:spPr bwMode="auto">
          <a:xfrm>
            <a:off x="14096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00" name="Oval 99"/>
          <p:cNvSpPr/>
          <p:nvPr/>
        </p:nvSpPr>
        <p:spPr bwMode="auto">
          <a:xfrm>
            <a:off x="4597399" y="3653124"/>
            <a:ext cx="1524001" cy="59837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194326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a:latin typeface="Calibri" charset="0"/>
                <a:ea typeface="ＭＳ Ｐゴシック" charset="0"/>
                <a:cs typeface="ＭＳ Ｐゴシック" charset="0"/>
              </a:rPr>
              <a:t>A Brief History of OAuth</a:t>
            </a:r>
          </a:p>
        </p:txBody>
      </p:sp>
      <p:sp>
        <p:nvSpPr>
          <p:cNvPr id="5123" name="Rectangle 3"/>
          <p:cNvSpPr>
            <a:spLocks noGrp="1" noChangeArrowheads="1"/>
          </p:cNvSpPr>
          <p:nvPr>
            <p:ph idx="4294967295"/>
          </p:nvPr>
        </p:nvSpPr>
        <p:spPr>
          <a:xfrm>
            <a:off x="203200" y="1581150"/>
            <a:ext cx="8762254" cy="4007251"/>
          </a:xfrm>
        </p:spPr>
        <p:txBody>
          <a:bodyPr>
            <a:spAutoFit/>
          </a:bodyPr>
          <a:lstStyle/>
          <a:p>
            <a:pPr eaLnBrk="1" hangingPunct="1">
              <a:buClr>
                <a:schemeClr val="accent2"/>
              </a:buClr>
            </a:pPr>
            <a:r>
              <a:rPr lang="en-GB" sz="2000" dirty="0" smtClean="0">
                <a:latin typeface="Calibri" charset="0"/>
                <a:ea typeface="ＭＳ Ｐゴシック" charset="0"/>
                <a:cs typeface="ＭＳ Ｐゴシック" charset="0"/>
              </a:rPr>
              <a:t>OAuth 1.0: 2007-2010</a:t>
            </a:r>
          </a:p>
          <a:p>
            <a:pPr lvl="1" eaLnBrk="1" hangingPunct="1">
              <a:buClr>
                <a:schemeClr val="accent2"/>
              </a:buClr>
            </a:pPr>
            <a:r>
              <a:rPr lang="en-GB" sz="2000" dirty="0" smtClean="0">
                <a:latin typeface="Calibri" charset="0"/>
                <a:ea typeface="ＭＳ Ｐゴシック" charset="0"/>
                <a:cs typeface="ＭＳ Ｐゴシック" charset="0"/>
              </a:rPr>
              <a:t>development co-ordinated by </a:t>
            </a: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Hammer</a:t>
            </a:r>
          </a:p>
          <a:p>
            <a:pPr lvl="1" eaLnBrk="1" hangingPunct="1">
              <a:buClr>
                <a:schemeClr val="accent2"/>
              </a:buClr>
            </a:pPr>
            <a:r>
              <a:rPr lang="en-GB" sz="2000" dirty="0" smtClean="0">
                <a:latin typeface="Calibri" charset="0"/>
                <a:ea typeface="ＭＳ Ｐゴシック" charset="0"/>
                <a:cs typeface="ＭＳ Ｐゴシック" charset="0"/>
              </a:rPr>
              <a:t>Twitter was an early adopter (mandated for all Twitter</a:t>
            </a:r>
            <a:br>
              <a:rPr lang="en-GB" sz="2000" dirty="0" smtClean="0">
                <a:latin typeface="Calibri" charset="0"/>
                <a:ea typeface="ＭＳ Ｐゴシック" charset="0"/>
                <a:cs typeface="ＭＳ Ｐゴシック" charset="0"/>
              </a:rPr>
            </a:br>
            <a:r>
              <a:rPr lang="en-GB" sz="2000" dirty="0" smtClean="0">
                <a:latin typeface="Calibri" charset="0"/>
                <a:ea typeface="ＭＳ Ｐゴシック" charset="0"/>
                <a:cs typeface="ＭＳ Ｐゴシック" charset="0"/>
              </a:rPr>
              <a:t>clients since 2010)</a:t>
            </a:r>
          </a:p>
          <a:p>
            <a:pPr eaLnBrk="1" hangingPunct="1">
              <a:buClr>
                <a:schemeClr val="accent2"/>
              </a:buClr>
            </a:pPr>
            <a:r>
              <a:rPr lang="en-GB" sz="2000" dirty="0" smtClean="0">
                <a:latin typeface="Calibri" charset="0"/>
                <a:ea typeface="ＭＳ Ｐゴシック" charset="0"/>
                <a:cs typeface="ＭＳ Ｐゴシック" charset="0"/>
              </a:rPr>
              <a:t>OAuth 2.0 2012: </a:t>
            </a:r>
          </a:p>
          <a:p>
            <a:pPr lvl="1" eaLnBrk="1" hangingPunct="1">
              <a:buClr>
                <a:schemeClr val="accent2"/>
              </a:buClr>
            </a:pPr>
            <a:r>
              <a:rPr lang="en-GB" sz="2000" dirty="0" smtClean="0">
                <a:latin typeface="Calibri" charset="0"/>
                <a:ea typeface="ＭＳ Ｐゴシック" charset="0"/>
                <a:cs typeface="ＭＳ Ｐゴシック" charset="0"/>
              </a:rPr>
              <a:t>new authorisation model, not backwards-compatible with OAuth 1.0</a:t>
            </a:r>
          </a:p>
          <a:p>
            <a:pPr eaLnBrk="1" hangingPunct="1">
              <a:buClr>
                <a:schemeClr val="accent2"/>
              </a:buClr>
            </a:pPr>
            <a:r>
              <a:rPr lang="en-GB" sz="2200" dirty="0" smtClean="0">
                <a:latin typeface="Calibri" charset="0"/>
                <a:ea typeface="ＭＳ Ｐゴシック" charset="0"/>
                <a:cs typeface="ＭＳ Ｐゴシック" charset="0"/>
              </a:rPr>
              <a:t>Adoption</a:t>
            </a:r>
            <a:endParaRPr lang="en-GB" sz="2200" dirty="0">
              <a:latin typeface="Calibri" charset="0"/>
              <a:ea typeface="ＭＳ Ｐゴシック" charset="0"/>
              <a:cs typeface="ＭＳ Ｐゴシック" charset="0"/>
            </a:endParaRPr>
          </a:p>
          <a:p>
            <a:pPr lvl="1" eaLnBrk="1" hangingPunct="1">
              <a:buClr>
                <a:schemeClr val="accent2"/>
              </a:buClr>
            </a:pPr>
            <a:r>
              <a:rPr lang="en-GB" sz="2000" dirty="0" smtClean="0">
                <a:latin typeface="Calibri" charset="0"/>
                <a:ea typeface="ＭＳ Ｐゴシック" charset="0"/>
                <a:cs typeface="ＭＳ Ｐゴシック" charset="0"/>
              </a:rPr>
              <a:t>Wikipedia now lists about 70-80 service providers who support OAuth 1 or 2</a:t>
            </a:r>
          </a:p>
          <a:p>
            <a:pPr eaLnBrk="1" hangingPunct="1">
              <a:buClr>
                <a:schemeClr val="accent2"/>
              </a:buClr>
            </a:pPr>
            <a:r>
              <a:rPr lang="en-GB" sz="2000" dirty="0" smtClean="0">
                <a:latin typeface="Calibri" charset="0"/>
                <a:ea typeface="ＭＳ Ｐゴシック" charset="0"/>
                <a:cs typeface="ＭＳ Ｐゴシック" charset="0"/>
              </a:rPr>
              <a:t>Controversy and Criticism</a:t>
            </a:r>
          </a:p>
          <a:p>
            <a:pPr marL="547687" lvl="2" indent="-273050" eaLnBrk="1" hangingPunct="1">
              <a:buSzPct val="95000"/>
            </a:pPr>
            <a:r>
              <a:rPr lang="en-GB" sz="2000" dirty="0" err="1" smtClean="0">
                <a:latin typeface="Calibri" charset="0"/>
                <a:ea typeface="ＭＳ Ｐゴシック" charset="0"/>
                <a:cs typeface="ＭＳ Ｐゴシック" charset="0"/>
              </a:rPr>
              <a:t>Eran</a:t>
            </a:r>
            <a:r>
              <a:rPr lang="en-GB" sz="2000" dirty="0" smtClean="0">
                <a:latin typeface="Calibri" charset="0"/>
                <a:ea typeface="ＭＳ Ｐゴシック" charset="0"/>
                <a:cs typeface="ＭＳ Ｐゴシック" charset="0"/>
              </a:rPr>
              <a:t> </a:t>
            </a:r>
            <a:r>
              <a:rPr lang="en-GB" sz="2000" dirty="0">
                <a:latin typeface="Calibri" charset="0"/>
                <a:ea typeface="ＭＳ Ｐゴシック" charset="0"/>
                <a:cs typeface="ＭＳ Ｐゴシック" charset="0"/>
              </a:rPr>
              <a:t>Hammer resigned his role of lead author, withdrew from the IETF working group, and removed his name from the </a:t>
            </a:r>
            <a:r>
              <a:rPr lang="en-GB" sz="2000" dirty="0" smtClean="0">
                <a:latin typeface="Calibri" charset="0"/>
                <a:ea typeface="ＭＳ Ｐゴシック" charset="0"/>
                <a:cs typeface="ＭＳ Ｐゴシック" charset="0"/>
              </a:rPr>
              <a:t>specification</a:t>
            </a:r>
            <a:endParaRPr lang="en-GB" sz="2000"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7</a:t>
            </a:fld>
            <a:endParaRPr lang="en-GB" b="1" dirty="0">
              <a:solidFill>
                <a:srgbClr val="045C75"/>
              </a:solidFill>
              <a:cs typeface="Arial" charset="0"/>
            </a:endParaRPr>
          </a:p>
        </p:txBody>
      </p:sp>
      <p:grpSp>
        <p:nvGrpSpPr>
          <p:cNvPr id="7" name="Group 6"/>
          <p:cNvGrpSpPr/>
          <p:nvPr/>
        </p:nvGrpSpPr>
        <p:grpSpPr>
          <a:xfrm>
            <a:off x="7346200" y="422839"/>
            <a:ext cx="1708154" cy="2895176"/>
            <a:chOff x="7435846" y="736600"/>
            <a:chExt cx="1708154" cy="2895176"/>
          </a:xfrm>
        </p:grpSpPr>
        <p:pic>
          <p:nvPicPr>
            <p:cNvPr id="6" name="Picture 5"/>
            <p:cNvPicPr>
              <a:picLocks noChangeAspect="1"/>
            </p:cNvPicPr>
            <p:nvPr/>
          </p:nvPicPr>
          <p:blipFill>
            <a:blip r:embed="rId2"/>
            <a:stretch>
              <a:fillRect/>
            </a:stretch>
          </p:blipFill>
          <p:spPr>
            <a:xfrm>
              <a:off x="7435846" y="736600"/>
              <a:ext cx="1708154" cy="2895176"/>
            </a:xfrm>
            <a:prstGeom prst="rect">
              <a:avLst/>
            </a:prstGeom>
          </p:spPr>
        </p:pic>
        <p:sp>
          <p:nvSpPr>
            <p:cNvPr id="3" name="TextBox 2"/>
            <p:cNvSpPr txBox="1"/>
            <p:nvPr/>
          </p:nvSpPr>
          <p:spPr>
            <a:xfrm>
              <a:off x="8030547" y="1485626"/>
              <a:ext cx="1113453" cy="338554"/>
            </a:xfrm>
            <a:prstGeom prst="rect">
              <a:avLst/>
            </a:prstGeom>
            <a:solidFill>
              <a:schemeClr val="bg1">
                <a:lumMod val="50000"/>
              </a:schemeClr>
            </a:solidFill>
          </p:spPr>
          <p:txBody>
            <a:bodyPr wrap="square" lIns="0" tIns="0" rIns="0" bIns="0" rtlCol="0">
              <a:spAutoFit/>
            </a:bodyPr>
            <a:lstStyle/>
            <a:p>
              <a:r>
                <a:rPr lang="en-US" sz="2200" dirty="0" smtClean="0">
                  <a:latin typeface="Arial Black"/>
                  <a:cs typeface="Arial Black"/>
                </a:rPr>
                <a:t>OAUTH</a:t>
              </a:r>
              <a:endParaRPr lang="en-US" sz="2200" dirty="0">
                <a:latin typeface="Arial Black"/>
                <a:cs typeface="Arial Black"/>
              </a:endParaRPr>
            </a:p>
          </p:txBody>
        </p:sp>
      </p:grpSp>
    </p:spTree>
    <p:extLst>
      <p:ext uri="{BB962C8B-B14F-4D97-AF65-F5344CB8AC3E}">
        <p14:creationId xmlns:p14="http://schemas.microsoft.com/office/powerpoint/2010/main" val="1706506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OAuth Benefits and Criticisms</a:t>
            </a:r>
            <a:endParaRPr lang="en-GB" dirty="0">
              <a:latin typeface="Calibri" charset="0"/>
              <a:ea typeface="ＭＳ Ｐゴシック" charset="0"/>
              <a:cs typeface="ＭＳ Ｐゴシック" charset="0"/>
            </a:endParaRPr>
          </a:p>
        </p:txBody>
      </p:sp>
      <p:sp>
        <p:nvSpPr>
          <p:cNvPr id="5123" name="Rectangle 3"/>
          <p:cNvSpPr>
            <a:spLocks noGrp="1" noChangeArrowheads="1"/>
          </p:cNvSpPr>
          <p:nvPr>
            <p:ph idx="4294967295"/>
          </p:nvPr>
        </p:nvSpPr>
        <p:spPr>
          <a:xfrm>
            <a:off x="127000" y="1606550"/>
            <a:ext cx="4356100" cy="4376583"/>
          </a:xfrm>
        </p:spPr>
        <p:txBody>
          <a:bodyPr wrap="square">
            <a:spAutoFit/>
          </a:bodyPr>
          <a:lstStyle/>
          <a:p>
            <a:pPr eaLnBrk="1" hangingPunct="1">
              <a:buClr>
                <a:srgbClr val="008040"/>
              </a:buClr>
              <a:buFont typeface="Wingdings" charset="2"/>
              <a:buChar char=""/>
            </a:pPr>
            <a:r>
              <a:rPr lang="en-GB" sz="1600" dirty="0" smtClean="0">
                <a:latin typeface="Calibri" charset="0"/>
                <a:ea typeface="ＭＳ Ｐゴシック" charset="0"/>
                <a:cs typeface="ＭＳ Ｐゴシック" charset="0"/>
              </a:rPr>
              <a:t>Lessens </a:t>
            </a:r>
            <a:r>
              <a:rPr lang="en-GB" sz="1600" dirty="0">
                <a:latin typeface="Calibri" charset="0"/>
                <a:ea typeface="ＭＳ Ｐゴシック" charset="0"/>
                <a:cs typeface="ＭＳ Ｐゴシック" charset="0"/>
              </a:rPr>
              <a:t>the need to trust the client</a:t>
            </a:r>
            <a:endParaRPr lang="en-GB" sz="1600" dirty="0" smtClean="0">
              <a:latin typeface="Calibri" charset="0"/>
              <a:ea typeface="ＭＳ Ｐゴシック" charset="0"/>
              <a:cs typeface="ＭＳ Ｐゴシック" charset="0"/>
            </a:endParaRPr>
          </a:p>
          <a:p>
            <a:pPr lvl="1" eaLnBrk="1" hangingPunct="1">
              <a:buClr>
                <a:schemeClr val="accent2"/>
              </a:buClr>
            </a:pPr>
            <a:r>
              <a:rPr lang="en-GB" sz="1600" dirty="0" smtClean="0">
                <a:latin typeface="Calibri" charset="0"/>
                <a:ea typeface="ＭＳ Ｐゴシック" charset="0"/>
                <a:cs typeface="ＭＳ Ｐゴシック" charset="0"/>
              </a:rPr>
              <a:t>the resource server can constrain access to data and services</a:t>
            </a:r>
          </a:p>
          <a:p>
            <a:pPr eaLnBrk="1" hangingPunct="1">
              <a:buClr>
                <a:srgbClr val="008040"/>
              </a:buClr>
              <a:buFont typeface="Wingdings" charset="2"/>
              <a:buChar char=""/>
            </a:pPr>
            <a:r>
              <a:rPr lang="en-GB" sz="1600" dirty="0" smtClean="0">
                <a:latin typeface="Calibri" charset="0"/>
                <a:ea typeface="ＭＳ Ｐゴシック" charset="0"/>
                <a:cs typeface="ＭＳ Ｐゴシック" charset="0"/>
              </a:rPr>
              <a:t>Decouples resource access from password changes</a:t>
            </a:r>
          </a:p>
          <a:p>
            <a:pPr lvl="1" eaLnBrk="1" hangingPunct="1">
              <a:buClr>
                <a:schemeClr val="accent2"/>
              </a:buClr>
            </a:pPr>
            <a:r>
              <a:rPr lang="en-GB" sz="1600" dirty="0" smtClean="0">
                <a:latin typeface="Calibri" charset="0"/>
                <a:ea typeface="ＭＳ Ｐゴシック" charset="0"/>
                <a:cs typeface="ＭＳ Ｐゴシック" charset="0"/>
              </a:rPr>
              <a:t>the key and secret do not need to change if the user changes their password</a:t>
            </a:r>
          </a:p>
          <a:p>
            <a:pPr eaLnBrk="1" hangingPunct="1">
              <a:buClr>
                <a:srgbClr val="008040"/>
              </a:buClr>
              <a:buFont typeface="Wingdings" charset="2"/>
              <a:buChar char=""/>
            </a:pPr>
            <a:r>
              <a:rPr lang="en-GB" sz="1600" dirty="0" smtClean="0">
                <a:latin typeface="Calibri" charset="0"/>
                <a:ea typeface="ＭＳ Ｐゴシック" charset="0"/>
                <a:cs typeface="ＭＳ Ｐゴシック" charset="0"/>
              </a:rPr>
              <a:t>Allows the user to revoke access without having to change their password</a:t>
            </a:r>
          </a:p>
          <a:p>
            <a:pPr lvl="1" eaLnBrk="1" hangingPunct="1">
              <a:buClr>
                <a:schemeClr val="accent2"/>
              </a:buClr>
            </a:pPr>
            <a:r>
              <a:rPr lang="en-GB" sz="1600" dirty="0" smtClean="0">
                <a:latin typeface="Calibri" charset="0"/>
                <a:ea typeface="ＭＳ Ｐゴシック" charset="0"/>
                <a:cs typeface="ＭＳ Ｐゴシック" charset="0"/>
              </a:rPr>
              <a:t>can revoke access by one client without affecting others</a:t>
            </a:r>
          </a:p>
          <a:p>
            <a:pPr eaLnBrk="1" hangingPunct="1">
              <a:buClr>
                <a:srgbClr val="008040"/>
              </a:buClr>
              <a:buFont typeface="Wingdings" charset="2"/>
              <a:buChar char=""/>
            </a:pPr>
            <a:r>
              <a:rPr lang="en-GB" sz="1600" dirty="0" smtClean="0">
                <a:latin typeface="Calibri" charset="0"/>
                <a:ea typeface="ＭＳ Ｐゴシック" charset="0"/>
                <a:cs typeface="ＭＳ Ｐゴシック" charset="0"/>
              </a:rPr>
              <a:t>Helps avoid users becoming “desensitised” to phishing and password-harvesting</a:t>
            </a:r>
          </a:p>
          <a:p>
            <a:pPr lvl="1" eaLnBrk="1" hangingPunct="1">
              <a:buClr>
                <a:schemeClr val="accent2"/>
              </a:buClr>
            </a:pPr>
            <a:r>
              <a:rPr lang="en-GB" sz="1600" dirty="0" smtClean="0">
                <a:latin typeface="Calibri" charset="0"/>
                <a:ea typeface="ＭＳ Ｐゴシック" charset="0"/>
                <a:cs typeface="ＭＳ Ｐゴシック" charset="0"/>
              </a:rPr>
              <a:t>Authorisation is done in the context of the service (</a:t>
            </a:r>
            <a:r>
              <a:rPr lang="en-GB" sz="1600" dirty="0" err="1" smtClean="0">
                <a:latin typeface="Calibri" charset="0"/>
                <a:ea typeface="ＭＳ Ｐゴシック" charset="0"/>
                <a:cs typeface="ＭＳ Ｐゴシック" charset="0"/>
              </a:rPr>
              <a:t>eg</a:t>
            </a:r>
            <a:r>
              <a:rPr lang="en-GB" sz="1600" dirty="0" smtClean="0">
                <a:latin typeface="Calibri" charset="0"/>
                <a:ea typeface="ＭＳ Ｐゴシック" charset="0"/>
                <a:cs typeface="ＭＳ Ｐゴシック" charset="0"/>
              </a:rPr>
              <a:t> on the Dropbox website) rather than of the client</a:t>
            </a: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8</a:t>
            </a:fld>
            <a:endParaRPr lang="en-GB" b="1" dirty="0">
              <a:solidFill>
                <a:srgbClr val="045C75"/>
              </a:solidFill>
              <a:cs typeface="Arial" charset="0"/>
            </a:endParaRPr>
          </a:p>
        </p:txBody>
      </p:sp>
      <p:sp>
        <p:nvSpPr>
          <p:cNvPr id="5" name="Rectangle 3"/>
          <p:cNvSpPr txBox="1">
            <a:spLocks noChangeArrowheads="1"/>
          </p:cNvSpPr>
          <p:nvPr/>
        </p:nvSpPr>
        <p:spPr bwMode="auto">
          <a:xfrm>
            <a:off x="4660900" y="1606550"/>
            <a:ext cx="43561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charset="0"/>
              <a:buChar char=""/>
              <a:defRPr sz="2600">
                <a:solidFill>
                  <a:schemeClr val="tx1"/>
                </a:solidFill>
                <a:latin typeface="+mn-lt"/>
                <a:ea typeface="ＭＳ Ｐゴシック" charset="-128"/>
                <a:cs typeface="ＭＳ Ｐゴシック" charset="-128"/>
              </a:defRPr>
            </a:lvl1pPr>
            <a:lvl2pPr marL="639763" indent="-246063" algn="l" rtl="0" eaLnBrk="0" fontAlgn="base" hangingPunct="0">
              <a:spcBef>
                <a:spcPct val="20000"/>
              </a:spcBef>
              <a:spcAft>
                <a:spcPct val="0"/>
              </a:spcAft>
              <a:buClr>
                <a:schemeClr val="accent1"/>
              </a:buClr>
              <a:buSzPct val="85000"/>
              <a:buFont typeface="Wingdings 2" charset="0"/>
              <a:buChar char=""/>
              <a:defRPr sz="2400">
                <a:solidFill>
                  <a:schemeClr val="tx1"/>
                </a:solidFill>
                <a:latin typeface="+mn-lt"/>
                <a:ea typeface="ＭＳ Ｐゴシック" charset="-128"/>
              </a:defRPr>
            </a:lvl2pPr>
            <a:lvl3pPr marL="914400" indent="-246063" algn="l" rtl="0" eaLnBrk="0" fontAlgn="base" hangingPunct="0">
              <a:spcBef>
                <a:spcPct val="20000"/>
              </a:spcBef>
              <a:spcAft>
                <a:spcPct val="0"/>
              </a:spcAft>
              <a:buClr>
                <a:schemeClr val="accent2"/>
              </a:buClr>
              <a:buSzPct val="70000"/>
              <a:buFont typeface="Wingdings 2" charset="0"/>
              <a:buChar char=""/>
              <a:defRPr sz="2100">
                <a:solidFill>
                  <a:schemeClr val="tx1"/>
                </a:solidFill>
                <a:latin typeface="+mn-lt"/>
                <a:ea typeface="ＭＳ Ｐゴシック" charset="-128"/>
              </a:defRPr>
            </a:lvl3pPr>
            <a:lvl4pPr marL="1187450" indent="-209550" algn="l" rtl="0" eaLnBrk="0" fontAlgn="base" hangingPunct="0">
              <a:spcBef>
                <a:spcPct val="20000"/>
              </a:spcBef>
              <a:spcAft>
                <a:spcPct val="0"/>
              </a:spcAft>
              <a:buClr>
                <a:srgbClr val="0BD0D9"/>
              </a:buClr>
              <a:buSzPct val="65000"/>
              <a:buFont typeface="Wingdings 2" charset="0"/>
              <a:buChar char=""/>
              <a:defRPr sz="2000">
                <a:solidFill>
                  <a:schemeClr val="tx1"/>
                </a:solidFill>
                <a:latin typeface="+mn-lt"/>
                <a:ea typeface="ＭＳ Ｐゴシック" charset="-128"/>
              </a:defRPr>
            </a:lvl4pPr>
            <a:lvl5pPr marL="1462088" indent="-209550" algn="l" rtl="0" eaLnBrk="0" fontAlgn="base" hangingPunct="0">
              <a:spcBef>
                <a:spcPct val="20000"/>
              </a:spcBef>
              <a:spcAft>
                <a:spcPct val="0"/>
              </a:spcAft>
              <a:buClr>
                <a:srgbClr val="10CF9B"/>
              </a:buClr>
              <a:buSzPct val="65000"/>
              <a:buFont typeface="Wingdings 2" charset="0"/>
              <a:buChar char=""/>
              <a:defRPr sz="2000">
                <a:solidFill>
                  <a:schemeClr val="tx1"/>
                </a:solidFill>
                <a:latin typeface="+mn-lt"/>
                <a:ea typeface="ＭＳ Ｐゴシック" charset="-128"/>
              </a:defRPr>
            </a:lvl5pPr>
            <a:lvl6pPr marL="19192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6pPr>
            <a:lvl7pPr marL="23764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7pPr>
            <a:lvl8pPr marL="28336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8pPr>
            <a:lvl9pPr marL="3290888" indent="-209550" algn="l" rtl="0" fontAlgn="base">
              <a:spcBef>
                <a:spcPct val="20000"/>
              </a:spcBef>
              <a:spcAft>
                <a:spcPct val="0"/>
              </a:spcAft>
              <a:buClr>
                <a:srgbClr val="10CF9B"/>
              </a:buClr>
              <a:buSzPct val="65000"/>
              <a:buFont typeface="Wingdings 2" pitchFamily="18" charset="2"/>
              <a:buChar char=""/>
              <a:defRPr sz="2000">
                <a:solidFill>
                  <a:schemeClr val="tx1"/>
                </a:solidFill>
                <a:latin typeface="+mn-lt"/>
              </a:defRPr>
            </a:lvl9pPr>
          </a:lstStyle>
          <a:p>
            <a:pPr eaLnBrk="1" hangingPunct="1">
              <a:buClr>
                <a:srgbClr val="FF0000"/>
              </a:buClr>
              <a:buFont typeface="Wingdings" charset="2"/>
              <a:buChar char=""/>
            </a:pPr>
            <a:r>
              <a:rPr lang="en-GB" sz="1600" dirty="0" smtClean="0">
                <a:latin typeface="Calibri" charset="0"/>
                <a:ea typeface="ＭＳ Ｐゴシック" charset="0"/>
                <a:cs typeface="ＭＳ Ｐゴシック" charset="0"/>
              </a:rPr>
              <a:t>OAuth is about authorisation, not identity</a:t>
            </a:r>
          </a:p>
          <a:p>
            <a:pPr lvl="1" eaLnBrk="1" hangingPunct="1">
              <a:buClr>
                <a:schemeClr val="accent2"/>
              </a:buClr>
            </a:pPr>
            <a:r>
              <a:rPr lang="en-GB" sz="1600" dirty="0" smtClean="0">
                <a:latin typeface="Calibri" charset="0"/>
                <a:ea typeface="ＭＳ Ｐゴシック" charset="0"/>
              </a:rPr>
              <a:t>possession = authorisation</a:t>
            </a:r>
          </a:p>
          <a:p>
            <a:pPr lvl="1" eaLnBrk="1" hangingPunct="1">
              <a:buClr>
                <a:schemeClr val="accent2"/>
              </a:buClr>
            </a:pPr>
            <a:r>
              <a:rPr lang="en-GB" sz="1600" dirty="0" smtClean="0">
                <a:latin typeface="Calibri" charset="0"/>
                <a:ea typeface="ＭＳ Ｐゴシック" charset="0"/>
              </a:rPr>
              <a:t>anyone can use the valet keys</a:t>
            </a:r>
          </a:p>
          <a:p>
            <a:pPr lvl="1" eaLnBrk="1" hangingPunct="1">
              <a:buClr>
                <a:schemeClr val="accent2"/>
              </a:buClr>
            </a:pPr>
            <a:r>
              <a:rPr lang="en-GB" sz="1600" dirty="0" smtClean="0">
                <a:latin typeface="Calibri" charset="0"/>
                <a:ea typeface="ＭＳ Ｐゴシック" charset="0"/>
              </a:rPr>
              <a:t>User can use </a:t>
            </a:r>
            <a:r>
              <a:rPr lang="en-GB" sz="1600" dirty="0" err="1" smtClean="0">
                <a:latin typeface="Calibri" charset="0"/>
                <a:ea typeface="ＭＳ Ｐゴシック" charset="0"/>
              </a:rPr>
              <a:t>OpenId</a:t>
            </a:r>
            <a:r>
              <a:rPr lang="en-GB" sz="1600" dirty="0" smtClean="0">
                <a:latin typeface="Calibri" charset="0"/>
                <a:ea typeface="ＭＳ Ｐゴシック" charset="0"/>
              </a:rPr>
              <a:t> to authenticate themselves with the resource server</a:t>
            </a:r>
          </a:p>
          <a:p>
            <a:pPr eaLnBrk="1" hangingPunct="1">
              <a:buClr>
                <a:srgbClr val="FF0000"/>
              </a:buClr>
              <a:buFont typeface="Wingdings" charset="2"/>
              <a:buChar char=""/>
            </a:pPr>
            <a:r>
              <a:rPr lang="en-GB" sz="1600" dirty="0" smtClean="0">
                <a:latin typeface="Calibri" charset="0"/>
                <a:ea typeface="ＭＳ Ｐゴシック" charset="0"/>
                <a:cs typeface="ＭＳ Ｐゴシック" charset="0"/>
              </a:rPr>
              <a:t>Unlike OAuth 1, OAuth 2 does not require the use of signatures to identify endpoints</a:t>
            </a:r>
          </a:p>
          <a:p>
            <a:pPr lvl="1" eaLnBrk="1" hangingPunct="1">
              <a:buClr>
                <a:schemeClr val="accent2"/>
              </a:buClr>
            </a:pPr>
            <a:r>
              <a:rPr lang="en-GB" sz="1600" dirty="0" smtClean="0">
                <a:latin typeface="Calibri" charset="0"/>
                <a:ea typeface="ＭＳ Ｐゴシック" charset="0"/>
              </a:rPr>
              <a:t>easy for developer to accidentally send credentials to a malicious endpoint</a:t>
            </a:r>
          </a:p>
          <a:p>
            <a:pPr lvl="1" eaLnBrk="1" hangingPunct="1">
              <a:buClr>
                <a:schemeClr val="accent2"/>
              </a:buClr>
            </a:pPr>
            <a:r>
              <a:rPr lang="en-GB" sz="1600" dirty="0" smtClean="0">
                <a:latin typeface="Calibri" charset="0"/>
                <a:ea typeface="ＭＳ Ｐゴシック" charset="0"/>
              </a:rPr>
              <a:t>partly mitigated by the use of SSL (client must validate endpoint)</a:t>
            </a:r>
          </a:p>
          <a:p>
            <a:pPr lvl="1" eaLnBrk="1" hangingPunct="1">
              <a:buClr>
                <a:schemeClr val="accent2"/>
              </a:buClr>
            </a:pPr>
            <a:r>
              <a:rPr lang="en-GB" sz="1600" dirty="0" smtClean="0">
                <a:latin typeface="Calibri" charset="0"/>
                <a:ea typeface="ＭＳ Ｐゴシック" charset="0"/>
              </a:rPr>
              <a:t>this aspect of the standard is still being developed</a:t>
            </a:r>
            <a:endParaRPr lang="en-GB" sz="1600" dirty="0">
              <a:latin typeface="Calibri" charset="0"/>
              <a:ea typeface="ＭＳ Ｐゴシック" charset="0"/>
            </a:endParaRPr>
          </a:p>
        </p:txBody>
      </p:sp>
    </p:spTree>
    <p:extLst>
      <p:ext uri="{BB962C8B-B14F-4D97-AF65-F5344CB8AC3E}">
        <p14:creationId xmlns:p14="http://schemas.microsoft.com/office/powerpoint/2010/main" val="3682318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dirty="0" smtClean="0">
                <a:latin typeface="Calibri" charset="0"/>
                <a:ea typeface="ＭＳ Ｐゴシック" charset="0"/>
                <a:cs typeface="ＭＳ Ｐゴシック" charset="0"/>
              </a:rPr>
              <a:t>Some OAuth Terminology</a:t>
            </a:r>
            <a:endParaRPr lang="en-GB" dirty="0">
              <a:latin typeface="Calibri" charset="0"/>
              <a:ea typeface="ＭＳ Ｐゴシック" charset="0"/>
              <a:cs typeface="ＭＳ Ｐゴシック" charset="0"/>
            </a:endParaRPr>
          </a:p>
        </p:txBody>
      </p:sp>
      <p:sp>
        <p:nvSpPr>
          <p:cNvPr id="5124" name="Slide Number Placeholder 17"/>
          <p:cNvSpPr>
            <a:spLocks noGrp="1"/>
          </p:cNvSpPr>
          <p:nvPr>
            <p:ph type="sldNum" sz="quarter" idx="12"/>
          </p:nvPr>
        </p:nvSpPr>
        <p:spPr bwMode="auto">
          <a:xfrm>
            <a:off x="8402638" y="6473825"/>
            <a:ext cx="284162"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CA415223-74E1-9842-94D0-DE11413B0913}" type="slidenum">
              <a:rPr lang="en-GB" b="1">
                <a:solidFill>
                  <a:srgbClr val="045C75"/>
                </a:solidFill>
                <a:cs typeface="Arial" charset="0"/>
              </a:rPr>
              <a:pPr/>
              <a:t>9</a:t>
            </a:fld>
            <a:endParaRPr lang="en-GB" b="1" dirty="0">
              <a:solidFill>
                <a:srgbClr val="045C75"/>
              </a:solidFill>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9218641"/>
              </p:ext>
            </p:extLst>
          </p:nvPr>
        </p:nvGraphicFramePr>
        <p:xfrm>
          <a:off x="223838" y="1619886"/>
          <a:ext cx="8615362" cy="4820920"/>
        </p:xfrm>
        <a:graphic>
          <a:graphicData uri="http://schemas.openxmlformats.org/drawingml/2006/table">
            <a:tbl>
              <a:tblPr firstRow="1" bandRow="1">
                <a:tableStyleId>{5C22544A-7EE6-4342-B048-85BDC9FD1C3A}</a:tableStyleId>
              </a:tblPr>
              <a:tblGrid>
                <a:gridCol w="1490662"/>
                <a:gridCol w="5264203"/>
                <a:gridCol w="1860497"/>
              </a:tblGrid>
              <a:tr h="370840">
                <a:tc>
                  <a:txBody>
                    <a:bodyPr/>
                    <a:lstStyle/>
                    <a:p>
                      <a:r>
                        <a:rPr lang="en-GB" sz="1600" dirty="0" smtClean="0"/>
                        <a:t>Term</a:t>
                      </a:r>
                      <a:endParaRPr lang="en-GB" sz="1600" dirty="0"/>
                    </a:p>
                  </a:txBody>
                  <a:tcPr/>
                </a:tc>
                <a:tc>
                  <a:txBody>
                    <a:bodyPr/>
                    <a:lstStyle/>
                    <a:p>
                      <a:r>
                        <a:rPr lang="en-GB" sz="1600" dirty="0" smtClean="0"/>
                        <a:t>Description</a:t>
                      </a:r>
                      <a:endParaRPr lang="en-GB" sz="1600" dirty="0"/>
                    </a:p>
                  </a:txBody>
                  <a:tcPr/>
                </a:tc>
                <a:tc>
                  <a:txBody>
                    <a:bodyPr/>
                    <a:lstStyle/>
                    <a:p>
                      <a:r>
                        <a:rPr lang="en-GB" sz="1600" dirty="0" smtClean="0"/>
                        <a:t>Example</a:t>
                      </a:r>
                      <a:endParaRPr lang="en-GB" sz="1600" dirty="0"/>
                    </a:p>
                  </a:txBody>
                  <a:tcPr/>
                </a:tc>
              </a:tr>
              <a:tr h="370840">
                <a:tc>
                  <a:txBody>
                    <a:bodyPr/>
                    <a:lstStyle/>
                    <a:p>
                      <a:r>
                        <a:rPr lang="en-GB" sz="1600" b="1" dirty="0" smtClean="0"/>
                        <a:t>Resource owner</a:t>
                      </a:r>
                      <a:endParaRPr lang="en-GB" sz="1600" b="1" dirty="0"/>
                    </a:p>
                  </a:txBody>
                  <a:tcPr/>
                </a:tc>
                <a:tc>
                  <a:txBody>
                    <a:bodyPr/>
                    <a:lstStyle/>
                    <a:p>
                      <a:r>
                        <a:rPr lang="en-GB" sz="1600" baseline="0" dirty="0" smtClean="0"/>
                        <a:t>User of the client application, who has authority to grant access to their own data and services </a:t>
                      </a:r>
                      <a:endParaRPr lang="en-GB" sz="1600" dirty="0"/>
                    </a:p>
                  </a:txBody>
                  <a:tcPr/>
                </a:tc>
                <a:tc>
                  <a:txBody>
                    <a:bodyPr/>
                    <a:lstStyle/>
                    <a:p>
                      <a:r>
                        <a:rPr lang="en-GB" sz="1600" dirty="0" smtClean="0"/>
                        <a:t>You</a:t>
                      </a:r>
                      <a:endParaRPr lang="en-GB" sz="1600" dirty="0"/>
                    </a:p>
                  </a:txBody>
                  <a:tcPr/>
                </a:tc>
              </a:tr>
              <a:tr h="370840">
                <a:tc>
                  <a:txBody>
                    <a:bodyPr/>
                    <a:lstStyle/>
                    <a:p>
                      <a:r>
                        <a:rPr lang="en-GB" sz="1600" b="1" dirty="0" smtClean="0"/>
                        <a:t>Protected resource</a:t>
                      </a:r>
                      <a:endParaRPr lang="en-GB" sz="1600" b="1" dirty="0"/>
                    </a:p>
                  </a:txBody>
                  <a:tcPr/>
                </a:tc>
                <a:tc>
                  <a:txBody>
                    <a:bodyPr/>
                    <a:lstStyle/>
                    <a:p>
                      <a:r>
                        <a:rPr lang="en-GB" sz="1600" dirty="0" smtClean="0"/>
                        <a:t>Data and / or</a:t>
                      </a:r>
                      <a:r>
                        <a:rPr lang="en-GB" sz="1600" baseline="0" dirty="0" smtClean="0"/>
                        <a:t> services which the resource owner wants to keep secure</a:t>
                      </a:r>
                      <a:endParaRPr lang="en-GB" sz="1600" dirty="0"/>
                    </a:p>
                  </a:txBody>
                  <a:tcPr/>
                </a:tc>
                <a:tc>
                  <a:txBody>
                    <a:bodyPr/>
                    <a:lstStyle/>
                    <a:p>
                      <a:r>
                        <a:rPr lang="en-GB" sz="1600" dirty="0" smtClean="0"/>
                        <a:t>Dropbox files</a:t>
                      </a:r>
                      <a:endParaRPr lang="en-GB" sz="1600" dirty="0"/>
                    </a:p>
                  </a:txBody>
                  <a:tcPr/>
                </a:tc>
              </a:tr>
              <a:tr h="370840">
                <a:tc>
                  <a:txBody>
                    <a:bodyPr/>
                    <a:lstStyle/>
                    <a:p>
                      <a:r>
                        <a:rPr lang="en-GB" sz="1600" b="1" dirty="0" smtClean="0"/>
                        <a:t>Resource server</a:t>
                      </a:r>
                      <a:endParaRPr lang="en-GB" sz="1600" b="1" dirty="0"/>
                    </a:p>
                  </a:txBody>
                  <a:tcPr/>
                </a:tc>
                <a:tc>
                  <a:txBody>
                    <a:bodyPr/>
                    <a:lstStyle/>
                    <a:p>
                      <a:r>
                        <a:rPr lang="en-GB" sz="1600" dirty="0" smtClean="0"/>
                        <a:t>The server which hosts the user-owned resources that are protected by OAuth</a:t>
                      </a:r>
                      <a:endParaRPr lang="en-GB" sz="1600" dirty="0"/>
                    </a:p>
                  </a:txBody>
                  <a:tcPr/>
                </a:tc>
                <a:tc>
                  <a:txBody>
                    <a:bodyPr/>
                    <a:lstStyle/>
                    <a:p>
                      <a:r>
                        <a:rPr lang="en-GB" sz="1600" dirty="0" smtClean="0"/>
                        <a:t>Dropbox web</a:t>
                      </a:r>
                      <a:r>
                        <a:rPr lang="en-GB" sz="1600" baseline="0" dirty="0" smtClean="0"/>
                        <a:t> server</a:t>
                      </a:r>
                      <a:endParaRPr lang="en-GB" sz="1600" dirty="0"/>
                    </a:p>
                  </a:txBody>
                  <a:tcPr/>
                </a:tc>
              </a:tr>
              <a:tr h="370840">
                <a:tc>
                  <a:txBody>
                    <a:bodyPr/>
                    <a:lstStyle/>
                    <a:p>
                      <a:r>
                        <a:rPr lang="en-GB" sz="1600" b="1" dirty="0" smtClean="0"/>
                        <a:t>Authorisation server</a:t>
                      </a:r>
                      <a:endParaRPr lang="en-GB" sz="1600" b="1" dirty="0"/>
                    </a:p>
                  </a:txBody>
                  <a:tcPr/>
                </a:tc>
                <a:tc>
                  <a:txBody>
                    <a:bodyPr/>
                    <a:lstStyle/>
                    <a:p>
                      <a:r>
                        <a:rPr lang="en-GB" sz="1600" dirty="0" smtClean="0"/>
                        <a:t>Server</a:t>
                      </a:r>
                      <a:r>
                        <a:rPr lang="en-GB" sz="1600" baseline="0" dirty="0" smtClean="0"/>
                        <a:t> performs resource authorisation actions, including:</a:t>
                      </a:r>
                    </a:p>
                    <a:p>
                      <a:pPr marL="285750" indent="-285750">
                        <a:buFont typeface="Arial"/>
                        <a:buChar char="•"/>
                      </a:pPr>
                      <a:r>
                        <a:rPr lang="en-GB" sz="1600" baseline="0" dirty="0" smtClean="0"/>
                        <a:t>receives access consent from user</a:t>
                      </a:r>
                    </a:p>
                    <a:p>
                      <a:pPr marL="285750" indent="-285750">
                        <a:buFont typeface="Arial"/>
                        <a:buChar char="•"/>
                      </a:pPr>
                      <a:r>
                        <a:rPr lang="en-GB" sz="1600" dirty="0" smtClean="0"/>
                        <a:t>issues access</a:t>
                      </a:r>
                      <a:r>
                        <a:rPr lang="en-GB" sz="1600" baseline="0" dirty="0" smtClean="0"/>
                        <a:t> token to client</a:t>
                      </a:r>
                    </a:p>
                    <a:p>
                      <a:pPr marL="285750" indent="-285750">
                        <a:buFont typeface="Arial"/>
                        <a:buChar char="•"/>
                      </a:pPr>
                      <a:r>
                        <a:rPr lang="en-GB" sz="1600" baseline="0" dirty="0" smtClean="0"/>
                        <a:t>validates access tokens provided by clients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Dropbox authorisation </a:t>
                      </a:r>
                      <a:r>
                        <a:rPr lang="en-GB" sz="1600" baseline="0" dirty="0" smtClean="0"/>
                        <a:t>server</a:t>
                      </a:r>
                      <a:endParaRPr lang="en-GB" sz="1600" dirty="0"/>
                    </a:p>
                  </a:txBody>
                  <a:tcPr/>
                </a:tc>
              </a:tr>
              <a:tr h="370840">
                <a:tc>
                  <a:txBody>
                    <a:bodyPr/>
                    <a:lstStyle/>
                    <a:p>
                      <a:r>
                        <a:rPr lang="en-GB" sz="1600" b="1" dirty="0" smtClean="0"/>
                        <a:t>Client</a:t>
                      </a:r>
                      <a:endParaRPr lang="en-GB" sz="1600" b="1" dirty="0"/>
                    </a:p>
                  </a:txBody>
                  <a:tcPr/>
                </a:tc>
                <a:tc>
                  <a:txBody>
                    <a:bodyPr/>
                    <a:lstStyle/>
                    <a:p>
                      <a:r>
                        <a:rPr lang="en-GB" sz="1600" dirty="0" smtClean="0"/>
                        <a:t>A program which makes API calls to perform actions on protected resources on behalf of the resource owner</a:t>
                      </a:r>
                      <a:endParaRPr lang="en-GB" sz="1600" dirty="0"/>
                    </a:p>
                  </a:txBody>
                  <a:tcPr/>
                </a:tc>
                <a:tc>
                  <a:txBody>
                    <a:bodyPr/>
                    <a:lstStyle/>
                    <a:p>
                      <a:r>
                        <a:rPr lang="en-GB" sz="1600" dirty="0" smtClean="0"/>
                        <a:t>Desktop program, mobile app or web server</a:t>
                      </a:r>
                      <a:r>
                        <a:rPr lang="en-GB" sz="1600" baseline="0" dirty="0" smtClean="0"/>
                        <a:t> which stores its data in Dropbox</a:t>
                      </a:r>
                      <a:endParaRPr lang="en-GB" sz="1600" dirty="0"/>
                    </a:p>
                  </a:txBody>
                  <a:tcPr/>
                </a:tc>
              </a:tr>
              <a:tr h="370840">
                <a:tc>
                  <a:txBody>
                    <a:bodyPr/>
                    <a:lstStyle/>
                    <a:p>
                      <a:r>
                        <a:rPr lang="en-GB" sz="1600" b="1" dirty="0" smtClean="0"/>
                        <a:t>Authorisation workflow</a:t>
                      </a:r>
                      <a:endParaRPr lang="en-GB" sz="1600" b="1" dirty="0"/>
                    </a:p>
                  </a:txBody>
                  <a:tcPr/>
                </a:tc>
                <a:tc>
                  <a:txBody>
                    <a:bodyPr/>
                    <a:lstStyle/>
                    <a:p>
                      <a:r>
                        <a:rPr lang="en-GB" sz="1600" dirty="0" smtClean="0"/>
                        <a:t>A sequence of steps in which the resource</a:t>
                      </a:r>
                      <a:r>
                        <a:rPr lang="en-GB" sz="1600" baseline="0" dirty="0" smtClean="0"/>
                        <a:t> owner authorises a client to access a protected resource</a:t>
                      </a:r>
                      <a:endParaRPr lang="en-GB" sz="1600" dirty="0"/>
                    </a:p>
                  </a:txBody>
                  <a:tcPr/>
                </a:tc>
                <a:tc>
                  <a:txBody>
                    <a:bodyPr/>
                    <a:lstStyle/>
                    <a:p>
                      <a:r>
                        <a:rPr lang="en-GB" sz="1600" i="1" dirty="0" smtClean="0"/>
                        <a:t>See next slide</a:t>
                      </a:r>
                      <a:endParaRPr lang="en-GB" sz="1600" i="1" dirty="0"/>
                    </a:p>
                  </a:txBody>
                  <a:tcPr/>
                </a:tc>
              </a:tr>
            </a:tbl>
          </a:graphicData>
        </a:graphic>
      </p:graphicFrame>
    </p:spTree>
    <p:extLst>
      <p:ext uri="{BB962C8B-B14F-4D97-AF65-F5344CB8AC3E}">
        <p14:creationId xmlns:p14="http://schemas.microsoft.com/office/powerpoint/2010/main" val="323753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Flow">
  <a:themeElements>
    <a:clrScheme name="Custom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19515</TotalTime>
  <Words>1667</Words>
  <Application>Microsoft Macintosh PowerPoint</Application>
  <PresentationFormat>On-screen Show (4:3)</PresentationFormat>
  <Paragraphs>268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1_Flow</vt:lpstr>
      <vt:lpstr>PowerPoint Presentation</vt:lpstr>
      <vt:lpstr>Agenda</vt:lpstr>
      <vt:lpstr>Presenters</vt:lpstr>
      <vt:lpstr>Problem Statement</vt:lpstr>
      <vt:lpstr>A More Interesting Problem Statement</vt:lpstr>
      <vt:lpstr>A Solution: OAuth</vt:lpstr>
      <vt:lpstr>A Brief History of OAuth</vt:lpstr>
      <vt:lpstr>OAuth Benefits and Criticisms</vt:lpstr>
      <vt:lpstr>Some OAuth Terminology</vt:lpstr>
      <vt:lpstr>Types of OAuth Workflow</vt:lpstr>
      <vt:lpstr>Application Registration</vt:lpstr>
      <vt:lpstr>Dropbox Application Registration</vt:lpstr>
      <vt:lpstr>Authorization Code Workflow (No Redirect)</vt:lpstr>
      <vt:lpstr>Authorization Code Workflow (Redirect)</vt:lpstr>
      <vt:lpstr>Environment Setup</vt:lpstr>
      <vt:lpstr>Exercise</vt:lpstr>
      <vt:lpstr>Conclusion</vt:lpstr>
      <vt:lpstr>PowerPoint Presentation</vt:lpstr>
      <vt:lpstr>Further Information</vt:lpstr>
    </vt:vector>
  </TitlesOfParts>
  <Company>BlackRock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  in Practice</dc:title>
  <dc:creator>Eoin Woods</dc:creator>
  <cp:lastModifiedBy>Nick Rozanski</cp:lastModifiedBy>
  <cp:revision>218</cp:revision>
  <cp:lastPrinted>2014-05-30T15:17:34Z</cp:lastPrinted>
  <dcterms:created xsi:type="dcterms:W3CDTF">2013-04-14T11:46:15Z</dcterms:created>
  <dcterms:modified xsi:type="dcterms:W3CDTF">2014-06-09T20:29:28Z</dcterms:modified>
</cp:coreProperties>
</file>