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12b70fdb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12b70fdb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012b70fdb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012b70fdb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12b70fdb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12b70fdb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13fb8cafb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13fb8cafb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13fb8ca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13fb8ca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83b8bb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83b8bb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e16ff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e16ff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83b8bbc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83b8bbc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83b8bbc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83b8bbc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12b70fdb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12b70fdb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12b70fdb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12b70fdb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2b70fdba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12b70fdba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12b70fdba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12b70fdba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27000"/>
          </a:blip>
          <a:srcRect b="20356" l="0" r="0" t="0"/>
          <a:stretch/>
        </p:blipFill>
        <p:spPr>
          <a:xfrm>
            <a:off x="0" y="0"/>
            <a:ext cx="9180275" cy="52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26550" y="4411325"/>
            <a:ext cx="9281100" cy="812700"/>
          </a:xfrm>
          <a:prstGeom prst="rect">
            <a:avLst/>
          </a:prstGeom>
          <a:solidFill>
            <a:srgbClr val="761E86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 amt="27000"/>
          </a:blip>
          <a:srcRect b="20356" l="0" r="0" t="0"/>
          <a:stretch/>
        </p:blipFill>
        <p:spPr>
          <a:xfrm>
            <a:off x="0" y="0"/>
            <a:ext cx="9180275" cy="52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7B7B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701C7F"/>
                </a:solidFill>
              </a:rPr>
              <a:t>Segmentacja guzów mózgu na obrazach MR przy użyciu ITK</a:t>
            </a:r>
            <a:endParaRPr>
              <a:solidFill>
                <a:srgbClr val="701C7F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Mazur Marta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Slian Anna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989875" y="4268725"/>
            <a:ext cx="420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</a:rPr>
              <a:t>Wydział Inżynierii Biomedycznej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</a:rPr>
              <a:t>Katedra Informatyki Medycznej i Sztucznej Inteligencji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311700" y="445025"/>
            <a:ext cx="36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Przykładowe wyniki</a:t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50041" l="13933" r="45265" t="6636"/>
          <a:stretch/>
        </p:blipFill>
        <p:spPr>
          <a:xfrm>
            <a:off x="4468500" y="403550"/>
            <a:ext cx="2196651" cy="12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 rot="-5400000">
            <a:off x="3880519" y="362139"/>
            <a:ext cx="531775" cy="817900"/>
          </a:xfrm>
          <a:prstGeom prst="flowChartOffpageConnector">
            <a:avLst/>
          </a:prstGeom>
          <a:solidFill>
            <a:srgbClr val="D686E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3714850" y="586438"/>
            <a:ext cx="8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</a:rPr>
              <a:t>Pacjent 1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4">
            <a:alphaModFix/>
          </a:blip>
          <a:srcRect b="50103" l="13934" r="44826" t="6960"/>
          <a:stretch/>
        </p:blipFill>
        <p:spPr>
          <a:xfrm>
            <a:off x="1031850" y="1993375"/>
            <a:ext cx="2084499" cy="11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 rotWithShape="1">
          <a:blip r:embed="rId5">
            <a:alphaModFix/>
          </a:blip>
          <a:srcRect b="50008" l="14067" r="45016" t="6277"/>
          <a:stretch/>
        </p:blipFill>
        <p:spPr>
          <a:xfrm>
            <a:off x="2921700" y="3683491"/>
            <a:ext cx="2084499" cy="118688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/>
          <p:nvPr/>
        </p:nvSpPr>
        <p:spPr>
          <a:xfrm rot="-5400000">
            <a:off x="498294" y="1898802"/>
            <a:ext cx="531775" cy="817900"/>
          </a:xfrm>
          <a:prstGeom prst="flowChartOffpageConnector">
            <a:avLst/>
          </a:prstGeom>
          <a:solidFill>
            <a:srgbClr val="D686E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332625" y="2123100"/>
            <a:ext cx="8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</a:rPr>
              <a:t>Pacjent 3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 rot="-5400000">
            <a:off x="2365544" y="3647702"/>
            <a:ext cx="531775" cy="817900"/>
          </a:xfrm>
          <a:prstGeom prst="flowChartOffpageConnector">
            <a:avLst/>
          </a:prstGeom>
          <a:solidFill>
            <a:srgbClr val="D686E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2199875" y="3872013"/>
            <a:ext cx="8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</a:rPr>
              <a:t>Pacjent 4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6">
            <a:alphaModFix/>
          </a:blip>
          <a:srcRect b="50491" l="14000" r="44880" t="6784"/>
          <a:stretch/>
        </p:blipFill>
        <p:spPr>
          <a:xfrm>
            <a:off x="6706037" y="411388"/>
            <a:ext cx="2143288" cy="11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7">
            <a:alphaModFix/>
          </a:blip>
          <a:srcRect b="50457" l="13675" r="44910" t="6540"/>
          <a:stretch/>
        </p:blipFill>
        <p:spPr>
          <a:xfrm>
            <a:off x="3137550" y="1993375"/>
            <a:ext cx="2084499" cy="115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8">
            <a:alphaModFix/>
          </a:blip>
          <a:srcRect b="50382" l="14173" r="44958" t="6662"/>
          <a:stretch/>
        </p:blipFill>
        <p:spPr>
          <a:xfrm>
            <a:off x="5046450" y="3685900"/>
            <a:ext cx="2143298" cy="120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1336805" y="301431"/>
            <a:ext cx="3250189" cy="3779767"/>
            <a:chOff x="2744034" y="1146343"/>
            <a:chExt cx="1827900" cy="2399700"/>
          </a:xfrm>
        </p:grpSpPr>
        <p:sp>
          <p:nvSpPr>
            <p:cNvPr id="271" name="Google Shape;271;p23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30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Zalety </a:t>
              </a:r>
              <a:endParaRPr b="1" sz="3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300"/>
                <a:buChar char="●"/>
              </a:pPr>
              <a:r>
                <a:rPr lang="pl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Powtarzalność wyników</a:t>
              </a:r>
              <a:endParaRPr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300"/>
                <a:buFont typeface="Roboto"/>
                <a:buChar char="●"/>
              </a:pPr>
              <a:r>
                <a:rPr lang="pl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Prosty algorytm otwarty na rozbudowę</a:t>
              </a:r>
              <a:endParaRPr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300"/>
                <a:buFont typeface="Roboto"/>
                <a:buChar char="●"/>
              </a:pPr>
              <a:r>
                <a:rPr lang="pl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Szybkość działania algorytmu</a:t>
              </a:r>
              <a:endParaRPr sz="13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23"/>
          <p:cNvGrpSpPr/>
          <p:nvPr/>
        </p:nvGrpSpPr>
        <p:grpSpPr>
          <a:xfrm>
            <a:off x="4587260" y="1012000"/>
            <a:ext cx="3250189" cy="3779767"/>
            <a:chOff x="4572084" y="1597469"/>
            <a:chExt cx="1827900" cy="2399700"/>
          </a:xfrm>
        </p:grpSpPr>
        <p:sp>
          <p:nvSpPr>
            <p:cNvPr id="275" name="Google Shape;275;p23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4662132" y="1795520"/>
              <a:ext cx="16494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3000">
                  <a:solidFill>
                    <a:srgbClr val="B337B8"/>
                  </a:solidFill>
                  <a:latin typeface="Roboto"/>
                  <a:ea typeface="Roboto"/>
                  <a:cs typeface="Roboto"/>
                  <a:sym typeface="Roboto"/>
                </a:rPr>
                <a:t>Wady</a:t>
              </a:r>
              <a:endParaRPr b="1" sz="3000">
                <a:solidFill>
                  <a:srgbClr val="B337B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B337B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37B8"/>
                </a:buClr>
                <a:buSzPts val="1100"/>
                <a:buChar char="●"/>
              </a:pPr>
              <a:r>
                <a:rPr lang="pl" sz="1100">
                  <a:solidFill>
                    <a:srgbClr val="B337B8"/>
                  </a:solidFill>
                  <a:latin typeface="Roboto"/>
                  <a:ea typeface="Roboto"/>
                  <a:cs typeface="Roboto"/>
                  <a:sym typeface="Roboto"/>
                </a:rPr>
                <a:t>Duża zależność wyników od prawidłowego podania punktów początkowych przez użytkownika</a:t>
              </a:r>
              <a:endParaRPr sz="1100">
                <a:solidFill>
                  <a:srgbClr val="B337B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37B8"/>
                </a:buClr>
                <a:buSzPts val="1100"/>
                <a:buFont typeface="Roboto"/>
                <a:buChar char="●"/>
              </a:pPr>
              <a:r>
                <a:rPr lang="pl" sz="1100">
                  <a:solidFill>
                    <a:srgbClr val="B337B8"/>
                  </a:solidFill>
                  <a:latin typeface="Roboto"/>
                  <a:ea typeface="Roboto"/>
                  <a:cs typeface="Roboto"/>
                  <a:sym typeface="Roboto"/>
                </a:rPr>
                <a:t>Próg wyliczany statystycznie z obszaru o zadanym rozmiarz dookoła punktu startowego - możliwe naniesienie ramki poza obszar guza co zaburza wyznaczoną wartość</a:t>
              </a:r>
              <a:endParaRPr sz="1100">
                <a:solidFill>
                  <a:srgbClr val="B337B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Możliwości rozwoju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913400" y="1069200"/>
            <a:ext cx="3892500" cy="3639000"/>
          </a:xfrm>
          <a:prstGeom prst="ellipse">
            <a:avLst/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4"/>
          <p:cNvGrpSpPr/>
          <p:nvPr/>
        </p:nvGrpSpPr>
        <p:grpSpPr>
          <a:xfrm>
            <a:off x="3765111" y="445014"/>
            <a:ext cx="2371337" cy="2317620"/>
            <a:chOff x="3611776" y="414352"/>
            <a:chExt cx="2166000" cy="2166000"/>
          </a:xfrm>
        </p:grpSpPr>
        <p:sp>
          <p:nvSpPr>
            <p:cNvPr id="285" name="Google Shape;285;p2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5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 txBox="1"/>
            <p:nvPr/>
          </p:nvSpPr>
          <p:spPr>
            <a:xfrm>
              <a:off x="3854047" y="949595"/>
              <a:ext cx="1794000" cy="975300"/>
            </a:xfrm>
            <a:prstGeom prst="rect">
              <a:avLst/>
            </a:prstGeom>
            <a:solidFill>
              <a:srgbClr val="F5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Opracowanie aplikacji z interfejsem graficznym służącym wskazywaniu punktów przez </a:t>
              </a:r>
              <a:r>
                <a:rPr lang="pl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użytkownika</a:t>
              </a:r>
              <a:r>
                <a:rPr lang="pl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 poprzez kliknięcie</a:t>
              </a:r>
              <a:endParaRPr sz="12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5098247" y="2508693"/>
            <a:ext cx="2371337" cy="2428086"/>
            <a:chOff x="4562258" y="2032864"/>
            <a:chExt cx="2166000" cy="2166000"/>
          </a:xfrm>
        </p:grpSpPr>
        <p:sp>
          <p:nvSpPr>
            <p:cNvPr id="288" name="Google Shape;288;p2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4938380" y="2385837"/>
              <a:ext cx="1526100" cy="1488000"/>
            </a:xfrm>
            <a:prstGeom prst="rect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Dodanie możliwości podglądu obrazu oryginalnego z naniesioną maską guza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p24"/>
          <p:cNvGrpSpPr/>
          <p:nvPr/>
        </p:nvGrpSpPr>
        <p:grpSpPr>
          <a:xfrm>
            <a:off x="1866859" y="2204944"/>
            <a:ext cx="2371337" cy="2317620"/>
            <a:chOff x="2702876" y="2032864"/>
            <a:chExt cx="2166000" cy="2166000"/>
          </a:xfrm>
        </p:grpSpPr>
        <p:sp>
          <p:nvSpPr>
            <p:cNvPr id="291" name="Google Shape;291;p2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B33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2855270" y="2628968"/>
              <a:ext cx="1788600" cy="1002900"/>
            </a:xfrm>
            <a:prstGeom prst="rect">
              <a:avLst/>
            </a:prstGeom>
            <a:solidFill>
              <a:srgbClr val="B33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Dodanie sprawdzania poprawności uzyskanych wyników przez wyliczenie obszaru zajmowanego przez maskę guza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" name="Google Shape;293;p24"/>
          <p:cNvSpPr/>
          <p:nvPr/>
        </p:nvSpPr>
        <p:spPr>
          <a:xfrm>
            <a:off x="3975013" y="2568762"/>
            <a:ext cx="655500" cy="6399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3212325" y="1220975"/>
            <a:ext cx="655500" cy="639900"/>
          </a:xfrm>
          <a:prstGeom prst="ellipse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flipH="1">
            <a:off x="6367926" y="2122725"/>
            <a:ext cx="610200" cy="639900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14252" l="11497" r="10711" t="10219"/>
          <a:stretch/>
        </p:blipFill>
        <p:spPr>
          <a:xfrm>
            <a:off x="3269300" y="1264275"/>
            <a:ext cx="547800" cy="5316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7" name="Google Shape;297;p24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6421263" y="2190913"/>
            <a:ext cx="503524" cy="50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014" y="2636946"/>
            <a:ext cx="503501" cy="50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Podsumowanie</a:t>
            </a:r>
            <a:endParaRPr/>
          </a:p>
        </p:txBody>
      </p:sp>
      <p:sp>
        <p:nvSpPr>
          <p:cNvPr id="304" name="Google Shape;304;p25"/>
          <p:cNvSpPr txBox="1"/>
          <p:nvPr>
            <p:ph idx="4294967295" type="subTitle"/>
          </p:nvPr>
        </p:nvSpPr>
        <p:spPr>
          <a:xfrm>
            <a:off x="814075" y="1420925"/>
            <a:ext cx="77487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rPr>
              <a:t>Cel projektu został zrealizowany</a:t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rPr>
              <a:t>Algorytm pozwala na półautomatyczną segmentacje guzów mózgu w obrazach MRI</a:t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rPr>
              <a:t>Próg w segmentacji wyznaczany indywidualnie dla każdego przypadku na podstawie parametrów statystycznych</a:t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rPr>
              <a:t>Możliwy dalszy rozwój aplikacji w stronę polepszenia jakości segmentacji, ułatwienia pracy użytkowników i dodania sprawdzania poprawności wyniku</a:t>
            </a:r>
            <a:endParaRPr sz="1900">
              <a:solidFill>
                <a:srgbClr val="761E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5"/>
          <p:cNvSpPr/>
          <p:nvPr/>
        </p:nvSpPr>
        <p:spPr>
          <a:xfrm>
            <a:off x="311700" y="1545400"/>
            <a:ext cx="415200" cy="334200"/>
          </a:xfrm>
          <a:prstGeom prst="parallelogram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 rot="539188">
            <a:off x="422011" y="1481790"/>
            <a:ext cx="194586" cy="461426"/>
          </a:xfrm>
          <a:custGeom>
            <a:rect b="b" l="l" r="r" t="t"/>
            <a:pathLst>
              <a:path extrusionOk="0" h="29409" w="10953">
                <a:moveTo>
                  <a:pt x="0" y="12137"/>
                </a:moveTo>
                <a:cubicBezTo>
                  <a:pt x="1165" y="16022"/>
                  <a:pt x="2498" y="19857"/>
                  <a:pt x="3848" y="23682"/>
                </a:cubicBezTo>
                <a:cubicBezTo>
                  <a:pt x="4471" y="25448"/>
                  <a:pt x="5299" y="30855"/>
                  <a:pt x="5624" y="29011"/>
                </a:cubicBezTo>
                <a:cubicBezTo>
                  <a:pt x="7333" y="19329"/>
                  <a:pt x="8568" y="9539"/>
                  <a:pt x="10953" y="0"/>
                </a:cubicBezTo>
              </a:path>
            </a:pathLst>
          </a:cu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Google Shape;307;p25"/>
          <p:cNvSpPr/>
          <p:nvPr/>
        </p:nvSpPr>
        <p:spPr>
          <a:xfrm>
            <a:off x="311700" y="2404650"/>
            <a:ext cx="415200" cy="334200"/>
          </a:xfrm>
          <a:prstGeom prst="parallelogram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 rot="539188">
            <a:off x="422011" y="2341040"/>
            <a:ext cx="194586" cy="461426"/>
          </a:xfrm>
          <a:custGeom>
            <a:rect b="b" l="l" r="r" t="t"/>
            <a:pathLst>
              <a:path extrusionOk="0" h="29409" w="10953">
                <a:moveTo>
                  <a:pt x="0" y="12137"/>
                </a:moveTo>
                <a:cubicBezTo>
                  <a:pt x="1165" y="16022"/>
                  <a:pt x="2498" y="19857"/>
                  <a:pt x="3848" y="23682"/>
                </a:cubicBezTo>
                <a:cubicBezTo>
                  <a:pt x="4471" y="25448"/>
                  <a:pt x="5299" y="30855"/>
                  <a:pt x="5624" y="29011"/>
                </a:cubicBezTo>
                <a:cubicBezTo>
                  <a:pt x="7333" y="19329"/>
                  <a:pt x="8568" y="9539"/>
                  <a:pt x="10953" y="0"/>
                </a:cubicBezTo>
              </a:path>
            </a:pathLst>
          </a:cu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25"/>
          <p:cNvSpPr/>
          <p:nvPr/>
        </p:nvSpPr>
        <p:spPr>
          <a:xfrm>
            <a:off x="311700" y="3263900"/>
            <a:ext cx="415200" cy="334200"/>
          </a:xfrm>
          <a:prstGeom prst="parallelogram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 rot="539188">
            <a:off x="422011" y="3200290"/>
            <a:ext cx="194586" cy="461426"/>
          </a:xfrm>
          <a:custGeom>
            <a:rect b="b" l="l" r="r" t="t"/>
            <a:pathLst>
              <a:path extrusionOk="0" h="29409" w="10953">
                <a:moveTo>
                  <a:pt x="0" y="12137"/>
                </a:moveTo>
                <a:cubicBezTo>
                  <a:pt x="1165" y="16022"/>
                  <a:pt x="2498" y="19857"/>
                  <a:pt x="3848" y="23682"/>
                </a:cubicBezTo>
                <a:cubicBezTo>
                  <a:pt x="4471" y="25448"/>
                  <a:pt x="5299" y="30855"/>
                  <a:pt x="5624" y="29011"/>
                </a:cubicBezTo>
                <a:cubicBezTo>
                  <a:pt x="7333" y="19329"/>
                  <a:pt x="8568" y="9539"/>
                  <a:pt x="10953" y="0"/>
                </a:cubicBezTo>
              </a:path>
            </a:pathLst>
          </a:cu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25"/>
          <p:cNvSpPr/>
          <p:nvPr/>
        </p:nvSpPr>
        <p:spPr>
          <a:xfrm>
            <a:off x="273225" y="4123150"/>
            <a:ext cx="415200" cy="334200"/>
          </a:xfrm>
          <a:prstGeom prst="parallelogram">
            <a:avLst>
              <a:gd fmla="val 25000" name="adj"/>
            </a:avLst>
          </a:prstGeom>
          <a:solidFill>
            <a:srgbClr val="B7B7B7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 rot="539188">
            <a:off x="383536" y="4059540"/>
            <a:ext cx="194586" cy="461426"/>
          </a:xfrm>
          <a:custGeom>
            <a:rect b="b" l="l" r="r" t="t"/>
            <a:pathLst>
              <a:path extrusionOk="0" h="29409" w="10953">
                <a:moveTo>
                  <a:pt x="0" y="12137"/>
                </a:moveTo>
                <a:cubicBezTo>
                  <a:pt x="1165" y="16022"/>
                  <a:pt x="2498" y="19857"/>
                  <a:pt x="3848" y="23682"/>
                </a:cubicBezTo>
                <a:cubicBezTo>
                  <a:pt x="4471" y="25448"/>
                  <a:pt x="5299" y="30855"/>
                  <a:pt x="5624" y="29011"/>
                </a:cubicBezTo>
                <a:cubicBezTo>
                  <a:pt x="7333" y="19329"/>
                  <a:pt x="8568" y="9539"/>
                  <a:pt x="10953" y="0"/>
                </a:cubicBezTo>
              </a:path>
            </a:pathLst>
          </a:custGeom>
          <a:noFill/>
          <a:ln cap="flat" cmpd="sng" w="38100">
            <a:solidFill>
              <a:srgbClr val="701C7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490250" y="450150"/>
            <a:ext cx="764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Dziękujemy za uwagę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8" name="Google Shape;318;p26"/>
          <p:cNvSpPr txBox="1"/>
          <p:nvPr>
            <p:ph idx="4294967295" type="subTitle"/>
          </p:nvPr>
        </p:nvSpPr>
        <p:spPr>
          <a:xfrm>
            <a:off x="1301050" y="3927625"/>
            <a:ext cx="337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solidFill>
                  <a:schemeClr val="lt1"/>
                </a:solidFill>
              </a:rPr>
              <a:t>martmaz705@student.polsl.pl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000">
                <a:solidFill>
                  <a:schemeClr val="lt1"/>
                </a:solidFill>
              </a:rPr>
              <a:t>annasli378@</a:t>
            </a:r>
            <a:r>
              <a:rPr lang="pl" sz="1000">
                <a:solidFill>
                  <a:schemeClr val="lt1"/>
                </a:solidFill>
              </a:rPr>
              <a:t>student.polsl.pl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Cel projektu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Opracowanie algorytmu pozwalającego na półautomatyczną segmentację guzów mózgu na obrazach rezonansu magnetycznego przy wykorzystaniu biblioteki ITK.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13" y="2976875"/>
            <a:ext cx="2452973" cy="11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400" y="2323100"/>
            <a:ext cx="27678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556708" y="140203"/>
            <a:ext cx="4313149" cy="4068426"/>
            <a:chOff x="2202633" y="550353"/>
            <a:chExt cx="4313149" cy="4068426"/>
          </a:xfrm>
        </p:grpSpPr>
        <p:sp>
          <p:nvSpPr>
            <p:cNvPr id="73" name="Google Shape;73;p15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6598620">
              <a:off x="4597541" y="787013"/>
              <a:ext cx="1681581" cy="168158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6597343">
              <a:off x="2335317" y="1979342"/>
              <a:ext cx="911531" cy="921117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01269" y="1405616"/>
            <a:ext cx="2440200" cy="2440200"/>
            <a:chOff x="4447194" y="1815766"/>
            <a:chExt cx="2440200" cy="2440200"/>
          </a:xfrm>
        </p:grpSpPr>
        <p:sp>
          <p:nvSpPr>
            <p:cNvPr id="80" name="Google Shape;80;p1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Dane wejściowe: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Serie MR czaszki 4 pacjentów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1579828" y="2528139"/>
            <a:ext cx="1498800" cy="1498800"/>
            <a:chOff x="644203" y="3718814"/>
            <a:chExt cx="1498800" cy="1498800"/>
          </a:xfrm>
        </p:grpSpPr>
        <p:sp>
          <p:nvSpPr>
            <p:cNvPr id="83" name="Google Shape;83;p15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1890074" y="1064578"/>
            <a:ext cx="1423800" cy="1423800"/>
            <a:chOff x="3490737" y="1374053"/>
            <a:chExt cx="1423800" cy="1423800"/>
          </a:xfrm>
        </p:grpSpPr>
        <p:sp>
          <p:nvSpPr>
            <p:cNvPr id="86" name="Google Shape;86;p1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25" y="1764696"/>
            <a:ext cx="558401" cy="5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175" y="1291199"/>
            <a:ext cx="891377" cy="89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3598" y="816210"/>
            <a:ext cx="2021400" cy="2143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7">
            <a:alphaModFix/>
          </a:blip>
          <a:srcRect b="10583" l="8327" r="11985" t="4885"/>
          <a:stretch/>
        </p:blipFill>
        <p:spPr>
          <a:xfrm>
            <a:off x="1579825" y="2532158"/>
            <a:ext cx="1498800" cy="1498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 rot="706417">
            <a:off x="7210731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Wstępne przetwarzanie danych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 rot="-706417">
            <a:off x="5893508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706417">
            <a:off x="4517495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4983353" y="3134847"/>
            <a:ext cx="1834816" cy="1309112"/>
            <a:chOff x="5796625" y="2541798"/>
            <a:chExt cx="1712700" cy="1230715"/>
          </a:xfrm>
        </p:grpSpPr>
        <p:sp>
          <p:nvSpPr>
            <p:cNvPr id="101" name="Google Shape;101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l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IV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15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Zapis przeskalowanych plików .vtk</a:t>
              </a:r>
              <a:endParaRPr sz="1150">
                <a:solidFill>
                  <a:srgbClr val="761E86"/>
                </a:solidFill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/>
          <p:nvPr/>
        </p:nvSpPr>
        <p:spPr>
          <a:xfrm rot="-706417">
            <a:off x="3144503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3608389" y="1666613"/>
            <a:ext cx="1967378" cy="1410203"/>
            <a:chOff x="4409300" y="1219942"/>
            <a:chExt cx="1712700" cy="1246754"/>
          </a:xfrm>
        </p:grpSpPr>
        <p:sp>
          <p:nvSpPr>
            <p:cNvPr id="108" name="Google Shape;108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l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III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4453550" y="1259393"/>
              <a:ext cx="1624200" cy="62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Przeskalowanie - zmiana skali szarości do wartości 0-255</a:t>
              </a:r>
              <a:endParaRPr sz="1000">
                <a:solidFill>
                  <a:srgbClr val="761E86"/>
                </a:solidFill>
              </a:endParaRPr>
            </a:p>
          </p:txBody>
        </p:sp>
      </p:grpSp>
      <p:sp>
        <p:nvSpPr>
          <p:cNvPr id="113" name="Google Shape;113;p16"/>
          <p:cNvSpPr/>
          <p:nvPr/>
        </p:nvSpPr>
        <p:spPr>
          <a:xfrm flipH="1" rot="706417">
            <a:off x="1761053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262094" y="3134881"/>
            <a:ext cx="1834816" cy="1309112"/>
            <a:chOff x="3021975" y="2541798"/>
            <a:chExt cx="1712700" cy="1230715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l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II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3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Zapisanie serii jako kostke - plik .vtk</a:t>
              </a:r>
              <a:endParaRPr sz="1300">
                <a:solidFill>
                  <a:srgbClr val="701C7F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-706417">
            <a:off x="395506" y="3075154"/>
            <a:ext cx="1446737" cy="61309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883585" y="1666551"/>
            <a:ext cx="1967378" cy="1410203"/>
            <a:chOff x="1637475" y="1219942"/>
            <a:chExt cx="1712700" cy="1246754"/>
          </a:xfrm>
        </p:grpSpPr>
        <p:sp>
          <p:nvSpPr>
            <p:cNvPr id="122" name="Google Shape;122;p1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l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Wczytanie serii obrazów do środowiska</a:t>
              </a:r>
              <a:endParaRPr sz="1200">
                <a:solidFill>
                  <a:srgbClr val="701C7F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6332538" y="1666803"/>
            <a:ext cx="1880202" cy="1410203"/>
            <a:chOff x="4409300" y="1219942"/>
            <a:chExt cx="1712700" cy="1246754"/>
          </a:xfrm>
        </p:grpSpPr>
        <p:sp>
          <p:nvSpPr>
            <p:cNvPr id="128" name="Google Shape;128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l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l" sz="10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Znalezienie punktów znajdujących się w obrębie guza i zapis współrzędnych</a:t>
              </a:r>
              <a:endParaRPr sz="1000">
                <a:solidFill>
                  <a:srgbClr val="761E86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32675" y="445025"/>
            <a:ext cx="88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Argumenty wejściowe programu - Command Arguments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1120792" y="3340690"/>
            <a:ext cx="6672932" cy="897103"/>
            <a:chOff x="1593000" y="2322568"/>
            <a:chExt cx="5957975" cy="643500"/>
          </a:xfrm>
        </p:grpSpPr>
        <p:sp>
          <p:nvSpPr>
            <p:cNvPr id="139" name="Google Shape;139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Ścieżka wskazująca plik zapisu wyniku segmentacji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Roboto"/>
                <a:buChar char="●"/>
              </a:pPr>
              <a:r>
                <a:rPr lang="pl" sz="9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"D:\POMWJO_PROJ\BrainTumorSegmentationITK\wyniki\guzy\p4\MR4.vtk"</a:t>
              </a:r>
              <a:endParaRPr sz="9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120792" y="2427379"/>
            <a:ext cx="6672932" cy="897103"/>
            <a:chOff x="1593000" y="2322568"/>
            <a:chExt cx="5957975" cy="643500"/>
          </a:xfrm>
        </p:grpSpPr>
        <p:sp>
          <p:nvSpPr>
            <p:cNvPr id="147" name="Google Shape;147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Ścieżka do pliku wejściowego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Roboto"/>
                <a:buChar char="●"/>
              </a:pPr>
              <a:r>
                <a:rPr lang="pl" sz="9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"D:\POMWJO_PROJ\BrainTumorSegmentationITK\dane\p4\MR4.vtk"</a:t>
              </a:r>
              <a:endParaRPr sz="9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1120778" y="1514054"/>
            <a:ext cx="6672932" cy="897103"/>
            <a:chOff x="1593000" y="2322568"/>
            <a:chExt cx="5957975" cy="643500"/>
          </a:xfrm>
        </p:grpSpPr>
        <p:sp>
          <p:nvSpPr>
            <p:cNvPr id="155" name="Google Shape;15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Ścieżka do pliku tekstowego ze współrzędnymi punktów leżących w obrębie guza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Roboto"/>
                <a:buChar char="●"/>
              </a:pPr>
              <a:r>
                <a:rPr lang="pl" sz="9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"D:\POMWJO_PROJ\BrainTumorSegmentationITK\dane\p4\wspolrzedneMR4.txt"</a:t>
              </a:r>
              <a:endParaRPr sz="9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Schemat działania programu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61300" y="1475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761E86"/>
          </a:solidFill>
          <a:ln cap="flat" cmpd="sng" w="9525">
            <a:solidFill>
              <a:srgbClr val="D686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Pobierz argumenty wejściowe programu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2038475" y="24585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761E86"/>
          </a:solidFill>
          <a:ln cap="flat" cmpd="sng" w="9525">
            <a:solidFill>
              <a:srgbClr val="D686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Wczytaj plik VTK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5354275" y="3806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686E4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Zapis wyniku do pliku o wskazanej nazwie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353975" y="1475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686E4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Segmentacja guza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353975" y="25717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686E4"/>
          </a:solidFill>
          <a:ln cap="flat" cmpd="sng" w="9525">
            <a:solidFill>
              <a:srgbClr val="761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Operacje morfologiczne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8"/>
          <p:cNvCxnSpPr>
            <a:stCxn id="167" idx="2"/>
            <a:endCxn id="168" idx="1"/>
          </p:cNvCxnSpPr>
          <p:nvPr/>
        </p:nvCxnSpPr>
        <p:spPr>
          <a:xfrm flipH="1" rot="-5400000">
            <a:off x="1494850" y="2177499"/>
            <a:ext cx="720300" cy="366900"/>
          </a:xfrm>
          <a:prstGeom prst="bentConnector2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73" name="Google Shape;173;p18"/>
          <p:cNvCxnSpPr>
            <a:stCxn id="170" idx="0"/>
            <a:endCxn id="168" idx="3"/>
          </p:cNvCxnSpPr>
          <p:nvPr/>
        </p:nvCxnSpPr>
        <p:spPr>
          <a:xfrm rot="5400000">
            <a:off x="4588825" y="945688"/>
            <a:ext cx="1245600" cy="2305200"/>
          </a:xfrm>
          <a:prstGeom prst="bentConnector4">
            <a:avLst>
              <a:gd fmla="val -19117" name="adj1"/>
              <a:gd fmla="val 71913" name="adj2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174" name="Google Shape;174;p18"/>
          <p:cNvCxnSpPr>
            <a:stCxn id="170" idx="1"/>
            <a:endCxn id="175" idx="3"/>
          </p:cNvCxnSpPr>
          <p:nvPr/>
        </p:nvCxnSpPr>
        <p:spPr>
          <a:xfrm flipH="1">
            <a:off x="4058875" y="1738138"/>
            <a:ext cx="1295100" cy="1730100"/>
          </a:xfrm>
          <a:prstGeom prst="bentConnector3">
            <a:avLst>
              <a:gd fmla="val 42030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stealth"/>
            <a:tailEnd len="sm" w="sm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2038475" y="32056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761E86"/>
          </a:solidFill>
          <a:ln cap="flat" cmpd="sng" w="9525">
            <a:solidFill>
              <a:srgbClr val="D686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Pobierz współrzędne z pliku tekstowego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8"/>
          <p:cNvCxnSpPr>
            <a:stCxn id="167" idx="2"/>
            <a:endCxn id="175" idx="1"/>
          </p:cNvCxnSpPr>
          <p:nvPr/>
        </p:nvCxnSpPr>
        <p:spPr>
          <a:xfrm flipH="1" rot="-5400000">
            <a:off x="1121200" y="2551149"/>
            <a:ext cx="1467600" cy="366900"/>
          </a:xfrm>
          <a:prstGeom prst="bentConnector2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77" name="Google Shape;177;p18"/>
          <p:cNvCxnSpPr>
            <a:stCxn id="170" idx="2"/>
            <a:endCxn id="171" idx="0"/>
          </p:cNvCxnSpPr>
          <p:nvPr/>
        </p:nvCxnSpPr>
        <p:spPr>
          <a:xfrm flipH="1" rot="-5400000">
            <a:off x="6079075" y="2285938"/>
            <a:ext cx="5709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78" name="Google Shape;178;p18"/>
          <p:cNvCxnSpPr>
            <a:stCxn id="171" idx="2"/>
            <a:endCxn id="169" idx="0"/>
          </p:cNvCxnSpPr>
          <p:nvPr/>
        </p:nvCxnSpPr>
        <p:spPr>
          <a:xfrm flipH="1" rot="-5400000">
            <a:off x="6009625" y="3451638"/>
            <a:ext cx="7098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179" name="Google Shape;179;p18"/>
          <p:cNvCxnSpPr>
            <a:stCxn id="167" idx="2"/>
            <a:endCxn id="169" idx="1"/>
          </p:cNvCxnSpPr>
          <p:nvPr/>
        </p:nvCxnSpPr>
        <p:spPr>
          <a:xfrm flipH="1" rot="-5400000">
            <a:off x="2478700" y="1193649"/>
            <a:ext cx="2068500" cy="3682800"/>
          </a:xfrm>
          <a:prstGeom prst="bentConnector2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stealth"/>
          </a:ln>
        </p:spPr>
      </p:cxn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98" y="1302375"/>
            <a:ext cx="1062102" cy="1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950" y="599349"/>
            <a:ext cx="1208275" cy="11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49674" l="21971" r="42110" t="7835"/>
          <a:stretch/>
        </p:blipFill>
        <p:spPr>
          <a:xfrm>
            <a:off x="7601950" y="2237246"/>
            <a:ext cx="1208276" cy="119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Pobranie współrzędnych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88" name="Google Shape;188;p19"/>
          <p:cNvGrpSpPr/>
          <p:nvPr/>
        </p:nvGrpSpPr>
        <p:grpSpPr>
          <a:xfrm>
            <a:off x="235636" y="2075165"/>
            <a:ext cx="1852123" cy="1548549"/>
            <a:chOff x="796138" y="2306625"/>
            <a:chExt cx="1606073" cy="1162400"/>
          </a:xfrm>
        </p:grpSpPr>
        <p:grpSp>
          <p:nvGrpSpPr>
            <p:cNvPr id="189" name="Google Shape;189;p19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190" name="Google Shape;190;p19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CCCCCC"/>
              </a:solidFill>
              <a:ln cap="flat" cmpd="sng" w="9525">
                <a:solidFill>
                  <a:srgbClr val="761E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/>
                  <a:t>  </a:t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761E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9"/>
            <p:cNvSpPr txBox="1"/>
            <p:nvPr/>
          </p:nvSpPr>
          <p:spPr>
            <a:xfrm>
              <a:off x="915825" y="2695025"/>
              <a:ext cx="13242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Otwarcie pliku tekstowego ze współrzędnymi</a:t>
              </a:r>
              <a:endParaRPr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19"/>
          <p:cNvGrpSpPr/>
          <p:nvPr/>
        </p:nvGrpSpPr>
        <p:grpSpPr>
          <a:xfrm>
            <a:off x="1951104" y="2075165"/>
            <a:ext cx="1852123" cy="1548558"/>
            <a:chOff x="2283710" y="2306625"/>
            <a:chExt cx="1606073" cy="1162406"/>
          </a:xfrm>
        </p:grpSpPr>
        <p:sp>
          <p:nvSpPr>
            <p:cNvPr id="194" name="Google Shape;194;p19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2404934" y="2695031"/>
              <a:ext cx="13242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Odczyt kolejnych linijek pliku</a:t>
              </a:r>
              <a:endParaRPr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3663778" y="2075165"/>
            <a:ext cx="1852123" cy="1355122"/>
            <a:chOff x="3768859" y="2306625"/>
            <a:chExt cx="1606073" cy="1017206"/>
          </a:xfrm>
        </p:grpSpPr>
        <p:sp>
          <p:nvSpPr>
            <p:cNvPr id="198" name="Google Shape;198;p19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3889998" y="2695031"/>
              <a:ext cx="13242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5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Zapis wartości do tablicy</a:t>
              </a:r>
              <a:endParaRPr b="1" sz="15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5379488" y="2075165"/>
            <a:ext cx="1852123" cy="1548558"/>
            <a:chOff x="5256641" y="2306625"/>
            <a:chExt cx="1606073" cy="1162406"/>
          </a:xfrm>
        </p:grpSpPr>
        <p:sp>
          <p:nvSpPr>
            <p:cNvPr id="202" name="Google Shape;202;p19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5377771" y="2695031"/>
              <a:ext cx="13242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Zamknięcie pliku tekstowego</a:t>
              </a:r>
              <a:endParaRPr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7092161" y="2075165"/>
            <a:ext cx="1852123" cy="1762376"/>
            <a:chOff x="6741789" y="2306625"/>
            <a:chExt cx="1606073" cy="1322906"/>
          </a:xfrm>
        </p:grpSpPr>
        <p:sp>
          <p:nvSpPr>
            <p:cNvPr id="206" name="Google Shape;206;p19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 cap="flat" cmpd="sng" w="9525">
              <a:solidFill>
                <a:srgbClr val="761E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/>
                <a:t>  </a:t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6865696" y="2695031"/>
              <a:ext cx="1324200" cy="9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3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Zwrócenie tablicy z wartościami współrzędnych punktów</a:t>
              </a:r>
              <a:endParaRPr b="1" sz="13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Segmentacja obrazu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0" y="1189996"/>
            <a:ext cx="2252691" cy="3350840"/>
            <a:chOff x="0" y="1189989"/>
            <a:chExt cx="2214600" cy="3217630"/>
          </a:xfrm>
        </p:grpSpPr>
        <p:sp>
          <p:nvSpPr>
            <p:cNvPr id="215" name="Google Shape;215;p20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Wygładzenie obrazu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130554" y="2057119"/>
              <a:ext cx="1789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Zastosowanie filtru średniej itkMeanImageFilter w celu </a:t>
              </a:r>
              <a:r>
                <a:rPr lang="pl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wstępnego 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wygładzenia obrazu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1869944" y="1189773"/>
            <a:ext cx="2099501" cy="3351069"/>
            <a:chOff x="1838325" y="1189775"/>
            <a:chExt cx="2064000" cy="3217850"/>
          </a:xfrm>
        </p:grpSpPr>
        <p:sp>
          <p:nvSpPr>
            <p:cNvPr id="218" name="Google Shape;218;p20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33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Znalezienie progu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Obliczenie progu statystycznego jako odchylenia standardowego z wartości pikseli w otoczeniu 5x5 piksela początkowego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3577238" y="1189773"/>
            <a:ext cx="2099501" cy="3351069"/>
            <a:chOff x="3516750" y="1189775"/>
            <a:chExt cx="2064000" cy="3217850"/>
          </a:xfrm>
        </p:grpSpPr>
        <p:sp>
          <p:nvSpPr>
            <p:cNvPr id="221" name="Google Shape;221;p20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C76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Wartości progowe segmentacji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Obliczenie górnego i dolnego progu w segmentacji poprzez odjęcie wartości progu statystycznego od intensywności piksela startowego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0"/>
          <p:cNvGrpSpPr/>
          <p:nvPr/>
        </p:nvGrpSpPr>
        <p:grpSpPr>
          <a:xfrm>
            <a:off x="6992258" y="1189773"/>
            <a:ext cx="2099501" cy="3351069"/>
            <a:chOff x="6874025" y="1189775"/>
            <a:chExt cx="2064000" cy="3217850"/>
          </a:xfrm>
        </p:grpSpPr>
        <p:sp>
          <p:nvSpPr>
            <p:cNvPr id="224" name="Google Shape;224;p20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1A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Zapis obrazu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Zapis obrazu do 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folderu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 z plikami tymczasowymi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20"/>
          <p:cNvGrpSpPr/>
          <p:nvPr/>
        </p:nvGrpSpPr>
        <p:grpSpPr>
          <a:xfrm>
            <a:off x="5284710" y="1189773"/>
            <a:ext cx="2099501" cy="3351069"/>
            <a:chOff x="5195350" y="1189775"/>
            <a:chExt cx="2064000" cy="3217850"/>
          </a:xfrm>
        </p:grpSpPr>
        <p:sp>
          <p:nvSpPr>
            <p:cNvPr id="227" name="Google Shape;227;p20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Segmentacja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Wykorzystanie itkConnectedThresholdFilter do 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segmentacji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 guza, dla podanych przez użytkownika 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punktów</a:t>
              </a:r>
              <a:r>
                <a:rPr lang="pl" sz="1200">
                  <a:latin typeface="Roboto"/>
                  <a:ea typeface="Roboto"/>
                  <a:cs typeface="Roboto"/>
                  <a:sym typeface="Roboto"/>
                </a:rPr>
                <a:t> startowych i wyznaczonych progów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Operacje morfologiczne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01289" y="1342779"/>
            <a:ext cx="5410829" cy="716700"/>
            <a:chOff x="2789785" y="880977"/>
            <a:chExt cx="5221800" cy="731700"/>
          </a:xfrm>
        </p:grpSpPr>
        <p:sp>
          <p:nvSpPr>
            <p:cNvPr id="235" name="Google Shape;235;p21"/>
            <p:cNvSpPr/>
            <p:nvPr/>
          </p:nvSpPr>
          <p:spPr>
            <a:xfrm>
              <a:off x="2789785" y="880977"/>
              <a:ext cx="5221800" cy="7317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2914389" y="965253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Wczytanie obrazu z segmentacji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21"/>
          <p:cNvGrpSpPr/>
          <p:nvPr/>
        </p:nvGrpSpPr>
        <p:grpSpPr>
          <a:xfrm>
            <a:off x="401291" y="2209010"/>
            <a:ext cx="5036243" cy="716700"/>
            <a:chOff x="2789787" y="1765338"/>
            <a:chExt cx="4860300" cy="731700"/>
          </a:xfrm>
        </p:grpSpPr>
        <p:sp>
          <p:nvSpPr>
            <p:cNvPr id="238" name="Google Shape;238;p21"/>
            <p:cNvSpPr/>
            <p:nvPr/>
          </p:nvSpPr>
          <p:spPr>
            <a:xfrm>
              <a:off x="2789787" y="1765338"/>
              <a:ext cx="4860300" cy="7317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D686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Dylacja elementem strukturalnym - kulą o promieniu 2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1"/>
          <p:cNvGrpSpPr/>
          <p:nvPr/>
        </p:nvGrpSpPr>
        <p:grpSpPr>
          <a:xfrm>
            <a:off x="401291" y="3072047"/>
            <a:ext cx="4660413" cy="716700"/>
            <a:chOff x="2789787" y="2646438"/>
            <a:chExt cx="4497600" cy="731700"/>
          </a:xfrm>
        </p:grpSpPr>
        <p:sp>
          <p:nvSpPr>
            <p:cNvPr id="241" name="Google Shape;241;p21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2914388" y="2852992"/>
              <a:ext cx="3849900" cy="330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Domknięcie morfologiczne </a:t>
              </a:r>
              <a:endParaRPr b="1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401291" y="3938293"/>
            <a:ext cx="4285827" cy="716700"/>
            <a:chOff x="2789787" y="3530813"/>
            <a:chExt cx="4136100" cy="731700"/>
          </a:xfrm>
        </p:grpSpPr>
        <p:sp>
          <p:nvSpPr>
            <p:cNvPr id="244" name="Google Shape;244;p21"/>
            <p:cNvSpPr/>
            <p:nvPr/>
          </p:nvSpPr>
          <p:spPr>
            <a:xfrm>
              <a:off x="2789787" y="3530813"/>
              <a:ext cx="4136100" cy="7317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D686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 txBox="1"/>
            <p:nvPr/>
          </p:nvSpPr>
          <p:spPr>
            <a:xfrm>
              <a:off x="2914388" y="3737366"/>
              <a:ext cx="3849900" cy="330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" sz="1200">
                  <a:solidFill>
                    <a:srgbClr val="761E86"/>
                  </a:solidFill>
                  <a:latin typeface="Roboto"/>
                  <a:ea typeface="Roboto"/>
                  <a:cs typeface="Roboto"/>
                  <a:sym typeface="Roboto"/>
                </a:rPr>
                <a:t>Zapis obrazu wynikowego</a:t>
              </a:r>
              <a:endParaRPr b="1" sz="1200">
                <a:solidFill>
                  <a:srgbClr val="761E8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6" name="Google Shape;246;p21"/>
          <p:cNvPicPr preferRelativeResize="0"/>
          <p:nvPr/>
        </p:nvPicPr>
        <p:blipFill rotWithShape="1">
          <a:blip r:embed="rId3">
            <a:alphaModFix/>
          </a:blip>
          <a:srcRect b="49600" l="21782" r="42045" t="7713"/>
          <a:stretch/>
        </p:blipFill>
        <p:spPr>
          <a:xfrm>
            <a:off x="6469050" y="376325"/>
            <a:ext cx="2010124" cy="198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 rotWithShape="1">
          <a:blip r:embed="rId4">
            <a:alphaModFix/>
          </a:blip>
          <a:srcRect b="49674" l="21971" r="42110" t="7835"/>
          <a:stretch/>
        </p:blipFill>
        <p:spPr>
          <a:xfrm>
            <a:off x="5655300" y="2571743"/>
            <a:ext cx="2210950" cy="21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 rot="9546257">
            <a:off x="7620769" y="2409993"/>
            <a:ext cx="852894" cy="842921"/>
          </a:xfrm>
          <a:prstGeom prst="bentArrow">
            <a:avLst>
              <a:gd fmla="val 22844" name="adj1"/>
              <a:gd fmla="val 25000" name="adj2"/>
              <a:gd fmla="val 25000" name="adj3"/>
              <a:gd fmla="val 71193" name="adj4"/>
            </a:avLst>
          </a:prstGeom>
          <a:solidFill>
            <a:schemeClr val="lt2"/>
          </a:solidFill>
          <a:ln cap="flat" cmpd="sng" w="9525">
            <a:solidFill>
              <a:srgbClr val="701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