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16" r:id="rId4"/>
    <p:sldId id="269" r:id="rId5"/>
    <p:sldId id="257" r:id="rId6"/>
    <p:sldId id="333" r:id="rId7"/>
    <p:sldId id="328" r:id="rId8"/>
    <p:sldId id="258" r:id="rId9"/>
    <p:sldId id="329" r:id="rId10"/>
    <p:sldId id="330" r:id="rId11"/>
    <p:sldId id="331" r:id="rId12"/>
    <p:sldId id="332" r:id="rId13"/>
    <p:sldId id="334" r:id="rId14"/>
    <p:sldId id="268" r:id="rId15"/>
    <p:sldId id="335" r:id="rId16"/>
    <p:sldId id="338" r:id="rId17"/>
    <p:sldId id="265" r:id="rId18"/>
    <p:sldId id="323" r:id="rId19"/>
    <p:sldId id="267" r:id="rId20"/>
    <p:sldId id="27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EF2"/>
    <a:srgbClr val="84B2F6"/>
    <a:srgbClr val="F8FBFE"/>
    <a:srgbClr val="012877"/>
    <a:srgbClr val="012373"/>
    <a:srgbClr val="297FD5"/>
    <a:srgbClr val="0A4193"/>
    <a:srgbClr val="001F71"/>
    <a:srgbClr val="002776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34" autoAdjust="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380A32-066B-4BA2-89DA-18A610849A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4244A-F750-45EC-83B7-0E6BC8425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B6C25-7F3D-4960-9EF9-FF3DD37B774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46A0-DD6D-49C7-BA0D-82C8DBEF1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69E5-2F42-41B4-B28B-60A00AE7D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43CF-5852-4958-AFBD-29DDD496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9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F3351F-5094-4B7F-8C75-5E75AF9F3478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36EFB-2BCB-441C-A621-E7E0B64869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36EFB-2BCB-441C-A621-E7E0B648692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36EFB-2BCB-441C-A621-E7E0B648692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8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36EFB-2BCB-441C-A621-E7E0B648692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7E20-D04E-4681-86A8-FD71FF66A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36EFB-2BCB-441C-A621-E7E0B64869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937" y="3097528"/>
            <a:ext cx="8117076" cy="1475013"/>
          </a:xfrm>
          <a:effectLst/>
        </p:spPr>
        <p:txBody>
          <a:bodyPr anchor="b">
            <a:normAutofit/>
          </a:bodyPr>
          <a:lstStyle>
            <a:lvl1pPr>
              <a:defRPr sz="27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4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6C0CF417-B859-4A4D-8CB6-765742EB4803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5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C9681-19C9-4042-93C5-A6416C9F841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45D-D8DA-4AE7-8544-3C9B6C2F967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FAE6-B87E-4EE1-AC1B-220E47A2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3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F007-576E-4204-AA64-B87392DC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59C7-48EA-411B-91A8-5CDC09BA8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66B4-F15D-4AD4-AD7C-828D9828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30B2-DA1D-464D-9C03-EEDEB511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88AE-F902-4E54-9904-B0549B0B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430D-3E1D-4757-8731-C93B98C8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E597-BEB0-44F2-86D2-4538FC6D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68D7-CD2C-4ABC-BFD5-540E3A5D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EAEB-3780-4EC8-8B25-3839F8D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83DD-7416-4BAA-B251-8542D65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8421-F259-4484-B808-D395603A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8AE6-7A04-4452-84D1-4BC89017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A394-7CBA-4AAA-9E22-9557BB7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3AC5-7F02-4B0F-AE30-367E4C4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8C40-AAD7-4AC0-B544-B55F8F6E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10F-C5D1-4D1B-8547-63816699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66D0-30E8-4608-8E96-94B89286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ED77-ABDE-4258-A8C0-9F8D451B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BE82-5AA2-4679-8596-3519B751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E832-75DA-414F-AF68-8126C79B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C5BA-A658-43DC-82C1-F644BF42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282-D0F5-4025-B80F-0308371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9409D-EAF8-4C21-ADB4-2D31FC28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275D9-28E3-46E6-AE9A-EC254336E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5B571-44A2-4467-91E4-83C03FFD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307BC-4821-406F-8C73-5C91B595C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0E4B4-E540-4F08-853E-7ABC567D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A1E29-6C88-4839-AD42-0948A81F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2CFED-4AA4-4CF8-B799-A36E18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7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62CB-EC71-4964-8F48-DD5250C1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F59FF-170B-437B-9A60-0F830D3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6A6A-3A6B-4598-8804-FFA58718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FDBD0-FB73-4987-B6D4-EB329ED8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3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193B-074E-4816-8B14-D8C78EF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45DD1-8D40-4651-B764-F78AAD13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0C15-B44F-4987-81E2-FE7ECF65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40790" y="614407"/>
            <a:ext cx="8482004" cy="11892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89" y="702156"/>
            <a:ext cx="8272212" cy="1013800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90" y="2174186"/>
            <a:ext cx="8272211" cy="3678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26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23CD-6C2A-4DEB-8251-ECD77890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237A-64DB-4FBC-8DCB-359A5E64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0C8A-5E83-4383-A502-B095A3B5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37A6-79CF-4068-9021-48AB368C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B68E-7C66-4808-A881-9C58ABA2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3CF1-A878-4CF9-8023-F9EBC8C3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7DD2-8545-4E07-8DD0-F2F225BB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BAE0B-656A-410A-B5C3-CD59AD6E1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E924-E30C-4613-95A4-D0E0BEA3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CABB7-241A-4942-9045-9F45C2B4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4456-A64B-4F6B-A254-285A449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C06-C558-4932-85B5-12A8C66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5172-3C51-4B78-9F24-B14E63E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26B8-D526-4CEB-B310-F13D6A4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9A8E-F70C-4599-902D-24CBD096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EFDF-17F0-4378-9CC1-D70399DA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EE6D-78A3-4D70-8672-67AE30C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0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09642-1CD9-42E7-9E69-E2A83802A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AA65-E2A9-4674-9C52-24BD7B91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03E2-EC96-4469-B597-747A3AB1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A327-E395-4C91-9F09-C5975645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4D79-9793-4B80-9F29-2146FFD7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81E77A-349D-4C11-B9B0-04BADDDA55F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16AD5309-9137-4C37-BD16-B8EE2AE87F3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B08BF081-CB9D-4802-9FFA-70EEF86DDBBB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CA1AC6D9-CE20-4B5F-B37F-9CBBD83F6827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6071F83C-11F0-4A80-BF9F-4BD664EC824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0D6BB9-E71E-454F-8A93-BE557CC7A19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/>
          <a:lstStyle/>
          <a:p>
            <a:fld id="{9B1564BD-1531-4DF8-8ABF-48112AD131C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22ED-3DC7-4D68-925E-A3A58436E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A4193"/>
                </a:solidFill>
              </a:defRPr>
            </a:lvl1pPr>
          </a:lstStyle>
          <a:p>
            <a:fld id="{8EB122ED-3DC7-4D68-925E-A3A58436EA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BB263-F1B7-44EA-B3C3-60ABE55CE59F}"/>
              </a:ext>
            </a:extLst>
          </p:cNvPr>
          <p:cNvSpPr/>
          <p:nvPr userDrawn="1"/>
        </p:nvSpPr>
        <p:spPr>
          <a:xfrm rot="5400000" flipV="1">
            <a:off x="-473470" y="1178593"/>
            <a:ext cx="1189555" cy="242618"/>
          </a:xfrm>
          <a:prstGeom prst="rect">
            <a:avLst/>
          </a:prstGeom>
          <a:solidFill>
            <a:srgbClr val="0128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45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60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800" b="0" kern="1200" cap="none" baseline="0">
          <a:solidFill>
            <a:srgbClr val="012877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1ECC0-A22F-4A97-83A4-9DD26C17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7A0F-F461-4C05-AAB0-D9425F4B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E6C3-9D20-423B-9104-BB454594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561C-F171-4C37-9CE3-A22B7E80AD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DD13-3392-4294-A32D-6558DAF39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E8B7-A8F7-4284-AA32-FDB8A886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6029-F395-4416-B2C6-AAA2E7D6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7150-A591-46BF-B005-EEFB26EC7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 fontScale="90000"/>
          </a:bodyPr>
          <a:lstStyle/>
          <a:p>
            <a:pPr algn="l"/>
            <a:r>
              <a:rPr lang="en-US" sz="6500" dirty="0"/>
              <a:t>To tackle inequality,</a:t>
            </a:r>
            <a:br>
              <a:rPr lang="en-US" sz="6500" dirty="0"/>
            </a:br>
            <a:r>
              <a:rPr lang="en-US" sz="6500" dirty="0"/>
              <a:t>(re)Build worker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D481B-367D-496A-A9DD-4E63DF44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671" y="4725987"/>
            <a:ext cx="5630819" cy="1038225"/>
          </a:xfrm>
        </p:spPr>
        <p:txBody>
          <a:bodyPr>
            <a:noAutofit/>
          </a:bodyPr>
          <a:lstStyle/>
          <a:p>
            <a:pPr algn="r"/>
            <a:r>
              <a:rPr lang="en-US" sz="1600" dirty="0">
                <a:solidFill>
                  <a:srgbClr val="4A8EF2"/>
                </a:solidFill>
              </a:rPr>
              <a:t>Anna Stansbury</a:t>
            </a:r>
            <a:br>
              <a:rPr lang="en-US" sz="1600" dirty="0">
                <a:solidFill>
                  <a:srgbClr val="4A8EF2"/>
                </a:solidFill>
              </a:rPr>
            </a:br>
            <a:r>
              <a:rPr lang="en-US" sz="1600" dirty="0">
                <a:solidFill>
                  <a:srgbClr val="4A8EF2"/>
                </a:solidFill>
              </a:rPr>
              <a:t>Stone PhD Scholar</a:t>
            </a:r>
            <a:br>
              <a:rPr lang="en-US" sz="1600" dirty="0">
                <a:solidFill>
                  <a:srgbClr val="4A8EF2"/>
                </a:solidFill>
              </a:rPr>
            </a:br>
            <a:r>
              <a:rPr lang="en-US" sz="1600" dirty="0">
                <a:solidFill>
                  <a:srgbClr val="4A8EF2"/>
                </a:solidFill>
              </a:rPr>
              <a:t>&amp; Economics PhD Candidate</a:t>
            </a:r>
          </a:p>
          <a:p>
            <a:pPr algn="r"/>
            <a:br>
              <a:rPr lang="en-US" sz="1600" dirty="0">
                <a:solidFill>
                  <a:srgbClr val="4A8EF2"/>
                </a:solidFill>
              </a:rPr>
            </a:br>
            <a:r>
              <a:rPr lang="en-US" sz="1600" dirty="0">
                <a:solidFill>
                  <a:srgbClr val="4A8EF2"/>
                </a:solidFill>
              </a:rPr>
              <a:t>Nov 2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47186-8E87-45FA-B33F-7531DE4DD424}"/>
              </a:ext>
            </a:extLst>
          </p:cNvPr>
          <p:cNvSpPr/>
          <p:nvPr/>
        </p:nvSpPr>
        <p:spPr>
          <a:xfrm>
            <a:off x="0" y="447675"/>
            <a:ext cx="704850" cy="2124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CCE847-50D0-4438-B3F7-9918E1F24C2E}"/>
              </a:ext>
            </a:extLst>
          </p:cNvPr>
          <p:cNvCxnSpPr/>
          <p:nvPr/>
        </p:nvCxnSpPr>
        <p:spPr>
          <a:xfrm>
            <a:off x="905435" y="4312024"/>
            <a:ext cx="74138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7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ED-55FF-4387-99A7-52A58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71E-0DCA-4C08-AB71-39235A16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9" y="1914210"/>
            <a:ext cx="8272211" cy="3678303"/>
          </a:xfrm>
        </p:spPr>
        <p:txBody>
          <a:bodyPr>
            <a:normAutofit/>
          </a:bodyPr>
          <a:lstStyle/>
          <a:p>
            <a:r>
              <a:rPr lang="en-US" dirty="0"/>
              <a:t>Falling labor share </a:t>
            </a:r>
          </a:p>
          <a:p>
            <a:r>
              <a:rPr lang="en-US" dirty="0"/>
              <a:t>Rising labor income inequality</a:t>
            </a:r>
          </a:p>
          <a:p>
            <a:r>
              <a:rPr lang="en-US" dirty="0"/>
              <a:t>Rising top 1% share</a:t>
            </a:r>
          </a:p>
          <a:p>
            <a:r>
              <a:rPr lang="en-US" b="1" dirty="0"/>
              <a:t>Slowing decline of racial wage gap</a:t>
            </a:r>
          </a:p>
          <a:p>
            <a:r>
              <a:rPr lang="en-US" dirty="0"/>
              <a:t>Cross-country dynamics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6CDB-84DE-4C27-979F-539A219E039C}"/>
              </a:ext>
            </a:extLst>
          </p:cNvPr>
          <p:cNvSpPr txBox="1"/>
          <p:nvPr/>
        </p:nvSpPr>
        <p:spPr>
          <a:xfrm>
            <a:off x="498421" y="5375435"/>
            <a:ext cx="8104789" cy="954107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A growing collage of evidence, including: DiNardo, Fortin, and Lemieux (1996), Levy and Temin (2007), Kristal (2010), Western and Rosenfeld (2011), </a:t>
            </a:r>
            <a:r>
              <a:rPr lang="en-US" sz="1400" i="1" dirty="0" err="1">
                <a:solidFill>
                  <a:schemeClr val="bg1"/>
                </a:solidFill>
              </a:rPr>
              <a:t>Kleykamp</a:t>
            </a:r>
            <a:r>
              <a:rPr lang="en-US" sz="1400" i="1" dirty="0">
                <a:solidFill>
                  <a:schemeClr val="bg1"/>
                </a:solidFill>
              </a:rPr>
              <a:t> and Rosenfeld (2012), Bivens and Mishel (2013), </a:t>
            </a:r>
            <a:r>
              <a:rPr lang="en-US" sz="1400" i="1" dirty="0" err="1">
                <a:solidFill>
                  <a:schemeClr val="bg1"/>
                </a:solidFill>
              </a:rPr>
              <a:t>Jaumotte</a:t>
            </a:r>
            <a:r>
              <a:rPr lang="en-US" sz="1400" i="1" dirty="0">
                <a:solidFill>
                  <a:schemeClr val="bg1"/>
                </a:solidFill>
              </a:rPr>
              <a:t> and Osorio-</a:t>
            </a:r>
            <a:r>
              <a:rPr lang="en-US" sz="1400" i="1" dirty="0" err="1">
                <a:solidFill>
                  <a:schemeClr val="bg1"/>
                </a:solidFill>
              </a:rPr>
              <a:t>Buitron</a:t>
            </a:r>
            <a:r>
              <a:rPr lang="en-US" sz="1400" i="1" dirty="0">
                <a:solidFill>
                  <a:schemeClr val="bg1"/>
                </a:solidFill>
              </a:rPr>
              <a:t> (2015), Farber, Herbst, </a:t>
            </a:r>
            <a:r>
              <a:rPr lang="en-US" sz="1400" i="1" dirty="0" err="1">
                <a:solidFill>
                  <a:schemeClr val="bg1"/>
                </a:solidFill>
              </a:rPr>
              <a:t>Kuziemko</a:t>
            </a:r>
            <a:r>
              <a:rPr lang="en-US" sz="1400" i="1" dirty="0">
                <a:solidFill>
                  <a:schemeClr val="bg1"/>
                </a:solidFill>
              </a:rPr>
              <a:t>, and Naidu (2018), Fortin, Lemieux, and Lloyd (2018), Denice and Rosenfeld (2018),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23758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ED-55FF-4387-99A7-52A58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71E-0DCA-4C08-AB71-39235A16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9" y="1914210"/>
            <a:ext cx="8272211" cy="3678303"/>
          </a:xfrm>
        </p:spPr>
        <p:txBody>
          <a:bodyPr>
            <a:normAutofit/>
          </a:bodyPr>
          <a:lstStyle/>
          <a:p>
            <a:r>
              <a:rPr lang="en-US" dirty="0"/>
              <a:t>Falling labor share </a:t>
            </a:r>
          </a:p>
          <a:p>
            <a:r>
              <a:rPr lang="en-US" dirty="0"/>
              <a:t>Rising labor income inequality</a:t>
            </a:r>
          </a:p>
          <a:p>
            <a:r>
              <a:rPr lang="en-US" dirty="0"/>
              <a:t>Rising top 1% share</a:t>
            </a:r>
          </a:p>
          <a:p>
            <a:r>
              <a:rPr lang="en-US" dirty="0"/>
              <a:t>Slowing decline of racial wage gap</a:t>
            </a:r>
          </a:p>
          <a:p>
            <a:r>
              <a:rPr lang="en-US" b="1" dirty="0"/>
              <a:t>Cross-country dynamics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6CDB-84DE-4C27-979F-539A219E039C}"/>
              </a:ext>
            </a:extLst>
          </p:cNvPr>
          <p:cNvSpPr txBox="1"/>
          <p:nvPr/>
        </p:nvSpPr>
        <p:spPr>
          <a:xfrm>
            <a:off x="498421" y="5375435"/>
            <a:ext cx="8104789" cy="954107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A growing collage of evidence, including: DiNardo, Fortin, and Lemieux (1996), Levy and Temin (2007), Kristal (2010), Western and Rosenfeld (2011), </a:t>
            </a:r>
            <a:r>
              <a:rPr lang="en-US" sz="1400" i="1" dirty="0" err="1">
                <a:solidFill>
                  <a:schemeClr val="bg1"/>
                </a:solidFill>
              </a:rPr>
              <a:t>Kleykamp</a:t>
            </a:r>
            <a:r>
              <a:rPr lang="en-US" sz="1400" i="1" dirty="0">
                <a:solidFill>
                  <a:schemeClr val="bg1"/>
                </a:solidFill>
              </a:rPr>
              <a:t> and Rosenfeld (2012), Bivens and Mishel (2013), </a:t>
            </a:r>
            <a:r>
              <a:rPr lang="en-US" sz="1400" i="1" dirty="0" err="1">
                <a:solidFill>
                  <a:schemeClr val="bg1"/>
                </a:solidFill>
              </a:rPr>
              <a:t>Jaumotte</a:t>
            </a:r>
            <a:r>
              <a:rPr lang="en-US" sz="1400" i="1" dirty="0">
                <a:solidFill>
                  <a:schemeClr val="bg1"/>
                </a:solidFill>
              </a:rPr>
              <a:t> and Osorio-</a:t>
            </a:r>
            <a:r>
              <a:rPr lang="en-US" sz="1400" i="1" dirty="0" err="1">
                <a:solidFill>
                  <a:schemeClr val="bg1"/>
                </a:solidFill>
              </a:rPr>
              <a:t>Buitron</a:t>
            </a:r>
            <a:r>
              <a:rPr lang="en-US" sz="1400" i="1" dirty="0">
                <a:solidFill>
                  <a:schemeClr val="bg1"/>
                </a:solidFill>
              </a:rPr>
              <a:t> (2015), Farber, Herbst, </a:t>
            </a:r>
            <a:r>
              <a:rPr lang="en-US" sz="1400" i="1" dirty="0" err="1">
                <a:solidFill>
                  <a:schemeClr val="bg1"/>
                </a:solidFill>
              </a:rPr>
              <a:t>Kuziemko</a:t>
            </a:r>
            <a:r>
              <a:rPr lang="en-US" sz="1400" i="1" dirty="0">
                <a:solidFill>
                  <a:schemeClr val="bg1"/>
                </a:solidFill>
              </a:rPr>
              <a:t>, and Naidu (2018), Fortin, Lemieux, and Lloyd (2018), Denice and Rosenfeld (2018),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210945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433E5-B6E1-4CD2-977F-ED7FEE1BE0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26527-C1FC-43FB-BE7C-A35ED1DE6A0D}"/>
              </a:ext>
            </a:extLst>
          </p:cNvPr>
          <p:cNvSpPr txBox="1">
            <a:spLocks/>
          </p:cNvSpPr>
          <p:nvPr/>
        </p:nvSpPr>
        <p:spPr>
          <a:xfrm>
            <a:off x="355211" y="2645140"/>
            <a:ext cx="8519848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8FBFE"/>
                </a:solidFill>
              </a:rPr>
              <a:t>2. Worker power differentials are important determinants of other </a:t>
            </a:r>
            <a:r>
              <a:rPr lang="en-US" b="1" dirty="0">
                <a:solidFill>
                  <a:srgbClr val="4A8EF2"/>
                </a:solidFill>
              </a:rPr>
              <a:t>inequalities</a:t>
            </a:r>
            <a:r>
              <a:rPr lang="en-US" dirty="0">
                <a:solidFill>
                  <a:srgbClr val="F8FBFE"/>
                </a:solidFill>
              </a:rPr>
              <a:t> in health, autonomy, safety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00E34-562C-4F32-AA36-33F59DE6F136}"/>
              </a:ext>
            </a:extLst>
          </p:cNvPr>
          <p:cNvSpPr/>
          <p:nvPr/>
        </p:nvSpPr>
        <p:spPr>
          <a:xfrm>
            <a:off x="0" y="2564905"/>
            <a:ext cx="219075" cy="1174269"/>
          </a:xfrm>
          <a:prstGeom prst="rect">
            <a:avLst/>
          </a:prstGeom>
          <a:solidFill>
            <a:srgbClr val="4A8EF2"/>
          </a:solidFill>
          <a:ln>
            <a:solidFill>
              <a:srgbClr val="4A8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845E33BF-CD2E-4476-AB83-A718D794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Worker power matters for other inequalities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F959-78A4-4E35-888C-E585D946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1" y="4516697"/>
            <a:ext cx="3423890" cy="2177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29DFD-5D57-4B3C-B2B4-B9E2988CC513}"/>
              </a:ext>
            </a:extLst>
          </p:cNvPr>
          <p:cNvSpPr txBox="1"/>
          <p:nvPr/>
        </p:nvSpPr>
        <p:spPr>
          <a:xfrm>
            <a:off x="411348" y="4182381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Harassment or abusive working conditions</a:t>
            </a:r>
          </a:p>
        </p:txBody>
      </p:sp>
      <p:pic>
        <p:nvPicPr>
          <p:cNvPr id="12" name="Picture 11" descr="A picture containing building, indoor, ceiling, person&#10;&#10;Description automatically generated">
            <a:extLst>
              <a:ext uri="{FF2B5EF4-FFF2-40B4-BE49-F238E27FC236}">
                <a16:creationId xmlns:a16="http://schemas.microsoft.com/office/drawing/2014/main" id="{D6363C9D-E4D3-41EF-B04F-9EC01B90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9"/>
          <a:stretch/>
        </p:blipFill>
        <p:spPr>
          <a:xfrm>
            <a:off x="5389325" y="1953833"/>
            <a:ext cx="3037276" cy="1919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76B4B6-308A-45A8-A8B9-B7196276F40F}"/>
              </a:ext>
            </a:extLst>
          </p:cNvPr>
          <p:cNvSpPr txBox="1"/>
          <p:nvPr/>
        </p:nvSpPr>
        <p:spPr>
          <a:xfrm>
            <a:off x="5250821" y="3850659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Image: Wikimedia Commons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A4B02-F0AA-4FB2-A060-F26B2A70C8AF}"/>
              </a:ext>
            </a:extLst>
          </p:cNvPr>
          <p:cNvSpPr txBox="1"/>
          <p:nvPr/>
        </p:nvSpPr>
        <p:spPr>
          <a:xfrm>
            <a:off x="5836943" y="1584501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Autonomy on the job</a:t>
            </a:r>
          </a:p>
        </p:txBody>
      </p:sp>
      <p:pic>
        <p:nvPicPr>
          <p:cNvPr id="18" name="Picture 17" descr="A person holding a sign&#10;&#10;Description automatically generated">
            <a:extLst>
              <a:ext uri="{FF2B5EF4-FFF2-40B4-BE49-F238E27FC236}">
                <a16:creationId xmlns:a16="http://schemas.microsoft.com/office/drawing/2014/main" id="{CB7CD6A7-E749-4310-B080-908CBBBB7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6" y="1998153"/>
            <a:ext cx="3967161" cy="19192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D0AD9-7A1C-4CF4-BF89-BE10DB5C38E8}"/>
              </a:ext>
            </a:extLst>
          </p:cNvPr>
          <p:cNvSpPr txBox="1"/>
          <p:nvPr/>
        </p:nvSpPr>
        <p:spPr>
          <a:xfrm>
            <a:off x="996462" y="1655673"/>
            <a:ext cx="285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Workplace health and safety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7A205-C3D3-4EE0-B8B2-CF0AE274F101}"/>
              </a:ext>
            </a:extLst>
          </p:cNvPr>
          <p:cNvSpPr txBox="1"/>
          <p:nvPr/>
        </p:nvSpPr>
        <p:spPr>
          <a:xfrm>
            <a:off x="396697" y="3850658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Image: UIC Healthcare Strike; Matt Hoffman, Labornotes.org</a:t>
            </a:r>
          </a:p>
        </p:txBody>
      </p:sp>
      <p:pic>
        <p:nvPicPr>
          <p:cNvPr id="3" name="Picture 2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A955A2D0-CA4A-4492-83E6-7275874CA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22" y="4554345"/>
            <a:ext cx="3288828" cy="191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FD2416-7FB3-48F9-A281-41F597D57715}"/>
              </a:ext>
            </a:extLst>
          </p:cNvPr>
          <p:cNvSpPr txBox="1"/>
          <p:nvPr/>
        </p:nvSpPr>
        <p:spPr>
          <a:xfrm>
            <a:off x="5236428" y="418049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Economic justice as racial justice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70182-DB07-49AB-9E82-E07463DE6FC9}"/>
              </a:ext>
            </a:extLst>
          </p:cNvPr>
          <p:cNvSpPr txBox="1"/>
          <p:nvPr/>
        </p:nvSpPr>
        <p:spPr>
          <a:xfrm>
            <a:off x="4701269" y="6408511"/>
            <a:ext cx="4413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Image: Memphis Sanitation Workers’ Strike; Ernest Withers (Creative Commons)</a:t>
            </a:r>
          </a:p>
        </p:txBody>
      </p:sp>
    </p:spTree>
    <p:extLst>
      <p:ext uri="{BB962C8B-B14F-4D97-AF65-F5344CB8AC3E}">
        <p14:creationId xmlns:p14="http://schemas.microsoft.com/office/powerpoint/2010/main" val="23299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433E5-B6E1-4CD2-977F-ED7FEE1BE0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DB392A-1AA3-4E9B-B491-2CC2320B19F4}"/>
              </a:ext>
            </a:extLst>
          </p:cNvPr>
          <p:cNvSpPr txBox="1">
            <a:spLocks/>
          </p:cNvSpPr>
          <p:nvPr/>
        </p:nvSpPr>
        <p:spPr>
          <a:xfrm>
            <a:off x="355211" y="4680611"/>
            <a:ext cx="8272212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8FBFE"/>
                </a:solidFill>
              </a:rPr>
              <a:t>3. Worker power matters for </a:t>
            </a:r>
            <a:r>
              <a:rPr lang="en-US" b="1" dirty="0">
                <a:solidFill>
                  <a:srgbClr val="4A8EF2"/>
                </a:solidFill>
              </a:rPr>
              <a:t>sustainable political and social change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29250-054A-4B31-AD7D-98EEF35552CE}"/>
              </a:ext>
            </a:extLst>
          </p:cNvPr>
          <p:cNvSpPr/>
          <p:nvPr/>
        </p:nvSpPr>
        <p:spPr>
          <a:xfrm>
            <a:off x="0" y="4600376"/>
            <a:ext cx="219075" cy="1174269"/>
          </a:xfrm>
          <a:prstGeom prst="rect">
            <a:avLst/>
          </a:prstGeom>
          <a:solidFill>
            <a:srgbClr val="4A8EF2"/>
          </a:solidFill>
          <a:ln>
            <a:solidFill>
              <a:srgbClr val="4A8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ED2-DDA5-48C2-8026-DB69658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power matters for sustainable political and social change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691BE-1956-42D9-A3C1-5F08DD76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96" y="3023627"/>
            <a:ext cx="4142534" cy="27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54636AF-7FA3-408B-815B-841096D0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" y="2288241"/>
            <a:ext cx="3803650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8928C-1701-4C50-BD97-6B2A4EB047B2}"/>
              </a:ext>
            </a:extLst>
          </p:cNvPr>
          <p:cNvSpPr txBox="1"/>
          <p:nvPr/>
        </p:nvSpPr>
        <p:spPr>
          <a:xfrm>
            <a:off x="769723" y="3278841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Image: Nebraska State Historical Society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1AC2-B20C-4CD5-B76F-4662FC6FB87D}"/>
              </a:ext>
            </a:extLst>
          </p:cNvPr>
          <p:cNvSpPr txBox="1"/>
          <p:nvPr/>
        </p:nvSpPr>
        <p:spPr>
          <a:xfrm>
            <a:off x="3647796" y="5780295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Image: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58104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D2E-BC2A-44D9-ABB5-C7103CFE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00250"/>
          </a:xfrm>
        </p:spPr>
        <p:txBody>
          <a:bodyPr>
            <a:normAutofit/>
          </a:bodyPr>
          <a:lstStyle/>
          <a:p>
            <a:r>
              <a:rPr lang="en-US" sz="4000" dirty="0"/>
              <a:t>(re)Building worker power in 21</a:t>
            </a:r>
            <a:r>
              <a:rPr lang="en-US" sz="4000" baseline="30000" dirty="0"/>
              <a:t>st</a:t>
            </a:r>
            <a:r>
              <a:rPr lang="en-US" sz="4000" dirty="0"/>
              <a:t> century America?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2B2C-3E9F-4EE8-B9FD-6D0B0EF4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ideas. My favorites:</a:t>
            </a:r>
          </a:p>
          <a:p>
            <a:pPr lvl="1"/>
            <a:r>
              <a:rPr lang="en-US" dirty="0"/>
              <a:t>Sectoral collective bargaining</a:t>
            </a:r>
          </a:p>
          <a:p>
            <a:pPr lvl="1"/>
            <a:r>
              <a:rPr lang="en-US" dirty="0"/>
              <a:t>Codetermination (significant worker representation on boards)</a:t>
            </a:r>
          </a:p>
          <a:p>
            <a:pPr lvl="1"/>
            <a:r>
              <a:rPr lang="en-US" dirty="0"/>
              <a:t>Firm-level councils with power over health &amp; safety, technology adoption, other issues</a:t>
            </a:r>
          </a:p>
          <a:p>
            <a:pPr marL="243000" lvl="1" indent="0">
              <a:buNone/>
            </a:pPr>
            <a:endParaRPr lang="en-US" dirty="0"/>
          </a:p>
          <a:p>
            <a:r>
              <a:rPr lang="en-US" dirty="0"/>
              <a:t>Key obstacles/considerations:</a:t>
            </a:r>
          </a:p>
          <a:p>
            <a:pPr lvl="1"/>
            <a:r>
              <a:rPr lang="en-US" dirty="0"/>
              <a:t>Legal environment</a:t>
            </a:r>
          </a:p>
          <a:p>
            <a:pPr lvl="1"/>
            <a:r>
              <a:rPr lang="en-US" dirty="0"/>
              <a:t>Fissuring of the workplace</a:t>
            </a:r>
          </a:p>
          <a:p>
            <a:pPr lvl="1"/>
            <a:r>
              <a:rPr lang="en-US" dirty="0"/>
              <a:t>Minimize unemployment consequences</a:t>
            </a:r>
          </a:p>
          <a:p>
            <a:pPr lvl="1"/>
            <a:r>
              <a:rPr lang="en-US" dirty="0"/>
              <a:t>(Prioritization!)</a:t>
            </a:r>
          </a:p>
        </p:txBody>
      </p:sp>
    </p:spTree>
    <p:extLst>
      <p:ext uri="{BB962C8B-B14F-4D97-AF65-F5344CB8AC3E}">
        <p14:creationId xmlns:p14="http://schemas.microsoft.com/office/powerpoint/2010/main" val="78110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DC60-B0BA-4E67-AFF0-50E19D98A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4A5E-0C20-49DA-AD1C-FF1A185BB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97D5-70BF-4C59-9917-4C53B0D8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FAE6-B87E-4EE1-AC1B-220E47A28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EAF3-D0B2-467A-A0F1-3003666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worker power work?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51B485-FCFD-4851-B2CD-301915D02952}"/>
              </a:ext>
            </a:extLst>
          </p:cNvPr>
          <p:cNvCxnSpPr>
            <a:cxnSpLocks/>
          </p:cNvCxnSpPr>
          <p:nvPr/>
        </p:nvCxnSpPr>
        <p:spPr>
          <a:xfrm flipV="1">
            <a:off x="2657856" y="2214944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64B6BC-4D60-4372-A5B5-08B66D833AD9}"/>
              </a:ext>
            </a:extLst>
          </p:cNvPr>
          <p:cNvCxnSpPr>
            <a:cxnSpLocks/>
          </p:cNvCxnSpPr>
          <p:nvPr/>
        </p:nvCxnSpPr>
        <p:spPr>
          <a:xfrm>
            <a:off x="2493264" y="5663184"/>
            <a:ext cx="3657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DC428-0EDC-4791-9743-BA3B84003BF6}"/>
              </a:ext>
            </a:extLst>
          </p:cNvPr>
          <p:cNvCxnSpPr/>
          <p:nvPr/>
        </p:nvCxnSpPr>
        <p:spPr>
          <a:xfrm>
            <a:off x="3014472" y="2746248"/>
            <a:ext cx="2779776" cy="2743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A7B49C-24DD-41D9-B167-23B466015EC9}"/>
              </a:ext>
            </a:extLst>
          </p:cNvPr>
          <p:cNvCxnSpPr>
            <a:cxnSpLocks/>
          </p:cNvCxnSpPr>
          <p:nvPr/>
        </p:nvCxnSpPr>
        <p:spPr>
          <a:xfrm flipV="1">
            <a:off x="3063241" y="2746248"/>
            <a:ext cx="2731007" cy="23469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4C84EB-3DF3-4A65-BEA7-02C589D0E47F}"/>
              </a:ext>
            </a:extLst>
          </p:cNvPr>
          <p:cNvSpPr txBox="1"/>
          <p:nvPr/>
        </p:nvSpPr>
        <p:spPr>
          <a:xfrm>
            <a:off x="5794248" y="252374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Labor supply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F1AA4-A832-446F-9905-4FAC4416AD01}"/>
              </a:ext>
            </a:extLst>
          </p:cNvPr>
          <p:cNvSpPr txBox="1"/>
          <p:nvPr/>
        </p:nvSpPr>
        <p:spPr>
          <a:xfrm>
            <a:off x="5794248" y="520546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Labor demand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55E65F-7F3A-4F5F-94D2-06CB0354C77C}"/>
              </a:ext>
            </a:extLst>
          </p:cNvPr>
          <p:cNvCxnSpPr/>
          <p:nvPr/>
        </p:nvCxnSpPr>
        <p:spPr>
          <a:xfrm flipH="1">
            <a:off x="2633472" y="4007168"/>
            <a:ext cx="166420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4F579A-F27D-4F03-9BCB-F76C301F48AB}"/>
              </a:ext>
            </a:extLst>
          </p:cNvPr>
          <p:cNvSpPr txBox="1"/>
          <p:nvPr/>
        </p:nvSpPr>
        <p:spPr>
          <a:xfrm>
            <a:off x="1093004" y="3822502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Market wage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09387B-ED35-413B-A63B-D62710DA75B7}"/>
              </a:ext>
            </a:extLst>
          </p:cNvPr>
          <p:cNvCxnSpPr>
            <a:cxnSpLocks/>
          </p:cNvCxnSpPr>
          <p:nvPr/>
        </p:nvCxnSpPr>
        <p:spPr>
          <a:xfrm flipH="1">
            <a:off x="2657856" y="3429000"/>
            <a:ext cx="233765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9A5E2B-8871-4EC0-B537-C26488EBEAD7}"/>
              </a:ext>
            </a:extLst>
          </p:cNvPr>
          <p:cNvSpPr txBox="1"/>
          <p:nvPr/>
        </p:nvSpPr>
        <p:spPr>
          <a:xfrm>
            <a:off x="835579" y="3035498"/>
            <a:ext cx="184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Minimum wage /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union wage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6B8A9-BEC6-40E4-ABB3-B30032DFE4E3}"/>
              </a:ext>
            </a:extLst>
          </p:cNvPr>
          <p:cNvSpPr txBox="1"/>
          <p:nvPr/>
        </p:nvSpPr>
        <p:spPr>
          <a:xfrm>
            <a:off x="977552" y="2132689"/>
            <a:ext cx="6381548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4A8EF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a </a:t>
            </a:r>
            <a:r>
              <a:rPr lang="en-US" b="1" dirty="0">
                <a:solidFill>
                  <a:srgbClr val="4A8EF2"/>
                </a:solidFill>
              </a:rPr>
              <a:t>perfectly competitive </a:t>
            </a:r>
            <a:r>
              <a:rPr lang="en-US" dirty="0"/>
              <a:t>world: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raises pay, but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lowers employment</a:t>
            </a:r>
          </a:p>
          <a:p>
            <a:endParaRPr lang="en-US" dirty="0"/>
          </a:p>
          <a:p>
            <a:r>
              <a:rPr lang="en-US" dirty="0"/>
              <a:t>But with </a:t>
            </a:r>
            <a:r>
              <a:rPr lang="en-US" b="1" dirty="0">
                <a:solidFill>
                  <a:srgbClr val="4A8EF2"/>
                </a:solidFill>
              </a:rPr>
              <a:t>monopsony power </a:t>
            </a:r>
            <a:r>
              <a:rPr lang="en-US" dirty="0"/>
              <a:t>(in labor markets)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raises pay by providing “countervailing” power,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raise employment</a:t>
            </a:r>
          </a:p>
          <a:p>
            <a:endParaRPr lang="en-US" dirty="0"/>
          </a:p>
          <a:p>
            <a:r>
              <a:rPr lang="en-US" dirty="0"/>
              <a:t>And with </a:t>
            </a:r>
            <a:r>
              <a:rPr lang="en-US" b="1" dirty="0">
                <a:solidFill>
                  <a:srgbClr val="4A8EF2"/>
                </a:solidFill>
              </a:rPr>
              <a:t>monopoly power</a:t>
            </a:r>
            <a:r>
              <a:rPr lang="en-US" b="1" dirty="0"/>
              <a:t> </a:t>
            </a:r>
            <a:r>
              <a:rPr lang="en-US" dirty="0"/>
              <a:t>(in product markets):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raises pay by enabling workers to share in the excess profits / “rents” their firms produce,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affect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AE7AE6-52EE-42BE-86E3-5DC37173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18"/>
          <a:stretch/>
        </p:blipFill>
        <p:spPr>
          <a:xfrm>
            <a:off x="246310" y="1847571"/>
            <a:ext cx="5201417" cy="2177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84AF81-635F-4D5D-A9DE-C9EE900B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18" y="4169289"/>
            <a:ext cx="5012411" cy="25425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EC2CF3-1F58-4840-AFD3-87F0FE65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Workers want more voice in their workplace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19D07-1107-46B6-95BA-81DD37641824}"/>
              </a:ext>
            </a:extLst>
          </p:cNvPr>
          <p:cNvSpPr txBox="1"/>
          <p:nvPr/>
        </p:nvSpPr>
        <p:spPr>
          <a:xfrm>
            <a:off x="6542166" y="4332803"/>
            <a:ext cx="2252211" cy="2246769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400" i="1" dirty="0">
                <a:solidFill>
                  <a:schemeClr val="bg1"/>
                </a:solidFill>
              </a:rPr>
              <a:t>see e.g. :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Freeman and Rogers (2006),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 err="1">
                <a:solidFill>
                  <a:schemeClr val="bg1"/>
                </a:solidFill>
              </a:rPr>
              <a:t>Kochan</a:t>
            </a:r>
            <a:r>
              <a:rPr lang="en-US" sz="1400" i="1" dirty="0">
                <a:solidFill>
                  <a:schemeClr val="bg1"/>
                </a:solidFill>
              </a:rPr>
              <a:t>, Yang, Kimball, and Kelly (2019),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Hertel-Fernandez, Naidu, Reich, &amp; Youngblood (2020),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Hertel-Fernandez, Kimball, and </a:t>
            </a:r>
            <a:r>
              <a:rPr lang="en-US" sz="1400" i="1" dirty="0" err="1">
                <a:solidFill>
                  <a:schemeClr val="bg1"/>
                </a:solidFill>
              </a:rPr>
              <a:t>Kochan</a:t>
            </a:r>
            <a:r>
              <a:rPr lang="en-US" sz="1400" i="1" dirty="0">
                <a:solidFill>
                  <a:schemeClr val="bg1"/>
                </a:solidFill>
              </a:rPr>
              <a:t> (2020),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Hertel-Fernandez (2020),  </a:t>
            </a:r>
            <a:br>
              <a:rPr lang="en-US" sz="1400" i="1" dirty="0">
                <a:solidFill>
                  <a:schemeClr val="bg1"/>
                </a:solidFill>
              </a:rPr>
            </a:br>
            <a:r>
              <a:rPr lang="en-US" sz="1400" i="1" dirty="0" err="1">
                <a:solidFill>
                  <a:schemeClr val="bg1"/>
                </a:solidFill>
              </a:rPr>
              <a:t>Mazumder</a:t>
            </a:r>
            <a:r>
              <a:rPr lang="en-US" sz="1400" i="1" dirty="0">
                <a:solidFill>
                  <a:schemeClr val="bg1"/>
                </a:solidFill>
              </a:rPr>
              <a:t> and Yan (2020)</a:t>
            </a:r>
          </a:p>
        </p:txBody>
      </p:sp>
    </p:spTree>
    <p:extLst>
      <p:ext uri="{BB962C8B-B14F-4D97-AF65-F5344CB8AC3E}">
        <p14:creationId xmlns:p14="http://schemas.microsoft.com/office/powerpoint/2010/main" val="32102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433E5-B6E1-4CD2-977F-ED7FEE1BE0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E613AF-A295-4B30-9AA7-123221C8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11" y="609669"/>
            <a:ext cx="8272212" cy="1013800"/>
          </a:xfrm>
        </p:spPr>
        <p:txBody>
          <a:bodyPr/>
          <a:lstStyle/>
          <a:p>
            <a:r>
              <a:rPr lang="en-US" dirty="0">
                <a:solidFill>
                  <a:srgbClr val="F8FBFE"/>
                </a:solidFill>
              </a:rPr>
              <a:t>1. Declining worker power can explain a large share of the rise in U.S. </a:t>
            </a:r>
            <a:r>
              <a:rPr lang="en-US" b="1" dirty="0">
                <a:solidFill>
                  <a:srgbClr val="4A8EF2"/>
                </a:solidFill>
              </a:rPr>
              <a:t>income inequality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26527-C1FC-43FB-BE7C-A35ED1DE6A0D}"/>
              </a:ext>
            </a:extLst>
          </p:cNvPr>
          <p:cNvSpPr txBox="1">
            <a:spLocks/>
          </p:cNvSpPr>
          <p:nvPr/>
        </p:nvSpPr>
        <p:spPr>
          <a:xfrm>
            <a:off x="355211" y="2645140"/>
            <a:ext cx="8519848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8FBFE"/>
                </a:solidFill>
              </a:rPr>
              <a:t>2. Worker power differentials are important determinants of other </a:t>
            </a:r>
            <a:r>
              <a:rPr lang="en-US" b="1" dirty="0">
                <a:solidFill>
                  <a:srgbClr val="4A8EF2"/>
                </a:solidFill>
              </a:rPr>
              <a:t>inequalities</a:t>
            </a:r>
            <a:r>
              <a:rPr lang="en-US" dirty="0">
                <a:solidFill>
                  <a:srgbClr val="F8FBFE"/>
                </a:solidFill>
              </a:rPr>
              <a:t> in health, autonomy, safety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DB392A-1AA3-4E9B-B491-2CC2320B19F4}"/>
              </a:ext>
            </a:extLst>
          </p:cNvPr>
          <p:cNvSpPr txBox="1">
            <a:spLocks/>
          </p:cNvSpPr>
          <p:nvPr/>
        </p:nvSpPr>
        <p:spPr>
          <a:xfrm>
            <a:off x="355211" y="4680611"/>
            <a:ext cx="8272212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8FBFE"/>
                </a:solidFill>
              </a:rPr>
              <a:t>3. Worker power matters for </a:t>
            </a:r>
            <a:r>
              <a:rPr lang="en-US" b="1" dirty="0">
                <a:solidFill>
                  <a:srgbClr val="4A8EF2"/>
                </a:solidFill>
              </a:rPr>
              <a:t>sustainable political and social change</a:t>
            </a:r>
          </a:p>
        </p:txBody>
      </p:sp>
    </p:spTree>
    <p:extLst>
      <p:ext uri="{BB962C8B-B14F-4D97-AF65-F5344CB8AC3E}">
        <p14:creationId xmlns:p14="http://schemas.microsoft.com/office/powerpoint/2010/main" val="9788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893E-F8F9-452D-9D41-226BC5A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worker power?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CCBEB-9156-4A09-B8EC-1DB6F3647E22}"/>
              </a:ext>
            </a:extLst>
          </p:cNvPr>
          <p:cNvSpPr txBox="1"/>
          <p:nvPr/>
        </p:nvSpPr>
        <p:spPr>
          <a:xfrm>
            <a:off x="715006" y="2026488"/>
            <a:ext cx="3961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EF2"/>
                </a:solidFill>
              </a:rPr>
              <a:t>FORMAL INSTITUTIONS:</a:t>
            </a:r>
          </a:p>
          <a:p>
            <a:pPr algn="ctr"/>
            <a:endParaRPr lang="en-US" b="1" dirty="0">
              <a:solidFill>
                <a:srgbClr val="4A8EF2"/>
              </a:solidFill>
            </a:endParaRPr>
          </a:p>
          <a:p>
            <a:r>
              <a:rPr lang="en-US" dirty="0"/>
              <a:t>	Unions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Workers on boards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Employee ownership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	Works councils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Wage boards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3A618-0125-428E-913F-4E637DD7261A}"/>
              </a:ext>
            </a:extLst>
          </p:cNvPr>
          <p:cNvSpPr txBox="1"/>
          <p:nvPr/>
        </p:nvSpPr>
        <p:spPr>
          <a:xfrm>
            <a:off x="4947907" y="2026488"/>
            <a:ext cx="3961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EF2"/>
                </a:solidFill>
              </a:rPr>
              <a:t>INFORMAL INSTITUTIONS:</a:t>
            </a:r>
          </a:p>
          <a:p>
            <a:pPr algn="ctr"/>
            <a:endParaRPr lang="en-US" b="1" dirty="0">
              <a:solidFill>
                <a:srgbClr val="4A8EF2"/>
              </a:solidFill>
            </a:endParaRPr>
          </a:p>
          <a:p>
            <a:r>
              <a:rPr lang="en-US" dirty="0"/>
              <a:t>	Fairness norms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pressure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4" name="Picture 23" descr="A group of people walking down a street&#10;&#10;Description automatically generated">
            <a:extLst>
              <a:ext uri="{FF2B5EF4-FFF2-40B4-BE49-F238E27FC236}">
                <a16:creationId xmlns:a16="http://schemas.microsoft.com/office/drawing/2014/main" id="{ADCF5A9F-8D53-4C70-A591-AA66F17C4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7489">
            <a:off x="4117326" y="4019864"/>
            <a:ext cx="1801857" cy="1350829"/>
          </a:xfrm>
          <a:prstGeom prst="rect">
            <a:avLst/>
          </a:prstGeom>
        </p:spPr>
      </p:pic>
      <p:pic>
        <p:nvPicPr>
          <p:cNvPr id="26" name="Picture 25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106BEE2-C4FA-476A-83FB-4773992F0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9">
            <a:off x="6304701" y="3904208"/>
            <a:ext cx="1997394" cy="13341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47904-9BB0-44F6-801D-30B1ECB19FC4}"/>
              </a:ext>
            </a:extLst>
          </p:cNvPr>
          <p:cNvSpPr txBox="1"/>
          <p:nvPr/>
        </p:nvSpPr>
        <p:spPr>
          <a:xfrm>
            <a:off x="3448295" y="6209144"/>
            <a:ext cx="2247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Fast food workers’ strike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8A719C1-EC5D-49F8-AF67-47CB2B08E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6" y="2372877"/>
            <a:ext cx="640080" cy="64008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C47B7025-58A9-4254-ADAC-EB41BC6FF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78" y="3073984"/>
            <a:ext cx="491125" cy="491125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7C00B63C-C5D1-47A6-AA99-5F1690FAB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35" y="2460349"/>
            <a:ext cx="685800" cy="68580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A7C3ABF3-130D-4FE1-8B87-F4C2E7F6A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6" y="3003449"/>
            <a:ext cx="640080" cy="64008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CFFACF48-2C4D-469D-A593-2BBE09608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2" y="3619153"/>
            <a:ext cx="549308" cy="549308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C5BB65D9-20E3-4A0A-BAB9-EF19C0F47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36" y="4228436"/>
            <a:ext cx="393020" cy="393020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3CDBA3B2-3CC7-415F-84AF-14844BD29B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9" y="4794643"/>
            <a:ext cx="606527" cy="606527"/>
          </a:xfrm>
          <a:prstGeom prst="rect">
            <a:avLst/>
          </a:prstGeom>
        </p:spPr>
      </p:pic>
      <p:pic>
        <p:nvPicPr>
          <p:cNvPr id="30" name="Picture 29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D0A9AB06-44C4-4263-AF1D-5E49A2B64B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3" y="4887092"/>
            <a:ext cx="1884592" cy="12570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7BD420D-AB32-4EE2-B822-569030D15E74}"/>
              </a:ext>
            </a:extLst>
          </p:cNvPr>
          <p:cNvSpPr txBox="1"/>
          <p:nvPr/>
        </p:nvSpPr>
        <p:spPr>
          <a:xfrm>
            <a:off x="4148732" y="6135804"/>
            <a:ext cx="445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Images: fast food workers’ strike; nursing strike; Stop and Shop strike</a:t>
            </a:r>
          </a:p>
        </p:txBody>
      </p:sp>
    </p:spTree>
    <p:extLst>
      <p:ext uri="{BB962C8B-B14F-4D97-AF65-F5344CB8AC3E}">
        <p14:creationId xmlns:p14="http://schemas.microsoft.com/office/powerpoint/2010/main" val="16762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F468-7B47-4AE9-9575-F9A81C86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power has declined steeply in the U.S. in recent decades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10E181C-0009-4171-81DF-CE9919E3E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1879670"/>
            <a:ext cx="6427694" cy="44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433E5-B6E1-4CD2-977F-ED7FEE1BE0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E613AF-A295-4B30-9AA7-123221C8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11" y="609669"/>
            <a:ext cx="8272212" cy="1013800"/>
          </a:xfrm>
        </p:spPr>
        <p:txBody>
          <a:bodyPr/>
          <a:lstStyle/>
          <a:p>
            <a:r>
              <a:rPr lang="en-US" dirty="0">
                <a:solidFill>
                  <a:srgbClr val="F8FBFE"/>
                </a:solidFill>
              </a:rPr>
              <a:t>1. Declining worker power can explain a large share of the rise in U.S. </a:t>
            </a:r>
            <a:r>
              <a:rPr lang="en-US" b="1" dirty="0">
                <a:solidFill>
                  <a:srgbClr val="4A8EF2"/>
                </a:solidFill>
              </a:rPr>
              <a:t>income inequality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D05A5D-7996-4F39-A7B4-465DA7755A54}"/>
              </a:ext>
            </a:extLst>
          </p:cNvPr>
          <p:cNvSpPr/>
          <p:nvPr/>
        </p:nvSpPr>
        <p:spPr>
          <a:xfrm>
            <a:off x="0" y="449200"/>
            <a:ext cx="219075" cy="1174269"/>
          </a:xfrm>
          <a:prstGeom prst="rect">
            <a:avLst/>
          </a:prstGeom>
          <a:solidFill>
            <a:srgbClr val="4A8EF2"/>
          </a:solidFill>
          <a:ln>
            <a:solidFill>
              <a:srgbClr val="4A8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F468-7B47-4AE9-9575-F9A81C86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EBCBBB-35FA-4993-8A63-6B3852F13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7" y="2165842"/>
            <a:ext cx="6450046" cy="4692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6690A2-FD82-44E4-B050-FD88F8A94B42}"/>
              </a:ext>
            </a:extLst>
          </p:cNvPr>
          <p:cNvSpPr txBox="1"/>
          <p:nvPr/>
        </p:nvSpPr>
        <p:spPr>
          <a:xfrm>
            <a:off x="1991231" y="1903145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</a:t>
            </a:r>
            <a:r>
              <a:rPr lang="en-US" b="1" dirty="0">
                <a:solidFill>
                  <a:srgbClr val="1A476F"/>
                </a:solidFill>
              </a:rPr>
              <a:t>labor share </a:t>
            </a:r>
            <a:r>
              <a:rPr lang="en-US" dirty="0"/>
              <a:t>and </a:t>
            </a:r>
            <a:r>
              <a:rPr lang="en-US" b="1" dirty="0">
                <a:solidFill>
                  <a:srgbClr val="C10534"/>
                </a:solidFill>
              </a:rPr>
              <a:t>“labor rent” share</a:t>
            </a:r>
            <a:r>
              <a:rPr lang="en-US" dirty="0"/>
              <a:t>, 1982-2016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24670-ED22-42AE-8481-D4C6CAA53EAB}"/>
              </a:ext>
            </a:extLst>
          </p:cNvPr>
          <p:cNvSpPr txBox="1"/>
          <p:nvPr/>
        </p:nvSpPr>
        <p:spPr>
          <a:xfrm>
            <a:off x="15177" y="6611779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Source: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18312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ED-55FF-4387-99A7-52A58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71E-0DCA-4C08-AB71-39235A16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9" y="1914210"/>
            <a:ext cx="8272211" cy="3678303"/>
          </a:xfrm>
        </p:spPr>
        <p:txBody>
          <a:bodyPr>
            <a:normAutofit/>
          </a:bodyPr>
          <a:lstStyle/>
          <a:p>
            <a:r>
              <a:rPr lang="en-US" b="1" dirty="0"/>
              <a:t>Falling labor share </a:t>
            </a:r>
          </a:p>
          <a:p>
            <a:r>
              <a:rPr lang="en-US" dirty="0"/>
              <a:t>Rising labor income inequality</a:t>
            </a:r>
          </a:p>
          <a:p>
            <a:r>
              <a:rPr lang="en-US" dirty="0"/>
              <a:t>Rising top 1% share</a:t>
            </a:r>
          </a:p>
          <a:p>
            <a:r>
              <a:rPr lang="en-US" dirty="0"/>
              <a:t>Slowing decline of racial wage gap</a:t>
            </a:r>
          </a:p>
          <a:p>
            <a:r>
              <a:rPr lang="en-US" dirty="0"/>
              <a:t>Cross-country dynamics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6CDB-84DE-4C27-979F-539A219E039C}"/>
              </a:ext>
            </a:extLst>
          </p:cNvPr>
          <p:cNvSpPr txBox="1"/>
          <p:nvPr/>
        </p:nvSpPr>
        <p:spPr>
          <a:xfrm>
            <a:off x="498421" y="5375435"/>
            <a:ext cx="8104789" cy="954107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A growing collage of evidence, including: DiNardo, Fortin, and Lemieux (1996), Levy and Temin (2007), Kristal (2010), Western and Rosenfeld (2011), </a:t>
            </a:r>
            <a:r>
              <a:rPr lang="en-US" sz="1400" i="1" dirty="0" err="1">
                <a:solidFill>
                  <a:schemeClr val="bg1"/>
                </a:solidFill>
              </a:rPr>
              <a:t>Kleykamp</a:t>
            </a:r>
            <a:r>
              <a:rPr lang="en-US" sz="1400" i="1" dirty="0">
                <a:solidFill>
                  <a:schemeClr val="bg1"/>
                </a:solidFill>
              </a:rPr>
              <a:t> and Rosenfeld (2012), Bivens and Mishel (2013), </a:t>
            </a:r>
            <a:r>
              <a:rPr lang="en-US" sz="1400" i="1" dirty="0" err="1">
                <a:solidFill>
                  <a:schemeClr val="bg1"/>
                </a:solidFill>
              </a:rPr>
              <a:t>Jaumotte</a:t>
            </a:r>
            <a:r>
              <a:rPr lang="en-US" sz="1400" i="1" dirty="0">
                <a:solidFill>
                  <a:schemeClr val="bg1"/>
                </a:solidFill>
              </a:rPr>
              <a:t> and Osorio-</a:t>
            </a:r>
            <a:r>
              <a:rPr lang="en-US" sz="1400" i="1" dirty="0" err="1">
                <a:solidFill>
                  <a:schemeClr val="bg1"/>
                </a:solidFill>
              </a:rPr>
              <a:t>Buitron</a:t>
            </a:r>
            <a:r>
              <a:rPr lang="en-US" sz="1400" i="1" dirty="0">
                <a:solidFill>
                  <a:schemeClr val="bg1"/>
                </a:solidFill>
              </a:rPr>
              <a:t> (2015), Farber, Herbst, </a:t>
            </a:r>
            <a:r>
              <a:rPr lang="en-US" sz="1400" i="1" dirty="0" err="1">
                <a:solidFill>
                  <a:schemeClr val="bg1"/>
                </a:solidFill>
              </a:rPr>
              <a:t>Kuziemko</a:t>
            </a:r>
            <a:r>
              <a:rPr lang="en-US" sz="1400" i="1" dirty="0">
                <a:solidFill>
                  <a:schemeClr val="bg1"/>
                </a:solidFill>
              </a:rPr>
              <a:t>, and Naidu (2018), Fortin, Lemieux, and Lloyd (2018), Denice and Rosenfeld (2018),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234458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ED-55FF-4387-99A7-52A58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71E-0DCA-4C08-AB71-39235A16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9" y="1914210"/>
            <a:ext cx="8272211" cy="3678303"/>
          </a:xfrm>
        </p:spPr>
        <p:txBody>
          <a:bodyPr>
            <a:normAutofit/>
          </a:bodyPr>
          <a:lstStyle/>
          <a:p>
            <a:r>
              <a:rPr lang="en-US" dirty="0"/>
              <a:t>Falling labor share </a:t>
            </a:r>
          </a:p>
          <a:p>
            <a:r>
              <a:rPr lang="en-US" b="1" dirty="0"/>
              <a:t>Rising labor income inequality</a:t>
            </a:r>
          </a:p>
          <a:p>
            <a:r>
              <a:rPr lang="en-US" dirty="0"/>
              <a:t>Rising top 1% share</a:t>
            </a:r>
          </a:p>
          <a:p>
            <a:r>
              <a:rPr lang="en-US" dirty="0"/>
              <a:t>Slowing decline of racial wage gap</a:t>
            </a:r>
          </a:p>
          <a:p>
            <a:r>
              <a:rPr lang="en-US" dirty="0"/>
              <a:t>Cross-country dynamics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6CDB-84DE-4C27-979F-539A219E039C}"/>
              </a:ext>
            </a:extLst>
          </p:cNvPr>
          <p:cNvSpPr txBox="1"/>
          <p:nvPr/>
        </p:nvSpPr>
        <p:spPr>
          <a:xfrm>
            <a:off x="498421" y="5375435"/>
            <a:ext cx="8104789" cy="954107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A growing collage of evidence, including: DiNardo, Fortin, and Lemieux (1996), Levy and Temin (2007), Kristal (2010), Western and Rosenfeld (2011), </a:t>
            </a:r>
            <a:r>
              <a:rPr lang="en-US" sz="1400" i="1" dirty="0" err="1">
                <a:solidFill>
                  <a:schemeClr val="bg1"/>
                </a:solidFill>
              </a:rPr>
              <a:t>Kleykamp</a:t>
            </a:r>
            <a:r>
              <a:rPr lang="en-US" sz="1400" i="1" dirty="0">
                <a:solidFill>
                  <a:schemeClr val="bg1"/>
                </a:solidFill>
              </a:rPr>
              <a:t> and Rosenfeld (2012), Bivens and Mishel (2013), </a:t>
            </a:r>
            <a:r>
              <a:rPr lang="en-US" sz="1400" i="1" dirty="0" err="1">
                <a:solidFill>
                  <a:schemeClr val="bg1"/>
                </a:solidFill>
              </a:rPr>
              <a:t>Jaumotte</a:t>
            </a:r>
            <a:r>
              <a:rPr lang="en-US" sz="1400" i="1" dirty="0">
                <a:solidFill>
                  <a:schemeClr val="bg1"/>
                </a:solidFill>
              </a:rPr>
              <a:t> and Osorio-</a:t>
            </a:r>
            <a:r>
              <a:rPr lang="en-US" sz="1400" i="1" dirty="0" err="1">
                <a:solidFill>
                  <a:schemeClr val="bg1"/>
                </a:solidFill>
              </a:rPr>
              <a:t>Buitron</a:t>
            </a:r>
            <a:r>
              <a:rPr lang="en-US" sz="1400" i="1" dirty="0">
                <a:solidFill>
                  <a:schemeClr val="bg1"/>
                </a:solidFill>
              </a:rPr>
              <a:t> (2015), Farber, Herbst, </a:t>
            </a:r>
            <a:r>
              <a:rPr lang="en-US" sz="1400" i="1" dirty="0" err="1">
                <a:solidFill>
                  <a:schemeClr val="bg1"/>
                </a:solidFill>
              </a:rPr>
              <a:t>Kuziemko</a:t>
            </a:r>
            <a:r>
              <a:rPr lang="en-US" sz="1400" i="1" dirty="0">
                <a:solidFill>
                  <a:schemeClr val="bg1"/>
                </a:solidFill>
              </a:rPr>
              <a:t>, and Naidu (2018), Fortin, Lemieux, and Lloyd (2018), Denice and Rosenfeld (2018),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29580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ED-55FF-4387-99A7-52A58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Declining worker power can explain (a large share of) major inequality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71E-0DCA-4C08-AB71-39235A16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9" y="1914210"/>
            <a:ext cx="8272211" cy="3678303"/>
          </a:xfrm>
        </p:spPr>
        <p:txBody>
          <a:bodyPr>
            <a:normAutofit/>
          </a:bodyPr>
          <a:lstStyle/>
          <a:p>
            <a:r>
              <a:rPr lang="en-US" dirty="0"/>
              <a:t>Falling labor share </a:t>
            </a:r>
          </a:p>
          <a:p>
            <a:r>
              <a:rPr lang="en-US" dirty="0"/>
              <a:t>Rising labor income inequality</a:t>
            </a:r>
          </a:p>
          <a:p>
            <a:r>
              <a:rPr lang="en-US" b="1" dirty="0"/>
              <a:t>Rising top 1% share</a:t>
            </a:r>
          </a:p>
          <a:p>
            <a:r>
              <a:rPr lang="en-US" dirty="0"/>
              <a:t>Slowing decline of racial wage gap</a:t>
            </a:r>
          </a:p>
          <a:p>
            <a:r>
              <a:rPr lang="en-US" dirty="0"/>
              <a:t>Cross-country dynamics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6CDB-84DE-4C27-979F-539A219E039C}"/>
              </a:ext>
            </a:extLst>
          </p:cNvPr>
          <p:cNvSpPr txBox="1"/>
          <p:nvPr/>
        </p:nvSpPr>
        <p:spPr>
          <a:xfrm>
            <a:off x="498421" y="5375435"/>
            <a:ext cx="8104789" cy="954107"/>
          </a:xfrm>
          <a:prstGeom prst="rect">
            <a:avLst/>
          </a:prstGeom>
          <a:solidFill>
            <a:srgbClr val="84B2F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bg1"/>
                </a:solidFill>
              </a:rPr>
              <a:t>A growing collage of evidence, including: DiNardo, Fortin, and Lemieux (1996), Levy and Temin (2007), Kristal (2010), Western and Rosenfeld (2011), </a:t>
            </a:r>
            <a:r>
              <a:rPr lang="en-US" sz="1400" i="1" dirty="0" err="1">
                <a:solidFill>
                  <a:schemeClr val="bg1"/>
                </a:solidFill>
              </a:rPr>
              <a:t>Kleykamp</a:t>
            </a:r>
            <a:r>
              <a:rPr lang="en-US" sz="1400" i="1" dirty="0">
                <a:solidFill>
                  <a:schemeClr val="bg1"/>
                </a:solidFill>
              </a:rPr>
              <a:t> and Rosenfeld (2012), Bivens and Mishel (2013), </a:t>
            </a:r>
            <a:r>
              <a:rPr lang="en-US" sz="1400" i="1" dirty="0" err="1">
                <a:solidFill>
                  <a:schemeClr val="bg1"/>
                </a:solidFill>
              </a:rPr>
              <a:t>Jaumotte</a:t>
            </a:r>
            <a:r>
              <a:rPr lang="en-US" sz="1400" i="1" dirty="0">
                <a:solidFill>
                  <a:schemeClr val="bg1"/>
                </a:solidFill>
              </a:rPr>
              <a:t> and Osorio-</a:t>
            </a:r>
            <a:r>
              <a:rPr lang="en-US" sz="1400" i="1" dirty="0" err="1">
                <a:solidFill>
                  <a:schemeClr val="bg1"/>
                </a:solidFill>
              </a:rPr>
              <a:t>Buitron</a:t>
            </a:r>
            <a:r>
              <a:rPr lang="en-US" sz="1400" i="1" dirty="0">
                <a:solidFill>
                  <a:schemeClr val="bg1"/>
                </a:solidFill>
              </a:rPr>
              <a:t> (2015), Farber, Herbst, </a:t>
            </a:r>
            <a:r>
              <a:rPr lang="en-US" sz="1400" i="1" dirty="0" err="1">
                <a:solidFill>
                  <a:schemeClr val="bg1"/>
                </a:solidFill>
              </a:rPr>
              <a:t>Kuziemko</a:t>
            </a:r>
            <a:r>
              <a:rPr lang="en-US" sz="1400" i="1" dirty="0">
                <a:solidFill>
                  <a:schemeClr val="bg1"/>
                </a:solidFill>
              </a:rPr>
              <a:t>, and Naidu (2018), Fortin, Lemieux, and Lloyd (2018), Denice and Rosenfeld (2018), Stansbury and Summers (2020)</a:t>
            </a:r>
          </a:p>
        </p:txBody>
      </p:sp>
    </p:spTree>
    <p:extLst>
      <p:ext uri="{BB962C8B-B14F-4D97-AF65-F5344CB8AC3E}">
        <p14:creationId xmlns:p14="http://schemas.microsoft.com/office/powerpoint/2010/main" val="698797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A4193"/>
      </a:accent1>
      <a:accent2>
        <a:srgbClr val="84B2F6"/>
      </a:accent2>
      <a:accent3>
        <a:srgbClr val="297FD5"/>
      </a:accent3>
      <a:accent4>
        <a:srgbClr val="596984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3959</TotalTime>
  <Words>1111</Words>
  <Application>Microsoft Office PowerPoint</Application>
  <PresentationFormat>On-screen Show (4:3)</PresentationFormat>
  <Paragraphs>117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Wingdings 2</vt:lpstr>
      <vt:lpstr>Dividend</vt:lpstr>
      <vt:lpstr>Custom Design</vt:lpstr>
      <vt:lpstr>To tackle inequality, (re)Build worker power</vt:lpstr>
      <vt:lpstr>1. Declining worker power can explain a large share of the rise in U.S. income inequality</vt:lpstr>
      <vt:lpstr>What is worker power?</vt:lpstr>
      <vt:lpstr>Worker power has declined steeply in the U.S. in recent decades</vt:lpstr>
      <vt:lpstr>1. Declining worker power can explain a large share of the rise in U.S. income inequality</vt:lpstr>
      <vt:lpstr>Declining worker power can explain (a large share of) major inequality trends</vt:lpstr>
      <vt:lpstr>Declining worker power can explain (a large share of) major inequality trends</vt:lpstr>
      <vt:lpstr>Declining worker power can explain (a large share of) major inequality trends</vt:lpstr>
      <vt:lpstr>Declining worker power can explain (a large share of) major inequality trends</vt:lpstr>
      <vt:lpstr>Declining worker power can explain (a large share of) major inequality trends</vt:lpstr>
      <vt:lpstr>Declining worker power can explain (a large share of) major inequality trends</vt:lpstr>
      <vt:lpstr>PowerPoint Presentation</vt:lpstr>
      <vt:lpstr>Worker power matters for other inequalities</vt:lpstr>
      <vt:lpstr>PowerPoint Presentation</vt:lpstr>
      <vt:lpstr>Worker power matters for sustainable political and social change</vt:lpstr>
      <vt:lpstr>(re)Building worker power in 21st century America?</vt:lpstr>
      <vt:lpstr>Appendix</vt:lpstr>
      <vt:lpstr>How does worker power work?</vt:lpstr>
      <vt:lpstr>Workers want more voice in their workplace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Case for Central Bank Independence Dead?</dc:title>
  <dc:creator>Anna Stansbury</dc:creator>
  <cp:lastModifiedBy>a.m.stansbury@gmail.com</cp:lastModifiedBy>
  <cp:revision>448</cp:revision>
  <cp:lastPrinted>2017-03-27T17:32:41Z</cp:lastPrinted>
  <dcterms:created xsi:type="dcterms:W3CDTF">2017-03-24T00:34:13Z</dcterms:created>
  <dcterms:modified xsi:type="dcterms:W3CDTF">2020-11-02T18:49:32Z</dcterms:modified>
</cp:coreProperties>
</file>