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418" r:id="rId2"/>
    <p:sldId id="429" r:id="rId3"/>
    <p:sldId id="386" r:id="rId4"/>
    <p:sldId id="428" r:id="rId5"/>
    <p:sldId id="400" r:id="rId6"/>
    <p:sldId id="434" r:id="rId7"/>
    <p:sldId id="449" r:id="rId8"/>
    <p:sldId id="435" r:id="rId9"/>
    <p:sldId id="436" r:id="rId10"/>
    <p:sldId id="430" r:id="rId11"/>
    <p:sldId id="431" r:id="rId12"/>
    <p:sldId id="432" r:id="rId13"/>
    <p:sldId id="43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29"/>
            <p14:sldId id="386"/>
            <p14:sldId id="428"/>
            <p14:sldId id="400"/>
            <p14:sldId id="434"/>
            <p14:sldId id="449"/>
            <p14:sldId id="435"/>
            <p14:sldId id="436"/>
            <p14:sldId id="430"/>
            <p14:sldId id="431"/>
            <p14:sldId id="432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8A8AFF"/>
    <a:srgbClr val="D04E1D"/>
    <a:srgbClr val="698335"/>
    <a:srgbClr val="E1E600"/>
    <a:srgbClr val="6E6E6E"/>
    <a:srgbClr val="6D6D6D"/>
    <a:srgbClr val="D1501F"/>
    <a:srgbClr val="C45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5799" autoAdjust="0"/>
  </p:normalViewPr>
  <p:slideViewPr>
    <p:cSldViewPr>
      <p:cViewPr varScale="1">
        <p:scale>
          <a:sx n="114" d="100"/>
          <a:sy n="114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89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40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0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0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84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74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3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pPr/>
              <a:t>30.10.2016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pPr/>
              <a:t>30.10.2016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pPr/>
              <a:t>30.10.2016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pPr/>
              <a:t>30.10.2016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pPr/>
              <a:t>30.10.2016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pPr/>
              <a:t>30.10.2016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pPr/>
              <a:t>30.10.2016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pPr/>
              <a:t>30.10.2016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pPr/>
              <a:t>30.10.2016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pPr/>
              <a:t>30.10.2016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pPr/>
              <a:t>30.10.2016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pPr/>
              <a:t>30.10.2016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tvdn.com/ru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itvd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066800" y="410176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Введение в </a:t>
            </a:r>
            <a:r>
              <a:rPr lang="en-US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Typescript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015333" y="2512395"/>
            <a:ext cx="10185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D1501F"/>
                </a:solidFill>
                <a:latin typeface="Segoe UI Light" pitchFamily="34" charset="0"/>
              </a:rPr>
              <a:t>Typescript Fundamentals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9067800" y="5460471"/>
            <a:ext cx="219075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видео формате</a:t>
            </a:r>
          </a:p>
        </p:txBody>
      </p:sp>
      <p:sp>
        <p:nvSpPr>
          <p:cNvPr id="44" name="Прямоугольник 1"/>
          <p:cNvSpPr/>
          <p:nvPr/>
        </p:nvSpPr>
        <p:spPr>
          <a:xfrm>
            <a:off x="6629400" y="1521499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Посмотрите этот урок в видео формате на образовательном портале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  <a:hlinkClick r:id="rId3"/>
              </a:rPr>
              <a:t>ITVDN.com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для закрепления пройденного материала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/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Все курсы записаны сертифицированными тренерами, которые работают в учебном центре CyberBionic Systematics</a:t>
            </a: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58" y="4311070"/>
            <a:ext cx="2418442" cy="137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1119" y="1619911"/>
            <a:ext cx="5495924" cy="40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0593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rgbClr val="D04E1D"/>
                </a:solidFill>
                <a:latin typeface="Segoe UI Light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2475" y="1487488"/>
            <a:ext cx="10687050" cy="4533800"/>
            <a:chOff x="819150" y="1487488"/>
            <a:chExt cx="10687050" cy="4533800"/>
          </a:xfrm>
        </p:grpSpPr>
        <p:pic>
          <p:nvPicPr>
            <p:cNvPr id="45064" name="Picture 2" descr="http://usinformatic.com/images/brands/testprovider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56600" y="4849713"/>
              <a:ext cx="3149600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705600" y="1487488"/>
              <a:ext cx="4800600" cy="36925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TestProvider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– это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online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общей оценки знаний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IT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специалиста.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После каждого урока проходите тестирование для проверки знаний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на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  <a:hlinkClick r:id="rId5" action="ppaction://hlinkfile"/>
                </a:rPr>
                <a:t>TestProvider.com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Успешное прохождение финального тестирования позволит Вам получить соответствующий Сертификат.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50" y="1487488"/>
              <a:ext cx="5747860" cy="4467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8236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5335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7416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После урока обязательно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Прямоугольник 1"/>
          <p:cNvSpPr/>
          <p:nvPr/>
        </p:nvSpPr>
        <p:spPr>
          <a:xfrm>
            <a:off x="5400860" y="4089969"/>
            <a:ext cx="518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  <a:hlinkClick r:id="rId3"/>
              </a:rPr>
              <a:t>TestProvider.com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7" name="Прямоугольник 1"/>
          <p:cNvSpPr/>
          <p:nvPr/>
        </p:nvSpPr>
        <p:spPr>
          <a:xfrm>
            <a:off x="5400860" y="3016833"/>
            <a:ext cx="5803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Доступ можно получить через руководство вашего учебного центра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"/>
          <p:cNvSpPr/>
          <p:nvPr/>
        </p:nvSpPr>
        <p:spPr>
          <a:xfrm>
            <a:off x="5400860" y="2251472"/>
            <a:ext cx="5803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Повторите этот урок в видео формате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  <a:hlinkClick r:id="rId4"/>
              </a:rPr>
              <a:t>ITVDN.com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pic>
        <p:nvPicPr>
          <p:cNvPr id="18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60357"/>
            <a:ext cx="3352800" cy="154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s.developers.org.ua/img/events/ITVDNColorBlackText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60" y="2251472"/>
            <a:ext cx="2152636" cy="121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75183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790332" y="5404701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Войчик</a:t>
            </a:r>
            <a:r>
              <a:rPr lang="ru-RU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Сергей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Автор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курса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1390198"/>
            <a:ext cx="5976134" cy="42189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66" y="1410943"/>
            <a:ext cx="2286000" cy="399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92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4953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uk-UA" sz="4400" dirty="0" err="1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Модули</a:t>
            </a:r>
            <a:r>
              <a:rPr lang="uk-UA" sz="44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и </a:t>
            </a:r>
            <a:r>
              <a:rPr lang="uk-UA" sz="4400" dirty="0" err="1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пространства</a:t>
            </a:r>
            <a:r>
              <a:rPr lang="uk-UA" sz="44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sz="4400" dirty="0" err="1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имен</a:t>
            </a:r>
            <a:r>
              <a:rPr lang="ru-RU" sz="44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 Обобщения</a:t>
            </a: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79141" y="1051719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Модули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и </a:t>
            </a:r>
            <a:r>
              <a:rPr lang="uk-UA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пространства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имен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Обобщения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2300" y="1981200"/>
            <a:ext cx="5867400" cy="342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spcAft>
                <a:spcPts val="1200"/>
              </a:spcAft>
              <a:buClr>
                <a:srgbClr val="D04E1D"/>
              </a:buClr>
              <a:buFont typeface="+mj-lt"/>
              <a:buAutoNum type="arabicPeriod"/>
            </a:pPr>
            <a:r>
              <a:rPr lang="uk-UA" dirty="0" err="1">
                <a:solidFill>
                  <a:schemeClr val="tx1"/>
                </a:solidFill>
                <a:cs typeface="Segoe UI" panose="020B0502040204020203" pitchFamily="34" charset="0"/>
              </a:rPr>
              <a:t>Назначение</a:t>
            </a:r>
            <a:r>
              <a:rPr lang="uk-UA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tx1"/>
                </a:solidFill>
                <a:cs typeface="Segoe UI" panose="020B0502040204020203" pitchFamily="34" charset="0"/>
              </a:rPr>
              <a:t>модулей</a:t>
            </a:r>
            <a:r>
              <a:rPr lang="uk-UA" dirty="0">
                <a:solidFill>
                  <a:schemeClr val="tx1"/>
                </a:solidFill>
                <a:cs typeface="Segoe UI" panose="020B0502040204020203" pitchFamily="34" charset="0"/>
              </a:rPr>
              <a:t> и </a:t>
            </a:r>
            <a:r>
              <a:rPr lang="uk-UA" dirty="0" err="1">
                <a:solidFill>
                  <a:schemeClr val="tx1"/>
                </a:solidFill>
                <a:cs typeface="Segoe UI" panose="020B0502040204020203" pitchFamily="34" charset="0"/>
              </a:rPr>
              <a:t>пространства</a:t>
            </a:r>
            <a:r>
              <a:rPr lang="uk-UA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tx1"/>
                </a:solidFill>
                <a:cs typeface="Segoe UI" panose="020B0502040204020203" pitchFamily="34" charset="0"/>
              </a:rPr>
              <a:t>имен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1200"/>
              </a:spcAft>
              <a:buClr>
                <a:srgbClr val="D04E1D"/>
              </a:buClr>
              <a:buFont typeface="+mj-lt"/>
              <a:buAutoNum type="arabicPeriod"/>
            </a:pPr>
            <a:r>
              <a:rPr lang="uk-UA" dirty="0">
                <a:solidFill>
                  <a:schemeClr val="tx1"/>
                </a:solidFill>
                <a:cs typeface="Segoe UI" panose="020B0502040204020203" pitchFamily="34" charset="0"/>
              </a:rPr>
              <a:t>Формат </a:t>
            </a:r>
            <a:r>
              <a:rPr lang="uk-UA" dirty="0" err="1">
                <a:solidFill>
                  <a:schemeClr val="tx1"/>
                </a:solidFill>
                <a:cs typeface="Segoe UI" panose="020B0502040204020203" pitchFamily="34" charset="0"/>
              </a:rPr>
              <a:t>модулей</a:t>
            </a:r>
            <a:r>
              <a:rPr lang="uk-UA" dirty="0">
                <a:solidFill>
                  <a:schemeClr val="tx1"/>
                </a:solidFill>
                <a:cs typeface="Segoe UI" panose="020B0502040204020203" pitchFamily="34" charset="0"/>
              </a:rPr>
              <a:t> и </a:t>
            </a:r>
            <a:r>
              <a:rPr lang="uk-UA" dirty="0" err="1">
                <a:solidFill>
                  <a:schemeClr val="tx1"/>
                </a:solidFill>
                <a:cs typeface="Segoe UI" panose="020B0502040204020203" pitchFamily="34" charset="0"/>
              </a:rPr>
              <a:t>их</a:t>
            </a:r>
            <a:r>
              <a:rPr lang="uk-UA" dirty="0">
                <a:solidFill>
                  <a:schemeClr val="tx1"/>
                </a:solidFill>
                <a:cs typeface="Segoe UI" panose="020B0502040204020203" pitchFamily="34" charset="0"/>
              </a:rPr>
              <a:t> загрузка</a:t>
            </a:r>
            <a:endParaRPr lang="ru-RU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1200"/>
              </a:spcAft>
              <a:buClr>
                <a:srgbClr val="D04E1D"/>
              </a:buCl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Экспорт и импорт модуля</a:t>
            </a:r>
          </a:p>
          <a:p>
            <a:pPr marL="342900" indent="-342900" algn="just">
              <a:spcAft>
                <a:spcPts val="1200"/>
              </a:spcAft>
              <a:buClr>
                <a:srgbClr val="D04E1D"/>
              </a:buCl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 Обобщения (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Generics)</a:t>
            </a:r>
            <a:endParaRPr lang="ru-RU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355600" indent="266700" algn="just">
              <a:spcAft>
                <a:spcPts val="600"/>
              </a:spcAft>
              <a:buClr>
                <a:srgbClr val="D04E1D"/>
              </a:buClr>
              <a:buFont typeface="Arial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Что такое обобщения</a:t>
            </a:r>
          </a:p>
          <a:p>
            <a:pPr marL="355600" indent="266700" algn="just">
              <a:spcAft>
                <a:spcPts val="600"/>
              </a:spcAft>
              <a:buClr>
                <a:srgbClr val="D04E1D"/>
              </a:buClr>
              <a:buFont typeface="Arial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Обобщения и функции</a:t>
            </a:r>
          </a:p>
          <a:p>
            <a:pPr marL="355600" indent="266700" algn="just">
              <a:spcAft>
                <a:spcPts val="600"/>
              </a:spcAft>
              <a:buClr>
                <a:srgbClr val="D04E1D"/>
              </a:buClr>
              <a:buFont typeface="Arial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Обобщения в классах и интерфейсах</a:t>
            </a:r>
          </a:p>
          <a:p>
            <a:pPr marL="355600" indent="266700" algn="just">
              <a:spcAft>
                <a:spcPts val="600"/>
              </a:spcAft>
              <a:buClr>
                <a:srgbClr val="D04E1D"/>
              </a:buClr>
              <a:buFont typeface="Arial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Ограничения </a:t>
            </a:r>
            <a:r>
              <a:rPr lang="ru-RU" dirty="0" err="1">
                <a:solidFill>
                  <a:schemeClr val="tx1"/>
                </a:solidFill>
                <a:cs typeface="Segoe UI" panose="020B0502040204020203" pitchFamily="34" charset="0"/>
              </a:rPr>
              <a:t>обощений</a:t>
            </a:r>
            <a:endParaRPr lang="ru-RU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355600" algn="just">
              <a:spcAft>
                <a:spcPts val="600"/>
              </a:spcAft>
              <a:buClr>
                <a:srgbClr val="D04E1D"/>
              </a:buClr>
            </a:pP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Пространства имен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19164" y="3414325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Прямокутник 22"/>
          <p:cNvSpPr/>
          <p:nvPr/>
        </p:nvSpPr>
        <p:spPr>
          <a:xfrm>
            <a:off x="990600" y="1423435"/>
            <a:ext cx="106006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Пространства имен и модули позволяют хорошо упорядочивать код даже при большом количестве кода. Для определения пространств имен используется ключевое слово </a:t>
            </a:r>
            <a:r>
              <a:rPr lang="ru-RU" b="1" dirty="0" err="1"/>
              <a:t>namespace</a:t>
            </a:r>
            <a:r>
              <a:rPr lang="ru-RU" dirty="0"/>
              <a:t>:</a:t>
            </a:r>
            <a:endParaRPr lang="uk-UA" dirty="0"/>
          </a:p>
          <a:p>
            <a:endParaRPr lang="uk-UA" dirty="0"/>
          </a:p>
        </p:txBody>
      </p:sp>
      <p:sp>
        <p:nvSpPr>
          <p:cNvPr id="8" name="Прямокутник 7"/>
          <p:cNvSpPr/>
          <p:nvPr/>
        </p:nvSpPr>
        <p:spPr>
          <a:xfrm>
            <a:off x="2895600" y="2131094"/>
            <a:ext cx="7162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uk-U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IUser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name;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id;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uk-U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IUser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uk-U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phone: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uk-U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'id='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.id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 name'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 phone='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.phone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281054786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914400" y="808038"/>
            <a:ext cx="92964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ru-RU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лияние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namespace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3241" y="1533763"/>
            <a:ext cx="7737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69717" y="1506051"/>
            <a:ext cx="11052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Можно несколько раз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обьявить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модуль с одним и тем же именем, в этом случае все эти определения потом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обьединятся</a:t>
            </a:r>
            <a:endParaRPr lang="en-US" dirty="0"/>
          </a:p>
        </p:txBody>
      </p:sp>
      <p:sp>
        <p:nvSpPr>
          <p:cNvPr id="2" name="Прямокутник 1"/>
          <p:cNvSpPr/>
          <p:nvPr/>
        </p:nvSpPr>
        <p:spPr>
          <a:xfrm>
            <a:off x="7696200" y="2491055"/>
            <a:ext cx="325710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MyNamespace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endParaRPr lang="uk-UA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IUser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uk-U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//..</a:t>
            </a:r>
          </a:p>
          <a:p>
            <a:pPr lvl="1"/>
            <a:r>
              <a:rPr lang="uk-U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1"/>
            <a:endParaRPr lang="uk-UA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IUser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uk-U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//..</a:t>
            </a:r>
          </a:p>
          <a:p>
            <a:pPr lvl="1"/>
            <a:r>
              <a:rPr lang="uk-U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1"/>
            <a:endParaRPr lang="uk-UA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Admin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User {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uk-UA" sz="1100" dirty="0">
                <a:solidFill>
                  <a:srgbClr val="000000"/>
                </a:solidFill>
                <a:latin typeface="Consolas" panose="020B0609020204030204" pitchFamily="49" charset="0"/>
              </a:rPr>
              <a:t>//..</a:t>
            </a:r>
          </a:p>
          <a:p>
            <a:pPr lvl="1"/>
            <a:r>
              <a:rPr lang="uk-U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uk-UA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sz="11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1092037" y="2431563"/>
            <a:ext cx="325136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MyNamespace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uk-UA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IUser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uk-U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//..</a:t>
            </a:r>
          </a:p>
          <a:p>
            <a:r>
              <a:rPr lang="uk-U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MyNamespace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IUser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uk-U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//..</a:t>
            </a:r>
          </a:p>
          <a:p>
            <a:r>
              <a:rPr lang="uk-U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MyNamespace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Admin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User {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uk-UA" sz="1100" dirty="0">
                <a:solidFill>
                  <a:srgbClr val="000000"/>
                </a:solidFill>
                <a:latin typeface="Consolas" panose="020B0609020204030204" pitchFamily="49" charset="0"/>
              </a:rPr>
              <a:t>//..</a:t>
            </a:r>
          </a:p>
          <a:p>
            <a:r>
              <a:rPr lang="uk-U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sz="1100" dirty="0"/>
          </a:p>
        </p:txBody>
      </p:sp>
      <p:sp>
        <p:nvSpPr>
          <p:cNvPr id="6" name="Стрілка: вправо 5"/>
          <p:cNvSpPr/>
          <p:nvPr/>
        </p:nvSpPr>
        <p:spPr>
          <a:xfrm>
            <a:off x="4572000" y="3165611"/>
            <a:ext cx="1143000" cy="739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181112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Модули. Подключение модулей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Прямокутник 1"/>
          <p:cNvSpPr/>
          <p:nvPr/>
        </p:nvSpPr>
        <p:spPr>
          <a:xfrm>
            <a:off x="1397829" y="2023967"/>
            <a:ext cx="148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CommonJS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353473" y="2465677"/>
            <a:ext cx="35702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MyDependency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require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MyDependency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uk-UA" sz="1100" dirty="0"/>
          </a:p>
        </p:txBody>
      </p:sp>
      <p:sp>
        <p:nvSpPr>
          <p:cNvPr id="7" name="Прямокутник 6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uk-UA" dirty="0"/>
          </a:p>
        </p:txBody>
      </p:sp>
      <p:sp>
        <p:nvSpPr>
          <p:cNvPr id="8" name="Прямокутник 7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5578551" y="1880769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ES6</a:t>
            </a:r>
            <a:endParaRPr lang="uk-UA" dirty="0"/>
          </a:p>
        </p:txBody>
      </p:sp>
      <p:sp>
        <p:nvSpPr>
          <p:cNvPr id="12" name="Прямокутник 11"/>
          <p:cNvSpPr/>
          <p:nvPr/>
        </p:nvSpPr>
        <p:spPr>
          <a:xfrm>
            <a:off x="4572000" y="2465677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idenityUsers.ts</a:t>
            </a:r>
            <a:endParaRPr lang="en-US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IdentityUsers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uk-UA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IUser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name;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id;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uk-U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uk-UA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IUser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uk-UA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uk-UA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Admin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User {</a:t>
            </a:r>
            <a:r>
              <a:rPr lang="uk-UA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uk-UA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uk-UA" sz="1100" dirty="0"/>
          </a:p>
        </p:txBody>
      </p:sp>
      <p:sp>
        <p:nvSpPr>
          <p:cNvPr id="17" name="Прямокутник 16"/>
          <p:cNvSpPr/>
          <p:nvPr/>
        </p:nvSpPr>
        <p:spPr>
          <a:xfrm>
            <a:off x="4589721" y="4827591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IdentityUsers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"./Users"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user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IdentityUsers.User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(1,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"Serhii"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"****"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uk-UA" sz="1100" dirty="0"/>
          </a:p>
        </p:txBody>
      </p:sp>
      <p:sp>
        <p:nvSpPr>
          <p:cNvPr id="23" name="Прямокутник 22"/>
          <p:cNvSpPr/>
          <p:nvPr/>
        </p:nvSpPr>
        <p:spPr>
          <a:xfrm>
            <a:off x="9853971" y="1880769"/>
            <a:ext cx="713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AMD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Прямокутник 24"/>
          <p:cNvSpPr/>
          <p:nvPr/>
        </p:nvSpPr>
        <p:spPr>
          <a:xfrm>
            <a:off x="8260186" y="2508673"/>
            <a:ext cx="35102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define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dependencies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callback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require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modules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callback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6084374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Обобщения (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Generics)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3" name="Прямокутник 2"/>
          <p:cNvSpPr/>
          <p:nvPr/>
        </p:nvSpPr>
        <p:spPr>
          <a:xfrm>
            <a:off x="3581400" y="38296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&lt;T&gt;(data: T)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3581400" y="1654195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rgbClr val="D04E1D"/>
              </a:buClr>
              <a:buFont typeface="+mj-lt"/>
              <a:buAutoNum type="arabicPeriod"/>
            </a:pPr>
            <a:r>
              <a:rPr lang="uk-UA" dirty="0" err="1">
                <a:cs typeface="Segoe UI" panose="020B0502040204020203" pitchFamily="34" charset="0"/>
              </a:rPr>
              <a:t>Используются</a:t>
            </a:r>
            <a:r>
              <a:rPr lang="uk-UA" dirty="0">
                <a:cs typeface="Segoe UI" panose="020B0502040204020203" pitchFamily="34" charset="0"/>
              </a:rPr>
              <a:t> </a:t>
            </a:r>
            <a:r>
              <a:rPr lang="uk-UA" dirty="0" err="1">
                <a:cs typeface="Segoe UI" panose="020B0502040204020203" pitchFamily="34" charset="0"/>
              </a:rPr>
              <a:t>чтоб</a:t>
            </a:r>
            <a:r>
              <a:rPr lang="ru-RU" dirty="0">
                <a:cs typeface="Segoe UI" panose="020B0502040204020203" pitchFamily="34" charset="0"/>
              </a:rPr>
              <a:t>ы конкретизировать тип</a:t>
            </a:r>
            <a:endParaRPr lang="en-US" dirty="0"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1200"/>
              </a:spcAft>
              <a:buClr>
                <a:srgbClr val="D04E1D"/>
              </a:buClr>
              <a:buFont typeface="+mj-lt"/>
              <a:buAutoNum type="arabicPeriod"/>
            </a:pPr>
            <a:r>
              <a:rPr lang="ru-RU" dirty="0">
                <a:cs typeface="Segoe UI" panose="020B0502040204020203" pitchFamily="34" charset="0"/>
              </a:rPr>
              <a:t>Позволяют достичь большей гибкости при написании кода</a:t>
            </a:r>
          </a:p>
          <a:p>
            <a:pPr marL="342900" indent="-342900" algn="just">
              <a:spcAft>
                <a:spcPts val="1200"/>
              </a:spcAft>
              <a:buClr>
                <a:srgbClr val="D04E1D"/>
              </a:buClr>
              <a:buFont typeface="+mj-lt"/>
              <a:buAutoNum type="arabicPeriod"/>
            </a:pPr>
            <a:r>
              <a:rPr lang="ru-RU" dirty="0">
                <a:cs typeface="Segoe UI" panose="020B0502040204020203" pitchFamily="34" charset="0"/>
              </a:rPr>
              <a:t>Помогают избежать ошибок при написании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3429000" y="4775787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327884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45097</TotalTime>
  <Words>651</Words>
  <Application>Microsoft Office PowerPoint</Application>
  <PresentationFormat>Широкий екран</PresentationFormat>
  <Paragraphs>170</Paragraphs>
  <Slides>13</Slides>
  <Notes>12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Segoe UI Light</vt:lpstr>
      <vt:lpstr>Verdana</vt:lpstr>
      <vt:lpstr>Verdana</vt:lpstr>
      <vt:lpstr>Введение в Enterprise Library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Sergiy Voychik</cp:lastModifiedBy>
  <cp:revision>739</cp:revision>
  <dcterms:created xsi:type="dcterms:W3CDTF">2010-11-10T13:30:04Z</dcterms:created>
  <dcterms:modified xsi:type="dcterms:W3CDTF">2016-10-30T18:22:14Z</dcterms:modified>
</cp:coreProperties>
</file>