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418" r:id="rId2"/>
    <p:sldId id="429" r:id="rId3"/>
    <p:sldId id="386" r:id="rId4"/>
    <p:sldId id="428" r:id="rId5"/>
    <p:sldId id="400" r:id="rId6"/>
    <p:sldId id="434" r:id="rId7"/>
    <p:sldId id="435" r:id="rId8"/>
    <p:sldId id="449" r:id="rId9"/>
    <p:sldId id="430" r:id="rId10"/>
    <p:sldId id="431" r:id="rId11"/>
    <p:sldId id="432" r:id="rId12"/>
    <p:sldId id="433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18"/>
            <p14:sldId id="429"/>
            <p14:sldId id="386"/>
            <p14:sldId id="428"/>
            <p14:sldId id="400"/>
            <p14:sldId id="434"/>
            <p14:sldId id="435"/>
            <p14:sldId id="449"/>
            <p14:sldId id="430"/>
            <p14:sldId id="431"/>
            <p14:sldId id="432"/>
            <p14:sldId id="4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8A8AFF"/>
    <a:srgbClr val="D04E1D"/>
    <a:srgbClr val="698335"/>
    <a:srgbClr val="E1E600"/>
    <a:srgbClr val="6E6E6E"/>
    <a:srgbClr val="6D6D6D"/>
    <a:srgbClr val="D1501F"/>
    <a:srgbClr val="C459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799" autoAdjust="0"/>
  </p:normalViewPr>
  <p:slideViewPr>
    <p:cSldViewPr>
      <p:cViewPr varScale="1">
        <p:scale>
          <a:sx n="100" d="100"/>
          <a:sy n="100" d="100"/>
        </p:scale>
        <p:origin x="96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pPr/>
              <a:t>11/13/2016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7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/>
          </a:p>
        </p:txBody>
      </p:sp>
      <p:sp>
        <p:nvSpPr>
          <p:cNvPr id="460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16FE315-372D-4431-BC57-08764164FCC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140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31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720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09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64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75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0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174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84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8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pPr/>
              <a:t>13.11.2016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pPr/>
              <a:t>13.11.2016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pPr/>
              <a:t>13.11.2016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pPr/>
              <a:t>13.11.2016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pPr/>
              <a:t>13.11.2016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pPr/>
              <a:t>13.11.2016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pPr/>
              <a:t>13.11.2016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pPr/>
              <a:t>13.11.2016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pPr/>
              <a:t>13.11.2016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pPr/>
              <a:t>13.11.2016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pPr/>
              <a:t>13.11.2016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pPr/>
              <a:t>13.11.2016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TestProvider.com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tvdn.com/ru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://itvdn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r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066800" y="4101765"/>
            <a:ext cx="8458200" cy="69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Введение в </a:t>
            </a:r>
            <a:r>
              <a:rPr lang="en-US" sz="2800" dirty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Typescript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015333" y="2512395"/>
            <a:ext cx="101851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D1501F"/>
                </a:solidFill>
                <a:latin typeface="Segoe UI Light" pitchFamily="34" charset="0"/>
              </a:rPr>
              <a:t>Typescript Fundamentals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49" y="457200"/>
            <a:ext cx="1899151" cy="817539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447800" y="110734"/>
            <a:ext cx="50292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</a:t>
            </a: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8738506" y="3483424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" y="76200"/>
            <a:ext cx="1023211" cy="28451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http://itvdn.com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9067800" y="5460471"/>
            <a:ext cx="2190751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8678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>
                <a:solidFill>
                  <a:srgbClr val="D04E1D"/>
                </a:solidFill>
                <a:latin typeface="Segoe UI Light" pitchFamily="34" charset="0"/>
              </a:rPr>
              <a:t>TestProvider.com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059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45060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45061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Проверка знаний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2475" y="1487488"/>
            <a:ext cx="10687050" cy="4533800"/>
            <a:chOff x="819150" y="1487488"/>
            <a:chExt cx="10687050" cy="4533800"/>
          </a:xfrm>
        </p:grpSpPr>
        <p:pic>
          <p:nvPicPr>
            <p:cNvPr id="45064" name="Picture 2" descr="http://usinformatic.com/images/brands/testprovider.pn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356600" y="4849713"/>
              <a:ext cx="3149600" cy="1171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6705600" y="1487488"/>
              <a:ext cx="4800600" cy="36925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TestProvider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 – это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online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сервис проверки знаний по информационным технологиям. С его помощью Вы можете оценить Ваш уровень и выявить слабые места. Он будет полезен как в процессе изучения технологии, так и общей оценки знаний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IT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специалиста.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После каждого урока проходите тестирование для проверки знаний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на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  <a:hlinkClick r:id="rId5" action="ppaction://hlinkfile"/>
                </a:rPr>
                <a:t>TestProvider.com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Успешное прохождение финального тестирования позволит Вам получить соответствующий Сертификат.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150" y="1487488"/>
              <a:ext cx="5747860" cy="44672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38236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  <a:endParaRPr lang="ru-RU" sz="80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153356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4694836" y="2447046"/>
            <a:ext cx="2758380" cy="143915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44" y="5715000"/>
            <a:ext cx="6509763" cy="41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7416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После урока обязательно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Прямоугольник 1"/>
          <p:cNvSpPr/>
          <p:nvPr/>
        </p:nvSpPr>
        <p:spPr>
          <a:xfrm>
            <a:off x="5400860" y="4089969"/>
            <a:ext cx="5181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Проверьте как Вы усвоили данный материал на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  <a:hlinkClick r:id="rId3"/>
              </a:rPr>
              <a:t>TestProvider.com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17" name="Прямоугольник 1"/>
          <p:cNvSpPr/>
          <p:nvPr/>
        </p:nvSpPr>
        <p:spPr>
          <a:xfrm>
            <a:off x="5400860" y="3016833"/>
            <a:ext cx="5803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Доступ можно получить через руководство вашего учебного центра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"/>
          <p:cNvSpPr/>
          <p:nvPr/>
        </p:nvSpPr>
        <p:spPr>
          <a:xfrm>
            <a:off x="5400860" y="2251472"/>
            <a:ext cx="5803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Повторите этот урок в видео формате на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  <a:hlinkClick r:id="rId4"/>
              </a:rPr>
              <a:t>ITVDN.com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</p:txBody>
      </p:sp>
      <p:pic>
        <p:nvPicPr>
          <p:cNvPr id="18" name="Picture 2" descr="http://usinformatic.com/images/brands/testprovider.png">
            <a:hlinkClick r:id="rId3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360357"/>
            <a:ext cx="3352800" cy="154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s.developers.org.ua/img/events/ITVDNColorBlackText.pn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60" y="2251472"/>
            <a:ext cx="2152636" cy="121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75183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6" name="Прямоугольник 1"/>
          <p:cNvSpPr/>
          <p:nvPr/>
        </p:nvSpPr>
        <p:spPr>
          <a:xfrm>
            <a:off x="790332" y="5404701"/>
            <a:ext cx="2819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Войчик</a:t>
            </a:r>
            <a:r>
              <a:rPr lang="ru-RU" sz="16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Сергей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Автор </a:t>
            </a: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курса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2600" y="1390198"/>
            <a:ext cx="5976134" cy="421899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166" y="1410943"/>
            <a:ext cx="2286000" cy="399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1192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Тема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4953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sz="44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ru-RU" sz="44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r>
              <a:rPr lang="uk-UA" sz="4400" dirty="0" err="1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Конфигурация</a:t>
            </a:r>
            <a:r>
              <a:rPr lang="uk-UA" sz="4400" dirty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uk-UA" sz="4400" dirty="0" err="1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проекта</a:t>
            </a:r>
            <a:r>
              <a:rPr lang="uk-UA" sz="4400" dirty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и </a:t>
            </a:r>
            <a:r>
              <a:rPr lang="uk-UA" sz="4400" dirty="0" err="1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заголовочн</a:t>
            </a:r>
            <a:r>
              <a:rPr lang="ru-RU" sz="4400" dirty="0" err="1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ые</a:t>
            </a:r>
            <a:r>
              <a:rPr lang="ru-RU" sz="4400" dirty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файлы</a:t>
            </a:r>
          </a:p>
        </p:txBody>
      </p:sp>
    </p:spTree>
    <p:extLst>
      <p:ext uri="{BB962C8B-B14F-4D97-AF65-F5344CB8AC3E}">
        <p14:creationId xmlns:p14="http://schemas.microsoft.com/office/powerpoint/2010/main" val="287649341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79141" y="1051719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sz="2800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Конфигурация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sz="2800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проекта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и </a:t>
            </a:r>
            <a:r>
              <a:rPr lang="uk-UA" sz="2800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заголовочн</a:t>
            </a:r>
            <a:r>
              <a:rPr lang="ru-RU" sz="2800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ые</a:t>
            </a: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файлы</a:t>
            </a:r>
          </a:p>
          <a:p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62300" y="1981200"/>
            <a:ext cx="5867400" cy="342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spcAft>
                <a:spcPts val="1200"/>
              </a:spcAft>
              <a:buClr>
                <a:srgbClr val="D04E1D"/>
              </a:buClr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cs typeface="Segoe UI" panose="020B0502040204020203" pitchFamily="34" charset="0"/>
              </a:rPr>
              <a:t>Заголовочные файлы</a:t>
            </a:r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marL="342900" indent="-342900" algn="just">
              <a:spcAft>
                <a:spcPts val="1200"/>
              </a:spcAft>
              <a:buClr>
                <a:srgbClr val="D04E1D"/>
              </a:buClr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cs typeface="Segoe UI" panose="020B0502040204020203" pitchFamily="34" charset="0"/>
              </a:rPr>
              <a:t>Tsconfig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uk-UA" dirty="0">
                <a:solidFill>
                  <a:schemeClr val="tx1"/>
                </a:solidFill>
                <a:cs typeface="Segoe UI" panose="020B0502040204020203" pitchFamily="34" charset="0"/>
              </a:rPr>
              <a:t>файл и его структура</a:t>
            </a:r>
            <a:endParaRPr lang="ru-RU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marL="342900" indent="-342900" algn="just">
              <a:spcAft>
                <a:spcPts val="1200"/>
              </a:spcAft>
              <a:buClr>
                <a:srgbClr val="D04E1D"/>
              </a:buClr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cs typeface="Segoe UI" panose="020B0502040204020203" pitchFamily="34" charset="0"/>
              </a:rPr>
              <a:t>Использование существующих заголовочных файлов для популярных библиотек</a:t>
            </a:r>
          </a:p>
          <a:p>
            <a:pPr marL="355600" algn="just">
              <a:spcAft>
                <a:spcPts val="600"/>
              </a:spcAft>
              <a:buClr>
                <a:srgbClr val="D04E1D"/>
              </a:buClr>
            </a:pPr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marL="355600" algn="just">
              <a:spcAft>
                <a:spcPts val="600"/>
              </a:spcAft>
              <a:buClr>
                <a:srgbClr val="D04E1D"/>
              </a:buClr>
            </a:pPr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algn="just"/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68324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Заголовочн</a:t>
            </a:r>
            <a:r>
              <a:rPr lang="ru-RU" sz="2800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ые</a:t>
            </a: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файлы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19164" y="3414325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Прямокутник 22"/>
          <p:cNvSpPr/>
          <p:nvPr/>
        </p:nvSpPr>
        <p:spPr>
          <a:xfrm>
            <a:off x="990600" y="1423435"/>
            <a:ext cx="10600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</a:t>
            </a:r>
            <a:r>
              <a:rPr lang="en-US" dirty="0" err="1"/>
              <a:t>Typescrit</a:t>
            </a:r>
            <a:r>
              <a:rPr lang="en-US" dirty="0"/>
              <a:t> </a:t>
            </a:r>
            <a:r>
              <a:rPr lang="uk-UA" dirty="0"/>
              <a:t>з</a:t>
            </a:r>
            <a:r>
              <a:rPr lang="ru-RU" dirty="0" err="1"/>
              <a:t>аголовочные</a:t>
            </a:r>
            <a:r>
              <a:rPr lang="ru-RU" dirty="0"/>
              <a:t> файлы необходимы для установки связей с внешними файлами </a:t>
            </a:r>
            <a:r>
              <a:rPr lang="en-US" dirty="0" err="1"/>
              <a:t>js</a:t>
            </a:r>
            <a:r>
              <a:rPr lang="uk-UA" dirty="0"/>
              <a:t>. </a:t>
            </a:r>
            <a:endParaRPr lang="en-US" dirty="0"/>
          </a:p>
          <a:p>
            <a:r>
              <a:rPr lang="uk-UA" dirty="0" err="1"/>
              <a:t>Они</a:t>
            </a:r>
            <a:r>
              <a:rPr lang="uk-UA" dirty="0"/>
              <a:t> </a:t>
            </a:r>
            <a:r>
              <a:rPr lang="uk-UA" dirty="0" err="1"/>
              <a:t>описывают</a:t>
            </a:r>
            <a:r>
              <a:rPr lang="uk-UA" dirty="0"/>
              <a:t> структуру </a:t>
            </a:r>
            <a:r>
              <a:rPr lang="uk-UA" dirty="0" err="1"/>
              <a:t>функций</a:t>
            </a:r>
            <a:r>
              <a:rPr lang="uk-UA" dirty="0"/>
              <a:t> и </a:t>
            </a:r>
            <a:r>
              <a:rPr lang="uk-UA" dirty="0" err="1"/>
              <a:t>свойств</a:t>
            </a:r>
            <a:r>
              <a:rPr lang="uk-UA" dirty="0"/>
              <a:t>, </a:t>
            </a:r>
            <a:r>
              <a:rPr lang="uk-UA" dirty="0" err="1"/>
              <a:t>которые</a:t>
            </a:r>
            <a:r>
              <a:rPr lang="uk-UA" dirty="0"/>
              <a:t> </a:t>
            </a:r>
            <a:r>
              <a:rPr lang="uk-UA" dirty="0" err="1"/>
              <a:t>используются</a:t>
            </a:r>
            <a:r>
              <a:rPr lang="uk-UA" dirty="0"/>
              <a:t> в </a:t>
            </a:r>
            <a:r>
              <a:rPr lang="uk-UA" dirty="0" err="1"/>
              <a:t>програме</a:t>
            </a:r>
            <a:r>
              <a:rPr lang="uk-UA" dirty="0"/>
              <a:t>. </a:t>
            </a:r>
          </a:p>
        </p:txBody>
      </p:sp>
      <p:sp>
        <p:nvSpPr>
          <p:cNvPr id="8" name="Прямокутник 7"/>
          <p:cNvSpPr/>
          <p:nvPr/>
        </p:nvSpPr>
        <p:spPr>
          <a:xfrm>
            <a:off x="3733800" y="2461910"/>
            <a:ext cx="7162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declare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someVar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uk-U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uk-UA" sz="1200" dirty="0"/>
          </a:p>
        </p:txBody>
      </p:sp>
      <p:sp>
        <p:nvSpPr>
          <p:cNvPr id="4" name="Прямокутник 3"/>
          <p:cNvSpPr/>
          <p:nvPr/>
        </p:nvSpPr>
        <p:spPr>
          <a:xfrm>
            <a:off x="3733800" y="3597040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function func1():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uk-UA" dirty="0"/>
          </a:p>
        </p:txBody>
      </p:sp>
      <p:sp>
        <p:nvSpPr>
          <p:cNvPr id="2" name="Прямокутник 1"/>
          <p:cNvSpPr/>
          <p:nvPr/>
        </p:nvSpPr>
        <p:spPr>
          <a:xfrm>
            <a:off x="819164" y="4315739"/>
            <a:ext cx="3612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Файл</a:t>
            </a:r>
            <a:r>
              <a:rPr lang="ru-RU" dirty="0"/>
              <a:t>ы сохраняются в формате </a:t>
            </a:r>
            <a:r>
              <a:rPr lang="en-US" dirty="0" err="1"/>
              <a:t>d.ts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1054786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Использование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sz="2800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существующих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sz="2800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заголовочн</a:t>
            </a:r>
            <a:r>
              <a:rPr lang="ru-RU" sz="2800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ых</a:t>
            </a: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файлов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4" name="Прямокутник 23"/>
          <p:cNvSpPr/>
          <p:nvPr/>
        </p:nvSpPr>
        <p:spPr>
          <a:xfrm>
            <a:off x="1279265" y="1486745"/>
            <a:ext cx="106006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того, чтобы не писать свои заголовочные файлы, можно взять готовые. Они существует для всех популярных библиотек. </a:t>
            </a:r>
            <a:endParaRPr lang="en-US" dirty="0"/>
          </a:p>
          <a:p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3556266" y="2363396"/>
            <a:ext cx="5079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https://github.com/DefinitelyTyped/DefinitelyTyped</a:t>
            </a:r>
          </a:p>
        </p:txBody>
      </p:sp>
      <p:sp>
        <p:nvSpPr>
          <p:cNvPr id="26" name="Прямокутник 25"/>
          <p:cNvSpPr/>
          <p:nvPr/>
        </p:nvSpPr>
        <p:spPr>
          <a:xfrm>
            <a:off x="1252683" y="3009214"/>
            <a:ext cx="106006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установки файлов </a:t>
            </a:r>
            <a:r>
              <a:rPr lang="en-US" dirty="0" err="1"/>
              <a:t>d.ts</a:t>
            </a:r>
            <a:r>
              <a:rPr lang="en-US" dirty="0"/>
              <a:t> </a:t>
            </a:r>
            <a:r>
              <a:rPr lang="uk-UA" dirty="0"/>
              <a:t>в проект </a:t>
            </a:r>
            <a:r>
              <a:rPr lang="uk-UA" dirty="0" err="1"/>
              <a:t>можно</a:t>
            </a:r>
            <a:r>
              <a:rPr lang="uk-UA" dirty="0"/>
              <a:t> </a:t>
            </a:r>
            <a:r>
              <a:rPr lang="uk-UA" dirty="0" err="1"/>
              <a:t>использовать</a:t>
            </a:r>
            <a:r>
              <a:rPr lang="uk-UA" dirty="0"/>
              <a:t> </a:t>
            </a:r>
            <a:r>
              <a:rPr lang="en-US" dirty="0" err="1"/>
              <a:t>nuget</a:t>
            </a:r>
            <a:r>
              <a:rPr lang="en-US" dirty="0"/>
              <a:t> ( </a:t>
            </a:r>
            <a:r>
              <a:rPr lang="ru-RU" dirty="0"/>
              <a:t>только в </a:t>
            </a:r>
            <a:r>
              <a:rPr lang="en-US" dirty="0"/>
              <a:t>Visual studio) </a:t>
            </a:r>
            <a:r>
              <a:rPr lang="uk-UA" dirty="0" err="1"/>
              <a:t>или</a:t>
            </a:r>
            <a:r>
              <a:rPr lang="uk-UA" dirty="0"/>
              <a:t> менеджер </a:t>
            </a:r>
            <a:r>
              <a:rPr lang="uk-UA" dirty="0" err="1"/>
              <a:t>пакетов</a:t>
            </a:r>
            <a:r>
              <a:rPr lang="uk-UA" dirty="0"/>
              <a:t> </a:t>
            </a:r>
            <a:r>
              <a:rPr lang="en-US" dirty="0" err="1"/>
              <a:t>tsd</a:t>
            </a:r>
            <a:r>
              <a:rPr lang="en-US" dirty="0"/>
              <a:t> (https://github.com/DefinitelyTyped/tsd)</a:t>
            </a:r>
          </a:p>
          <a:p>
            <a:endParaRPr lang="en-US" dirty="0"/>
          </a:p>
          <a:p>
            <a:endParaRPr lang="uk-UA" dirty="0"/>
          </a:p>
        </p:txBody>
      </p:sp>
      <p:sp>
        <p:nvSpPr>
          <p:cNvPr id="15" name="Прямокутник 14"/>
          <p:cNvSpPr/>
          <p:nvPr/>
        </p:nvSpPr>
        <p:spPr>
          <a:xfrm>
            <a:off x="3556265" y="4024877"/>
            <a:ext cx="1791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tsd</a:t>
            </a:r>
            <a:r>
              <a:rPr lang="en-US" dirty="0"/>
              <a:t> -g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0843744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914400" y="808038"/>
            <a:ext cx="92964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tsconfig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3241" y="1533763"/>
            <a:ext cx="7737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69717" y="1506051"/>
            <a:ext cx="110525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tsconfig.json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verdana" panose="020B0604030504040204" pitchFamily="34" charset="0"/>
              </a:rPr>
              <a:t>должен</a:t>
            </a:r>
            <a:r>
              <a:rPr lang="uk-UA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verdana" panose="020B0604030504040204" pitchFamily="34" charset="0"/>
              </a:rPr>
              <a:t>находится</a:t>
            </a:r>
            <a:r>
              <a:rPr lang="uk-UA" dirty="0">
                <a:solidFill>
                  <a:srgbClr val="000000"/>
                </a:solidFill>
                <a:latin typeface="verdana" panose="020B0604030504040204" pitchFamily="34" charset="0"/>
              </a:rPr>
              <a:t> в </a:t>
            </a:r>
            <a:r>
              <a:rPr lang="uk-UA" dirty="0" err="1">
                <a:solidFill>
                  <a:srgbClr val="000000"/>
                </a:solidFill>
                <a:latin typeface="verdana" panose="020B0604030504040204" pitchFamily="34" charset="0"/>
              </a:rPr>
              <a:t>корневой</a:t>
            </a:r>
            <a:r>
              <a:rPr lang="uk-UA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verdana" panose="020B0604030504040204" pitchFamily="34" charset="0"/>
              </a:rPr>
              <a:t>папке</a:t>
            </a:r>
            <a:r>
              <a:rPr lang="uk-UA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verdana" panose="020B0604030504040204" pitchFamily="34" charset="0"/>
              </a:rPr>
              <a:t>проекта</a:t>
            </a:r>
            <a:r>
              <a:rPr lang="uk-UA" dirty="0">
                <a:solidFill>
                  <a:srgbClr val="000000"/>
                </a:solidFill>
                <a:latin typeface="verdana" panose="020B0604030504040204" pitchFamily="34" charset="0"/>
              </a:rPr>
              <a:t> и </a:t>
            </a:r>
            <a:r>
              <a:rPr lang="uk-UA" dirty="0" err="1">
                <a:solidFill>
                  <a:srgbClr val="000000"/>
                </a:solidFill>
                <a:latin typeface="verdana" panose="020B0604030504040204" pitchFamily="34" charset="0"/>
              </a:rPr>
              <a:t>определяет</a:t>
            </a:r>
            <a:r>
              <a:rPr lang="uk-UA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verdana" panose="020B0604030504040204" pitchFamily="34" charset="0"/>
              </a:rPr>
              <a:t>корнев</a:t>
            </a:r>
            <a:r>
              <a:rPr lang="ru-RU" dirty="0" err="1">
                <a:solidFill>
                  <a:srgbClr val="000000"/>
                </a:solidFill>
                <a:latin typeface="verdana" panose="020B0604030504040204" pitchFamily="34" charset="0"/>
              </a:rPr>
              <a:t>ые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 файлы и опции компилятора.</a:t>
            </a:r>
          </a:p>
          <a:p>
            <a:b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Когда </a:t>
            </a:r>
            <a:r>
              <a:rPr lang="uk-UA" dirty="0" err="1">
                <a:solidFill>
                  <a:srgbClr val="000000"/>
                </a:solidFill>
                <a:latin typeface="verdana" panose="020B0604030504040204" pitchFamily="34" charset="0"/>
              </a:rPr>
              <a:t>компилируем</a:t>
            </a:r>
            <a:r>
              <a:rPr lang="ru-RU" dirty="0" err="1">
                <a:solidFill>
                  <a:srgbClr val="000000"/>
                </a:solidFill>
                <a:latin typeface="verdana" panose="020B0604030504040204" pitchFamily="34" charset="0"/>
              </a:rPr>
              <a:t>ые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 файлы указаны напрямую при вызове компилятора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tsc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uk-UA" dirty="0">
                <a:solidFill>
                  <a:srgbClr val="000000"/>
                </a:solidFill>
                <a:latin typeface="verdana" panose="020B0604030504040204" pitchFamily="34" charset="0"/>
              </a:rPr>
              <a:t>файл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tsconfig.json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verdana" panose="020B0604030504040204" pitchFamily="34" charset="0"/>
              </a:rPr>
              <a:t>игнорируется</a:t>
            </a:r>
            <a:r>
              <a:rPr lang="uk-UA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en-US" dirty="0"/>
          </a:p>
        </p:txBody>
      </p:sp>
      <p:sp>
        <p:nvSpPr>
          <p:cNvPr id="3" name="Прямокутник 2"/>
          <p:cNvSpPr/>
          <p:nvPr/>
        </p:nvSpPr>
        <p:spPr>
          <a:xfrm>
            <a:off x="4861096" y="3098524"/>
            <a:ext cx="325136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100" dirty="0">
                <a:solidFill>
                  <a:srgbClr val="0000FF"/>
                </a:solidFill>
              </a:rPr>
              <a:t>{</a:t>
            </a:r>
          </a:p>
          <a:p>
            <a:r>
              <a:rPr lang="uk-UA" sz="1100" dirty="0">
                <a:solidFill>
                  <a:srgbClr val="0000FF"/>
                </a:solidFill>
              </a:rPr>
              <a:t>    "</a:t>
            </a:r>
            <a:r>
              <a:rPr lang="uk-UA" sz="1100" dirty="0" err="1">
                <a:solidFill>
                  <a:srgbClr val="0000FF"/>
                </a:solidFill>
              </a:rPr>
              <a:t>compilerOptions</a:t>
            </a:r>
            <a:r>
              <a:rPr lang="uk-UA" sz="1100" dirty="0">
                <a:solidFill>
                  <a:srgbClr val="0000FF"/>
                </a:solidFill>
              </a:rPr>
              <a:t>": {</a:t>
            </a:r>
          </a:p>
          <a:p>
            <a:r>
              <a:rPr lang="uk-UA" sz="1100" dirty="0">
                <a:solidFill>
                  <a:srgbClr val="0000FF"/>
                </a:solidFill>
              </a:rPr>
              <a:t>        "</a:t>
            </a:r>
            <a:r>
              <a:rPr lang="uk-UA" sz="1100" dirty="0" err="1">
                <a:solidFill>
                  <a:srgbClr val="0000FF"/>
                </a:solidFill>
              </a:rPr>
              <a:t>module</a:t>
            </a:r>
            <a:r>
              <a:rPr lang="uk-UA" sz="1100" dirty="0">
                <a:solidFill>
                  <a:srgbClr val="0000FF"/>
                </a:solidFill>
              </a:rPr>
              <a:t>": "</a:t>
            </a:r>
            <a:r>
              <a:rPr lang="uk-UA" sz="1100" dirty="0" err="1">
                <a:solidFill>
                  <a:srgbClr val="0000FF"/>
                </a:solidFill>
              </a:rPr>
              <a:t>system</a:t>
            </a:r>
            <a:r>
              <a:rPr lang="uk-UA" sz="1100" dirty="0">
                <a:solidFill>
                  <a:srgbClr val="0000FF"/>
                </a:solidFill>
              </a:rPr>
              <a:t>",</a:t>
            </a:r>
          </a:p>
          <a:p>
            <a:r>
              <a:rPr lang="uk-UA" sz="1100" dirty="0">
                <a:solidFill>
                  <a:srgbClr val="0000FF"/>
                </a:solidFill>
              </a:rPr>
              <a:t>        "</a:t>
            </a:r>
            <a:r>
              <a:rPr lang="uk-UA" sz="1100" dirty="0" err="1">
                <a:solidFill>
                  <a:srgbClr val="0000FF"/>
                </a:solidFill>
              </a:rPr>
              <a:t>noImplicitAny</a:t>
            </a:r>
            <a:r>
              <a:rPr lang="uk-UA" sz="1100" dirty="0">
                <a:solidFill>
                  <a:srgbClr val="0000FF"/>
                </a:solidFill>
              </a:rPr>
              <a:t>": </a:t>
            </a:r>
            <a:r>
              <a:rPr lang="uk-UA" sz="1100" dirty="0" err="1">
                <a:solidFill>
                  <a:srgbClr val="0000FF"/>
                </a:solidFill>
              </a:rPr>
              <a:t>true</a:t>
            </a:r>
            <a:r>
              <a:rPr lang="uk-UA" sz="1100" dirty="0">
                <a:solidFill>
                  <a:srgbClr val="0000FF"/>
                </a:solidFill>
              </a:rPr>
              <a:t>,</a:t>
            </a:r>
          </a:p>
          <a:p>
            <a:r>
              <a:rPr lang="uk-UA" sz="1100" dirty="0">
                <a:solidFill>
                  <a:srgbClr val="0000FF"/>
                </a:solidFill>
              </a:rPr>
              <a:t>        "</a:t>
            </a:r>
            <a:r>
              <a:rPr lang="uk-UA" sz="1100" dirty="0" err="1">
                <a:solidFill>
                  <a:srgbClr val="0000FF"/>
                </a:solidFill>
              </a:rPr>
              <a:t>removeComments</a:t>
            </a:r>
            <a:r>
              <a:rPr lang="uk-UA" sz="1100" dirty="0">
                <a:solidFill>
                  <a:srgbClr val="0000FF"/>
                </a:solidFill>
              </a:rPr>
              <a:t>": </a:t>
            </a:r>
            <a:r>
              <a:rPr lang="uk-UA" sz="1100" dirty="0" err="1">
                <a:solidFill>
                  <a:srgbClr val="0000FF"/>
                </a:solidFill>
              </a:rPr>
              <a:t>true</a:t>
            </a:r>
            <a:r>
              <a:rPr lang="uk-UA" sz="1100" dirty="0">
                <a:solidFill>
                  <a:srgbClr val="0000FF"/>
                </a:solidFill>
              </a:rPr>
              <a:t>,</a:t>
            </a:r>
          </a:p>
          <a:p>
            <a:r>
              <a:rPr lang="uk-UA" sz="1100" dirty="0">
                <a:solidFill>
                  <a:srgbClr val="0000FF"/>
                </a:solidFill>
              </a:rPr>
              <a:t>        "</a:t>
            </a:r>
            <a:r>
              <a:rPr lang="uk-UA" sz="1100" dirty="0" err="1">
                <a:solidFill>
                  <a:srgbClr val="0000FF"/>
                </a:solidFill>
              </a:rPr>
              <a:t>preserveConstEnums</a:t>
            </a:r>
            <a:r>
              <a:rPr lang="uk-UA" sz="1100" dirty="0">
                <a:solidFill>
                  <a:srgbClr val="0000FF"/>
                </a:solidFill>
              </a:rPr>
              <a:t>": </a:t>
            </a:r>
            <a:r>
              <a:rPr lang="uk-UA" sz="1100" dirty="0" err="1">
                <a:solidFill>
                  <a:srgbClr val="0000FF"/>
                </a:solidFill>
              </a:rPr>
              <a:t>true</a:t>
            </a:r>
            <a:r>
              <a:rPr lang="uk-UA" sz="1100" dirty="0">
                <a:solidFill>
                  <a:srgbClr val="0000FF"/>
                </a:solidFill>
              </a:rPr>
              <a:t>,</a:t>
            </a:r>
          </a:p>
          <a:p>
            <a:r>
              <a:rPr lang="uk-UA" sz="1100" dirty="0">
                <a:solidFill>
                  <a:srgbClr val="0000FF"/>
                </a:solidFill>
              </a:rPr>
              <a:t>       "</a:t>
            </a:r>
            <a:r>
              <a:rPr lang="uk-UA" sz="1100" dirty="0" err="1">
                <a:solidFill>
                  <a:srgbClr val="0000FF"/>
                </a:solidFill>
              </a:rPr>
              <a:t>sourceMap</a:t>
            </a:r>
            <a:r>
              <a:rPr lang="uk-UA" sz="1100" dirty="0">
                <a:solidFill>
                  <a:srgbClr val="0000FF"/>
                </a:solidFill>
              </a:rPr>
              <a:t>": </a:t>
            </a:r>
            <a:r>
              <a:rPr lang="uk-UA" sz="1100" dirty="0" err="1">
                <a:solidFill>
                  <a:srgbClr val="0000FF"/>
                </a:solidFill>
              </a:rPr>
              <a:t>true</a:t>
            </a:r>
            <a:endParaRPr lang="uk-UA" sz="1100" dirty="0">
              <a:solidFill>
                <a:srgbClr val="0000FF"/>
              </a:solidFill>
            </a:endParaRPr>
          </a:p>
          <a:p>
            <a:r>
              <a:rPr lang="uk-UA" sz="1100" dirty="0">
                <a:solidFill>
                  <a:srgbClr val="0000FF"/>
                </a:solidFill>
              </a:rPr>
              <a:t>    },</a:t>
            </a:r>
          </a:p>
          <a:p>
            <a:r>
              <a:rPr lang="uk-UA" sz="1100" dirty="0">
                <a:solidFill>
                  <a:srgbClr val="0000FF"/>
                </a:solidFill>
              </a:rPr>
              <a:t>    "</a:t>
            </a:r>
            <a:r>
              <a:rPr lang="uk-UA" sz="1100" dirty="0" err="1">
                <a:solidFill>
                  <a:srgbClr val="0000FF"/>
                </a:solidFill>
              </a:rPr>
              <a:t>include</a:t>
            </a:r>
            <a:r>
              <a:rPr lang="uk-UA" sz="1100" dirty="0">
                <a:solidFill>
                  <a:srgbClr val="0000FF"/>
                </a:solidFill>
              </a:rPr>
              <a:t>": [</a:t>
            </a:r>
          </a:p>
          <a:p>
            <a:r>
              <a:rPr lang="uk-UA" sz="1100" dirty="0">
                <a:solidFill>
                  <a:srgbClr val="0000FF"/>
                </a:solidFill>
              </a:rPr>
              <a:t>        "</a:t>
            </a:r>
            <a:r>
              <a:rPr lang="uk-UA" sz="1100" dirty="0" err="1">
                <a:solidFill>
                  <a:srgbClr val="0000FF"/>
                </a:solidFill>
              </a:rPr>
              <a:t>src</a:t>
            </a:r>
            <a:r>
              <a:rPr lang="uk-UA" sz="1100" dirty="0">
                <a:solidFill>
                  <a:srgbClr val="0000FF"/>
                </a:solidFill>
              </a:rPr>
              <a:t>/**/*"</a:t>
            </a:r>
          </a:p>
          <a:p>
            <a:r>
              <a:rPr lang="uk-UA" sz="1100" dirty="0">
                <a:solidFill>
                  <a:srgbClr val="0000FF"/>
                </a:solidFill>
              </a:rPr>
              <a:t>    ],</a:t>
            </a:r>
          </a:p>
          <a:p>
            <a:r>
              <a:rPr lang="uk-UA" sz="1100" dirty="0">
                <a:solidFill>
                  <a:srgbClr val="0000FF"/>
                </a:solidFill>
              </a:rPr>
              <a:t>    "</a:t>
            </a:r>
            <a:r>
              <a:rPr lang="uk-UA" sz="1100" dirty="0" err="1">
                <a:solidFill>
                  <a:srgbClr val="0000FF"/>
                </a:solidFill>
              </a:rPr>
              <a:t>exclude</a:t>
            </a:r>
            <a:r>
              <a:rPr lang="uk-UA" sz="1100" dirty="0">
                <a:solidFill>
                  <a:srgbClr val="0000FF"/>
                </a:solidFill>
              </a:rPr>
              <a:t>": [</a:t>
            </a:r>
          </a:p>
          <a:p>
            <a:r>
              <a:rPr lang="uk-UA" sz="1100" dirty="0">
                <a:solidFill>
                  <a:srgbClr val="0000FF"/>
                </a:solidFill>
              </a:rPr>
              <a:t>        "</a:t>
            </a:r>
            <a:r>
              <a:rPr lang="uk-UA" sz="1100" dirty="0" err="1">
                <a:solidFill>
                  <a:srgbClr val="0000FF"/>
                </a:solidFill>
              </a:rPr>
              <a:t>node_modules</a:t>
            </a:r>
            <a:r>
              <a:rPr lang="uk-UA" sz="1100" dirty="0">
                <a:solidFill>
                  <a:srgbClr val="0000FF"/>
                </a:solidFill>
              </a:rPr>
              <a:t>",</a:t>
            </a:r>
          </a:p>
          <a:p>
            <a:r>
              <a:rPr lang="uk-UA" sz="1100" dirty="0">
                <a:solidFill>
                  <a:srgbClr val="0000FF"/>
                </a:solidFill>
              </a:rPr>
              <a:t>        "**/*.</a:t>
            </a:r>
            <a:r>
              <a:rPr lang="uk-UA" sz="1100" dirty="0" err="1">
                <a:solidFill>
                  <a:srgbClr val="0000FF"/>
                </a:solidFill>
              </a:rPr>
              <a:t>spec.ts</a:t>
            </a:r>
            <a:r>
              <a:rPr lang="uk-UA" sz="1100" dirty="0">
                <a:solidFill>
                  <a:srgbClr val="0000FF"/>
                </a:solidFill>
              </a:rPr>
              <a:t>"</a:t>
            </a:r>
          </a:p>
          <a:p>
            <a:r>
              <a:rPr lang="uk-UA" sz="1100" dirty="0">
                <a:solidFill>
                  <a:srgbClr val="0000FF"/>
                </a:solidFill>
              </a:rPr>
              <a:t>    ]</a:t>
            </a:r>
          </a:p>
          <a:p>
            <a:r>
              <a:rPr lang="uk-UA" sz="1100" dirty="0">
                <a:solidFill>
                  <a:srgbClr val="0000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1811120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Смотрите наши уроки в видео формате</a:t>
            </a:r>
          </a:p>
        </p:txBody>
      </p:sp>
      <p:sp>
        <p:nvSpPr>
          <p:cNvPr id="44" name="Прямоугольник 1"/>
          <p:cNvSpPr/>
          <p:nvPr/>
        </p:nvSpPr>
        <p:spPr>
          <a:xfrm>
            <a:off x="6629400" y="1521499"/>
            <a:ext cx="480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Посмотрите этот урок в видео формате на образовательном портале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  <a:hlinkClick r:id="rId3"/>
              </a:rPr>
              <a:t>ITVDN.com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  <a:p>
            <a:pPr algn="just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для закрепления пройденного материала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.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  <a:p>
            <a:pPr algn="just"/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  <a:p>
            <a:pPr algn="just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Все курсы записаны сертифицированными тренерами, которые работают в учебном центре CyberBionic Systematics</a:t>
            </a:r>
          </a:p>
        </p:txBody>
      </p:sp>
      <p:pic>
        <p:nvPicPr>
          <p:cNvPr id="45" name="Picture 2" descr="http://s.developers.org.ua/img/events/ITVDNColorBlackText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558" y="4311070"/>
            <a:ext cx="2418442" cy="137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1119" y="1619911"/>
            <a:ext cx="5495924" cy="408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0593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45241</TotalTime>
  <Words>497</Words>
  <Application>Microsoft Office PowerPoint</Application>
  <PresentationFormat>Широкий екран</PresentationFormat>
  <Paragraphs>107</Paragraphs>
  <Slides>12</Slides>
  <Notes>11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Segoe UI</vt:lpstr>
      <vt:lpstr>Segoe UI Light</vt:lpstr>
      <vt:lpstr>Verdana</vt:lpstr>
      <vt:lpstr>Введение в Enterprise Library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Sergiy Voychik</cp:lastModifiedBy>
  <cp:revision>749</cp:revision>
  <dcterms:created xsi:type="dcterms:W3CDTF">2010-11-10T13:30:04Z</dcterms:created>
  <dcterms:modified xsi:type="dcterms:W3CDTF">2016-11-13T19:00:36Z</dcterms:modified>
</cp:coreProperties>
</file>