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18" r:id="rId2"/>
    <p:sldId id="429" r:id="rId3"/>
    <p:sldId id="386" r:id="rId4"/>
    <p:sldId id="428" r:id="rId5"/>
    <p:sldId id="400" r:id="rId6"/>
    <p:sldId id="434" r:id="rId7"/>
    <p:sldId id="436" r:id="rId8"/>
    <p:sldId id="449" r:id="rId9"/>
    <p:sldId id="435" r:id="rId10"/>
    <p:sldId id="450" r:id="rId11"/>
    <p:sldId id="451" r:id="rId12"/>
    <p:sldId id="452" r:id="rId13"/>
    <p:sldId id="453" r:id="rId14"/>
    <p:sldId id="430" r:id="rId15"/>
    <p:sldId id="431" r:id="rId16"/>
    <p:sldId id="432" r:id="rId17"/>
    <p:sldId id="43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386"/>
            <p14:sldId id="428"/>
            <p14:sldId id="400"/>
            <p14:sldId id="434"/>
            <p14:sldId id="436"/>
            <p14:sldId id="449"/>
            <p14:sldId id="435"/>
            <p14:sldId id="450"/>
            <p14:sldId id="451"/>
            <p14:sldId id="452"/>
            <p14:sldId id="453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A8AFF"/>
    <a:srgbClr val="D04E1D"/>
    <a:srgbClr val="698335"/>
    <a:srgbClr val="E1E600"/>
    <a:srgbClr val="6E6E6E"/>
    <a:srgbClr val="6D6D6D"/>
    <a:srgbClr val="D1501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5799" autoAdjust="0"/>
  </p:normalViewPr>
  <p:slideViewPr>
    <p:cSldViewPr>
      <p:cViewPr varScale="1">
        <p:scale>
          <a:sx n="116" d="100"/>
          <a:sy n="116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4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69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3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16.07.2016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66800" y="4101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5333" y="2512395"/>
            <a:ext cx="1018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866" y="1429004"/>
            <a:ext cx="1143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</a:t>
            </a:r>
            <a:r>
              <a:rPr lang="ru-RU" dirty="0" smtClean="0"/>
              <a:t>пределяются </a:t>
            </a:r>
            <a:r>
              <a:rPr lang="ru-RU" dirty="0"/>
              <a:t>с помощью ключевого слова </a:t>
            </a:r>
            <a:r>
              <a:rPr lang="ru-RU" b="1" dirty="0"/>
              <a:t>function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В скобках </a:t>
            </a:r>
            <a:r>
              <a:rPr lang="ru-RU" dirty="0" smtClean="0">
                <a:solidFill>
                  <a:srgbClr val="000000"/>
                </a:solidFill>
              </a:rPr>
              <a:t>вы можете указывать </a:t>
            </a:r>
            <a:r>
              <a:rPr lang="ru-RU" dirty="0">
                <a:solidFill>
                  <a:srgbClr val="000000"/>
                </a:solidFill>
              </a:rPr>
              <a:t>типы параметров</a:t>
            </a:r>
            <a:r>
              <a:rPr lang="ru-RU" dirty="0" smtClean="0">
                <a:solidFill>
                  <a:srgbClr val="000000"/>
                </a:solidFill>
              </a:rPr>
              <a:t>, а перед телом  </a:t>
            </a:r>
            <a:r>
              <a:rPr lang="ru-RU" dirty="0"/>
              <a:t>–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возвращаемое </a:t>
            </a:r>
            <a:r>
              <a:rPr lang="ru-RU" dirty="0">
                <a:solidFill>
                  <a:srgbClr val="000000"/>
                </a:solidFill>
              </a:rPr>
              <a:t>значения функции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1447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 </a:t>
            </a:r>
            <a:r>
              <a:rPr lang="en-US" dirty="0"/>
              <a:t>add(</a:t>
            </a:r>
            <a:r>
              <a:rPr lang="en-US" dirty="0" err="1"/>
              <a:t>a:number,b:number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r>
              <a:rPr lang="en-US" dirty="0" smtClean="0"/>
              <a:t>number{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sum :number = a + b;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sum;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add(“15”,”0”)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ru-RU" dirty="0" smtClean="0">
                <a:solidFill>
                  <a:srgbClr val="008000"/>
                </a:solidFill>
              </a:rPr>
              <a:t>работать не будет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40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Необязательные параметры и параметры по умодчанию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866" y="1429004"/>
            <a:ext cx="1143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иметь возможность передавать различное число значений в функцию</a:t>
            </a:r>
            <a:r>
              <a:rPr lang="ru-RU" dirty="0" smtClean="0"/>
              <a:t>, </a:t>
            </a:r>
            <a:r>
              <a:rPr lang="ru-RU" dirty="0"/>
              <a:t>некоторые параметры можно объявить как необязательные. Необязательные параметры должны быть помечены вопросительным знаком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29000" y="2277626"/>
            <a:ext cx="632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TemperatureConverter</a:t>
            </a:r>
            <a:r>
              <a:rPr lang="en-US" dirty="0"/>
              <a:t> (</a:t>
            </a:r>
            <a:r>
              <a:rPr lang="en-US" dirty="0" err="1"/>
              <a:t>celsius</a:t>
            </a:r>
            <a:r>
              <a:rPr lang="en-US" dirty="0"/>
              <a:t>: number, </a:t>
            </a:r>
            <a:r>
              <a:rPr lang="en-US" dirty="0" err="1" smtClean="0"/>
              <a:t>calculateKelvin</a:t>
            </a:r>
            <a:r>
              <a:rPr lang="en-US" dirty="0" smtClean="0"/>
              <a:t>: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= true): </a:t>
            </a:r>
            <a:r>
              <a:rPr lang="en-US" dirty="0"/>
              <a:t>number 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( </a:t>
            </a:r>
            <a:r>
              <a:rPr lang="en-US" dirty="0" err="1"/>
              <a:t>calculateKelvin</a:t>
            </a:r>
            <a:r>
              <a:rPr lang="en-US" dirty="0"/>
              <a:t>) {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celsius</a:t>
            </a:r>
            <a:r>
              <a:rPr lang="en-US" dirty="0"/>
              <a:t>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273; }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(</a:t>
            </a:r>
            <a:r>
              <a:rPr lang="en-US" dirty="0" err="1"/>
              <a:t>celsius</a:t>
            </a:r>
            <a:r>
              <a:rPr lang="en-US" dirty="0"/>
              <a:t> * (9 / 5) +32);</a:t>
            </a:r>
          </a:p>
          <a:p>
            <a:r>
              <a:rPr lang="en-US" dirty="0" smtClean="0"/>
              <a:t>}</a:t>
            </a:r>
            <a:endParaRPr lang="ru-RU" dirty="0"/>
          </a:p>
          <a:p>
            <a:r>
              <a:rPr lang="en-US" dirty="0" err="1" smtClean="0"/>
              <a:t>TemperatureConverter</a:t>
            </a:r>
            <a:r>
              <a:rPr lang="en-US" dirty="0" smtClean="0"/>
              <a:t>(15,true);//</a:t>
            </a:r>
            <a:r>
              <a:rPr lang="ru-RU" dirty="0" smtClean="0"/>
              <a:t> </a:t>
            </a:r>
            <a:r>
              <a:rPr lang="uk-UA" dirty="0" smtClean="0"/>
              <a:t>результат</a:t>
            </a:r>
            <a:r>
              <a:rPr lang="ru-RU" dirty="0" smtClean="0"/>
              <a:t> 288</a:t>
            </a:r>
            <a:endParaRPr lang="en-US" dirty="0" smtClean="0"/>
          </a:p>
          <a:p>
            <a:r>
              <a:rPr lang="en-US" dirty="0" err="1" smtClean="0"/>
              <a:t>TemperatureConverter</a:t>
            </a:r>
            <a:r>
              <a:rPr lang="en-US" dirty="0" smtClean="0"/>
              <a:t>(15,false);//</a:t>
            </a:r>
            <a:r>
              <a:rPr lang="uk-UA" dirty="0"/>
              <a:t> результат</a:t>
            </a:r>
            <a:r>
              <a:rPr lang="ru-RU" dirty="0"/>
              <a:t> </a:t>
            </a:r>
            <a:r>
              <a:rPr lang="ru-RU" dirty="0" smtClean="0"/>
              <a:t>59</a:t>
            </a:r>
            <a:endParaRPr lang="en-US" dirty="0"/>
          </a:p>
          <a:p>
            <a:r>
              <a:rPr lang="en-US" dirty="0" err="1"/>
              <a:t>TemperatureConverter</a:t>
            </a:r>
            <a:r>
              <a:rPr lang="en-US" dirty="0"/>
              <a:t>(15</a:t>
            </a:r>
            <a:r>
              <a:rPr lang="en-US" dirty="0" smtClean="0"/>
              <a:t>);//</a:t>
            </a:r>
            <a:r>
              <a:rPr lang="uk-UA" dirty="0"/>
              <a:t> результат</a:t>
            </a:r>
            <a:r>
              <a:rPr lang="ru-RU" dirty="0"/>
              <a:t> 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8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неизвестного количества параметров</a:t>
            </a:r>
            <a:endParaRPr lang="en-US" sz="28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866" y="1429004"/>
            <a:ext cx="1143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необходимо, чтобы функция принимала набор однотипных параметров, то используется </a:t>
            </a:r>
            <a:r>
              <a:rPr lang="ru-RU" dirty="0"/>
              <a:t>знак многоточия, после которого идет массив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29000" y="2277626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 smtClean="0"/>
              <a:t>addNumbers</a:t>
            </a:r>
            <a:r>
              <a:rPr lang="en-US" dirty="0" smtClean="0"/>
              <a:t>(</a:t>
            </a:r>
            <a:r>
              <a:rPr lang="en-US" dirty="0" err="1" smtClean="0"/>
              <a:t>firstNumber</a:t>
            </a:r>
            <a:r>
              <a:rPr lang="en-US" dirty="0" smtClean="0"/>
              <a:t>: </a:t>
            </a:r>
            <a:r>
              <a:rPr lang="en-US" dirty="0"/>
              <a:t>number, ...</a:t>
            </a:r>
            <a:r>
              <a:rPr lang="en-US" dirty="0" err="1"/>
              <a:t>numberArray</a:t>
            </a:r>
            <a:r>
              <a:rPr lang="en-US" dirty="0"/>
              <a:t>: number[]): number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result = </a:t>
            </a:r>
            <a:r>
              <a:rPr lang="en-US" dirty="0" err="1"/>
              <a:t>firstNumber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result+= </a:t>
            </a:r>
            <a:r>
              <a:rPr lang="en-US" dirty="0" err="1"/>
              <a:t>numberArray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result;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addNumbers</a:t>
            </a:r>
            <a:r>
              <a:rPr lang="en-US" dirty="0" smtClean="0"/>
              <a:t>(0, 1, 2, </a:t>
            </a: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/>
              <a:t>4);</a:t>
            </a:r>
          </a:p>
          <a:p>
            <a:r>
              <a:rPr lang="en-US" dirty="0" smtClean="0"/>
              <a:t>console.log(result); </a:t>
            </a:r>
            <a:r>
              <a:rPr lang="en-US" dirty="0"/>
              <a:t>// </a:t>
            </a: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68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</a:t>
            </a:r>
            <a:r>
              <a:rPr lang="ru-RU" sz="28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обратного вызова и лямбда-выражения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866" y="1429004"/>
            <a:ext cx="11431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</a:t>
            </a:r>
            <a:r>
              <a:rPr lang="ru-RU" dirty="0" smtClean="0"/>
              <a:t>тобы </a:t>
            </a:r>
            <a:r>
              <a:rPr lang="ru-RU" dirty="0"/>
              <a:t>применять функции обратного </a:t>
            </a:r>
            <a:r>
              <a:rPr lang="ru-RU" dirty="0" smtClean="0"/>
              <a:t>вызова , </a:t>
            </a:r>
            <a:r>
              <a:rPr lang="ru-RU" dirty="0"/>
              <a:t>используются </a:t>
            </a:r>
            <a:r>
              <a:rPr lang="ru-RU" dirty="0" smtClean="0"/>
              <a:t>лямбда-выражения.</a:t>
            </a:r>
          </a:p>
          <a:p>
            <a:r>
              <a:rPr lang="ru-RU" dirty="0" smtClean="0"/>
              <a:t>Лямбда выражения представляет выражения типа (</a:t>
            </a:r>
            <a:r>
              <a:rPr lang="en-US" dirty="0" err="1" smtClean="0"/>
              <a:t>params</a:t>
            </a:r>
            <a:r>
              <a:rPr lang="ru-RU" dirty="0" smtClean="0"/>
              <a:t>) =</a:t>
            </a:r>
            <a:r>
              <a:rPr lang="en-US" dirty="0" smtClean="0"/>
              <a:t>&gt; </a:t>
            </a:r>
            <a:r>
              <a:rPr lang="ru-RU" dirty="0" smtClean="0"/>
              <a:t>(</a:t>
            </a:r>
            <a:r>
              <a:rPr lang="en-US" dirty="0" err="1" smtClean="0"/>
              <a:t>return_type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err="1" smtClean="0"/>
              <a:t>params</a:t>
            </a:r>
            <a:r>
              <a:rPr lang="en-US" dirty="0" smtClean="0"/>
              <a:t> -</a:t>
            </a:r>
            <a:r>
              <a:rPr lang="ru-RU" dirty="0" smtClean="0"/>
              <a:t>  параметры, </a:t>
            </a:r>
            <a:r>
              <a:rPr lang="en-US" dirty="0" err="1" smtClean="0"/>
              <a:t>return_type</a:t>
            </a:r>
            <a:r>
              <a:rPr lang="en-US" dirty="0" smtClean="0"/>
              <a:t> – </a:t>
            </a:r>
            <a:r>
              <a:rPr lang="ru-RU" dirty="0" smtClean="0"/>
              <a:t>возвращаемое значение  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29000" y="2277626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addNumbers</a:t>
            </a:r>
            <a:r>
              <a:rPr lang="en-US" dirty="0"/>
              <a:t>(x: number, y: number): number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operationFunction</a:t>
            </a:r>
            <a:r>
              <a:rPr lang="en-US" dirty="0"/>
              <a:t>(x: number, y: number, callback: (a: number, b: number) =&gt; number){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callback(x, y);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operationFunction</a:t>
            </a:r>
            <a:r>
              <a:rPr lang="en-US" dirty="0"/>
              <a:t>(1,2,addNumbers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6630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этот урок в видео формате на образовательном портале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закрепления пройденного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записаны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сертифицированными тренерами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, которые работают в учебном центре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CyberBionic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Systematics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Fundamentals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790332" y="5404701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Войчик</a:t>
            </a:r>
            <a:r>
              <a:rPr lang="ru-RU" sz="16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Сергей</a:t>
            </a:r>
            <a:endParaRPr lang="ru-RU" sz="16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390198"/>
            <a:ext cx="5976134" cy="4218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2" y="1410943"/>
            <a:ext cx="2438400" cy="39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Типы</a:t>
            </a:r>
            <a:r>
              <a:rPr lang="ru-RU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переменные и </a:t>
            </a:r>
            <a:r>
              <a:rPr lang="ru-RU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функции</a:t>
            </a:r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79141" y="105171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Типы, переменные и функции</a:t>
            </a: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300" y="1981200"/>
            <a:ext cx="58674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Особенности типизации</a:t>
            </a: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Функции 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Сравнение с 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Javascript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функциями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Типы передаваемых параметров и возвращаемые значения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Функции обратного вызова и лямбда выражения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Типы данных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dirty="0">
                <a:solidFill>
                  <a:srgbClr val="000000"/>
                </a:solidFill>
              </a:rPr>
              <a:t>В </a:t>
            </a:r>
            <a:r>
              <a:rPr lang="en-US" dirty="0" err="1">
                <a:solidFill>
                  <a:srgbClr val="000000"/>
                </a:solidFill>
              </a:rPr>
              <a:t>TypeScript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uk-UA" dirty="0">
                <a:solidFill>
                  <a:srgbClr val="000000"/>
                </a:solidFill>
              </a:rPr>
              <a:t>имеются следующие базовые типы: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: </a:t>
            </a:r>
            <a:r>
              <a:rPr lang="uk-UA" dirty="0">
                <a:solidFill>
                  <a:srgbClr val="000000"/>
                </a:solidFill>
              </a:rPr>
              <a:t>логическое </a:t>
            </a:r>
            <a:r>
              <a:rPr lang="uk-UA" dirty="0" smtClean="0">
                <a:solidFill>
                  <a:srgbClr val="000000"/>
                </a:solidFill>
              </a:rPr>
              <a:t>значение </a:t>
            </a:r>
            <a:r>
              <a:rPr lang="en-US" dirty="0" smtClean="0">
                <a:solidFill>
                  <a:srgbClr val="000000"/>
                </a:solidFill>
              </a:rPr>
              <a:t>true/false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Number: </a:t>
            </a:r>
            <a:r>
              <a:rPr lang="uk-UA" dirty="0">
                <a:solidFill>
                  <a:srgbClr val="000000"/>
                </a:solidFill>
              </a:rPr>
              <a:t>числовое значение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uk-UA" dirty="0" smtClean="0">
                <a:solidFill>
                  <a:srgbClr val="000000"/>
                </a:solidFill>
              </a:rPr>
              <a:t>строки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Enum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uk-UA" dirty="0" smtClean="0">
                <a:solidFill>
                  <a:srgbClr val="000000"/>
                </a:solidFill>
              </a:rPr>
              <a:t>перечисления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Void: </a:t>
            </a:r>
            <a:r>
              <a:rPr lang="ru-RU" dirty="0" smtClean="0">
                <a:solidFill>
                  <a:srgbClr val="000000"/>
                </a:solidFill>
              </a:rPr>
              <a:t>отсутсвие конкретного типа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Undefined </a:t>
            </a:r>
            <a:r>
              <a:rPr lang="ru-RU" b="1" dirty="0" smtClean="0">
                <a:solidFill>
                  <a:srgbClr val="000000"/>
                </a:solidFill>
              </a:rPr>
              <a:t>и </a:t>
            </a:r>
            <a:r>
              <a:rPr lang="en-US" b="1" dirty="0" smtClean="0">
                <a:solidFill>
                  <a:srgbClr val="000000"/>
                </a:solidFill>
              </a:rPr>
              <a:t>Null: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ru-RU" dirty="0" smtClean="0">
                <a:solidFill>
                  <a:srgbClr val="000000"/>
                </a:solidFill>
              </a:rPr>
              <a:t>оответствуют </a:t>
            </a:r>
            <a:r>
              <a:rPr lang="ru-RU" dirty="0">
                <a:solidFill>
                  <a:srgbClr val="000000"/>
                </a:solidFill>
              </a:rPr>
              <a:t>аналогичным </a:t>
            </a:r>
            <a:r>
              <a:rPr lang="ru-RU" dirty="0" smtClean="0">
                <a:solidFill>
                  <a:srgbClr val="000000"/>
                </a:solidFill>
              </a:rPr>
              <a:t>с  </a:t>
            </a:r>
            <a:r>
              <a:rPr lang="ru-RU" dirty="0">
                <a:solidFill>
                  <a:srgbClr val="000000"/>
                </a:solidFill>
              </a:rPr>
              <a:t>JavaScript</a:t>
            </a:r>
            <a:endParaRPr lang="uk-UA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uk-UA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Особенности типизации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Fundamentals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157663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061115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38;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аналогично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number </a:t>
            </a:r>
            <a:r>
              <a:rPr lang="en-US" dirty="0" smtClean="0">
                <a:latin typeface="Consolas" panose="020B0609020204030204" pitchFamily="49" charset="0"/>
              </a:rPr>
              <a:t>= 38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48878" y="2885502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/>
              <a:t>= { height : </a:t>
            </a:r>
            <a:r>
              <a:rPr lang="en-US" dirty="0" smtClean="0"/>
              <a:t>150</a:t>
            </a:r>
            <a:r>
              <a:rPr lang="en-US" dirty="0"/>
              <a:t>, </a:t>
            </a:r>
            <a:r>
              <a:rPr lang="en-US" dirty="0" smtClean="0"/>
              <a:t>width </a:t>
            </a:r>
            <a:r>
              <a:rPr lang="en-US" dirty="0"/>
              <a:t>: </a:t>
            </a:r>
            <a:r>
              <a:rPr lang="en-US" dirty="0" smtClean="0"/>
              <a:t>150 </a:t>
            </a:r>
            <a:r>
              <a:rPr lang="en-US" dirty="0"/>
              <a:t>};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ru-RU" dirty="0" smtClean="0">
                <a:solidFill>
                  <a:srgbClr val="008000"/>
                </a:solidFill>
              </a:rPr>
              <a:t>подразумевается тип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ru-RU" dirty="0" smtClean="0">
                <a:solidFill>
                  <a:srgbClr val="008000"/>
                </a:solidFill>
              </a:rPr>
              <a:t>  </a:t>
            </a:r>
            <a:r>
              <a:rPr lang="en-US" dirty="0" smtClean="0">
                <a:solidFill>
                  <a:srgbClr val="008000"/>
                </a:solidFill>
              </a:rPr>
              <a:t>{ </a:t>
            </a:r>
            <a:r>
              <a:rPr lang="en-US" dirty="0">
                <a:solidFill>
                  <a:srgbClr val="008000"/>
                </a:solidFill>
              </a:rPr>
              <a:t>height : Number; width 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Number</a:t>
            </a:r>
            <a:r>
              <a:rPr lang="en-US" dirty="0" smtClean="0">
                <a:solidFill>
                  <a:srgbClr val="008000"/>
                </a:solidFill>
              </a:rPr>
              <a:t>; </a:t>
            </a:r>
            <a:r>
              <a:rPr lang="en-US" dirty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29000" y="35684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enum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PaymentStatus</a:t>
            </a:r>
            <a:r>
              <a:rPr lang="en-US" dirty="0"/>
              <a:t>{</a:t>
            </a:r>
          </a:p>
          <a:p>
            <a:r>
              <a:rPr lang="en-US" dirty="0"/>
              <a:t>    Closed,</a:t>
            </a:r>
          </a:p>
          <a:p>
            <a:r>
              <a:rPr lang="en-US" dirty="0"/>
              <a:t>    Pending,</a:t>
            </a:r>
          </a:p>
          <a:p>
            <a:r>
              <a:rPr lang="en-US" dirty="0"/>
              <a:t>    Opened</a:t>
            </a:r>
          </a:p>
          <a:p>
            <a:r>
              <a:rPr lang="en-US" dirty="0"/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29000" y="5082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paymentStatus:PaymentStatus</a:t>
            </a:r>
            <a:r>
              <a:rPr lang="en-US" dirty="0"/>
              <a:t> = </a:t>
            </a:r>
            <a:r>
              <a:rPr lang="en-US" dirty="0" err="1" smtClean="0"/>
              <a:t>PaymentStatus.Opened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8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241" y="1456893"/>
            <a:ext cx="11278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Массивы определяются с помощью выражения </a:t>
            </a:r>
            <a:r>
              <a:rPr lang="ru-RU" dirty="0" smtClean="0">
                <a:solidFill>
                  <a:srgbClr val="0000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05809" y="1936961"/>
            <a:ext cx="359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emptyArray</a:t>
            </a:r>
            <a:r>
              <a:rPr lang="en-US" dirty="0"/>
              <a:t>: any[] = new Array();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444918"/>
            <a:ext cx="1142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Елементы </a:t>
            </a:r>
            <a:r>
              <a:rPr lang="en-US" dirty="0" err="1" smtClean="0"/>
              <a:t>массивов</a:t>
            </a:r>
            <a:r>
              <a:rPr lang="en-US" dirty="0" smtClean="0"/>
              <a:t> </a:t>
            </a:r>
            <a:r>
              <a:rPr lang="en-US" dirty="0" err="1"/>
              <a:t>записываются</a:t>
            </a:r>
            <a:r>
              <a:rPr lang="en-US" dirty="0"/>
              <a:t>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en-US" dirty="0" err="1" smtClean="0"/>
              <a:t>запяты</a:t>
            </a:r>
            <a:r>
              <a:rPr lang="ru-RU" dirty="0" smtClean="0"/>
              <a:t>е</a:t>
            </a:r>
            <a:r>
              <a:rPr lang="en-US" dirty="0" smtClean="0"/>
              <a:t> в </a:t>
            </a:r>
            <a:r>
              <a:rPr lang="en-US" dirty="0" err="1" smtClean="0"/>
              <a:t>квадратных</a:t>
            </a:r>
            <a:r>
              <a:rPr lang="ru-RU" dirty="0" smtClean="0"/>
              <a:t> </a:t>
            </a:r>
            <a:r>
              <a:rPr lang="en-US" dirty="0" err="1" smtClean="0"/>
              <a:t>скобках</a:t>
            </a:r>
            <a:r>
              <a:rPr lang="en-US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5809" y="3010892"/>
            <a:ext cx="4303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array: </a:t>
            </a:r>
            <a:r>
              <a:rPr lang="en-US" dirty="0"/>
              <a:t>string[] = </a:t>
            </a:r>
            <a:r>
              <a:rPr lang="en-US" dirty="0" smtClean="0"/>
              <a:t>[“Hello", “World", “!"];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841448"/>
            <a:ext cx="48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Многомерные масивы (или масивы масивов)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05809" y="4534071"/>
            <a:ext cx="4737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matrix: number[][] = [[1,5,8],[3,8,9],[7,8,15]]</a:t>
            </a:r>
          </a:p>
        </p:txBody>
      </p:sp>
    </p:spTree>
    <p:extLst>
      <p:ext uri="{BB962C8B-B14F-4D97-AF65-F5344CB8AC3E}">
        <p14:creationId xmlns:p14="http://schemas.microsoft.com/office/powerpoint/2010/main" val="2151811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866" y="1429004"/>
            <a:ext cx="11431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Описывает 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тип, который может быть неизвестен на момент написания приложения.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0386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a;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: any;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ru-RU" dirty="0">
                <a:solidFill>
                  <a:srgbClr val="008000"/>
                </a:solidFill>
              </a:rPr>
              <a:t>установление типа </a:t>
            </a:r>
            <a:r>
              <a:rPr lang="en-US" dirty="0" smtClean="0">
                <a:solidFill>
                  <a:srgbClr val="008000"/>
                </a:solidFill>
              </a:rPr>
              <a:t>Any </a:t>
            </a:r>
            <a:r>
              <a:rPr lang="ru-RU" dirty="0" smtClean="0">
                <a:solidFill>
                  <a:srgbClr val="008000"/>
                </a:solidFill>
              </a:rPr>
              <a:t>явно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997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anyVar</a:t>
            </a:r>
            <a:r>
              <a:rPr lang="en-US" dirty="0" smtClean="0"/>
              <a:t>: </a:t>
            </a:r>
            <a:r>
              <a:rPr lang="en-US" dirty="0"/>
              <a:t>any = </a:t>
            </a:r>
            <a:r>
              <a:rPr lang="en-US" dirty="0" smtClean="0"/>
              <a:t>“Value from </a:t>
            </a:r>
            <a:r>
              <a:rPr lang="en-US" dirty="0" err="1" smtClean="0"/>
              <a:t>anyVar</a:t>
            </a:r>
            <a:r>
              <a:rPr lang="en-US" dirty="0" smtClean="0"/>
              <a:t>"; </a:t>
            </a:r>
            <a:endParaRPr lang="ru-RU" dirty="0" smtClean="0"/>
          </a:p>
          <a:p>
            <a:r>
              <a:rPr lang="en-US" dirty="0" err="1" smtClean="0"/>
              <a:t>anyVar</a:t>
            </a:r>
            <a:r>
              <a:rPr lang="en-US" dirty="0" smtClean="0"/>
              <a:t> </a:t>
            </a:r>
            <a:r>
              <a:rPr lang="en-US" dirty="0"/>
              <a:t>= 20; </a:t>
            </a:r>
            <a:endParaRPr lang="ru-R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79866" y="3957246"/>
            <a:ext cx="1143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Тип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Any 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можно использовать при работе с масивами и помещать в него разные типы данных.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38939" y="4705378"/>
            <a:ext cx="507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someArray</a:t>
            </a:r>
            <a:r>
              <a:rPr lang="en-US" dirty="0"/>
              <a:t>: any[] = [ </a:t>
            </a:r>
            <a:r>
              <a:rPr lang="en-US" dirty="0" smtClean="0"/>
              <a:t>“Apple”,17, “Banana”, true];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37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44084</TotalTime>
  <Words>885</Words>
  <Application>Microsoft Office PowerPoint</Application>
  <PresentationFormat>Widescreen</PresentationFormat>
  <Paragraphs>173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verdana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Sergiy Voychik</cp:lastModifiedBy>
  <cp:revision>706</cp:revision>
  <dcterms:created xsi:type="dcterms:W3CDTF">2010-11-10T13:30:04Z</dcterms:created>
  <dcterms:modified xsi:type="dcterms:W3CDTF">2016-07-16T17:56:17Z</dcterms:modified>
</cp:coreProperties>
</file>