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25">
          <p15:clr>
            <a:srgbClr val="A4A3A4"/>
          </p15:clr>
        </p15:guide>
        <p15:guide id="2" pos="1209">
          <p15:clr>
            <a:srgbClr val="A4A3A4"/>
          </p15:clr>
        </p15:guide>
        <p15:guide id="3" pos="2955">
          <p15:clr>
            <a:srgbClr val="A4A3A4"/>
          </p15:clr>
        </p15:guide>
        <p15:guide id="4" pos="2071">
          <p15:clr>
            <a:srgbClr val="A4A3A4"/>
          </p15:clr>
        </p15:guide>
        <p15:guide id="5" pos="3840">
          <p15:clr>
            <a:srgbClr val="A4A3A4"/>
          </p15:clr>
        </p15:guide>
        <p15:guide id="6" pos="4702">
          <p15:clr>
            <a:srgbClr val="A4A3A4"/>
          </p15:clr>
        </p15:guide>
        <p15:guide id="7" pos="5586">
          <p15:clr>
            <a:srgbClr val="A4A3A4"/>
          </p15:clr>
        </p15:guide>
        <p15:guide id="8" pos="7333">
          <p15:clr>
            <a:srgbClr val="A4A3A4"/>
          </p15:clr>
        </p15:guide>
        <p15:guide id="9" orient="horz" pos="3952">
          <p15:clr>
            <a:srgbClr val="A4A3A4"/>
          </p15:clr>
        </p15:guide>
        <p15:guide id="10" pos="6471">
          <p15:clr>
            <a:srgbClr val="A4A3A4"/>
          </p15:clr>
        </p15:guide>
        <p15:guide id="11" orient="horz" pos="913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1" roundtripDataSignature="AMtx7mhJUPdkInU5HLBAzwIXecyoXLGL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pos="3952" orient="horz"/>
        <p:guide pos="6471"/>
        <p:guide pos="913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63ecd307c7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63ecd307c7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Полина</a:t>
            </a:r>
            <a:endParaRPr/>
          </a:p>
        </p:txBody>
      </p:sp>
      <p:sp>
        <p:nvSpPr>
          <p:cNvPr id="288" name="Google Shape;288;g163ecd307c7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5f1b2e23e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15f1b2e23e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Аня</a:t>
            </a:r>
            <a:endParaRPr/>
          </a:p>
        </p:txBody>
      </p:sp>
      <p:sp>
        <p:nvSpPr>
          <p:cNvPr id="298" name="Google Shape;298;g15f1b2e23e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3ecd307c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3ecd307c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Полина</a:t>
            </a:r>
            <a:endParaRPr/>
          </a:p>
        </p:txBody>
      </p:sp>
      <p:sp>
        <p:nvSpPr>
          <p:cNvPr id="308" name="Google Shape;308;g163ecd307c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63becd5f5d_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63becd5f5d_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Ира</a:t>
            </a:r>
            <a:endParaRPr/>
          </a:p>
        </p:txBody>
      </p:sp>
      <p:sp>
        <p:nvSpPr>
          <p:cNvPr id="317" name="Google Shape;317;g163becd5f5d_1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5f1b2e23e2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Ира</a:t>
            </a:r>
            <a:endParaRPr/>
          </a:p>
        </p:txBody>
      </p:sp>
      <p:sp>
        <p:nvSpPr>
          <p:cNvPr id="326" name="Google Shape;326;g15f1b2e23e2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Ира</a:t>
            </a:r>
            <a:endParaRPr/>
          </a:p>
        </p:txBody>
      </p:sp>
      <p:sp>
        <p:nvSpPr>
          <p:cNvPr id="196" name="Google Shape;1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154eecd5e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4154eecd5e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Ира</a:t>
            </a:r>
            <a:endParaRPr/>
          </a:p>
        </p:txBody>
      </p:sp>
      <p:sp>
        <p:nvSpPr>
          <p:cNvPr id="205" name="Google Shape;205;g14154eecd5e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eed174823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Ксюша</a:t>
            </a:r>
            <a:endParaRPr/>
          </a:p>
        </p:txBody>
      </p:sp>
      <p:sp>
        <p:nvSpPr>
          <p:cNvPr id="213" name="Google Shape;213;g15eed174823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Ксюша</a:t>
            </a:r>
            <a:endParaRPr/>
          </a:p>
        </p:txBody>
      </p:sp>
      <p:sp>
        <p:nvSpPr>
          <p:cNvPr id="222" name="Google Shape;2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63becd5f5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63becd5f5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Ксюша</a:t>
            </a:r>
            <a:endParaRPr/>
          </a:p>
        </p:txBody>
      </p:sp>
      <p:sp>
        <p:nvSpPr>
          <p:cNvPr id="233" name="Google Shape;233;g163becd5f5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63becd5f5d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63becd5f5d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Аня</a:t>
            </a:r>
            <a:endParaRPr/>
          </a:p>
        </p:txBody>
      </p:sp>
      <p:sp>
        <p:nvSpPr>
          <p:cNvPr id="249" name="Google Shape;249;g163becd5f5d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4154eecd5e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4154eecd5e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Аня</a:t>
            </a:r>
            <a:endParaRPr/>
          </a:p>
        </p:txBody>
      </p:sp>
      <p:sp>
        <p:nvSpPr>
          <p:cNvPr id="261" name="Google Shape;261;g14154eecd5e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Аня</a:t>
            </a:r>
            <a:endParaRPr/>
          </a:p>
        </p:txBody>
      </p:sp>
      <p:sp>
        <p:nvSpPr>
          <p:cNvPr id="278" name="Google Shape;27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">
  <p:cSld name="Обложка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white text&#10;&#10;Description automatically generated with low confidence" id="16" name="Google Shape;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859" y="962173"/>
            <a:ext cx="886499" cy="886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17;p15"/>
          <p:cNvCxnSpPr/>
          <p:nvPr/>
        </p:nvCxnSpPr>
        <p:spPr>
          <a:xfrm>
            <a:off x="6090212" y="985336"/>
            <a:ext cx="0" cy="840173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" name="Google Shape;18;p15"/>
          <p:cNvCxnSpPr/>
          <p:nvPr/>
        </p:nvCxnSpPr>
        <p:spPr>
          <a:xfrm>
            <a:off x="8642581" y="985336"/>
            <a:ext cx="0" cy="840173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" name="Google Shape;19;p15"/>
          <p:cNvCxnSpPr/>
          <p:nvPr/>
        </p:nvCxnSpPr>
        <p:spPr>
          <a:xfrm>
            <a:off x="11179047" y="985336"/>
            <a:ext cx="0" cy="840173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15"/>
          <p:cNvSpPr txBox="1"/>
          <p:nvPr>
            <p:ph type="title"/>
          </p:nvPr>
        </p:nvSpPr>
        <p:spPr>
          <a:xfrm>
            <a:off x="1027967" y="2404670"/>
            <a:ext cx="7634059" cy="197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4300"/>
              <a:buFont typeface="Arial"/>
              <a:buNone/>
              <a:defRPr b="0" i="0" sz="4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2074947" y="1187841"/>
            <a:ext cx="3848717" cy="435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2" type="body"/>
          </p:nvPr>
        </p:nvSpPr>
        <p:spPr>
          <a:xfrm>
            <a:off x="6259420" y="1173829"/>
            <a:ext cx="2278063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  <a:defRPr b="0" i="0" sz="12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3" type="body"/>
          </p:nvPr>
        </p:nvSpPr>
        <p:spPr>
          <a:xfrm>
            <a:off x="8786720" y="1173829"/>
            <a:ext cx="2217738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  <a:defRPr b="0" i="0" sz="12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4" type="body"/>
          </p:nvPr>
        </p:nvSpPr>
        <p:spPr>
          <a:xfrm>
            <a:off x="1027967" y="4824914"/>
            <a:ext cx="7625267" cy="652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вет">
  <p:cSld name="цв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40" name="Google Shape;1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4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2" name="Google Shape;142;p24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24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24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24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type="title"/>
          </p:nvPr>
        </p:nvSpPr>
        <p:spPr>
          <a:xfrm>
            <a:off x="585899" y="1447790"/>
            <a:ext cx="432253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4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4"/>
          <p:cNvSpPr/>
          <p:nvPr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4"/>
          <p:cNvSpPr/>
          <p:nvPr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истый_2">
  <p:cSld name="чистый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73" name="Google Shape;17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5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25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p25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7" name="Google Shape;177;p25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25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истый">
  <p:cSld name="чисты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1">
  <p:cSld name="Текст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27" name="Google Shape;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16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16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16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16"/>
          <p:cNvSpPr/>
          <p:nvPr>
            <p:ph idx="2" type="pic"/>
          </p:nvPr>
        </p:nvSpPr>
        <p:spPr>
          <a:xfrm>
            <a:off x="6684653" y="1447790"/>
            <a:ext cx="4325167" cy="4325107"/>
          </a:xfrm>
          <a:prstGeom prst="rect">
            <a:avLst/>
          </a:prstGeom>
          <a:solidFill>
            <a:srgbClr val="D9D9D9"/>
          </a:solidFill>
          <a:ln>
            <a:noFill/>
          </a:ln>
        </p:spPr>
      </p:sp>
      <p:sp>
        <p:nvSpPr>
          <p:cNvPr id="32" name="Google Shape;32;p16"/>
          <p:cNvSpPr txBox="1"/>
          <p:nvPr>
            <p:ph type="title"/>
          </p:nvPr>
        </p:nvSpPr>
        <p:spPr>
          <a:xfrm>
            <a:off x="585898" y="1447790"/>
            <a:ext cx="524556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585897" y="2379663"/>
            <a:ext cx="5245561" cy="3393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3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2">
  <p:cSld name="Текст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37" name="Google Shape;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Google Shape;38;p17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" name="Google Shape;39;p17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" name="Google Shape;40;p17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" name="Google Shape;41;p17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17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3" type="body"/>
          </p:nvPr>
        </p:nvSpPr>
        <p:spPr>
          <a:xfrm>
            <a:off x="585897" y="2379663"/>
            <a:ext cx="11057971" cy="3745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4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3">
  <p:cSld name="Текст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50" name="Google Shape;5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p18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" name="Google Shape;52;p18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" name="Google Shape;53;p18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" name="Google Shape;54;p18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8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3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4" type="body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5" type="body"/>
          </p:nvPr>
        </p:nvSpPr>
        <p:spPr>
          <a:xfrm>
            <a:off x="6259892" y="2379663"/>
            <a:ext cx="5383968" cy="3451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3200"/>
              <a:buFont typeface="Arial"/>
              <a:buNone/>
              <a:defRPr b="0" i="0" sz="32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6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афик_1">
  <p:cSld name="График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65" name="Google Shape;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9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" name="Google Shape;67;p19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" name="Google Shape;68;p19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" name="Google Shape;69;p19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19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type="title"/>
          </p:nvPr>
        </p:nvSpPr>
        <p:spPr>
          <a:xfrm>
            <a:off x="585899" y="1447790"/>
            <a:ext cx="432253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4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5" type="body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/>
          <p:nvPr>
            <p:ph idx="6" type="chart"/>
          </p:nvPr>
        </p:nvSpPr>
        <p:spPr>
          <a:xfrm>
            <a:off x="5272097" y="1447790"/>
            <a:ext cx="6371768" cy="428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афик_2">
  <p:cSld name="График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80" name="Google Shape;8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20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" name="Google Shape;82;p20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" name="Google Shape;83;p20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20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20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4" type="body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0"/>
          <p:cNvSpPr/>
          <p:nvPr>
            <p:ph idx="5" type="chart"/>
          </p:nvPr>
        </p:nvSpPr>
        <p:spPr>
          <a:xfrm>
            <a:off x="5272097" y="1447790"/>
            <a:ext cx="6371768" cy="428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6" type="body"/>
          </p:nvPr>
        </p:nvSpPr>
        <p:spPr>
          <a:xfrm>
            <a:off x="585788" y="1447064"/>
            <a:ext cx="4322762" cy="7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None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7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фры">
  <p:cSld name="Цифры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95" name="Google Shape;9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1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21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21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21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21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4" type="body"/>
          </p:nvPr>
        </p:nvSpPr>
        <p:spPr>
          <a:xfrm>
            <a:off x="575076" y="4103994"/>
            <a:ext cx="2758143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5" type="body"/>
          </p:nvPr>
        </p:nvSpPr>
        <p:spPr>
          <a:xfrm>
            <a:off x="4047007" y="4103994"/>
            <a:ext cx="2757612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6" type="body"/>
          </p:nvPr>
        </p:nvSpPr>
        <p:spPr>
          <a:xfrm>
            <a:off x="7518938" y="4103994"/>
            <a:ext cx="2757612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7" type="body"/>
          </p:nvPr>
        </p:nvSpPr>
        <p:spPr>
          <a:xfrm>
            <a:off x="575076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2pPr>
            <a:lvl3pPr indent="-838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8" type="body"/>
          </p:nvPr>
        </p:nvSpPr>
        <p:spPr>
          <a:xfrm>
            <a:off x="4047007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2pPr>
            <a:lvl3pPr indent="-838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9" type="body"/>
          </p:nvPr>
        </p:nvSpPr>
        <p:spPr>
          <a:xfrm>
            <a:off x="7518938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2pPr>
            <a:lvl3pPr indent="-838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_1">
  <p:cSld name="Таблица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13" name="Google Shape;1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22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22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22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22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22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4" type="body"/>
          </p:nvPr>
        </p:nvSpPr>
        <p:spPr>
          <a:xfrm>
            <a:off x="585787" y="1447065"/>
            <a:ext cx="11058065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None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5" type="body"/>
          </p:nvPr>
        </p:nvSpPr>
        <p:spPr>
          <a:xfrm>
            <a:off x="585788" y="5739189"/>
            <a:ext cx="6824303" cy="7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_2">
  <p:cSld name="Таблица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26" name="Google Shape;12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3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23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23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p23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23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4" type="body"/>
          </p:nvPr>
        </p:nvSpPr>
        <p:spPr>
          <a:xfrm>
            <a:off x="585787" y="1447064"/>
            <a:ext cx="7617877" cy="5370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None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5" type="body"/>
          </p:nvPr>
        </p:nvSpPr>
        <p:spPr>
          <a:xfrm>
            <a:off x="585788" y="5739189"/>
            <a:ext cx="6824303" cy="7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6" type="body"/>
          </p:nvPr>
        </p:nvSpPr>
        <p:spPr>
          <a:xfrm>
            <a:off x="8686807" y="2208363"/>
            <a:ext cx="2930666" cy="2570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/>
          <p:nvPr>
            <p:ph type="title"/>
          </p:nvPr>
        </p:nvSpPr>
        <p:spPr>
          <a:xfrm>
            <a:off x="1027967" y="2404670"/>
            <a:ext cx="7634059" cy="197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00"/>
                </a:solidFill>
              </a:rPr>
              <a:t>A hierarchical co-clustering approach for entity exploration over Linked Data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ru-RU" sz="1733">
                <a:solidFill>
                  <a:srgbClr val="000000"/>
                </a:solidFill>
              </a:rPr>
              <a:t>Иерархический подход к совместной кластеризации для исследования сущностей по связанным данным</a:t>
            </a:r>
            <a:endParaRPr b="1" i="1" sz="4633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0" name="Google Shape;190;p1"/>
          <p:cNvSpPr txBox="1"/>
          <p:nvPr>
            <p:ph idx="1" type="body"/>
          </p:nvPr>
        </p:nvSpPr>
        <p:spPr>
          <a:xfrm>
            <a:off x="2074947" y="1187841"/>
            <a:ext cx="3848717" cy="435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ФКН ПМИ</a:t>
            </a:r>
            <a:endParaRPr/>
          </a:p>
        </p:txBody>
      </p:sp>
      <p:sp>
        <p:nvSpPr>
          <p:cNvPr id="191" name="Google Shape;191;p1"/>
          <p:cNvSpPr txBox="1"/>
          <p:nvPr>
            <p:ph idx="2" type="body"/>
          </p:nvPr>
        </p:nvSpPr>
        <p:spPr>
          <a:xfrm>
            <a:off x="6259421" y="954157"/>
            <a:ext cx="2217738" cy="10085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rPr lang="ru-RU" sz="1600"/>
              <a:t>Степочкина Анна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rPr lang="ru-RU" sz="1600"/>
              <a:t>Кононова Ирина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rPr lang="ru-RU" sz="1600"/>
              <a:t>Краснова Полина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rPr lang="ru-RU" sz="1600"/>
              <a:t>Зиновьева Ксения</a:t>
            </a:r>
            <a:endParaRPr sz="1600"/>
          </a:p>
        </p:txBody>
      </p:sp>
      <p:sp>
        <p:nvSpPr>
          <p:cNvPr id="192" name="Google Shape;192;p1"/>
          <p:cNvSpPr txBox="1"/>
          <p:nvPr>
            <p:ph idx="3" type="body"/>
          </p:nvPr>
        </p:nvSpPr>
        <p:spPr>
          <a:xfrm>
            <a:off x="8786720" y="954158"/>
            <a:ext cx="2217738" cy="8878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400"/>
              <a:buFont typeface="Arial"/>
              <a:buNone/>
            </a:pPr>
            <a:r>
              <a:rPr lang="ru-RU" sz="1400"/>
              <a:t>Москва 2022</a:t>
            </a:r>
            <a:endParaRPr sz="1400"/>
          </a:p>
        </p:txBody>
      </p:sp>
      <p:sp>
        <p:nvSpPr>
          <p:cNvPr id="193" name="Google Shape;193;p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63ecd307c7_0_21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ФКН ПМИ</a:t>
            </a:r>
            <a:endParaRPr/>
          </a:p>
        </p:txBody>
      </p:sp>
      <p:sp>
        <p:nvSpPr>
          <p:cNvPr id="291" name="Google Shape;291;g163ecd307c7_0_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92" name="Google Shape;292;g163ecd307c7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000" y="3364640"/>
            <a:ext cx="8343900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163ecd307c7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248" y="1942088"/>
            <a:ext cx="195262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163ecd307c7_0_21"/>
          <p:cNvSpPr txBox="1"/>
          <p:nvPr/>
        </p:nvSpPr>
        <p:spPr>
          <a:xfrm>
            <a:off x="431150" y="1172350"/>
            <a:ext cx="766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</a:rPr>
              <a:t>Метрика качества кластеризации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5f1b2e23e2_0_0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/>
              <a:t>ФКН ПМИ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01" name="Google Shape;301;g15f1b2e23e2_0_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02" name="Google Shape;302;g15f1b2e23e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286" y="414838"/>
            <a:ext cx="5915586" cy="6028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15f1b2e23e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3950" y="2162000"/>
            <a:ext cx="3944625" cy="1587058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15f1b2e23e2_0_0"/>
          <p:cNvSpPr txBox="1"/>
          <p:nvPr/>
        </p:nvSpPr>
        <p:spPr>
          <a:xfrm>
            <a:off x="7571363" y="1317000"/>
            <a:ext cx="4069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latin typeface="Calibri"/>
                <a:ea typeface="Calibri"/>
                <a:cs typeface="Calibri"/>
                <a:sym typeface="Calibri"/>
              </a:rPr>
              <a:t>Попеременно минимизируем эти функции: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63ecd307c7_0_1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ФКН ПМИ</a:t>
            </a:r>
            <a:endParaRPr/>
          </a:p>
        </p:txBody>
      </p:sp>
      <p:sp>
        <p:nvSpPr>
          <p:cNvPr id="311" name="Google Shape;311;g163ecd307c7_0_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12" name="Google Shape;312;g163ecd307c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75" y="1266700"/>
            <a:ext cx="6286500" cy="493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163ecd307c7_0_1"/>
          <p:cNvPicPr preferRelativeResize="0"/>
          <p:nvPr/>
        </p:nvPicPr>
        <p:blipFill rotWithShape="1">
          <a:blip r:embed="rId4">
            <a:alphaModFix/>
          </a:blip>
          <a:srcRect b="8248" l="0" r="0" t="0"/>
          <a:stretch/>
        </p:blipFill>
        <p:spPr>
          <a:xfrm>
            <a:off x="6204838" y="1973050"/>
            <a:ext cx="5699174" cy="38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63becd5f5d_1_23"/>
          <p:cNvSpPr txBox="1"/>
          <p:nvPr>
            <p:ph type="title"/>
          </p:nvPr>
        </p:nvSpPr>
        <p:spPr>
          <a:xfrm>
            <a:off x="585898" y="1060890"/>
            <a:ext cx="5245500" cy="77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Результаты</a:t>
            </a:r>
            <a:endParaRPr b="1"/>
          </a:p>
        </p:txBody>
      </p:sp>
      <p:sp>
        <p:nvSpPr>
          <p:cNvPr id="320" name="Google Shape;320;g163becd5f5d_1_23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ФКН ПМИ</a:t>
            </a:r>
            <a:endParaRPr/>
          </a:p>
        </p:txBody>
      </p:sp>
      <p:sp>
        <p:nvSpPr>
          <p:cNvPr id="321" name="Google Shape;321;g163becd5f5d_1_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22" name="Google Shape;322;g163becd5f5d_1_23"/>
          <p:cNvSpPr txBox="1"/>
          <p:nvPr/>
        </p:nvSpPr>
        <p:spPr>
          <a:xfrm>
            <a:off x="254925" y="6066050"/>
            <a:ext cx="1125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500">
                <a:latin typeface="Times New Roman"/>
                <a:ea typeface="Times New Roman"/>
                <a:cs typeface="Times New Roman"/>
                <a:sym typeface="Times New Roman"/>
              </a:rPr>
              <a:t> t1 = (1, 0, 0), t2 = (0, 1, 0), t3 = (0, 0, 1), t4 = (0,33, 0,33, 0,33), t5 = (0,6, 0,1, 0,3),  t6 = (0.3, 0.1, 0.6) - значения (α, β, γ )      λ = μ = 0,5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3" name="Google Shape;323;g163becd5f5d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275" y="1544326"/>
            <a:ext cx="8473501" cy="423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5f1b2e23e2_0_26"/>
          <p:cNvSpPr txBox="1"/>
          <p:nvPr>
            <p:ph type="title"/>
          </p:nvPr>
        </p:nvSpPr>
        <p:spPr>
          <a:xfrm>
            <a:off x="585898" y="1217490"/>
            <a:ext cx="52455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/>
              <a:t>Выводы</a:t>
            </a:r>
            <a:endParaRPr/>
          </a:p>
        </p:txBody>
      </p:sp>
      <p:sp>
        <p:nvSpPr>
          <p:cNvPr id="329" name="Google Shape;329;g15f1b2e23e2_0_26"/>
          <p:cNvSpPr txBox="1"/>
          <p:nvPr>
            <p:ph idx="1" type="body"/>
          </p:nvPr>
        </p:nvSpPr>
        <p:spPr>
          <a:xfrm>
            <a:off x="515953" y="1994500"/>
            <a:ext cx="10833300" cy="3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-RU" sz="2000">
                <a:solidFill>
                  <a:schemeClr val="dk1"/>
                </a:solidFill>
              </a:rPr>
              <a:t>В большинстве случаев HCC работает лучше, чем другие три алгоритма. </a:t>
            </a:r>
            <a:r>
              <a:rPr lang="ru-RU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-RU" sz="2000">
                <a:solidFill>
                  <a:schemeClr val="dk1"/>
                </a:solidFill>
              </a:rPr>
              <a:t>Лучшее CI оценки для ссылок наблюдаются, когда косинусное или лексическое сходство сходство имеет более высокий вес (t1 и t2). С другой стороны, лучшие CI оценки для классов наблюдаются, когда семантическое сходство имеет больший вес (t3 и t6).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-RU" sz="2000">
                <a:solidFill>
                  <a:schemeClr val="dk1"/>
                </a:solidFill>
              </a:rPr>
              <a:t>HCC ненамного медленнее других алгоритмов (потребовалось не более 4 секунд для 200 связанных сущностей).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330" name="Google Shape;330;g15f1b2e23e2_0_26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/>
              <a:t>ФКН ПМИ</a:t>
            </a:r>
            <a:endParaRPr/>
          </a:p>
        </p:txBody>
      </p:sp>
      <p:sp>
        <p:nvSpPr>
          <p:cNvPr id="331" name="Google Shape;331;g15f1b2e23e2_0_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"/>
          <p:cNvSpPr txBox="1"/>
          <p:nvPr>
            <p:ph type="title"/>
          </p:nvPr>
        </p:nvSpPr>
        <p:spPr>
          <a:xfrm>
            <a:off x="538001" y="1461068"/>
            <a:ext cx="524556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/>
              <a:t>Список литературы</a:t>
            </a:r>
            <a:endParaRPr/>
          </a:p>
        </p:txBody>
      </p:sp>
      <p:sp>
        <p:nvSpPr>
          <p:cNvPr id="337" name="Google Shape;337;p13"/>
          <p:cNvSpPr txBox="1"/>
          <p:nvPr>
            <p:ph idx="1" type="body"/>
          </p:nvPr>
        </p:nvSpPr>
        <p:spPr>
          <a:xfrm>
            <a:off x="538000" y="1907175"/>
            <a:ext cx="9957900" cy="4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2000"/>
              <a:buFont typeface="Arial"/>
              <a:buChar char="•"/>
            </a:pPr>
            <a:r>
              <a:rPr lang="ru-RU" sz="2000"/>
              <a:t>Zheng, Liang &amp; Qu, Yuzhong &amp; Qian, Xinqi &amp; Cheng, Gong. (2017). A hierarchical co-clustering approach for entity exploration over Linked Data. Knowledge-Based Systems. 141. 10.1016/j.knosys.2017.11.017.</a:t>
            </a:r>
            <a:endParaRPr sz="100"/>
          </a:p>
          <a:p>
            <a:pPr indent="-215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338" name="Google Shape;338;p13"/>
          <p:cNvSpPr txBox="1"/>
          <p:nvPr>
            <p:ph idx="3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/>
              <a:t>ФКН ПМИ</a:t>
            </a:r>
            <a:endParaRPr/>
          </a:p>
        </p:txBody>
      </p:sp>
      <p:sp>
        <p:nvSpPr>
          <p:cNvPr id="339" name="Google Shape;339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"/>
          <p:cNvSpPr txBox="1"/>
          <p:nvPr>
            <p:ph type="title"/>
          </p:nvPr>
        </p:nvSpPr>
        <p:spPr>
          <a:xfrm>
            <a:off x="585898" y="1243840"/>
            <a:ext cx="52455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/>
              <a:t>Что такое Linked Data?</a:t>
            </a:r>
            <a:endParaRPr/>
          </a:p>
        </p:txBody>
      </p:sp>
      <p:sp>
        <p:nvSpPr>
          <p:cNvPr id="199" name="Google Shape;199;p2"/>
          <p:cNvSpPr txBox="1"/>
          <p:nvPr>
            <p:ph idx="3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/>
              <a:t>ФКН ПМИ</a:t>
            </a:r>
            <a:endParaRPr/>
          </a:p>
        </p:txBody>
      </p:sp>
      <p:pic>
        <p:nvPicPr>
          <p:cNvPr id="200" name="Google Shape;20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300" y="1700525"/>
            <a:ext cx="6894901" cy="491857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154eecd5e_0_27"/>
          <p:cNvSpPr txBox="1"/>
          <p:nvPr>
            <p:ph idx="1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ФКН ПМИ</a:t>
            </a:r>
            <a:endParaRPr/>
          </a:p>
        </p:txBody>
      </p:sp>
      <p:sp>
        <p:nvSpPr>
          <p:cNvPr id="208" name="Google Shape;208;g14154eecd5e_0_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09" name="Google Shape;209;g14154eecd5e_0_27"/>
          <p:cNvSpPr txBox="1"/>
          <p:nvPr>
            <p:ph idx="4294967295" type="title"/>
          </p:nvPr>
        </p:nvSpPr>
        <p:spPr>
          <a:xfrm>
            <a:off x="585898" y="1243840"/>
            <a:ext cx="52455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/>
              <a:t>Проблемы</a:t>
            </a:r>
            <a:endParaRPr sz="2400"/>
          </a:p>
        </p:txBody>
      </p:sp>
      <p:sp>
        <p:nvSpPr>
          <p:cNvPr id="210" name="Google Shape;210;g14154eecd5e_0_27"/>
          <p:cNvSpPr txBox="1"/>
          <p:nvPr/>
        </p:nvSpPr>
        <p:spPr>
          <a:xfrm>
            <a:off x="585900" y="1961525"/>
            <a:ext cx="80670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Объем связанных данных в Интернете быстро увеличивается. Это часто затрудняет пользователям быстрый поиск интересующих объектов для дальнейшего изучения.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Прямое взаимодействие пользователей с большим количеством ссылок и классов сущностей может вызвать проблему когнитивных издержек.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Существующие методы ранжирования ссылок  игнорируют внутреннее сходство между ссылками или классами, а также потенциальные взаимосвязи между ними.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eed174823_0_25"/>
          <p:cNvSpPr txBox="1"/>
          <p:nvPr>
            <p:ph type="title"/>
          </p:nvPr>
        </p:nvSpPr>
        <p:spPr>
          <a:xfrm>
            <a:off x="585898" y="1217490"/>
            <a:ext cx="52455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/>
              <a:t>Постановка задачи в терминах предметной области</a:t>
            </a:r>
            <a:endParaRPr/>
          </a:p>
        </p:txBody>
      </p:sp>
      <p:sp>
        <p:nvSpPr>
          <p:cNvPr id="216" name="Google Shape;216;g15eed174823_0_25"/>
          <p:cNvSpPr txBox="1"/>
          <p:nvPr>
            <p:ph idx="1" type="body"/>
          </p:nvPr>
        </p:nvSpPr>
        <p:spPr>
          <a:xfrm>
            <a:off x="585897" y="2379663"/>
            <a:ext cx="5245500" cy="3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sz="2000">
                <a:solidFill>
                  <a:srgbClr val="000000"/>
                </a:solidFill>
              </a:rPr>
              <a:t>Задача состоит в </a:t>
            </a:r>
            <a:r>
              <a:rPr lang="ru-RU" sz="2000">
                <a:solidFill>
                  <a:srgbClr val="000000"/>
                </a:solidFill>
              </a:rPr>
              <a:t>одновременной </a:t>
            </a:r>
            <a:r>
              <a:rPr lang="ru-RU" sz="2000">
                <a:solidFill>
                  <a:srgbClr val="000000"/>
                </a:solidFill>
              </a:rPr>
              <a:t>совместной кластеризации ссылок между сущностями и их классов. Кластеры должны иметь иерархическую структуру.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solidFill>
                <a:srgbClr val="E61F3D"/>
              </a:solidFill>
            </a:endParaRPr>
          </a:p>
        </p:txBody>
      </p:sp>
      <p:sp>
        <p:nvSpPr>
          <p:cNvPr id="217" name="Google Shape;217;g15eed174823_0_25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/>
              <a:t>ФКН ПМИ</a:t>
            </a:r>
            <a:endParaRPr/>
          </a:p>
        </p:txBody>
      </p:sp>
      <p:sp>
        <p:nvSpPr>
          <p:cNvPr id="218" name="Google Shape;218;g15eed174823_0_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9" name="Google Shape;219;g15eed174823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873" y="1735475"/>
            <a:ext cx="6055801" cy="4161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/>
          <p:nvPr>
            <p:ph type="title"/>
          </p:nvPr>
        </p:nvSpPr>
        <p:spPr>
          <a:xfrm>
            <a:off x="585901" y="956825"/>
            <a:ext cx="90129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/>
              <a:t>Описание</a:t>
            </a:r>
            <a:r>
              <a:rPr b="1" lang="ru-RU"/>
              <a:t> задачи в математических терминах</a:t>
            </a:r>
            <a:endParaRPr/>
          </a:p>
        </p:txBody>
      </p:sp>
      <p:sp>
        <p:nvSpPr>
          <p:cNvPr id="225" name="Google Shape;225;p3"/>
          <p:cNvSpPr txBox="1"/>
          <p:nvPr>
            <p:ph idx="3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/>
              <a:t>ФКН ПМИ</a:t>
            </a:r>
            <a:endParaRPr/>
          </a:p>
        </p:txBody>
      </p:sp>
      <p:sp>
        <p:nvSpPr>
          <p:cNvPr id="226" name="Google Shape;226;p3"/>
          <p:cNvSpPr/>
          <p:nvPr/>
        </p:nvSpPr>
        <p:spPr>
          <a:xfrm>
            <a:off x="7476250" y="2381400"/>
            <a:ext cx="1122000" cy="41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8" name="Google Shape;228;p3"/>
          <p:cNvSpPr txBox="1"/>
          <p:nvPr/>
        </p:nvSpPr>
        <p:spPr>
          <a:xfrm>
            <a:off x="530550" y="1733825"/>
            <a:ext cx="111309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ru-RU" sz="2000"/>
              <a:t>Navigation graph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G = &lt; H, E &gt;       H = L' ∪ R ∪ C       E = {(l, r) | ∃ s ∈ S, (s, l, r) ∈ T}  {(r, c) | (r, rdf: type, c) ∈ T}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Где 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  - множество всех сущностей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S ⊆ U -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интересующая сущность, может быть несколько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L -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множество всех ссылок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L' ⊆ L -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подмножество ссылок для данного запроса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R ⊆ U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- подмножество связанных сущностей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C ⊆ U -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множество классов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T ⊆ U×L×U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 - набор троек вида сущность - ссылка - сущность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9" name="Google Shape;22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6250" y="3002500"/>
            <a:ext cx="4185200" cy="33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3becd5f5d_0_0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ФКН ПМИ</a:t>
            </a:r>
            <a:endParaRPr/>
          </a:p>
        </p:txBody>
      </p:sp>
      <p:sp>
        <p:nvSpPr>
          <p:cNvPr id="236" name="Google Shape;236;g163becd5f5d_0_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37" name="Google Shape;237;g163becd5f5d_0_0"/>
          <p:cNvSpPr txBox="1"/>
          <p:nvPr>
            <p:ph type="title"/>
          </p:nvPr>
        </p:nvSpPr>
        <p:spPr>
          <a:xfrm>
            <a:off x="585901" y="956825"/>
            <a:ext cx="90129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/>
              <a:t>Описание</a:t>
            </a:r>
            <a:r>
              <a:rPr b="1" lang="ru-RU"/>
              <a:t> задачи в математических терминах</a:t>
            </a:r>
            <a:endParaRPr/>
          </a:p>
        </p:txBody>
      </p:sp>
      <p:sp>
        <p:nvSpPr>
          <p:cNvPr id="238" name="Google Shape;238;g163becd5f5d_0_0"/>
          <p:cNvSpPr/>
          <p:nvPr/>
        </p:nvSpPr>
        <p:spPr>
          <a:xfrm>
            <a:off x="7476250" y="2381400"/>
            <a:ext cx="1122000" cy="41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163becd5f5d_0_0"/>
          <p:cNvSpPr txBox="1"/>
          <p:nvPr/>
        </p:nvSpPr>
        <p:spPr>
          <a:xfrm>
            <a:off x="530550" y="1733825"/>
            <a:ext cx="111309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/>
              <a:t>Потеря взаимной информации</a:t>
            </a:r>
            <a:endParaRPr b="1"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Пусть 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X = {x1, . . ., xm}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Y = {y1, . . ., yn}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 - дискретные случайные величины соответственно.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Р(Х, Y)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- совместное распределение вероятностей между X и 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Пусть 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X =  {x1, x2, .... , xk}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 непересекающихся кластеров (ссылок)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Y = {y1, y2 , ....., yl}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 -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 l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непересекающихся кластеров (классов)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Оптимальная совместная кластеризация сводит к минимуму потерю взаимной информации, определяемой как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0" name="Google Shape;240;g163becd5f5d_0_0"/>
          <p:cNvPicPr preferRelativeResize="0"/>
          <p:nvPr/>
        </p:nvPicPr>
        <p:blipFill rotWithShape="1">
          <a:blip r:embed="rId3">
            <a:alphaModFix/>
          </a:blip>
          <a:srcRect b="65712" l="0" r="1536" t="0"/>
          <a:stretch/>
        </p:blipFill>
        <p:spPr>
          <a:xfrm>
            <a:off x="3504700" y="4268675"/>
            <a:ext cx="6094101" cy="7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163becd5f5d_0_0"/>
          <p:cNvPicPr preferRelativeResize="0"/>
          <p:nvPr/>
        </p:nvPicPr>
        <p:blipFill rotWithShape="1">
          <a:blip r:embed="rId3">
            <a:alphaModFix/>
          </a:blip>
          <a:srcRect b="0" l="0" r="803" t="36852"/>
          <a:stretch/>
        </p:blipFill>
        <p:spPr>
          <a:xfrm>
            <a:off x="668950" y="5170325"/>
            <a:ext cx="4252775" cy="99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163becd5f5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7225" y="5362288"/>
            <a:ext cx="6633849" cy="65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163becd5f5d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950" y="3516450"/>
            <a:ext cx="2217675" cy="4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163becd5f5d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950" y="3516450"/>
            <a:ext cx="2217675" cy="4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163becd5f5d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7925" y="3085600"/>
            <a:ext cx="2217675" cy="498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63becd5f5d_3_0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ФКН ПМИ</a:t>
            </a:r>
            <a:endParaRPr/>
          </a:p>
        </p:txBody>
      </p:sp>
      <p:sp>
        <p:nvSpPr>
          <p:cNvPr id="252" name="Google Shape;252;g163becd5f5d_3_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53" name="Google Shape;253;g163becd5f5d_3_0"/>
          <p:cNvPicPr preferRelativeResize="0"/>
          <p:nvPr/>
        </p:nvPicPr>
        <p:blipFill rotWithShape="1">
          <a:blip r:embed="rId3">
            <a:alphaModFix/>
          </a:blip>
          <a:srcRect b="-1832" l="0" r="51321" t="0"/>
          <a:stretch/>
        </p:blipFill>
        <p:spPr>
          <a:xfrm>
            <a:off x="769125" y="1783925"/>
            <a:ext cx="3537900" cy="424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63becd5f5d_3_0"/>
          <p:cNvSpPr txBox="1"/>
          <p:nvPr>
            <p:ph type="title"/>
          </p:nvPr>
        </p:nvSpPr>
        <p:spPr>
          <a:xfrm>
            <a:off x="646451" y="956700"/>
            <a:ext cx="90129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/>
              <a:t>Описание задачи в математических терминах</a:t>
            </a:r>
            <a:endParaRPr/>
          </a:p>
        </p:txBody>
      </p:sp>
      <p:sp>
        <p:nvSpPr>
          <p:cNvPr id="255" name="Google Shape;255;g163becd5f5d_3_0"/>
          <p:cNvSpPr txBox="1"/>
          <p:nvPr/>
        </p:nvSpPr>
        <p:spPr>
          <a:xfrm>
            <a:off x="5088275" y="2543300"/>
            <a:ext cx="62259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В потерю информации д</a:t>
            </a:r>
            <a:r>
              <a:rPr lang="ru-RU" sz="2000"/>
              <a:t>обавляем </a:t>
            </a:r>
            <a:r>
              <a:rPr lang="ru-RU" sz="2000"/>
              <a:t>LCS и CCS - это общее сходство между кластерами ссылок и кластерами классов соответственно.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56" name="Google Shape;256;g163becd5f5d_3_0"/>
          <p:cNvSpPr txBox="1"/>
          <p:nvPr/>
        </p:nvSpPr>
        <p:spPr>
          <a:xfrm>
            <a:off x="5161300" y="1783925"/>
            <a:ext cx="567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-RU" sz="1900">
                <a:latin typeface="Times New Roman"/>
                <a:ea typeface="Times New Roman"/>
                <a:cs typeface="Times New Roman"/>
                <a:sym typeface="Times New Roman"/>
              </a:rPr>
              <a:t>λ + μ = 1 и 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i="1" lang="ru-RU" sz="1900">
                <a:latin typeface="Times New Roman"/>
                <a:ea typeface="Times New Roman"/>
                <a:cs typeface="Times New Roman"/>
                <a:sym typeface="Times New Roman"/>
              </a:rPr>
              <a:t>, μ∈ [0,1]</a:t>
            </a:r>
            <a:endParaRPr i="1"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g163becd5f5d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8375" y="1783925"/>
            <a:ext cx="820056" cy="4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4154eecd5e_0_61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ФКН ПМИ</a:t>
            </a:r>
            <a:endParaRPr/>
          </a:p>
        </p:txBody>
      </p:sp>
      <p:sp>
        <p:nvSpPr>
          <p:cNvPr id="264" name="Google Shape;264;g14154eecd5e_0_6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65" name="Google Shape;265;g14154eecd5e_0_61"/>
          <p:cNvSpPr txBox="1"/>
          <p:nvPr>
            <p:ph type="title"/>
          </p:nvPr>
        </p:nvSpPr>
        <p:spPr>
          <a:xfrm>
            <a:off x="554353" y="956825"/>
            <a:ext cx="8137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/>
              <a:t>Описание</a:t>
            </a:r>
            <a:r>
              <a:rPr b="1" lang="ru-RU"/>
              <a:t> задачи в математических терминах</a:t>
            </a:r>
            <a:endParaRPr/>
          </a:p>
        </p:txBody>
      </p:sp>
      <p:sp>
        <p:nvSpPr>
          <p:cNvPr id="266" name="Google Shape;266;g14154eecd5e_0_61"/>
          <p:cNvSpPr/>
          <p:nvPr/>
        </p:nvSpPr>
        <p:spPr>
          <a:xfrm>
            <a:off x="6775544" y="2237469"/>
            <a:ext cx="1013100" cy="37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14154eecd5e_0_61"/>
          <p:cNvSpPr txBox="1"/>
          <p:nvPr/>
        </p:nvSpPr>
        <p:spPr>
          <a:xfrm>
            <a:off x="486004" y="1632623"/>
            <a:ext cx="1005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ru-RU" sz="2000"/>
              <a:t>Similarity function</a:t>
            </a:r>
            <a:endParaRPr b="1"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8" name="Google Shape;268;g14154eecd5e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50" y="2129616"/>
            <a:ext cx="2619517" cy="69849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14154eecd5e_0_61"/>
          <p:cNvSpPr txBox="1"/>
          <p:nvPr/>
        </p:nvSpPr>
        <p:spPr>
          <a:xfrm>
            <a:off x="3870219" y="2086286"/>
            <a:ext cx="554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Здесь векторы ссылок/классов показывают, с какими сущностями они связаны  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70" name="Google Shape;270;g14154eecd5e_0_61"/>
          <p:cNvSpPr txBox="1"/>
          <p:nvPr/>
        </p:nvSpPr>
        <p:spPr>
          <a:xfrm>
            <a:off x="3870219" y="3030616"/>
            <a:ext cx="6170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/>
              <a:t>editDist(s1,s2) - </a:t>
            </a:r>
            <a:r>
              <a:rPr lang="ru-RU" sz="1800"/>
              <a:t>это минимальное количество операций вставки и удаления символов, необходимых для преобразования одной строки в другую</a:t>
            </a:r>
            <a:endParaRPr sz="1800"/>
          </a:p>
        </p:txBody>
      </p:sp>
      <p:pic>
        <p:nvPicPr>
          <p:cNvPr id="271" name="Google Shape;271;g14154eecd5e_0_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71" y="4166178"/>
            <a:ext cx="3296637" cy="698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14154eecd5e_0_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160" y="3089498"/>
            <a:ext cx="3523484" cy="81529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14154eecd5e_0_61"/>
          <p:cNvSpPr txBox="1"/>
          <p:nvPr/>
        </p:nvSpPr>
        <p:spPr>
          <a:xfrm>
            <a:off x="4117632" y="4437846"/>
            <a:ext cx="617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/>
              <a:t>LCA - </a:t>
            </a:r>
            <a:r>
              <a:rPr lang="ru-RU" sz="1800"/>
              <a:t>наименьший общий предок ci и cj</a:t>
            </a:r>
            <a:endParaRPr i="1" sz="2400"/>
          </a:p>
        </p:txBody>
      </p:sp>
      <p:sp>
        <p:nvSpPr>
          <p:cNvPr id="274" name="Google Shape;274;g14154eecd5e_0_61"/>
          <p:cNvSpPr txBox="1"/>
          <p:nvPr/>
        </p:nvSpPr>
        <p:spPr>
          <a:xfrm>
            <a:off x="268175" y="4954550"/>
            <a:ext cx="10839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Итоговая функция определяется как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где α + β + γ = 1 и α, β, γ ∈ [0, 1]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75" name="Google Shape;275;g14154eecd5e_0_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19300" y="5398400"/>
            <a:ext cx="7805723" cy="6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"/>
          <p:cNvSpPr txBox="1"/>
          <p:nvPr>
            <p:ph type="title"/>
          </p:nvPr>
        </p:nvSpPr>
        <p:spPr>
          <a:xfrm>
            <a:off x="538000" y="1022925"/>
            <a:ext cx="76965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/>
              <a:t>Постановка задачи в математических терминах</a:t>
            </a:r>
            <a:endParaRPr/>
          </a:p>
        </p:txBody>
      </p:sp>
      <p:sp>
        <p:nvSpPr>
          <p:cNvPr id="281" name="Google Shape;281;p4"/>
          <p:cNvSpPr txBox="1"/>
          <p:nvPr>
            <p:ph idx="3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/>
              <a:t>ФКН ПМИ</a:t>
            </a:r>
            <a:endParaRPr/>
          </a:p>
        </p:txBody>
      </p:sp>
      <p:sp>
        <p:nvSpPr>
          <p:cNvPr id="282" name="Google Shape;282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83" name="Google Shape;283;p4"/>
          <p:cNvSpPr txBox="1"/>
          <p:nvPr/>
        </p:nvSpPr>
        <p:spPr>
          <a:xfrm>
            <a:off x="538000" y="1589925"/>
            <a:ext cx="9464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00">
                <a:latin typeface="Times New Roman"/>
                <a:ea typeface="Times New Roman"/>
                <a:cs typeface="Times New Roman"/>
                <a:sym typeface="Times New Roman"/>
              </a:rPr>
              <a:t>Имея граф </a:t>
            </a:r>
            <a:r>
              <a:rPr i="1" lang="ru-RU" sz="2700">
                <a:latin typeface="Times New Roman"/>
                <a:ea typeface="Times New Roman"/>
                <a:cs typeface="Times New Roman"/>
                <a:sym typeface="Times New Roman"/>
              </a:rPr>
              <a:t>G = &lt; H, E &gt; </a:t>
            </a:r>
            <a:r>
              <a:rPr lang="ru-RU" sz="2700">
                <a:latin typeface="Times New Roman"/>
                <a:ea typeface="Times New Roman"/>
                <a:cs typeface="Times New Roman"/>
                <a:sym typeface="Times New Roman"/>
              </a:rPr>
              <a:t>найти </a:t>
            </a:r>
            <a:r>
              <a:rPr i="1" lang="ru-RU" sz="27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ru-RU" sz="2700">
                <a:latin typeface="Times New Roman"/>
                <a:ea typeface="Times New Roman"/>
                <a:cs typeface="Times New Roman"/>
                <a:sym typeface="Times New Roman"/>
              </a:rPr>
              <a:t>непересекающихся кластеров ссылок {</a:t>
            </a:r>
            <a:r>
              <a:rPr i="1" lang="ru-RU" sz="2700">
                <a:latin typeface="Times New Roman"/>
                <a:ea typeface="Times New Roman"/>
                <a:cs typeface="Times New Roman"/>
                <a:sym typeface="Times New Roman"/>
              </a:rPr>
              <a:t>x1, x2, .... , xk</a:t>
            </a:r>
            <a:r>
              <a:rPr lang="ru-RU" sz="2700">
                <a:latin typeface="Times New Roman"/>
                <a:ea typeface="Times New Roman"/>
                <a:cs typeface="Times New Roman"/>
                <a:sym typeface="Times New Roman"/>
              </a:rPr>
              <a:t>} и </a:t>
            </a:r>
            <a:r>
              <a:rPr i="1" lang="ru-RU" sz="270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ru-RU" sz="2700">
                <a:latin typeface="Times New Roman"/>
                <a:ea typeface="Times New Roman"/>
                <a:cs typeface="Times New Roman"/>
                <a:sym typeface="Times New Roman"/>
              </a:rPr>
              <a:t> непересекающихся кластеров классов {</a:t>
            </a:r>
            <a:r>
              <a:rPr i="1" lang="ru-RU" sz="2700">
                <a:latin typeface="Times New Roman"/>
                <a:ea typeface="Times New Roman"/>
                <a:cs typeface="Times New Roman"/>
                <a:sym typeface="Times New Roman"/>
              </a:rPr>
              <a:t>y1, y2 , ....., yl</a:t>
            </a:r>
            <a:r>
              <a:rPr lang="ru-RU" sz="2700">
                <a:latin typeface="Times New Roman"/>
                <a:ea typeface="Times New Roman"/>
                <a:cs typeface="Times New Roman"/>
                <a:sym typeface="Times New Roman"/>
              </a:rPr>
              <a:t>} таких, что минимизируется потеря информации: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61F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pic>
        <p:nvPicPr>
          <p:cNvPr id="284" name="Google Shape;28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775" y="3800925"/>
            <a:ext cx="7863684" cy="7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2021-11-11T08:52:47Z</dcterms:created>
  <dc:creator>Кутьков Юрий Юрьевич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