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25">
          <p15:clr>
            <a:srgbClr val="A4A3A4"/>
          </p15:clr>
        </p15:guide>
        <p15:guide id="2" pos="1209">
          <p15:clr>
            <a:srgbClr val="A4A3A4"/>
          </p15:clr>
        </p15:guide>
        <p15:guide id="3" pos="2955">
          <p15:clr>
            <a:srgbClr val="A4A3A4"/>
          </p15:clr>
        </p15:guide>
        <p15:guide id="4" pos="2071">
          <p15:clr>
            <a:srgbClr val="A4A3A4"/>
          </p15:clr>
        </p15:guide>
        <p15:guide id="5" pos="3840">
          <p15:clr>
            <a:srgbClr val="A4A3A4"/>
          </p15:clr>
        </p15:guide>
        <p15:guide id="6" pos="4702">
          <p15:clr>
            <a:srgbClr val="A4A3A4"/>
          </p15:clr>
        </p15:guide>
        <p15:guide id="7" pos="5586">
          <p15:clr>
            <a:srgbClr val="A4A3A4"/>
          </p15:clr>
        </p15:guide>
        <p15:guide id="8" pos="7333">
          <p15:clr>
            <a:srgbClr val="A4A3A4"/>
          </p15:clr>
        </p15:guide>
        <p15:guide id="9" orient="horz" pos="3952">
          <p15:clr>
            <a:srgbClr val="A4A3A4"/>
          </p15:clr>
        </p15:guide>
        <p15:guide id="10" pos="6471">
          <p15:clr>
            <a:srgbClr val="A4A3A4"/>
          </p15:clr>
        </p15:guide>
        <p15:guide id="11" orient="horz" pos="913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1" roundtripDataSignature="AMtx7mgMf1D46QoSUwxOwa9kg+Er9k00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C8A2364-4F68-41AB-96C5-46159EC2F142}">
  <a:tblStyle styleId="{3C8A2364-4F68-41AB-96C5-46159EC2F14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79269D14-D029-42A9-A1C5-43B07956F842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pos="3952" orient="horz"/>
        <p:guide pos="6471"/>
        <p:guide pos="913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7bb47adde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7bb47adde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17bb47adde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">
  <p:cSld name="Обложка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white text&#10;&#10;Description automatically generated with low confidence" id="16" name="Google Shape;1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859" y="962173"/>
            <a:ext cx="886499" cy="886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Google Shape;17;p25"/>
          <p:cNvCxnSpPr/>
          <p:nvPr/>
        </p:nvCxnSpPr>
        <p:spPr>
          <a:xfrm>
            <a:off x="6090212" y="985336"/>
            <a:ext cx="0" cy="840173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" name="Google Shape;18;p25"/>
          <p:cNvCxnSpPr/>
          <p:nvPr/>
        </p:nvCxnSpPr>
        <p:spPr>
          <a:xfrm>
            <a:off x="8642581" y="985336"/>
            <a:ext cx="0" cy="840173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" name="Google Shape;19;p25"/>
          <p:cNvCxnSpPr/>
          <p:nvPr/>
        </p:nvCxnSpPr>
        <p:spPr>
          <a:xfrm>
            <a:off x="11179047" y="985336"/>
            <a:ext cx="0" cy="840173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" name="Google Shape;20;p25"/>
          <p:cNvSpPr txBox="1"/>
          <p:nvPr>
            <p:ph type="title"/>
          </p:nvPr>
        </p:nvSpPr>
        <p:spPr>
          <a:xfrm>
            <a:off x="1027967" y="2404670"/>
            <a:ext cx="7634059" cy="197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4300"/>
              <a:buFont typeface="Arial"/>
              <a:buNone/>
              <a:defRPr b="0" i="0" sz="4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" type="body"/>
          </p:nvPr>
        </p:nvSpPr>
        <p:spPr>
          <a:xfrm>
            <a:off x="2074947" y="1187841"/>
            <a:ext cx="3848717" cy="435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2" type="body"/>
          </p:nvPr>
        </p:nvSpPr>
        <p:spPr>
          <a:xfrm>
            <a:off x="6259420" y="1173829"/>
            <a:ext cx="2278063" cy="463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  <a:defRPr b="0" i="0" sz="12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3" type="body"/>
          </p:nvPr>
        </p:nvSpPr>
        <p:spPr>
          <a:xfrm>
            <a:off x="8786720" y="1173829"/>
            <a:ext cx="2217738" cy="463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  <a:defRPr b="0" i="0" sz="12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4" type="body"/>
          </p:nvPr>
        </p:nvSpPr>
        <p:spPr>
          <a:xfrm>
            <a:off x="1027967" y="4824914"/>
            <a:ext cx="7625267" cy="652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вет">
  <p:cSld name="цв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35" name="Google Shape;13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34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7" name="Google Shape;137;p34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8" name="Google Shape;138;p34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p34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34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1" name="Google Shape;141;p34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34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34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34"/>
          <p:cNvSpPr txBox="1"/>
          <p:nvPr>
            <p:ph type="title"/>
          </p:nvPr>
        </p:nvSpPr>
        <p:spPr>
          <a:xfrm>
            <a:off x="585899" y="1447790"/>
            <a:ext cx="4322530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4"/>
          <p:cNvSpPr txBox="1"/>
          <p:nvPr>
            <p:ph idx="4" type="body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34"/>
          <p:cNvSpPr/>
          <p:nvPr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4"/>
          <p:cNvSpPr/>
          <p:nvPr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34"/>
          <p:cNvSpPr/>
          <p:nvPr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4"/>
          <p:cNvSpPr/>
          <p:nvPr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4"/>
          <p:cNvSpPr/>
          <p:nvPr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34"/>
          <p:cNvSpPr/>
          <p:nvPr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4"/>
          <p:cNvSpPr/>
          <p:nvPr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34"/>
          <p:cNvSpPr/>
          <p:nvPr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34"/>
          <p:cNvSpPr/>
          <p:nvPr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34"/>
          <p:cNvSpPr/>
          <p:nvPr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4"/>
          <p:cNvSpPr/>
          <p:nvPr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34"/>
          <p:cNvSpPr/>
          <p:nvPr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4"/>
          <p:cNvSpPr/>
          <p:nvPr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34"/>
          <p:cNvSpPr/>
          <p:nvPr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4"/>
          <p:cNvSpPr/>
          <p:nvPr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4"/>
          <p:cNvSpPr/>
          <p:nvPr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4"/>
          <p:cNvSpPr/>
          <p:nvPr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4"/>
          <p:cNvSpPr/>
          <p:nvPr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4"/>
          <p:cNvSpPr/>
          <p:nvPr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4"/>
          <p:cNvSpPr/>
          <p:nvPr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чистый_2">
  <p:cSld name="чистый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67" name="Google Shape;16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35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9" name="Google Shape;169;p35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0" name="Google Shape;170;p35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1" name="Google Shape;171;p35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35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3" name="Google Shape;173;p35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35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35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чистый">
  <p:cSld name="чистый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_1">
  <p:cSld name="Текст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26" name="Google Shape;2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Google Shape;27;p26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" name="Google Shape;28;p26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" name="Google Shape;29;p26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" name="Google Shape;30;p26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26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" name="Google Shape;32;p26"/>
          <p:cNvSpPr/>
          <p:nvPr>
            <p:ph idx="2" type="pic"/>
          </p:nvPr>
        </p:nvSpPr>
        <p:spPr>
          <a:xfrm>
            <a:off x="6684653" y="1447790"/>
            <a:ext cx="4325167" cy="4325107"/>
          </a:xfrm>
          <a:prstGeom prst="rect">
            <a:avLst/>
          </a:prstGeom>
          <a:solidFill>
            <a:srgbClr val="D9D9D9"/>
          </a:solidFill>
          <a:ln>
            <a:noFill/>
          </a:ln>
        </p:spPr>
      </p:sp>
      <p:sp>
        <p:nvSpPr>
          <p:cNvPr id="33" name="Google Shape;33;p26"/>
          <p:cNvSpPr txBox="1"/>
          <p:nvPr>
            <p:ph type="title"/>
          </p:nvPr>
        </p:nvSpPr>
        <p:spPr>
          <a:xfrm>
            <a:off x="585898" y="1447790"/>
            <a:ext cx="5245560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" type="body"/>
          </p:nvPr>
        </p:nvSpPr>
        <p:spPr>
          <a:xfrm>
            <a:off x="585897" y="2379663"/>
            <a:ext cx="5245561" cy="3393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3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4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5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_3">
  <p:cSld name="Текст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39" name="Google Shape;3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Google Shape;40;p27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" name="Google Shape;41;p27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" name="Google Shape;42;p27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" name="Google Shape;43;p27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27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" name="Google Shape;45;p27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3" type="body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4" type="body"/>
          </p:nvPr>
        </p:nvSpPr>
        <p:spPr>
          <a:xfrm>
            <a:off x="585897" y="5183249"/>
            <a:ext cx="393434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5" type="body"/>
          </p:nvPr>
        </p:nvSpPr>
        <p:spPr>
          <a:xfrm>
            <a:off x="6259892" y="2379663"/>
            <a:ext cx="5383968" cy="34517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3200"/>
              <a:buFont typeface="Arial"/>
              <a:buNone/>
              <a:defRPr b="0" i="0" sz="32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6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type="title"/>
          </p:nvPr>
        </p:nvSpPr>
        <p:spPr>
          <a:xfrm>
            <a:off x="585897" y="1447790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рафик_1">
  <p:cSld name="График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53" name="Google Shape;5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" name="Google Shape;54;p28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" name="Google Shape;55;p28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" name="Google Shape;56;p28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" name="Google Shape;57;p28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" name="Google Shape;58;p28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" name="Google Shape;59;p28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8"/>
          <p:cNvSpPr txBox="1"/>
          <p:nvPr>
            <p:ph type="title"/>
          </p:nvPr>
        </p:nvSpPr>
        <p:spPr>
          <a:xfrm>
            <a:off x="585899" y="1447790"/>
            <a:ext cx="4322530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4" type="body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5" type="body"/>
          </p:nvPr>
        </p:nvSpPr>
        <p:spPr>
          <a:xfrm>
            <a:off x="585897" y="5183249"/>
            <a:ext cx="393434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8"/>
          <p:cNvSpPr/>
          <p:nvPr>
            <p:ph idx="6" type="chart"/>
          </p:nvPr>
        </p:nvSpPr>
        <p:spPr>
          <a:xfrm>
            <a:off x="5272097" y="1447790"/>
            <a:ext cx="6371768" cy="4289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рафик_2">
  <p:cSld name="График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67" name="Google Shape;6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29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" name="Google Shape;69;p29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" name="Google Shape;70;p29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" name="Google Shape;71;p29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29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" name="Google Shape;73;p29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4" type="body"/>
          </p:nvPr>
        </p:nvSpPr>
        <p:spPr>
          <a:xfrm>
            <a:off x="585897" y="5183249"/>
            <a:ext cx="393434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9"/>
          <p:cNvSpPr/>
          <p:nvPr>
            <p:ph idx="5" type="chart"/>
          </p:nvPr>
        </p:nvSpPr>
        <p:spPr>
          <a:xfrm>
            <a:off x="5272097" y="1447790"/>
            <a:ext cx="6371768" cy="4289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29"/>
          <p:cNvSpPr txBox="1"/>
          <p:nvPr>
            <p:ph idx="6" type="body"/>
          </p:nvPr>
        </p:nvSpPr>
        <p:spPr>
          <a:xfrm>
            <a:off x="585788" y="1447064"/>
            <a:ext cx="4322762" cy="70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600"/>
              <a:buNone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7" type="body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фры">
  <p:cSld name="Цифры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81" name="Google Shape;8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30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3" name="Google Shape;83;p30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" name="Google Shape;84;p30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" name="Google Shape;85;p30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30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" name="Google Shape;87;p30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30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30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30"/>
          <p:cNvSpPr txBox="1"/>
          <p:nvPr>
            <p:ph type="title"/>
          </p:nvPr>
        </p:nvSpPr>
        <p:spPr>
          <a:xfrm>
            <a:off x="585897" y="1447790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0"/>
          <p:cNvSpPr txBox="1"/>
          <p:nvPr>
            <p:ph idx="4" type="body"/>
          </p:nvPr>
        </p:nvSpPr>
        <p:spPr>
          <a:xfrm>
            <a:off x="575076" y="4103994"/>
            <a:ext cx="2758143" cy="156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0"/>
          <p:cNvSpPr txBox="1"/>
          <p:nvPr>
            <p:ph idx="5" type="body"/>
          </p:nvPr>
        </p:nvSpPr>
        <p:spPr>
          <a:xfrm>
            <a:off x="4047007" y="4103994"/>
            <a:ext cx="2757612" cy="156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30"/>
          <p:cNvSpPr txBox="1"/>
          <p:nvPr>
            <p:ph idx="6" type="body"/>
          </p:nvPr>
        </p:nvSpPr>
        <p:spPr>
          <a:xfrm>
            <a:off x="7518938" y="4103994"/>
            <a:ext cx="2757612" cy="156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30"/>
          <p:cNvSpPr txBox="1"/>
          <p:nvPr>
            <p:ph idx="7" type="body"/>
          </p:nvPr>
        </p:nvSpPr>
        <p:spPr>
          <a:xfrm>
            <a:off x="575076" y="2710235"/>
            <a:ext cx="2758143" cy="1164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latin typeface="Arial"/>
                <a:ea typeface="Arial"/>
                <a:cs typeface="Arial"/>
                <a:sym typeface="Arial"/>
              </a:defRPr>
            </a:lvl1pPr>
            <a:lvl2pPr indent="-838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2pPr>
            <a:lvl3pPr indent="-838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3pPr>
            <a:lvl4pPr indent="-838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4pPr>
            <a:lvl5pPr indent="-838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8" type="body"/>
          </p:nvPr>
        </p:nvSpPr>
        <p:spPr>
          <a:xfrm>
            <a:off x="4047007" y="2710235"/>
            <a:ext cx="2758143" cy="1164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latin typeface="Arial"/>
                <a:ea typeface="Arial"/>
                <a:cs typeface="Arial"/>
                <a:sym typeface="Arial"/>
              </a:defRPr>
            </a:lvl1pPr>
            <a:lvl2pPr indent="-838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2pPr>
            <a:lvl3pPr indent="-838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3pPr>
            <a:lvl4pPr indent="-838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4pPr>
            <a:lvl5pPr indent="-838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0"/>
          <p:cNvSpPr txBox="1"/>
          <p:nvPr>
            <p:ph idx="9" type="body"/>
          </p:nvPr>
        </p:nvSpPr>
        <p:spPr>
          <a:xfrm>
            <a:off x="7518938" y="2710235"/>
            <a:ext cx="2758143" cy="1164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latin typeface="Arial"/>
                <a:ea typeface="Arial"/>
                <a:cs typeface="Arial"/>
                <a:sym typeface="Arial"/>
              </a:defRPr>
            </a:lvl1pPr>
            <a:lvl2pPr indent="-838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2pPr>
            <a:lvl3pPr indent="-838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3pPr>
            <a:lvl4pPr indent="-838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4pPr>
            <a:lvl5pPr indent="-838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_2">
  <p:cSld name="Текст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98" name="Google Shape;9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31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" name="Google Shape;100;p31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" name="Google Shape;101;p31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p31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31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" name="Google Shape;104;p31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31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31"/>
          <p:cNvSpPr txBox="1"/>
          <p:nvPr>
            <p:ph type="title"/>
          </p:nvPr>
        </p:nvSpPr>
        <p:spPr>
          <a:xfrm>
            <a:off x="585897" y="1447790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1"/>
          <p:cNvSpPr txBox="1"/>
          <p:nvPr>
            <p:ph idx="3" type="body"/>
          </p:nvPr>
        </p:nvSpPr>
        <p:spPr>
          <a:xfrm>
            <a:off x="585897" y="2379663"/>
            <a:ext cx="11057971" cy="3745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1"/>
          <p:cNvSpPr txBox="1"/>
          <p:nvPr>
            <p:ph idx="4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аблица_1">
  <p:cSld name="Таблица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10" name="Google Shape;11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32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2" name="Google Shape;112;p32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" name="Google Shape;113;p32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32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32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" name="Google Shape;116;p32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32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32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32"/>
          <p:cNvSpPr txBox="1"/>
          <p:nvPr>
            <p:ph idx="4" type="body"/>
          </p:nvPr>
        </p:nvSpPr>
        <p:spPr>
          <a:xfrm>
            <a:off x="585787" y="1447065"/>
            <a:ext cx="11058065" cy="3077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600"/>
              <a:buNone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32"/>
          <p:cNvSpPr txBox="1"/>
          <p:nvPr>
            <p:ph idx="5" type="body"/>
          </p:nvPr>
        </p:nvSpPr>
        <p:spPr>
          <a:xfrm>
            <a:off x="585788" y="5739189"/>
            <a:ext cx="6824303" cy="703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аблица_2">
  <p:cSld name="Таблица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22" name="Google Shape;12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33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" name="Google Shape;124;p33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5" name="Google Shape;125;p33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33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33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" name="Google Shape;128;p33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33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33"/>
          <p:cNvSpPr txBox="1"/>
          <p:nvPr>
            <p:ph idx="4" type="body"/>
          </p:nvPr>
        </p:nvSpPr>
        <p:spPr>
          <a:xfrm>
            <a:off x="585787" y="1447064"/>
            <a:ext cx="7617877" cy="5370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600"/>
              <a:buNone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33"/>
          <p:cNvSpPr txBox="1"/>
          <p:nvPr>
            <p:ph idx="5" type="body"/>
          </p:nvPr>
        </p:nvSpPr>
        <p:spPr>
          <a:xfrm>
            <a:off x="585788" y="5739189"/>
            <a:ext cx="6824303" cy="703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33"/>
          <p:cNvSpPr txBox="1"/>
          <p:nvPr>
            <p:ph idx="6" type="body"/>
          </p:nvPr>
        </p:nvSpPr>
        <p:spPr>
          <a:xfrm>
            <a:off x="8686807" y="2208363"/>
            <a:ext cx="2930666" cy="2570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Relationship Id="rId5" Type="http://schemas.openxmlformats.org/officeDocument/2006/relationships/image" Target="../media/image21.png"/><Relationship Id="rId6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hcist.scika.org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"/>
          <p:cNvSpPr txBox="1"/>
          <p:nvPr>
            <p:ph type="title"/>
          </p:nvPr>
        </p:nvSpPr>
        <p:spPr>
          <a:xfrm>
            <a:off x="1027967" y="2099871"/>
            <a:ext cx="7634059" cy="3203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ct val="100000"/>
              <a:buFont typeface="Arial"/>
              <a:buNone/>
            </a:pPr>
            <a:r>
              <a:rPr lang="en-US"/>
              <a:t>Сетевые модели по публикациям в области научных исследований болезни Паркинсона</a:t>
            </a:r>
            <a:br>
              <a:rPr lang="en-US"/>
            </a:br>
            <a:br>
              <a:rPr lang="en-US"/>
            </a:br>
            <a:r>
              <a:rPr lang="en-US" sz="2200"/>
              <a:t>Network Analysis of Publications on Studies of Parkinson Disease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82" name="Google Shape;182;p1"/>
          <p:cNvSpPr txBox="1"/>
          <p:nvPr>
            <p:ph idx="1" type="body"/>
          </p:nvPr>
        </p:nvSpPr>
        <p:spPr>
          <a:xfrm>
            <a:off x="2074947" y="1187841"/>
            <a:ext cx="3848717" cy="435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Факультет компьютерных наук</a:t>
            </a:r>
            <a:endParaRPr/>
          </a:p>
        </p:txBody>
      </p:sp>
      <p:sp>
        <p:nvSpPr>
          <p:cNvPr id="183" name="Google Shape;183;p1"/>
          <p:cNvSpPr txBox="1"/>
          <p:nvPr>
            <p:ph idx="3" type="body"/>
          </p:nvPr>
        </p:nvSpPr>
        <p:spPr>
          <a:xfrm>
            <a:off x="8786720" y="1173829"/>
            <a:ext cx="2217738" cy="463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rPr lang="en-US"/>
              <a:t>Москва 2022</a:t>
            </a:r>
            <a:endParaRPr/>
          </a:p>
        </p:txBody>
      </p:sp>
      <p:sp>
        <p:nvSpPr>
          <p:cNvPr id="184" name="Google Shape;184;p1"/>
          <p:cNvSpPr txBox="1"/>
          <p:nvPr>
            <p:ph idx="4" type="body"/>
          </p:nvPr>
        </p:nvSpPr>
        <p:spPr>
          <a:xfrm>
            <a:off x="8537470" y="4677702"/>
            <a:ext cx="2934300" cy="12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</a:pPr>
            <a:r>
              <a:rPr lang="en-US"/>
              <a:t>Работу выполнили: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</a:pPr>
            <a:r>
              <a:rPr lang="en-US"/>
              <a:t>Степочкина Анна, БПМИ194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</a:pPr>
            <a:r>
              <a:rPr lang="en-US"/>
              <a:t>Зиновьева Ксения, БПМИ194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</a:pPr>
            <a:r>
              <a:rPr lang="en-US"/>
              <a:t>Научный руководитель: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</a:pPr>
            <a:r>
              <a:rPr lang="en-US"/>
              <a:t>Алескеров Ф. Т.</a:t>
            </a:r>
            <a:endParaRPr/>
          </a:p>
        </p:txBody>
      </p:sp>
      <p:sp>
        <p:nvSpPr>
          <p:cNvPr id="185" name="Google Shape;185;p1"/>
          <p:cNvSpPr txBox="1"/>
          <p:nvPr>
            <p:ph idx="2" type="body"/>
          </p:nvPr>
        </p:nvSpPr>
        <p:spPr>
          <a:xfrm>
            <a:off x="6259420" y="1173829"/>
            <a:ext cx="2278063" cy="463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rPr lang="en-US"/>
              <a:t>Прикладная математика и информатика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1" name="Google Shape;271;p10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72" name="Google Shape;272;p10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73" name="Google Shape;273;p10"/>
          <p:cNvSpPr txBox="1"/>
          <p:nvPr>
            <p:ph type="title"/>
          </p:nvPr>
        </p:nvSpPr>
        <p:spPr>
          <a:xfrm>
            <a:off x="494457" y="1275295"/>
            <a:ext cx="4544903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/>
              <a:t>Новые индексы </a:t>
            </a:r>
            <a:endParaRPr/>
          </a:p>
        </p:txBody>
      </p:sp>
      <p:sp>
        <p:nvSpPr>
          <p:cNvPr id="274" name="Google Shape;274;p10"/>
          <p:cNvSpPr txBox="1"/>
          <p:nvPr>
            <p:ph idx="4" type="body"/>
          </p:nvPr>
        </p:nvSpPr>
        <p:spPr>
          <a:xfrm>
            <a:off x="494457" y="1868103"/>
            <a:ext cx="11341943" cy="432866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610" r="0" t="-1966"/>
            </a:stretch>
          </a:blipFill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275" name="Google Shape;275;p10"/>
          <p:cNvSpPr txBox="1"/>
          <p:nvPr/>
        </p:nvSpPr>
        <p:spPr>
          <a:xfrm>
            <a:off x="9090" y="4874549"/>
            <a:ext cx="4810570" cy="9521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6" name="Google Shape;276;p10"/>
          <p:cNvSpPr txBox="1"/>
          <p:nvPr/>
        </p:nvSpPr>
        <p:spPr>
          <a:xfrm>
            <a:off x="4494213" y="5074874"/>
            <a:ext cx="2599584" cy="33855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606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7" name="Google Shape;277;p10"/>
          <p:cNvSpPr txBox="1"/>
          <p:nvPr/>
        </p:nvSpPr>
        <p:spPr>
          <a:xfrm>
            <a:off x="640427" y="5785823"/>
            <a:ext cx="2313647" cy="82189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8" name="Google Shape;278;p10"/>
          <p:cNvSpPr txBox="1"/>
          <p:nvPr/>
        </p:nvSpPr>
        <p:spPr>
          <a:xfrm>
            <a:off x="6392731" y="6080260"/>
            <a:ext cx="558963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Aleskerov F., Yakuba V. Matrix-vector approach to construct generalized centrality indices in networks. 2020 // SSRN 3597948. Available at: https://ssrn.com/abstract=3597948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4" name="Google Shape;284;p11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85" name="Google Shape;285;p11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86" name="Google Shape;286;p11"/>
          <p:cNvSpPr txBox="1"/>
          <p:nvPr>
            <p:ph type="title"/>
          </p:nvPr>
        </p:nvSpPr>
        <p:spPr>
          <a:xfrm>
            <a:off x="494457" y="1275295"/>
            <a:ext cx="4544903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/>
              <a:t>Новые индексы </a:t>
            </a:r>
            <a:endParaRPr/>
          </a:p>
        </p:txBody>
      </p:sp>
      <p:sp>
        <p:nvSpPr>
          <p:cNvPr id="287" name="Google Shape;287;p11"/>
          <p:cNvSpPr txBox="1"/>
          <p:nvPr>
            <p:ph idx="4" type="body"/>
          </p:nvPr>
        </p:nvSpPr>
        <p:spPr>
          <a:xfrm>
            <a:off x="494457" y="1939809"/>
            <a:ext cx="11341943" cy="471563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880" r="-1879" t="-516"/>
            </a:stretch>
          </a:blipFill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288" name="Google Shape;288;p11"/>
          <p:cNvSpPr txBox="1"/>
          <p:nvPr/>
        </p:nvSpPr>
        <p:spPr>
          <a:xfrm>
            <a:off x="6632508" y="2454133"/>
            <a:ext cx="4133696" cy="97834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9" name="Google Shape;289;p11"/>
          <p:cNvSpPr txBox="1"/>
          <p:nvPr/>
        </p:nvSpPr>
        <p:spPr>
          <a:xfrm>
            <a:off x="6632508" y="4156403"/>
            <a:ext cx="3688329" cy="89659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0" name="Google Shape;290;p11"/>
          <p:cNvSpPr txBox="1"/>
          <p:nvPr/>
        </p:nvSpPr>
        <p:spPr>
          <a:xfrm>
            <a:off x="3349966" y="5916737"/>
            <a:ext cx="6280171" cy="52341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1172" l="0" r="0" t="-352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6" name="Google Shape;296;p12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97" name="Google Shape;297;p12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98" name="Google Shape;298;p12"/>
          <p:cNvSpPr txBox="1"/>
          <p:nvPr>
            <p:ph type="title"/>
          </p:nvPr>
        </p:nvSpPr>
        <p:spPr>
          <a:xfrm>
            <a:off x="585897" y="1447790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/>
              <a:t>Результаты для статей</a:t>
            </a:r>
            <a:endParaRPr/>
          </a:p>
        </p:txBody>
      </p:sp>
      <p:sp>
        <p:nvSpPr>
          <p:cNvPr id="299" name="Google Shape;299;p12"/>
          <p:cNvSpPr txBox="1"/>
          <p:nvPr>
            <p:ph idx="5" type="body"/>
          </p:nvPr>
        </p:nvSpPr>
        <p:spPr>
          <a:xfrm>
            <a:off x="3361951" y="5524625"/>
            <a:ext cx="66120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2400"/>
              <a:buFont typeface="Arial"/>
              <a:buNone/>
            </a:pPr>
            <a:r>
              <a:rPr lang="en-US" sz="2400"/>
              <a:t>Распределение количества цитирований</a:t>
            </a:r>
            <a:endParaRPr/>
          </a:p>
        </p:txBody>
      </p:sp>
      <p:pic>
        <p:nvPicPr>
          <p:cNvPr id="300" name="Google Shape;300;p12"/>
          <p:cNvPicPr preferRelativeResize="0"/>
          <p:nvPr/>
        </p:nvPicPr>
        <p:blipFill rotWithShape="1">
          <a:blip r:embed="rId3">
            <a:alphaModFix/>
          </a:blip>
          <a:srcRect b="0" l="0" r="0" t="10968"/>
          <a:stretch/>
        </p:blipFill>
        <p:spPr>
          <a:xfrm>
            <a:off x="3149802" y="2129741"/>
            <a:ext cx="5930143" cy="301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6" name="Google Shape;306;p13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307" name="Google Shape;307;p13"/>
          <p:cNvSpPr txBox="1"/>
          <p:nvPr>
            <p:ph idx="3" type="body"/>
          </p:nvPr>
        </p:nvSpPr>
        <p:spPr>
          <a:xfrm>
            <a:off x="8577873" y="5263905"/>
            <a:ext cx="3297473" cy="581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2000"/>
              <a:buNone/>
            </a:pPr>
            <a:r>
              <a:rPr lang="en-US" sz="2000"/>
              <a:t>Изменение индекса по годам</a:t>
            </a:r>
            <a:endParaRPr/>
          </a:p>
        </p:txBody>
      </p:sp>
      <p:sp>
        <p:nvSpPr>
          <p:cNvPr id="308" name="Google Shape;308;p13"/>
          <p:cNvSpPr txBox="1"/>
          <p:nvPr>
            <p:ph type="title"/>
          </p:nvPr>
        </p:nvSpPr>
        <p:spPr>
          <a:xfrm>
            <a:off x="585901" y="1145900"/>
            <a:ext cx="69798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/>
              <a:t>Топ-5 статей по индексу In-degree</a:t>
            </a:r>
            <a:endParaRPr sz="3200"/>
          </a:p>
        </p:txBody>
      </p:sp>
      <p:graphicFrame>
        <p:nvGraphicFramePr>
          <p:cNvPr id="309" name="Google Shape;309;p13"/>
          <p:cNvGraphicFramePr/>
          <p:nvPr/>
        </p:nvGraphicFramePr>
        <p:xfrm>
          <a:off x="316654" y="18192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{79269D14-D029-42A9-A1C5-43B07956F842}</a:tableStyleId>
              </a:tblPr>
              <a:tblGrid>
                <a:gridCol w="3428575"/>
                <a:gridCol w="1419650"/>
                <a:gridCol w="930925"/>
                <a:gridCol w="1012375"/>
                <a:gridCol w="1221825"/>
              </a:tblGrid>
              <a:tr h="520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Название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CC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DOI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CC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In-degree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CC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Ранг по Eigenvector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CC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Ранг по PageRank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CCF7"/>
                    </a:solidFill>
                  </a:tcPr>
                </a:tc>
              </a:tr>
              <a:tr h="62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 MDS clinical diagnostic criteria for Parkinson's disease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10.1002/MDS.26424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53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Gut Microbiota Regulate Motor Deficits and Neuroinflammation in a Model of Parkinson’s Disease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10.1016/J.CELL.2016.11.018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0.0016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8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 Epidemiology of Parkinson's disease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10.1007/S00702-017-1686-Y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0.00156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1224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 MDS research criteria for prodromal Parkinson's disease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10.1002/MDS.26431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0.00152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 The epidemiology of Parkinson's disease: risk factors and prevention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10.1016/S1474-4422(16)30230-7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0.0015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310" name="Google Shape;31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4243" y="2673752"/>
            <a:ext cx="3530579" cy="233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4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6" name="Google Shape;316;p14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317" name="Google Shape;317;p14"/>
          <p:cNvSpPr txBox="1"/>
          <p:nvPr>
            <p:ph type="title"/>
          </p:nvPr>
        </p:nvSpPr>
        <p:spPr>
          <a:xfrm>
            <a:off x="597472" y="1145894"/>
            <a:ext cx="7261738" cy="717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/>
              <a:t>Топ-5 статей по индексу TI, q = 0,1%</a:t>
            </a:r>
            <a:endParaRPr sz="3200"/>
          </a:p>
        </p:txBody>
      </p:sp>
      <p:graphicFrame>
        <p:nvGraphicFramePr>
          <p:cNvPr id="318" name="Google Shape;318;p14"/>
          <p:cNvGraphicFramePr/>
          <p:nvPr/>
        </p:nvGraphicFramePr>
        <p:xfrm>
          <a:off x="585897" y="20527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{79269D14-D029-42A9-A1C5-43B07956F842}</a:tableStyleId>
              </a:tblPr>
              <a:tblGrid>
                <a:gridCol w="4843250"/>
                <a:gridCol w="1402400"/>
                <a:gridCol w="1342975"/>
                <a:gridCol w="1022075"/>
                <a:gridCol w="1117150"/>
                <a:gridCol w="1060075"/>
              </a:tblGrid>
              <a:tr h="621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Название 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CC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DOI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CC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In-degree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CC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BI, q=0,1%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CC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PI, q=0,1%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CC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TI, q=0,1%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CCF7"/>
                    </a:solidFill>
                  </a:tcPr>
                </a:tc>
              </a:tr>
              <a:tr h="621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MDS clinical diagnostic criteria for Parkinson's disease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10.1002/MDS.26424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0,6307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0,9404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0,5254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8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Gut Microbiota Regulate Motor Deficits and Neuroinflammation in a Model of Parkinson’s Disease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10.1016/J.CELL.2016.11.018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0,0016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0,0206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0,000096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0,0075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9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 Epidemiology of Parkinson's disease.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10.1007/S00702-017-1686-Y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0,00156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0,0188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0,000093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0,0068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1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 MDS research criteria for prodromal Parkinson's disease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10.1002/MDS.26431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0,00152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0,0175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0,000091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0,0064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01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 The epidemiology of Parkinson's disease: risk factors and prevention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10.1016/S1474-4422(16)30230-7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0,0015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0,01704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0,00009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0,0062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19" name="Google Shape;319;p14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5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5" name="Google Shape;325;p15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326" name="Google Shape;326;p15"/>
          <p:cNvSpPr txBox="1"/>
          <p:nvPr>
            <p:ph type="title"/>
          </p:nvPr>
        </p:nvSpPr>
        <p:spPr>
          <a:xfrm>
            <a:off x="597472" y="1145894"/>
            <a:ext cx="7261738" cy="717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/>
              <a:t>Топ-5 статей по индексу TI, q = 1%</a:t>
            </a:r>
            <a:endParaRPr sz="3200"/>
          </a:p>
        </p:txBody>
      </p:sp>
      <p:sp>
        <p:nvSpPr>
          <p:cNvPr id="327" name="Google Shape;327;p15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graphicFrame>
        <p:nvGraphicFramePr>
          <p:cNvPr id="328" name="Google Shape;328;p15"/>
          <p:cNvGraphicFramePr/>
          <p:nvPr/>
        </p:nvGraphicFramePr>
        <p:xfrm>
          <a:off x="597472" y="20655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{79269D14-D029-42A9-A1C5-43B07956F842}</a:tableStyleId>
              </a:tblPr>
              <a:tblGrid>
                <a:gridCol w="5813225"/>
                <a:gridCol w="1615050"/>
                <a:gridCol w="878775"/>
                <a:gridCol w="914400"/>
                <a:gridCol w="878775"/>
                <a:gridCol w="973775"/>
              </a:tblGrid>
              <a:tr h="452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Название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CC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DOI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CC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In-degree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CC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BI, q=1%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CC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PI, q=1%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CC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TI, q=1%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CCF7"/>
                    </a:solidFill>
                  </a:tcPr>
                </a:tc>
              </a:tr>
              <a:tr h="513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Vagotomy and subsequent risk of Parkinson's disease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10.1002/ANA.24448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0,0009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0,0204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0,068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0,0298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75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The clinical symptoms of Parkinson's disease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10.1111/JNC.13691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0,00089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0,0202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0,0673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0,0295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3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 Oxidative stress and Parkinson’s disease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10.3389/FNANA.2015.00091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0,00087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0,0183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0,061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0,0267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3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 Neuroinflammation in Parkinson’s disease and its potential as therapeutic target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10.1186/S40035-015-0042-0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0,00086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0,0177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0,0589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0,0258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94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 Short chain fatty acids and gut microbiota differ between patients with Parkinson's disease and age-matched controls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10.1016/J.PARKRELDIS.2016.08.019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0,00082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0,0156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0,052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0,0228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6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4" name="Google Shape;334;p16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335" name="Google Shape;335;p16"/>
          <p:cNvSpPr txBox="1"/>
          <p:nvPr>
            <p:ph type="title"/>
          </p:nvPr>
        </p:nvSpPr>
        <p:spPr>
          <a:xfrm>
            <a:off x="597476" y="1145900"/>
            <a:ext cx="113244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/>
              <a:t>Статьи с высоким значением индексов в 2021 году</a:t>
            </a:r>
            <a:endParaRPr/>
          </a:p>
        </p:txBody>
      </p:sp>
      <p:sp>
        <p:nvSpPr>
          <p:cNvPr id="336" name="Google Shape;336;p16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graphicFrame>
        <p:nvGraphicFramePr>
          <p:cNvPr id="337" name="Google Shape;337;p16"/>
          <p:cNvGraphicFramePr/>
          <p:nvPr/>
        </p:nvGraphicFramePr>
        <p:xfrm>
          <a:off x="293742" y="183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{79269D14-D029-42A9-A1C5-43B07956F842}</a:tableStyleId>
              </a:tblPr>
              <a:tblGrid>
                <a:gridCol w="6188075"/>
                <a:gridCol w="1435250"/>
                <a:gridCol w="1169050"/>
                <a:gridCol w="1285800"/>
                <a:gridCol w="1550000"/>
              </a:tblGrid>
              <a:tr h="532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Название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CC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DOI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CC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Год публикации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CC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In-degree, ранг в 2015-2021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CC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Индекс, ранг в  2021</a:t>
                      </a:r>
                      <a:endParaRPr b="1"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CCF7"/>
                    </a:solidFill>
                  </a:tcPr>
                </a:tc>
              </a:tr>
              <a:tr h="8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Identification of novel risk loci, causal insights, and heritable risk for Parkinson's disease: a meta-analysis of genome-wide association studies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10.1016/S1474-4422(19)30320-5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In-degree, 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2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Diagnosis and Treatment of Parkinson Disease: A Review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10.1001/JAMA.2019.22360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In-degree, 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 Extensive graft-derived dopaminergic innervation is maintained 24 years after transplantation in the degenerating parkinsonian brain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10.1073/PNAS.1605245113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Eigenvector, 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90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 Personalized iPSC-Derived Dopamine Progenitor Cells for Parkinson's Disease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10.1056/NEJMOA1915872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Eigenvector, 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90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  Pre-clinical study of induced pluripotent stem cell-derived dopaminergic progenitor cells for Parkinson's disease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10.1038/S41467-020-17165-W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Eigenvector, 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2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  The future of stem cell therapies for Parkinson disease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10.1038/S41583-019-0257-7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Eigenvector, 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7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3" name="Google Shape;343;p17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 txBox="1"/>
          <p:nvPr>
            <p:ph type="title"/>
          </p:nvPr>
        </p:nvSpPr>
        <p:spPr>
          <a:xfrm>
            <a:off x="423851" y="1230127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/>
              <a:t>Сеть цитирований по журналам</a:t>
            </a:r>
            <a:endParaRPr/>
          </a:p>
        </p:txBody>
      </p:sp>
      <p:sp>
        <p:nvSpPr>
          <p:cNvPr id="346" name="Google Shape;346;p17"/>
          <p:cNvSpPr txBox="1"/>
          <p:nvPr/>
        </p:nvSpPr>
        <p:spPr>
          <a:xfrm>
            <a:off x="423851" y="2007152"/>
            <a:ext cx="7215440" cy="4106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Атрибуты сети:</a:t>
            </a:r>
            <a:endParaRPr/>
          </a:p>
          <a:p>
            <a:pPr indent="-240631" lvl="0" marL="24063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JId1 – ID цитирующего журнала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631" lvl="0" marL="24063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JId2 – ID цитируемого журнала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631" lvl="0" marL="24063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– год публикации журнала 1</a:t>
            </a:r>
            <a:endParaRPr/>
          </a:p>
          <a:p>
            <a:pPr indent="-240631" lvl="0" marL="24063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 – количество цитирований журнала 2 журналом 1 в год Y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Количество вершин в сети - 3292, количество ребер в сети 152203.</a:t>
            </a:r>
            <a:endParaRPr/>
          </a:p>
        </p:txBody>
      </p:sp>
      <p:pic>
        <p:nvPicPr>
          <p:cNvPr descr="image_2022-02-13_18-12-24.png" id="347" name="Google Shape;347;p17"/>
          <p:cNvPicPr preferRelativeResize="0"/>
          <p:nvPr/>
        </p:nvPicPr>
        <p:blipFill rotWithShape="1">
          <a:blip r:embed="rId3">
            <a:alphaModFix/>
          </a:blip>
          <a:srcRect b="0" l="4308" r="4307" t="0"/>
          <a:stretch/>
        </p:blipFill>
        <p:spPr>
          <a:xfrm>
            <a:off x="8490031" y="1230127"/>
            <a:ext cx="3275355" cy="4811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8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4" name="Google Shape;354;p18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355" name="Google Shape;355;p18"/>
          <p:cNvSpPr txBox="1"/>
          <p:nvPr>
            <p:ph type="title"/>
          </p:nvPr>
        </p:nvSpPr>
        <p:spPr>
          <a:xfrm>
            <a:off x="597471" y="1145894"/>
            <a:ext cx="9507227" cy="717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/>
              <a:t>Результаты для журналов</a:t>
            </a:r>
            <a:endParaRPr/>
          </a:p>
        </p:txBody>
      </p:sp>
      <p:sp>
        <p:nvSpPr>
          <p:cNvPr id="356" name="Google Shape;356;p18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pic>
        <p:nvPicPr>
          <p:cNvPr id="357" name="Google Shape;357;p18"/>
          <p:cNvPicPr preferRelativeResize="0"/>
          <p:nvPr/>
        </p:nvPicPr>
        <p:blipFill rotWithShape="1">
          <a:blip r:embed="rId3">
            <a:alphaModFix/>
          </a:blip>
          <a:srcRect b="10282" l="1824" r="2140" t="2358"/>
          <a:stretch/>
        </p:blipFill>
        <p:spPr>
          <a:xfrm>
            <a:off x="7074275" y="1196355"/>
            <a:ext cx="4612809" cy="266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18"/>
          <p:cNvPicPr preferRelativeResize="0"/>
          <p:nvPr/>
        </p:nvPicPr>
        <p:blipFill rotWithShape="1">
          <a:blip r:embed="rId4">
            <a:alphaModFix/>
          </a:blip>
          <a:srcRect b="2516" l="2031" r="1683" t="3187"/>
          <a:stretch/>
        </p:blipFill>
        <p:spPr>
          <a:xfrm>
            <a:off x="7074275" y="3858930"/>
            <a:ext cx="4612800" cy="2634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9" name="Google Shape;359;p18"/>
          <p:cNvGraphicFramePr/>
          <p:nvPr/>
        </p:nvGraphicFramePr>
        <p:xfrm>
          <a:off x="438704" y="16631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{79269D14-D029-42A9-A1C5-43B07956F842}</a:tableStyleId>
              </a:tblPr>
              <a:tblGrid>
                <a:gridCol w="4514400"/>
                <a:gridCol w="1876300"/>
              </a:tblGrid>
              <a:tr h="378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of journal</a:t>
                      </a:r>
                      <a:endParaRPr b="0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CC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citations</a:t>
                      </a:r>
                      <a:endParaRPr b="0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CCF7"/>
                    </a:solidFill>
                  </a:tcPr>
                </a:tc>
              </a:tr>
              <a:tr h="378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lang="en-US" sz="18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Movement Disorders</a:t>
                      </a:r>
                      <a:endParaRPr b="0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24122</a:t>
                      </a:r>
                      <a:endParaRPr b="0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lang="en-US" sz="18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Parkinsonism &amp; Related Disorders</a:t>
                      </a:r>
                      <a:endParaRPr b="0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14035</a:t>
                      </a:r>
                      <a:endParaRPr b="0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lang="en-US" sz="18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 Journal of Parkinson’s Disease</a:t>
                      </a:r>
                      <a:endParaRPr b="0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6524</a:t>
                      </a:r>
                      <a:endParaRPr b="0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 Neurology</a:t>
                      </a:r>
                      <a:endParaRPr b="0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6851</a:t>
                      </a:r>
                      <a:endParaRPr b="0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 Scientific Reports</a:t>
                      </a:r>
                      <a:endParaRPr b="0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5613</a:t>
                      </a:r>
                      <a:endParaRPr b="0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 PLOS One</a:t>
                      </a:r>
                      <a:endParaRPr b="0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5911</a:t>
                      </a:r>
                      <a:endParaRPr b="0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 Brain</a:t>
                      </a:r>
                      <a:endParaRPr b="0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5909</a:t>
                      </a:r>
                      <a:endParaRPr b="0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8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 Lancet Neurology</a:t>
                      </a:r>
                      <a:endParaRPr b="0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5085</a:t>
                      </a:r>
                      <a:endParaRPr b="0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8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 Frontiers in Neurology</a:t>
                      </a:r>
                      <a:endParaRPr b="0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3641</a:t>
                      </a:r>
                      <a:endParaRPr b="0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8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 Neurobiology of Disease</a:t>
                      </a:r>
                      <a:endParaRPr b="0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lang="en-US" sz="16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4757</a:t>
                      </a:r>
                      <a:endParaRPr b="0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60" name="Google Shape;360;p18"/>
          <p:cNvSpPr txBox="1"/>
          <p:nvPr/>
        </p:nvSpPr>
        <p:spPr>
          <a:xfrm>
            <a:off x="597476" y="6189050"/>
            <a:ext cx="53217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2400"/>
              <a:buFont typeface="Arial"/>
              <a:buNone/>
            </a:pPr>
            <a:r>
              <a:rPr b="0" i="0" lang="en-US" sz="24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rPr>
              <a:t>Самые цитируемые журналы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9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66" name="Google Shape;366;p19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367" name="Google Shape;367;p19"/>
          <p:cNvSpPr txBox="1"/>
          <p:nvPr>
            <p:ph type="title"/>
          </p:nvPr>
        </p:nvSpPr>
        <p:spPr>
          <a:xfrm>
            <a:off x="597471" y="1145894"/>
            <a:ext cx="9507227" cy="717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/>
              <a:t>Топ-10 журналов по индексу TI, q = 0,5%</a:t>
            </a:r>
            <a:endParaRPr sz="3200"/>
          </a:p>
        </p:txBody>
      </p:sp>
      <p:sp>
        <p:nvSpPr>
          <p:cNvPr id="368" name="Google Shape;368;p19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graphicFrame>
        <p:nvGraphicFramePr>
          <p:cNvPr id="369" name="Google Shape;369;p19"/>
          <p:cNvGraphicFramePr/>
          <p:nvPr/>
        </p:nvGraphicFramePr>
        <p:xfrm>
          <a:off x="597471" y="18507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{79269D14-D029-42A9-A1C5-43B07956F842}</a:tableStyleId>
              </a:tblPr>
              <a:tblGrid>
                <a:gridCol w="6582200"/>
                <a:gridCol w="1223150"/>
                <a:gridCol w="997525"/>
                <a:gridCol w="1045025"/>
                <a:gridCol w="1068775"/>
              </a:tblGrid>
              <a:tr h="372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Название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CC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In-degree</a:t>
                      </a:r>
                      <a:endParaRPr b="1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CC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BI, q=0,5%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CC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PI, q=0,5%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CC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TI, q=0,5%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CCF7"/>
                    </a:solidFill>
                  </a:tcPr>
                </a:tc>
              </a:tr>
              <a:tr h="41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Movement Disorders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0,0472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0,0276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0,0247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0,0332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Parkinsonism &amp; Related Disorders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0,029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0,0248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0,0248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0,0262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 Journal of Parkinson’s Disease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0,0165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0,0168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0,0156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0,0163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 PLOS one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0,0167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0,0156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 Lancet Neurology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0,0137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0,0144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0,0145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0,0142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 Scientific Reports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0,0129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0,0131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0,0134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 Neurology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0,0105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0,0101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0,0119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 Frontiers in Neuroscience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0,0114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0,0115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 Frontiers in Neurology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0,0117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0,0113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0,01145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 npj Parkinson’s Disease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0,0087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0,0127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0,0108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"/>
          <p:cNvSpPr txBox="1"/>
          <p:nvPr>
            <p:ph type="title"/>
          </p:nvPr>
        </p:nvSpPr>
        <p:spPr>
          <a:xfrm>
            <a:off x="585898" y="1447790"/>
            <a:ext cx="5245560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/>
              <a:t>Постановка задачи</a:t>
            </a:r>
            <a:endParaRPr/>
          </a:p>
        </p:txBody>
      </p:sp>
      <p:sp>
        <p:nvSpPr>
          <p:cNvPr id="192" name="Google Shape;192;p2"/>
          <p:cNvSpPr txBox="1"/>
          <p:nvPr>
            <p:ph idx="1" type="body"/>
          </p:nvPr>
        </p:nvSpPr>
        <p:spPr>
          <a:xfrm>
            <a:off x="585897" y="2102340"/>
            <a:ext cx="6185400" cy="44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ct val="100000"/>
              <a:buFont typeface="Arial"/>
              <a:buNone/>
            </a:pPr>
            <a:r>
              <a:rPr lang="en-US" sz="2000"/>
              <a:t>Болезнь Паркинсона (БП) - это нейродегенеративное, прогрессирующее заболевание, в основном характерное для людей старшего возраста.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ct val="100000"/>
              <a:buFont typeface="Arial"/>
              <a:buNone/>
            </a:pPr>
            <a:r>
              <a:rPr lang="en-US" sz="2000"/>
              <a:t>Анализ публикаций по БП: количество цитирований [1], индекс Хирша [2].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ct val="100000"/>
              <a:buFont typeface="Arial"/>
              <a:buNone/>
            </a:pPr>
            <a:r>
              <a:rPr lang="en-US" sz="2000"/>
              <a:t>Используя сетевой анализ цитирований, можно выделить ключевые исследования и журналы, в которых они публикуются.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ct val="100000"/>
              <a:buFont typeface="Arial"/>
              <a:buNone/>
            </a:pPr>
            <a:r>
              <a:rPr lang="en-US" sz="2000"/>
              <a:t>Цель работы: построить сеть цитирований и сравнить самые важные статьи и журналы по значениям всех выбранных индексов центральности.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ct val="100000"/>
              <a:buFont typeface="Arial"/>
              <a:buNone/>
            </a:pPr>
            <a:r>
              <a:rPr lang="en-US" sz="2000"/>
              <a:t>Задачи: Анна – статьи, Ксения – журналы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ct val="100000"/>
              <a:buFont typeface="Arial"/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3" name="Google Shape;193;p2"/>
          <p:cNvSpPr txBox="1"/>
          <p:nvPr>
            <p:ph idx="5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pic>
        <p:nvPicPr>
          <p:cNvPr id="194" name="Google Shape;1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5634" y="1348681"/>
            <a:ext cx="3631142" cy="442421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"/>
          <p:cNvSpPr txBox="1"/>
          <p:nvPr/>
        </p:nvSpPr>
        <p:spPr>
          <a:xfrm>
            <a:off x="6771191" y="5977923"/>
            <a:ext cx="542081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Ruiz M. L., Benito-Le´on J. The top 50 most-cited articles in orthostatic tremor: A bibliometric review //Tremor and Other Hyperkinetic Movements. – 2019. – V. 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Sorensen A. A., Weedon D. Productivity and impact of the top 100 cited Parkinson’s disease investigators since 1985 //Journal of Parkinson’s disease. – 2011. – V. 1. – No. 1. – С. 3-13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0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75" name="Google Shape;375;p20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376" name="Google Shape;376;p20"/>
          <p:cNvSpPr txBox="1"/>
          <p:nvPr>
            <p:ph type="title"/>
          </p:nvPr>
        </p:nvSpPr>
        <p:spPr>
          <a:xfrm>
            <a:off x="597471" y="1145894"/>
            <a:ext cx="9507227" cy="717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/>
              <a:t>Топ-10 журналов по индексу TI, q = 5%</a:t>
            </a:r>
            <a:endParaRPr sz="3200"/>
          </a:p>
        </p:txBody>
      </p:sp>
      <p:sp>
        <p:nvSpPr>
          <p:cNvPr id="377" name="Google Shape;377;p20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graphicFrame>
        <p:nvGraphicFramePr>
          <p:cNvPr id="378" name="Google Shape;378;p20"/>
          <p:cNvGraphicFramePr/>
          <p:nvPr/>
        </p:nvGraphicFramePr>
        <p:xfrm>
          <a:off x="597471" y="17647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{79269D14-D029-42A9-A1C5-43B07956F842}</a:tableStyleId>
              </a:tblPr>
              <a:tblGrid>
                <a:gridCol w="6119075"/>
                <a:gridCol w="1246900"/>
                <a:gridCol w="1092525"/>
                <a:gridCol w="1223150"/>
                <a:gridCol w="1080650"/>
              </a:tblGrid>
              <a:tr h="371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Название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CC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In-degree</a:t>
                      </a:r>
                      <a:endParaRPr b="1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CC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BI, q=5%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CC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PI, q=5%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CC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TI, q=5%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CCF7"/>
                    </a:solidFill>
                  </a:tcPr>
                </a:tc>
              </a:tr>
              <a:tr h="40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Movement Disorders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0,0472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0,0157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9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Parkinsonism &amp; Related Disorders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0,029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0,0097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9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 Age and Ageing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0,00033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0,0134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0,0072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 British Medical Bulletin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0,0003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0,0067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0,0117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0,0062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5.Inflammopharmacology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0,00033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0,0071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0,0061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 Expert Opinion on Drug Metabolism &amp; Toxicology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0,0003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0,0063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0,0105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0,0057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 Journal of Parkinson's Disease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0,0165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0,0055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 Cells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0,0027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0,0087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0,00547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 Genes &amp; Development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0,0003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0,0059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0,0095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0,0052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 Neurology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1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84" name="Google Shape;384;p21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385" name="Google Shape;385;p21"/>
          <p:cNvSpPr txBox="1"/>
          <p:nvPr>
            <p:ph type="title"/>
          </p:nvPr>
        </p:nvSpPr>
        <p:spPr>
          <a:xfrm>
            <a:off x="597471" y="1145894"/>
            <a:ext cx="9507227" cy="717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/>
              <a:t>Топ-10 журналов по индексу TI, q = 10%</a:t>
            </a:r>
            <a:endParaRPr sz="3200"/>
          </a:p>
        </p:txBody>
      </p:sp>
      <p:sp>
        <p:nvSpPr>
          <p:cNvPr id="386" name="Google Shape;386;p21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graphicFrame>
        <p:nvGraphicFramePr>
          <p:cNvPr id="387" name="Google Shape;387;p21"/>
          <p:cNvGraphicFramePr/>
          <p:nvPr/>
        </p:nvGraphicFramePr>
        <p:xfrm>
          <a:off x="597471" y="18637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{79269D14-D029-42A9-A1C5-43B07956F842}</a:tableStyleId>
              </a:tblPr>
              <a:tblGrid>
                <a:gridCol w="5822175"/>
                <a:gridCol w="1223150"/>
                <a:gridCol w="1223150"/>
                <a:gridCol w="1128150"/>
                <a:gridCol w="1377550"/>
              </a:tblGrid>
              <a:tr h="371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Название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CC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In-degree</a:t>
                      </a:r>
                      <a:endParaRPr b="1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CC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BI, q=10%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CC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PI, q=10%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CC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TI, q=10%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CCF7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Movement Disorders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0,0472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0,0157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Parkinsonism &amp; Related Disorders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0,029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0,0097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 Environmental Toxicology and Pharmacology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0,00017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0,0062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0,0103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0,0056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 Springer plus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0,00017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0,0062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0,0103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0,0056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 Journal of Parkinson's Disease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0,0165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0,0055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 Neuroimmunomodulation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0,00018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0,00626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0,0096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0,0053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 Gastroenterology Research and Practice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0,00018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0,00626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0,0096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0,0053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 Neurology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 Amino Acids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0,00017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0,0056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0,0086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0,0048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 Scientific Reports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0,014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0,0047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2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93" name="Google Shape;393;p22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394" name="Google Shape;394;p22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395" name="Google Shape;395;p22"/>
          <p:cNvSpPr txBox="1"/>
          <p:nvPr>
            <p:ph type="title"/>
          </p:nvPr>
        </p:nvSpPr>
        <p:spPr>
          <a:xfrm>
            <a:off x="567022" y="1060877"/>
            <a:ext cx="110580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/>
              <a:t>Заключение</a:t>
            </a:r>
            <a:endParaRPr/>
          </a:p>
        </p:txBody>
      </p:sp>
      <p:sp>
        <p:nvSpPr>
          <p:cNvPr id="396" name="Google Shape;396;p22"/>
          <p:cNvSpPr txBox="1"/>
          <p:nvPr/>
        </p:nvSpPr>
        <p:spPr>
          <a:xfrm>
            <a:off x="328516" y="1613939"/>
            <a:ext cx="112965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Собрано почти 40 тысяч публикаций и 3 тысячи журналов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Подсчитаны классические индексы и недавно разработанные Bundle index и Pivotal index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Работа представлена на конференции "The 12th International Conference on Network Analysis" в мае 2022 года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Работа принята на конференцию 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HCist 2022 - International Conference on Health and Social Care Information Systems and Technologies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Результаты могут быть использованы исследователями БП для понимания ключевых областей исследований, их влияния на сообщество и для выявления новых направлений, которые раньше оставались без внимания.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7bb47addef_0_0"/>
          <p:cNvSpPr txBox="1"/>
          <p:nvPr>
            <p:ph idx="1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17bb47addef_0_0"/>
          <p:cNvSpPr txBox="1"/>
          <p:nvPr>
            <p:ph idx="2" type="body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17bb47addef_0_0"/>
          <p:cNvSpPr txBox="1"/>
          <p:nvPr>
            <p:ph idx="3" type="body"/>
          </p:nvPr>
        </p:nvSpPr>
        <p:spPr>
          <a:xfrm>
            <a:off x="6259892" y="548720"/>
            <a:ext cx="2070000" cy="4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17bb47addef_0_0"/>
          <p:cNvSpPr txBox="1"/>
          <p:nvPr>
            <p:ph type="title"/>
          </p:nvPr>
        </p:nvSpPr>
        <p:spPr>
          <a:xfrm>
            <a:off x="585897" y="1447790"/>
            <a:ext cx="11058000" cy="77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Планы</a:t>
            </a:r>
            <a:endParaRPr sz="2600"/>
          </a:p>
        </p:txBody>
      </p:sp>
      <p:sp>
        <p:nvSpPr>
          <p:cNvPr id="406" name="Google Shape;406;g17bb47addef_0_0"/>
          <p:cNvSpPr txBox="1"/>
          <p:nvPr>
            <p:ph idx="7" type="body"/>
          </p:nvPr>
        </p:nvSpPr>
        <p:spPr>
          <a:xfrm>
            <a:off x="515951" y="2294075"/>
            <a:ext cx="9603000" cy="116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Font typeface="Calibri"/>
              <a:buAutoNum type="arabicPeriod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Построить сети цитирования по авторам и аффилиациям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AutoNum type="arabicPeriod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Рассчитать индексы по новым сетям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AutoNum type="arabicPeriod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Модели по соавторам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3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12" name="Google Shape;412;p23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413" name="Google Shape;413;p23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414" name="Google Shape;414;p23"/>
          <p:cNvSpPr txBox="1"/>
          <p:nvPr>
            <p:ph type="title"/>
          </p:nvPr>
        </p:nvSpPr>
        <p:spPr>
          <a:xfrm>
            <a:off x="3637576" y="3129106"/>
            <a:ext cx="5244632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"/>
          <p:cNvSpPr txBox="1"/>
          <p:nvPr>
            <p:ph type="title"/>
          </p:nvPr>
        </p:nvSpPr>
        <p:spPr>
          <a:xfrm>
            <a:off x="585897" y="1327837"/>
            <a:ext cx="6011547" cy="557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/>
              <a:t>Этапы работы</a:t>
            </a:r>
            <a:endParaRPr/>
          </a:p>
        </p:txBody>
      </p:sp>
      <p:sp>
        <p:nvSpPr>
          <p:cNvPr id="201" name="Google Shape;201;p3"/>
          <p:cNvSpPr txBox="1"/>
          <p:nvPr>
            <p:ph idx="1" type="body"/>
          </p:nvPr>
        </p:nvSpPr>
        <p:spPr>
          <a:xfrm>
            <a:off x="585897" y="2015614"/>
            <a:ext cx="10180426" cy="4621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800"/>
              <a:buAutoNum type="arabicPeriod"/>
            </a:pPr>
            <a:r>
              <a:rPr lang="en-US" sz="1800"/>
              <a:t>Обзор литературы и источников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800"/>
              <a:buAutoNum type="arabicPeriod"/>
            </a:pPr>
            <a:r>
              <a:rPr lang="en-US" sz="1800"/>
              <a:t>Сбор данных из базы Microsoft Academic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800"/>
              <a:buAutoNum type="arabicPeriod"/>
            </a:pPr>
            <a:r>
              <a:rPr lang="en-US" sz="1800"/>
              <a:t>Обработка данных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800"/>
              <a:buAutoNum type="arabicPeriod"/>
            </a:pPr>
            <a:r>
              <a:rPr lang="en-US" sz="1800"/>
              <a:t>Предварительный анализ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800"/>
              <a:buAutoNum type="arabicPeriod"/>
            </a:pPr>
            <a:r>
              <a:rPr lang="en-US" sz="1800"/>
              <a:t>Построение сети цитирования для статей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800"/>
              <a:buAutoNum type="arabicPeriod"/>
            </a:pPr>
            <a:r>
              <a:rPr lang="en-US" sz="1800"/>
              <a:t>Построение сети цитирования для журналов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800"/>
              <a:buAutoNum type="arabicPeriod"/>
            </a:pPr>
            <a:r>
              <a:rPr lang="en-US" sz="1800"/>
              <a:t>Расчет индексов центральности по сетям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800"/>
              <a:buAutoNum type="arabicPeriod"/>
            </a:pPr>
            <a:r>
              <a:rPr lang="en-US" sz="1800"/>
              <a:t>Выделение топ-10 статей по индексам, их сопоставление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800"/>
              <a:buAutoNum type="arabicPeriod"/>
            </a:pPr>
            <a:r>
              <a:rPr lang="en-US" sz="1800"/>
              <a:t>Выделение топ-10 журналов по индексам, их сопоставление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800"/>
              <a:buAutoNum type="arabicPeriod"/>
            </a:pPr>
            <a:r>
              <a:rPr lang="en-US" sz="1800"/>
              <a:t>Анализ динамических изменений в индексах по годам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800"/>
              <a:buAutoNum type="arabicPeriod"/>
            </a:pPr>
            <a:r>
              <a:rPr lang="en-US" sz="1800"/>
              <a:t>Основные выводы и направление дальнейших исследований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800"/>
              <a:buAutoNum type="arabicPeriod"/>
            </a:pPr>
            <a:r>
              <a:rPr lang="en-US" sz="1800"/>
              <a:t>Подготовка статьи по данной теме</a:t>
            </a:r>
            <a:endParaRPr b="1" sz="1800"/>
          </a:p>
        </p:txBody>
      </p:sp>
      <p:sp>
        <p:nvSpPr>
          <p:cNvPr id="202" name="Google Shape;202;p3"/>
          <p:cNvSpPr txBox="1"/>
          <p:nvPr>
            <p:ph idx="3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3" name="Google Shape;203;p3"/>
          <p:cNvSpPr txBox="1"/>
          <p:nvPr>
            <p:ph idx="4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04" name="Google Shape;204;p3"/>
          <p:cNvSpPr txBox="1"/>
          <p:nvPr>
            <p:ph idx="5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0" name="Google Shape;210;p4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11" name="Google Shape;211;p4"/>
          <p:cNvSpPr txBox="1"/>
          <p:nvPr>
            <p:ph type="title"/>
          </p:nvPr>
        </p:nvSpPr>
        <p:spPr>
          <a:xfrm>
            <a:off x="548140" y="1308894"/>
            <a:ext cx="4750031" cy="624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/>
              <a:t>Описание данных</a:t>
            </a:r>
            <a:endParaRPr/>
          </a:p>
        </p:txBody>
      </p:sp>
      <p:sp>
        <p:nvSpPr>
          <p:cNvPr id="212" name="Google Shape;212;p4"/>
          <p:cNvSpPr txBox="1"/>
          <p:nvPr>
            <p:ph idx="3" type="body"/>
          </p:nvPr>
        </p:nvSpPr>
        <p:spPr>
          <a:xfrm>
            <a:off x="548139" y="1933115"/>
            <a:ext cx="4981200" cy="43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 fontScale="70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ct val="100000"/>
              <a:buFont typeface="Arial"/>
              <a:buNone/>
            </a:pPr>
            <a:r>
              <a:rPr lang="en-US" sz="2200"/>
              <a:t>Из базы научных публикаций Microsoft Academic были скачаны статьи 2015-2021 года со словами “parkinson” и “disease” в названии или аннотации.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ct val="100000"/>
              <a:buFont typeface="Arial"/>
              <a:buNone/>
            </a:pPr>
            <a:r>
              <a:rPr lang="en-US" sz="2200"/>
              <a:t>Атрибуты статьи:</a:t>
            </a:r>
            <a:endParaRPr/>
          </a:p>
          <a:p>
            <a:pPr indent="-254317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ct val="100000"/>
              <a:buFont typeface="Arial"/>
              <a:buChar char="•"/>
            </a:pPr>
            <a:r>
              <a:rPr lang="en-US" sz="2200"/>
              <a:t>Id – ID публикации </a:t>
            </a:r>
            <a:endParaRPr sz="2200"/>
          </a:p>
          <a:p>
            <a:pPr indent="-254317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ct val="100000"/>
              <a:buFont typeface="Arial"/>
              <a:buChar char="•"/>
            </a:pPr>
            <a:r>
              <a:rPr lang="en-US" sz="2200"/>
              <a:t>W, AW – уникальные нормализованные слова (приведенные к единой форме) в заголовке и абстракте</a:t>
            </a:r>
            <a:endParaRPr sz="2200"/>
          </a:p>
          <a:p>
            <a:pPr indent="-254317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ct val="100000"/>
              <a:buFont typeface="Arial"/>
              <a:buChar char="•"/>
            </a:pPr>
            <a:r>
              <a:rPr lang="en-US" sz="2200"/>
              <a:t>Y – год публикации</a:t>
            </a:r>
            <a:endParaRPr sz="2200"/>
          </a:p>
          <a:p>
            <a:pPr indent="-254317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ct val="100000"/>
              <a:buFont typeface="Arial"/>
              <a:buChar char="•"/>
            </a:pPr>
            <a:r>
              <a:rPr lang="en-US" sz="2200"/>
              <a:t>RId – список ID статей, на которые ссылается публикация </a:t>
            </a:r>
            <a:endParaRPr sz="2200"/>
          </a:p>
          <a:p>
            <a:pPr indent="-254317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ct val="100000"/>
              <a:buFont typeface="Arial"/>
              <a:buChar char="•"/>
            </a:pPr>
            <a:r>
              <a:rPr lang="en-US" sz="2200"/>
              <a:t>DOI – цифровой идентификатор объекта </a:t>
            </a:r>
            <a:endParaRPr sz="2200"/>
          </a:p>
          <a:p>
            <a:pPr indent="-254317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ct val="100000"/>
              <a:buFont typeface="Arial"/>
              <a:buChar char="•"/>
            </a:pPr>
            <a:r>
              <a:rPr lang="en-US" sz="2200"/>
              <a:t>J.JId – ID журнала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3" name="Google Shape;213;p4"/>
          <p:cNvSpPr txBox="1"/>
          <p:nvPr>
            <p:ph idx="5" type="body"/>
          </p:nvPr>
        </p:nvSpPr>
        <p:spPr>
          <a:xfrm>
            <a:off x="6222134" y="1836302"/>
            <a:ext cx="5383968" cy="34517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108"/>
              <a:buFont typeface="Calibri"/>
              <a:buNone/>
            </a:pPr>
            <a:r>
              <a:rPr b="1" lang="en-US" sz="3200"/>
              <a:t>Всего статей скачано: 70119. Из них</a:t>
            </a:r>
            <a:endParaRPr b="1"/>
          </a:p>
          <a:p>
            <a:pPr indent="-457200" lvl="0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68108"/>
              <a:buFont typeface="Arial"/>
              <a:buChar char="•"/>
            </a:pPr>
            <a:r>
              <a:rPr b="1" lang="en-US" sz="3200"/>
              <a:t>10681 без DOI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68108"/>
              <a:buFont typeface="Arial"/>
              <a:buChar char="•"/>
            </a:pPr>
            <a:r>
              <a:rPr b="1" lang="en-US" sz="3200"/>
              <a:t>7315 с DOI и без аннотации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68108"/>
              <a:buFont typeface="Arial"/>
              <a:buChar char="•"/>
            </a:pPr>
            <a:r>
              <a:rPr b="1" lang="en-US" sz="3200"/>
              <a:t>52123 с DOI и аннотацией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68108"/>
              <a:buFont typeface="Arial"/>
              <a:buChar char="•"/>
            </a:pPr>
            <a:r>
              <a:rPr b="1" lang="en-US" sz="3200"/>
              <a:t>45940 с DOI, анн</a:t>
            </a:r>
            <a:r>
              <a:rPr b="1" lang="en-US"/>
              <a:t>отацией и журналом</a:t>
            </a:r>
            <a:endParaRPr b="1" sz="3200"/>
          </a:p>
          <a:p>
            <a:pPr indent="-49729" lvl="0" marL="202129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81081"/>
              <a:buFont typeface="Calibri"/>
              <a:buNone/>
            </a:pPr>
            <a:r>
              <a:t/>
            </a:r>
            <a:endParaRPr sz="32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4" name="Google Shape;214;p4"/>
          <p:cNvSpPr txBox="1"/>
          <p:nvPr>
            <p:ph idx="6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0" name="Google Shape;220;p5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21" name="Google Shape;221;p5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22" name="Google Shape;222;p5"/>
          <p:cNvSpPr txBox="1"/>
          <p:nvPr>
            <p:ph type="title"/>
          </p:nvPr>
        </p:nvSpPr>
        <p:spPr>
          <a:xfrm>
            <a:off x="1433249" y="1180516"/>
            <a:ext cx="9653285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Распределение статей с DOI, аннотацией и журналом по годам</a:t>
            </a:r>
            <a:endParaRPr/>
          </a:p>
        </p:txBody>
      </p:sp>
      <p:pic>
        <p:nvPicPr>
          <p:cNvPr descr="Picture Placeholder 2" id="223" name="Google Shape;223;p5"/>
          <p:cNvPicPr preferRelativeResize="0"/>
          <p:nvPr/>
        </p:nvPicPr>
        <p:blipFill rotWithShape="1">
          <a:blip r:embed="rId3">
            <a:alphaModFix/>
          </a:blip>
          <a:srcRect b="3166" l="0" r="0" t="3166"/>
          <a:stretch/>
        </p:blipFill>
        <p:spPr>
          <a:xfrm>
            <a:off x="2438400" y="2090302"/>
            <a:ext cx="7315200" cy="411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9" name="Google Shape;229;p6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30" name="Google Shape;230;p6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31" name="Google Shape;231;p6"/>
          <p:cNvSpPr txBox="1"/>
          <p:nvPr>
            <p:ph idx="6" type="body"/>
          </p:nvPr>
        </p:nvSpPr>
        <p:spPr>
          <a:xfrm>
            <a:off x="491975" y="1231275"/>
            <a:ext cx="58626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3200"/>
              <a:buNone/>
            </a:pPr>
            <a:r>
              <a:rPr lang="en-US" sz="3200"/>
              <a:t>Сеть цитирований по статьям</a:t>
            </a:r>
            <a:endParaRPr/>
          </a:p>
        </p:txBody>
      </p:sp>
      <p:sp>
        <p:nvSpPr>
          <p:cNvPr id="232" name="Google Shape;232;p6"/>
          <p:cNvSpPr txBox="1"/>
          <p:nvPr>
            <p:ph idx="7" type="body"/>
          </p:nvPr>
        </p:nvSpPr>
        <p:spPr>
          <a:xfrm>
            <a:off x="585898" y="2062480"/>
            <a:ext cx="4748102" cy="3616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 fontScale="92500" lnSpcReduction="1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810"/>
              <a:buFont typeface="Calibri"/>
              <a:buNone/>
            </a:pPr>
            <a:r>
              <a:rPr lang="en-US" sz="2400"/>
              <a:t>Сеть цитирований – ориентированный граф, где статьи – вершины, а ребра – цитирования. Если статья ID1 ссылается на статью ID2, то появляется направленное ребро от ID1 к ID2. Y – год статьи ID1.  </a:t>
            </a:r>
            <a:endParaRPr sz="24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810"/>
              <a:buFont typeface="Calibri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810"/>
              <a:buFont typeface="Calibri"/>
              <a:buNone/>
            </a:pPr>
            <a:r>
              <a:rPr lang="en-US" sz="2400"/>
              <a:t>Количество ребер 2698197, вершин - 836533.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33" name="Google Shape;233;p6"/>
          <p:cNvPicPr preferRelativeResize="0"/>
          <p:nvPr/>
        </p:nvPicPr>
        <p:blipFill rotWithShape="1">
          <a:blip r:embed="rId3">
            <a:alphaModFix/>
          </a:blip>
          <a:srcRect b="0" l="3934" r="3934" t="0"/>
          <a:stretch/>
        </p:blipFill>
        <p:spPr>
          <a:xfrm>
            <a:off x="6695410" y="1231266"/>
            <a:ext cx="3901364" cy="4598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9" name="Google Shape;239;p7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40" name="Google Shape;240;p7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41" name="Google Shape;241;p7"/>
          <p:cNvSpPr txBox="1"/>
          <p:nvPr>
            <p:ph type="title"/>
          </p:nvPr>
        </p:nvSpPr>
        <p:spPr>
          <a:xfrm>
            <a:off x="585899" y="1447791"/>
            <a:ext cx="4322530" cy="553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/>
              <a:t>Обработка данных </a:t>
            </a:r>
            <a:endParaRPr/>
          </a:p>
        </p:txBody>
      </p:sp>
      <p:sp>
        <p:nvSpPr>
          <p:cNvPr id="242" name="Google Shape;242;p7"/>
          <p:cNvSpPr txBox="1"/>
          <p:nvPr>
            <p:ph idx="4" type="body"/>
          </p:nvPr>
        </p:nvSpPr>
        <p:spPr>
          <a:xfrm>
            <a:off x="585899" y="2237198"/>
            <a:ext cx="4322530" cy="4325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 fontScale="92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7936"/>
              <a:buNone/>
            </a:pPr>
            <a:r>
              <a:rPr lang="en-US" sz="2200"/>
              <a:t>Удалены: </a:t>
            </a:r>
            <a:endParaRPr sz="2200"/>
          </a:p>
          <a:p>
            <a:pPr indent="-28575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7936"/>
              <a:buFont typeface="Arial"/>
              <a:buChar char="•"/>
            </a:pPr>
            <a:r>
              <a:rPr lang="en-US" sz="2200"/>
              <a:t>115 статей с синдром Вольфа-Паркинсона-Вайта</a:t>
            </a:r>
            <a:endParaRPr sz="2200"/>
          </a:p>
          <a:p>
            <a:pPr indent="-28575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7936"/>
              <a:buFont typeface="Arial"/>
              <a:buChar char="•"/>
            </a:pPr>
            <a:r>
              <a:rPr lang="en-US" sz="2200"/>
              <a:t>Вершины не из первоначального множества (например, если есть ссылка на статью, которая не содержит слов “parkinson” и “disease” )</a:t>
            </a:r>
            <a:endParaRPr sz="2200"/>
          </a:p>
          <a:p>
            <a:pPr indent="-285750" lvl="0" marL="2857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17936"/>
              <a:buFont typeface="Arial"/>
              <a:buChar char="•"/>
            </a:pPr>
            <a:r>
              <a:rPr lang="en-US" sz="2200"/>
              <a:t>Изолированные вершины</a:t>
            </a:r>
            <a:endParaRPr sz="2200"/>
          </a:p>
          <a:p>
            <a:pPr indent="-285750" lvl="0" marL="2857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17936"/>
              <a:buFont typeface="Arial"/>
              <a:buChar char="•"/>
            </a:pPr>
            <a:r>
              <a:rPr lang="en-US" sz="2200"/>
              <a:t>Ребра, в которых год ссылающейся публикации меньше чем год цитируемой (4625 ребер, 105 вершин</a:t>
            </a:r>
            <a:r>
              <a:rPr lang="en-US" sz="2000"/>
              <a:t>)</a:t>
            </a:r>
            <a:endParaRPr/>
          </a:p>
        </p:txBody>
      </p:sp>
      <p:graphicFrame>
        <p:nvGraphicFramePr>
          <p:cNvPr id="243" name="Google Shape;243;p7"/>
          <p:cNvGraphicFramePr/>
          <p:nvPr/>
        </p:nvGraphicFramePr>
        <p:xfrm>
          <a:off x="5445759" y="20015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{3C8A2364-4F68-41AB-96C5-46159EC2F142}</a:tableStyleId>
              </a:tblPr>
              <a:tblGrid>
                <a:gridCol w="3080175"/>
                <a:gridCol w="1540075"/>
                <a:gridCol w="1540075"/>
              </a:tblGrid>
              <a:tr h="810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>
                        <a:solidFill>
                          <a:srgbClr val="102D6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02D69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>
                          <a:solidFill>
                            <a:srgbClr val="102D6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Количество вершин</a:t>
                      </a:r>
                      <a:endParaRPr b="0" sz="1600">
                        <a:solidFill>
                          <a:srgbClr val="102D6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02D69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>
                          <a:solidFill>
                            <a:srgbClr val="102D6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Количество ребер</a:t>
                      </a:r>
                      <a:endParaRPr b="0" sz="1600">
                        <a:solidFill>
                          <a:srgbClr val="102D6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81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02D69"/>
                        </a:buClr>
                        <a:buSzPts val="1600"/>
                        <a:buFont typeface="Arial"/>
                        <a:buNone/>
                      </a:pPr>
                      <a:r>
                        <a:rPr b="0" lang="en-US" sz="1600">
                          <a:solidFill>
                            <a:srgbClr val="102D6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Исходная сеть</a:t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780796</a:t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2488343</a:t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6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После удаления ребер, где хотя бы одна вершина не входит в исходный набор статей</a:t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39825</a:t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312044</a:t>
                      </a:r>
                      <a:endParaRPr sz="1600"/>
                    </a:p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После удаления неправильных ребер</a:t>
                      </a:r>
                      <a:endParaRPr b="0" sz="1600">
                        <a:solidFill>
                          <a:srgbClr val="102D6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CC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/>
                        <a:t>39811</a:t>
                      </a:r>
                      <a:endParaRPr b="1" sz="1600"/>
                    </a:p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CC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310829</a:t>
                      </a:r>
                      <a:endParaRPr b="1"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CC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9" name="Google Shape;249;p8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50" name="Google Shape;250;p8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51" name="Google Shape;251;p8"/>
          <p:cNvSpPr txBox="1"/>
          <p:nvPr>
            <p:ph type="title"/>
          </p:nvPr>
        </p:nvSpPr>
        <p:spPr>
          <a:xfrm>
            <a:off x="494449" y="1275300"/>
            <a:ext cx="54654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/>
              <a:t>Индексы центральности</a:t>
            </a:r>
            <a:endParaRPr/>
          </a:p>
        </p:txBody>
      </p:sp>
      <p:sp>
        <p:nvSpPr>
          <p:cNvPr id="252" name="Google Shape;252;p8"/>
          <p:cNvSpPr txBox="1"/>
          <p:nvPr>
            <p:ph idx="4" type="body"/>
          </p:nvPr>
        </p:nvSpPr>
        <p:spPr>
          <a:xfrm>
            <a:off x="575076" y="2052320"/>
            <a:ext cx="11261324" cy="42569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946" r="-431" t="-2435"/>
            </a:stretch>
          </a:blipFill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253" name="Google Shape;253;p8"/>
          <p:cNvSpPr txBox="1"/>
          <p:nvPr/>
        </p:nvSpPr>
        <p:spPr>
          <a:xfrm>
            <a:off x="4153072" y="5273266"/>
            <a:ext cx="2752382" cy="121501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4" name="Google Shape;254;p8"/>
          <p:cNvSpPr txBox="1"/>
          <p:nvPr/>
        </p:nvSpPr>
        <p:spPr>
          <a:xfrm>
            <a:off x="4285959" y="3254733"/>
            <a:ext cx="2486608" cy="121501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0" name="Google Shape;260;p9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61" name="Google Shape;261;p9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62" name="Google Shape;262;p9"/>
          <p:cNvSpPr txBox="1"/>
          <p:nvPr>
            <p:ph type="title"/>
          </p:nvPr>
        </p:nvSpPr>
        <p:spPr>
          <a:xfrm>
            <a:off x="494457" y="1275295"/>
            <a:ext cx="4544903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/>
              <a:t>Классические индексы</a:t>
            </a:r>
            <a:endParaRPr/>
          </a:p>
        </p:txBody>
      </p:sp>
      <p:sp>
        <p:nvSpPr>
          <p:cNvPr id="263" name="Google Shape;263;p9"/>
          <p:cNvSpPr txBox="1"/>
          <p:nvPr>
            <p:ph idx="4" type="body"/>
          </p:nvPr>
        </p:nvSpPr>
        <p:spPr>
          <a:xfrm>
            <a:off x="575076" y="2052320"/>
            <a:ext cx="11261324" cy="425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2800"/>
              <a:buFont typeface="Arial"/>
              <a:buNone/>
            </a:pPr>
            <a:r>
              <a:rPr lang="en-US" sz="2800"/>
              <a:t>3. PageRank centrality – это разновидность центральности по собственному вектору, которая учитывает исходящую степень</a:t>
            </a:r>
            <a:endParaRPr/>
          </a:p>
          <a:p>
            <a:pPr indent="-2794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2800"/>
              <a:buNone/>
            </a:pPr>
            <a:r>
              <a:t/>
            </a:r>
            <a:endParaRPr sz="2800"/>
          </a:p>
          <a:p>
            <a:pPr indent="-2794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2800"/>
              <a:buFont typeface="Arial"/>
              <a:buNone/>
            </a:pPr>
            <a:r>
              <a:rPr lang="en-US" sz="2800"/>
              <a:t>4. Betweenness centrality – показывает долю кратчайших путей между двумя вершинами, на которых лежит исследуемая вершина</a:t>
            </a:r>
            <a:endParaRPr/>
          </a:p>
          <a:p>
            <a:pPr indent="-2794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264" name="Google Shape;264;p9"/>
          <p:cNvSpPr txBox="1"/>
          <p:nvPr/>
        </p:nvSpPr>
        <p:spPr>
          <a:xfrm>
            <a:off x="4330184" y="3093701"/>
            <a:ext cx="3196131" cy="9859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5" name="Google Shape;265;p9"/>
          <p:cNvSpPr txBox="1"/>
          <p:nvPr/>
        </p:nvSpPr>
        <p:spPr>
          <a:xfrm>
            <a:off x="5039360" y="5375698"/>
            <a:ext cx="1627433" cy="101912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2021-11-11T08:52:47Z</dcterms:created>
  <dc:creator>Кутьков Юрий Юрьевич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