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h9iqzj18bE8p8oDrciZOpJKEH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30A0A-272B-4345-B204-BB5E35271385}">
  <a:tblStyle styleId="{C0830A0A-272B-4345-B204-BB5E352713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F48F74C-002A-4250-9FE6-4F245056FCC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d07a5037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d07a5037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8d07a5037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d07a5037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d07a5037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8d07a5037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d07a5037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d07a5037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8d07a5037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5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5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5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5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5" name="Google Shape;1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3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3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3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4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4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4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4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4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4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4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4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3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3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3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3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3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2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2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26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9" name="Google Shape;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2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2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2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2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3" name="Google Shape;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2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2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2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8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7" name="Google Shape;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2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2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9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1" name="Google Shape;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3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3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3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3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3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3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3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3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3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0" name="Google Shape;1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3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3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2" name="Google Shape;1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3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3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title"/>
          </p:nvPr>
        </p:nvSpPr>
        <p:spPr>
          <a:xfrm>
            <a:off x="1027967" y="2099871"/>
            <a:ext cx="7634059" cy="32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/>
              <a:t>Графы цитирований в области научных исследований болезни Паркинсона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82" name="Google Shape;182;p1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Факультет компьютерных наук</a:t>
            </a:r>
            <a:endParaRPr/>
          </a:p>
        </p:txBody>
      </p:sp>
      <p:sp>
        <p:nvSpPr>
          <p:cNvPr id="183" name="Google Shape;183;p1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en-US"/>
              <a:t>Москва 2022</a:t>
            </a:r>
            <a:endParaRPr/>
          </a:p>
        </p:txBody>
      </p:sp>
      <p:sp>
        <p:nvSpPr>
          <p:cNvPr id="184" name="Google Shape;184;p1"/>
          <p:cNvSpPr txBox="1"/>
          <p:nvPr>
            <p:ph idx="4" type="body"/>
          </p:nvPr>
        </p:nvSpPr>
        <p:spPr>
          <a:xfrm>
            <a:off x="8537470" y="4677702"/>
            <a:ext cx="29343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Работу выполнили: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Степочкина Анна, БПМИ194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Зиновьева Ксения, БПМИ194</a:t>
            </a:r>
            <a:endParaRPr/>
          </a:p>
        </p:txBody>
      </p:sp>
      <p:sp>
        <p:nvSpPr>
          <p:cNvPr id="185" name="Google Shape;185;p1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en-US"/>
              <a:t>Прикладная математика и информатика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d07a50376_0_0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8d07a50376_0_0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8d07a50376_0_0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8d07a50376_0_0"/>
          <p:cNvSpPr txBox="1"/>
          <p:nvPr>
            <p:ph type="title"/>
          </p:nvPr>
        </p:nvSpPr>
        <p:spPr>
          <a:xfrm>
            <a:off x="585897" y="1447790"/>
            <a:ext cx="11058000" cy="7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8d07a50376_0_0"/>
          <p:cNvSpPr txBox="1"/>
          <p:nvPr>
            <p:ph idx="4" type="body"/>
          </p:nvPr>
        </p:nvSpPr>
        <p:spPr>
          <a:xfrm>
            <a:off x="575076" y="4103994"/>
            <a:ext cx="27582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8d07a50376_0_0"/>
          <p:cNvSpPr txBox="1"/>
          <p:nvPr>
            <p:ph idx="5" type="body"/>
          </p:nvPr>
        </p:nvSpPr>
        <p:spPr>
          <a:xfrm>
            <a:off x="4047007" y="4103994"/>
            <a:ext cx="27576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8d07a50376_0_0"/>
          <p:cNvSpPr txBox="1"/>
          <p:nvPr>
            <p:ph idx="6" type="body"/>
          </p:nvPr>
        </p:nvSpPr>
        <p:spPr>
          <a:xfrm>
            <a:off x="7518938" y="4103994"/>
            <a:ext cx="27576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8d07a50376_0_0"/>
          <p:cNvSpPr txBox="1"/>
          <p:nvPr>
            <p:ph idx="7" type="body"/>
          </p:nvPr>
        </p:nvSpPr>
        <p:spPr>
          <a:xfrm>
            <a:off x="575076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8d07a50376_0_0"/>
          <p:cNvSpPr txBox="1"/>
          <p:nvPr>
            <p:ph idx="8" type="body"/>
          </p:nvPr>
        </p:nvSpPr>
        <p:spPr>
          <a:xfrm>
            <a:off x="4047007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8d07a50376_0_0"/>
          <p:cNvSpPr txBox="1"/>
          <p:nvPr>
            <p:ph idx="9" type="body"/>
          </p:nvPr>
        </p:nvSpPr>
        <p:spPr>
          <a:xfrm>
            <a:off x="7518938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g18d07a5037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50" y="253952"/>
            <a:ext cx="10765699" cy="635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d07a50376_0_21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8d07a50376_0_21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8d07a50376_0_21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8d07a50376_0_21"/>
          <p:cNvSpPr txBox="1"/>
          <p:nvPr>
            <p:ph type="title"/>
          </p:nvPr>
        </p:nvSpPr>
        <p:spPr>
          <a:xfrm>
            <a:off x="587250" y="1141575"/>
            <a:ext cx="11055300" cy="7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Журналы 2015 год</a:t>
            </a:r>
            <a:endParaRPr sz="2700"/>
          </a:p>
        </p:txBody>
      </p:sp>
      <p:sp>
        <p:nvSpPr>
          <p:cNvPr id="292" name="Google Shape;292;g18d07a50376_0_21"/>
          <p:cNvSpPr txBox="1"/>
          <p:nvPr>
            <p:ph idx="4" type="body"/>
          </p:nvPr>
        </p:nvSpPr>
        <p:spPr>
          <a:xfrm>
            <a:off x="575076" y="4103994"/>
            <a:ext cx="27582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8d07a50376_0_21"/>
          <p:cNvSpPr txBox="1"/>
          <p:nvPr>
            <p:ph idx="5" type="body"/>
          </p:nvPr>
        </p:nvSpPr>
        <p:spPr>
          <a:xfrm>
            <a:off x="4047007" y="4103994"/>
            <a:ext cx="27576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8d07a50376_0_21"/>
          <p:cNvSpPr txBox="1"/>
          <p:nvPr>
            <p:ph idx="6" type="body"/>
          </p:nvPr>
        </p:nvSpPr>
        <p:spPr>
          <a:xfrm>
            <a:off x="7518938" y="4103994"/>
            <a:ext cx="27576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8d07a50376_0_21"/>
          <p:cNvSpPr txBox="1"/>
          <p:nvPr>
            <p:ph idx="7" type="body"/>
          </p:nvPr>
        </p:nvSpPr>
        <p:spPr>
          <a:xfrm>
            <a:off x="575076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8d07a50376_0_21"/>
          <p:cNvSpPr txBox="1"/>
          <p:nvPr>
            <p:ph idx="8" type="body"/>
          </p:nvPr>
        </p:nvSpPr>
        <p:spPr>
          <a:xfrm>
            <a:off x="4047007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8d07a50376_0_21"/>
          <p:cNvSpPr txBox="1"/>
          <p:nvPr>
            <p:ph idx="9" type="body"/>
          </p:nvPr>
        </p:nvSpPr>
        <p:spPr>
          <a:xfrm>
            <a:off x="7518938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g18d07a50376_0_21"/>
          <p:cNvPicPr preferRelativeResize="0"/>
          <p:nvPr/>
        </p:nvPicPr>
        <p:blipFill rotWithShape="1">
          <a:blip r:embed="rId3">
            <a:alphaModFix/>
          </a:blip>
          <a:srcRect b="12280" l="14620" r="12274" t="12053"/>
          <a:stretch/>
        </p:blipFill>
        <p:spPr>
          <a:xfrm>
            <a:off x="1374325" y="1771475"/>
            <a:ext cx="9196923" cy="47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d07a50376_0_36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8d07a50376_0_36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8d07a50376_0_36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8d07a50376_0_36"/>
          <p:cNvSpPr txBox="1"/>
          <p:nvPr>
            <p:ph type="title"/>
          </p:nvPr>
        </p:nvSpPr>
        <p:spPr>
          <a:xfrm>
            <a:off x="587250" y="1141575"/>
            <a:ext cx="11055300" cy="7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Журналы 2021 год</a:t>
            </a:r>
            <a:endParaRPr sz="2700"/>
          </a:p>
        </p:txBody>
      </p:sp>
      <p:sp>
        <p:nvSpPr>
          <p:cNvPr id="308" name="Google Shape;308;g18d07a50376_0_36"/>
          <p:cNvSpPr txBox="1"/>
          <p:nvPr>
            <p:ph idx="4" type="body"/>
          </p:nvPr>
        </p:nvSpPr>
        <p:spPr>
          <a:xfrm>
            <a:off x="575076" y="4103994"/>
            <a:ext cx="27582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8d07a50376_0_36"/>
          <p:cNvSpPr txBox="1"/>
          <p:nvPr>
            <p:ph idx="5" type="body"/>
          </p:nvPr>
        </p:nvSpPr>
        <p:spPr>
          <a:xfrm>
            <a:off x="4047007" y="4103994"/>
            <a:ext cx="27576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8d07a50376_0_36"/>
          <p:cNvSpPr txBox="1"/>
          <p:nvPr>
            <p:ph idx="6" type="body"/>
          </p:nvPr>
        </p:nvSpPr>
        <p:spPr>
          <a:xfrm>
            <a:off x="7518938" y="4103994"/>
            <a:ext cx="2757600" cy="1569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8d07a50376_0_36"/>
          <p:cNvSpPr txBox="1"/>
          <p:nvPr>
            <p:ph idx="7" type="body"/>
          </p:nvPr>
        </p:nvSpPr>
        <p:spPr>
          <a:xfrm>
            <a:off x="575076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8d07a50376_0_36"/>
          <p:cNvSpPr txBox="1"/>
          <p:nvPr>
            <p:ph idx="8" type="body"/>
          </p:nvPr>
        </p:nvSpPr>
        <p:spPr>
          <a:xfrm>
            <a:off x="4047007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8d07a50376_0_36"/>
          <p:cNvSpPr txBox="1"/>
          <p:nvPr>
            <p:ph idx="9" type="body"/>
          </p:nvPr>
        </p:nvSpPr>
        <p:spPr>
          <a:xfrm>
            <a:off x="7518938" y="2710235"/>
            <a:ext cx="27582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g18d07a50376_0_36"/>
          <p:cNvPicPr preferRelativeResize="0"/>
          <p:nvPr/>
        </p:nvPicPr>
        <p:blipFill rotWithShape="1">
          <a:blip r:embed="rId3">
            <a:alphaModFix/>
          </a:blip>
          <a:srcRect b="12531" l="13281" r="14059" t="13580"/>
          <a:stretch/>
        </p:blipFill>
        <p:spPr>
          <a:xfrm>
            <a:off x="1685775" y="1741700"/>
            <a:ext cx="8858250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>
            <p:ph type="title"/>
          </p:nvPr>
        </p:nvSpPr>
        <p:spPr>
          <a:xfrm>
            <a:off x="3637576" y="3129106"/>
            <a:ext cx="5244632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Тематическая область</a:t>
            </a:r>
            <a:endParaRPr/>
          </a:p>
        </p:txBody>
      </p:sp>
      <p:sp>
        <p:nvSpPr>
          <p:cNvPr id="192" name="Google Shape;192;p2"/>
          <p:cNvSpPr txBox="1"/>
          <p:nvPr>
            <p:ph idx="1" type="body"/>
          </p:nvPr>
        </p:nvSpPr>
        <p:spPr>
          <a:xfrm>
            <a:off x="585897" y="2102340"/>
            <a:ext cx="61854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rPr lang="en-US" sz="2000"/>
              <a:t>Болезнь Паркинсона (БП) - это нейродегенеративное, прогрессирующее заболевание, в основном характерное для людей старшего возраста.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rPr lang="en-US" sz="2000"/>
              <a:t>Более 10 млн людей страдают от этой болезни, ежегодно публикуется несколько тысяч исследований в области БП.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94" name="Google Shape;1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634" y="1348681"/>
            <a:ext cx="3631142" cy="442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1" name="Google Shape;201;p4"/>
          <p:cNvSpPr txBox="1"/>
          <p:nvPr>
            <p:ph type="title"/>
          </p:nvPr>
        </p:nvSpPr>
        <p:spPr>
          <a:xfrm>
            <a:off x="548140" y="1308894"/>
            <a:ext cx="4750031" cy="6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Описание данных</a:t>
            </a:r>
            <a:endParaRPr/>
          </a:p>
        </p:txBody>
      </p:sp>
      <p:sp>
        <p:nvSpPr>
          <p:cNvPr id="202" name="Google Shape;202;p4"/>
          <p:cNvSpPr txBox="1"/>
          <p:nvPr>
            <p:ph idx="3" type="body"/>
          </p:nvPr>
        </p:nvSpPr>
        <p:spPr>
          <a:xfrm>
            <a:off x="548139" y="1933115"/>
            <a:ext cx="49812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200"/>
              <a:t>Из базы научных публикаций Microsoft Academic были скачаны статьи 2015-2021 года со словами “parkinson” и “disease” в названии или аннотации.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200"/>
              <a:t>Атрибуты статьи:</a:t>
            </a:r>
            <a:endParaRPr/>
          </a:p>
          <a:p>
            <a:pPr indent="-254316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Id – ID публикации </a:t>
            </a:r>
            <a:endParaRPr sz="2200"/>
          </a:p>
          <a:p>
            <a:pPr indent="-254316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W, AW – уникальные нормализованные слова (приведенные к единой форме) в заголовке и абстракте</a:t>
            </a:r>
            <a:endParaRPr sz="2200"/>
          </a:p>
          <a:p>
            <a:pPr indent="-254316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Y – год публикации</a:t>
            </a:r>
            <a:endParaRPr sz="2200"/>
          </a:p>
          <a:p>
            <a:pPr indent="-254316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RId – список ID статей, на которые ссылается публикация </a:t>
            </a:r>
            <a:endParaRPr sz="2200"/>
          </a:p>
          <a:p>
            <a:pPr indent="-254316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DOI – цифровой идентификатор объекта </a:t>
            </a:r>
            <a:endParaRPr sz="2200"/>
          </a:p>
          <a:p>
            <a:pPr indent="-254316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J.JId – ID журнала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4"/>
          <p:cNvSpPr txBox="1"/>
          <p:nvPr>
            <p:ph idx="5" type="body"/>
          </p:nvPr>
        </p:nvSpPr>
        <p:spPr>
          <a:xfrm>
            <a:off x="6222134" y="1836302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Calibri"/>
              <a:buNone/>
            </a:pPr>
            <a:r>
              <a:rPr b="1" lang="en-US" sz="3200"/>
              <a:t>Всего статей скачано: 70119. Из них</a:t>
            </a:r>
            <a:endParaRPr b="1"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10681 без DOI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7315 с DOI и без аннотации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52123 с DOI и аннотацией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45940 с DOI, анн</a:t>
            </a:r>
            <a:r>
              <a:rPr b="1" lang="en-US"/>
              <a:t>отацией и журналом</a:t>
            </a:r>
            <a:endParaRPr b="1" sz="3200"/>
          </a:p>
          <a:p>
            <a:pPr indent="-49729" lvl="0" marL="20212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1081"/>
              <a:buFont typeface="Calibri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4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 txBox="1"/>
          <p:nvPr>
            <p:ph type="title"/>
          </p:nvPr>
        </p:nvSpPr>
        <p:spPr>
          <a:xfrm>
            <a:off x="1433249" y="1180516"/>
            <a:ext cx="965328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Распределение статей с DOI, аннотацией и журналом по годам</a:t>
            </a:r>
            <a:endParaRPr/>
          </a:p>
        </p:txBody>
      </p:sp>
      <p:pic>
        <p:nvPicPr>
          <p:cNvPr descr="Picture Placeholder 2" id="213" name="Google Shape;213;p5"/>
          <p:cNvPicPr preferRelativeResize="0"/>
          <p:nvPr/>
        </p:nvPicPr>
        <p:blipFill rotWithShape="1">
          <a:blip r:embed="rId3">
            <a:alphaModFix/>
          </a:blip>
          <a:srcRect b="3166" l="0" r="0" t="3166"/>
          <a:stretch/>
        </p:blipFill>
        <p:spPr>
          <a:xfrm>
            <a:off x="2438400" y="2090302"/>
            <a:ext cx="7315200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p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0" name="Google Shape;220;p6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 txBox="1"/>
          <p:nvPr>
            <p:ph idx="6" type="body"/>
          </p:nvPr>
        </p:nvSpPr>
        <p:spPr>
          <a:xfrm>
            <a:off x="491975" y="1231275"/>
            <a:ext cx="5862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None/>
            </a:pPr>
            <a:r>
              <a:rPr lang="en-US" sz="3200"/>
              <a:t>Сеть цитирований по статьям</a:t>
            </a:r>
            <a:endParaRPr/>
          </a:p>
        </p:txBody>
      </p:sp>
      <p:sp>
        <p:nvSpPr>
          <p:cNvPr id="222" name="Google Shape;222;p6"/>
          <p:cNvSpPr txBox="1"/>
          <p:nvPr>
            <p:ph idx="7" type="body"/>
          </p:nvPr>
        </p:nvSpPr>
        <p:spPr>
          <a:xfrm>
            <a:off x="585898" y="2062480"/>
            <a:ext cx="4748102" cy="36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809"/>
              <a:buFont typeface="Calibri"/>
              <a:buNone/>
            </a:pPr>
            <a:r>
              <a:rPr lang="en-US" sz="2400"/>
              <a:t>Сеть цитирований – ориентированный граф, где статьи – вершины, а ребра – цитирования. Если статья ID1 ссылается на статью ID2, то появляется направленное ребро от ID1 к ID2. Y – год статьи ID1. 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809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809"/>
              <a:buFont typeface="Calibri"/>
              <a:buNone/>
            </a:pPr>
            <a:r>
              <a:rPr lang="en-US" sz="2400"/>
              <a:t>Количество ребер 2698197, вершин - 836533.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3934" r="3934" t="0"/>
          <a:stretch/>
        </p:blipFill>
        <p:spPr>
          <a:xfrm>
            <a:off x="6695410" y="1231266"/>
            <a:ext cx="3901364" cy="459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p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0" name="Google Shape;230;p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1" name="Google Shape;231;p7"/>
          <p:cNvSpPr txBox="1"/>
          <p:nvPr>
            <p:ph type="title"/>
          </p:nvPr>
        </p:nvSpPr>
        <p:spPr>
          <a:xfrm>
            <a:off x="585899" y="1447791"/>
            <a:ext cx="4322530" cy="55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Обработка данных </a:t>
            </a:r>
            <a:endParaRPr/>
          </a:p>
        </p:txBody>
      </p:sp>
      <p:sp>
        <p:nvSpPr>
          <p:cNvPr id="232" name="Google Shape;232;p7"/>
          <p:cNvSpPr txBox="1"/>
          <p:nvPr>
            <p:ph idx="4" type="body"/>
          </p:nvPr>
        </p:nvSpPr>
        <p:spPr>
          <a:xfrm>
            <a:off x="585899" y="2237198"/>
            <a:ext cx="4322530" cy="432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936"/>
              <a:buNone/>
            </a:pPr>
            <a:r>
              <a:rPr lang="en-US" sz="2200"/>
              <a:t>Удалены: 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115 статей с синдром Вольфа-Паркинсона-Вайта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Вершины не из первоначального множества (например, если есть ссылка на статью, которая не содержит слов “parkinson” и “disease” )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Изолированные вершины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Ребра, в которых год ссылающейся публикации меньше чем год цитируемой (4625 ребер, 105 вершин</a:t>
            </a:r>
            <a:r>
              <a:rPr lang="en-US" sz="2000"/>
              <a:t>)</a:t>
            </a:r>
            <a:endParaRPr/>
          </a:p>
        </p:txBody>
      </p:sp>
      <p:graphicFrame>
        <p:nvGraphicFramePr>
          <p:cNvPr id="233" name="Google Shape;233;p7"/>
          <p:cNvGraphicFramePr/>
          <p:nvPr/>
        </p:nvGraphicFramePr>
        <p:xfrm>
          <a:off x="5445759" y="2001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{C0830A0A-272B-4345-B204-BB5E35271385}</a:tableStyleId>
              </a:tblPr>
              <a:tblGrid>
                <a:gridCol w="3080175"/>
                <a:gridCol w="1540075"/>
                <a:gridCol w="1540075"/>
              </a:tblGrid>
              <a:tr h="8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2D69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02D6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вершин</a:t>
                      </a:r>
                      <a:endParaRPr b="0" sz="16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2D69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02D6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ребер</a:t>
                      </a:r>
                      <a:endParaRPr b="0" sz="16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2D69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02D6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Исходная сеть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780796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2488343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После удаления ребер, где хотя бы одна вершина не входит в исходный набор статей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39825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312044</a:t>
                      </a:r>
                      <a:endParaRPr sz="16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После удаления неправильных ребер</a:t>
                      </a:r>
                      <a:endParaRPr b="0" sz="1600" u="none" cap="none" strike="noStrike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39811</a:t>
                      </a:r>
                      <a:endParaRPr b="1" sz="16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310829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1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0" name="Google Shape;240;p1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 txBox="1"/>
          <p:nvPr>
            <p:ph idx="5" type="body"/>
          </p:nvPr>
        </p:nvSpPr>
        <p:spPr>
          <a:xfrm>
            <a:off x="5457451" y="5334125"/>
            <a:ext cx="6612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</a:pPr>
            <a:r>
              <a:rPr lang="en-US" sz="2400"/>
              <a:t>Распределение количества цитирований</a:t>
            </a:r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10968"/>
          <a:stretch/>
        </p:blipFill>
        <p:spPr>
          <a:xfrm>
            <a:off x="5529277" y="1732091"/>
            <a:ext cx="5930143" cy="30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 txBox="1"/>
          <p:nvPr/>
        </p:nvSpPr>
        <p:spPr>
          <a:xfrm>
            <a:off x="423850" y="2007150"/>
            <a:ext cx="4760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 графе 94 компоненты связности.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Наибольшая из них содержит 39618 вершин. Остальные компоненты содержат по 2 или 3 статьи.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 txBox="1"/>
          <p:nvPr>
            <p:ph type="title"/>
          </p:nvPr>
        </p:nvSpPr>
        <p:spPr>
          <a:xfrm>
            <a:off x="423851" y="1230127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Сеть цитирований по журналам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423850" y="1843850"/>
            <a:ext cx="72153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Атрибуты сети: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JId1 – ID цитирующего журнала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JId2 – ID цитируемого журнала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– год публикации журнала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– количество цитирований журнала 2 журналом 1 в год 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Количество вершин в сети - 3292, количество ребер в сети 152203.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000">
                <a:solidFill>
                  <a:schemeClr val="dk1"/>
                </a:solidFill>
              </a:rPr>
              <a:t>Сеть содержит 4 компоненты связности, наибольшая из которых состоит из 3285 журналов. В остальных трех компонентах содержатся 3, 2 и 2 журнала, соответственно.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image_2022-02-13_18-12-24.png"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4308" r="4307" t="0"/>
          <a:stretch/>
        </p:blipFill>
        <p:spPr>
          <a:xfrm>
            <a:off x="8490031" y="1230127"/>
            <a:ext cx="3275355" cy="481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 txBox="1"/>
          <p:nvPr>
            <p:ph type="title"/>
          </p:nvPr>
        </p:nvSpPr>
        <p:spPr>
          <a:xfrm>
            <a:off x="597471" y="1145894"/>
            <a:ext cx="9507227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Результаты для журналов</a:t>
            </a:r>
            <a:endParaRPr/>
          </a:p>
        </p:txBody>
      </p:sp>
      <p:sp>
        <p:nvSpPr>
          <p:cNvPr id="262" name="Google Shape;262;p1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10282" l="1824" r="2139" t="2358"/>
          <a:stretch/>
        </p:blipFill>
        <p:spPr>
          <a:xfrm>
            <a:off x="7074275" y="1196355"/>
            <a:ext cx="4612809" cy="2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 rotWithShape="1">
          <a:blip r:embed="rId4">
            <a:alphaModFix/>
          </a:blip>
          <a:srcRect b="2516" l="2031" r="1683" t="3186"/>
          <a:stretch/>
        </p:blipFill>
        <p:spPr>
          <a:xfrm>
            <a:off x="7074275" y="3858930"/>
            <a:ext cx="4612800" cy="263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18"/>
          <p:cNvGraphicFramePr/>
          <p:nvPr/>
        </p:nvGraphicFramePr>
        <p:xfrm>
          <a:off x="438704" y="1663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{2F48F74C-002A-4250-9FE6-4F245056FCC2}</a:tableStyleId>
              </a:tblPr>
              <a:tblGrid>
                <a:gridCol w="4514400"/>
                <a:gridCol w="1876300"/>
              </a:tblGrid>
              <a:tr h="37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journal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citations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Movement Disorders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24122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Parkinsonism &amp; Related Disorders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14035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Journal of Parkinson’s Disease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6524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Neurology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6851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Scientific Reports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5613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PLOS One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5911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Brain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5909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Lancet Neurology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5085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 Frontiers in Neurology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3641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Neurobiology of Disease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 u="none" cap="none" strike="noStrike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4757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18"/>
          <p:cNvSpPr txBox="1"/>
          <p:nvPr/>
        </p:nvSpPr>
        <p:spPr>
          <a:xfrm>
            <a:off x="597476" y="6189050"/>
            <a:ext cx="5321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rPr>
              <a:t>Самые цитируемые журналы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