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59"/>
  </p:notesMasterIdLst>
  <p:sldIdLst>
    <p:sldId id="2248" r:id="rId5"/>
    <p:sldId id="2288" r:id="rId6"/>
    <p:sldId id="2289" r:id="rId7"/>
    <p:sldId id="289" r:id="rId8"/>
    <p:sldId id="2325" r:id="rId9"/>
    <p:sldId id="2326" r:id="rId10"/>
    <p:sldId id="986" r:id="rId11"/>
    <p:sldId id="2246" r:id="rId12"/>
    <p:sldId id="2245" r:id="rId13"/>
    <p:sldId id="970" r:id="rId14"/>
    <p:sldId id="987" r:id="rId15"/>
    <p:sldId id="2290" r:id="rId16"/>
    <p:sldId id="657" r:id="rId17"/>
    <p:sldId id="562" r:id="rId18"/>
    <p:sldId id="2312" r:id="rId19"/>
    <p:sldId id="2313" r:id="rId20"/>
    <p:sldId id="2314" r:id="rId21"/>
    <p:sldId id="2315" r:id="rId22"/>
    <p:sldId id="2316" r:id="rId23"/>
    <p:sldId id="2318" r:id="rId24"/>
    <p:sldId id="2317" r:id="rId25"/>
    <p:sldId id="2305" r:id="rId26"/>
    <p:sldId id="2306" r:id="rId27"/>
    <p:sldId id="2307" r:id="rId28"/>
    <p:sldId id="2308" r:id="rId29"/>
    <p:sldId id="2309" r:id="rId30"/>
    <p:sldId id="2311" r:id="rId31"/>
    <p:sldId id="2242" r:id="rId32"/>
    <p:sldId id="990" r:id="rId33"/>
    <p:sldId id="260" r:id="rId34"/>
    <p:sldId id="991" r:id="rId35"/>
    <p:sldId id="992" r:id="rId36"/>
    <p:sldId id="261" r:id="rId37"/>
    <p:sldId id="2291" r:id="rId38"/>
    <p:sldId id="2292" r:id="rId39"/>
    <p:sldId id="2293" r:id="rId40"/>
    <p:sldId id="2294" r:id="rId41"/>
    <p:sldId id="2295" r:id="rId42"/>
    <p:sldId id="2282" r:id="rId43"/>
    <p:sldId id="2283" r:id="rId44"/>
    <p:sldId id="2278" r:id="rId45"/>
    <p:sldId id="2277" r:id="rId46"/>
    <p:sldId id="2296" r:id="rId47"/>
    <p:sldId id="444" r:id="rId48"/>
    <p:sldId id="2297" r:id="rId49"/>
    <p:sldId id="2298" r:id="rId50"/>
    <p:sldId id="2299" r:id="rId51"/>
    <p:sldId id="2300" r:id="rId52"/>
    <p:sldId id="2301" r:id="rId53"/>
    <p:sldId id="2302" r:id="rId54"/>
    <p:sldId id="2303" r:id="rId55"/>
    <p:sldId id="2304" r:id="rId56"/>
    <p:sldId id="298" r:id="rId57"/>
    <p:sldId id="301" r:id="rId5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986"/>
          </p14:sldIdLst>
        </p14:section>
        <p14:section name="Microsoft Azure" id="{CE809FA9-D572-480A-8920-EDDFB473E3E4}">
          <p14:sldIdLst>
            <p14:sldId id="2246"/>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zure Security Center" id="{D92A1C94-7E03-499E-807F-D74C1C3E4A23}">
          <p14:sldIdLst>
            <p14:sldId id="2312"/>
            <p14:sldId id="2313"/>
            <p14:sldId id="2314"/>
            <p14:sldId id="2315"/>
            <p14:sldId id="2316"/>
            <p14:sldId id="2318"/>
            <p14:sldId id="2317"/>
          </p14:sldIdLst>
        </p14:section>
        <p14:section name="Azure Monitor" id="{0CDA1A9F-225A-4BA2-ADC8-7D3578D78B6A}">
          <p14:sldIdLst>
            <p14:sldId id="2305"/>
            <p14:sldId id="2306"/>
            <p14:sldId id="2307"/>
            <p14:sldId id="2308"/>
            <p14:sldId id="2309"/>
            <p14:sldId id="2311"/>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8547" autoAdjust="0"/>
  </p:normalViewPr>
  <p:slideViewPr>
    <p:cSldViewPr snapToGrid="0">
      <p:cViewPr varScale="1">
        <p:scale>
          <a:sx n="88" d="100"/>
          <a:sy n="88" d="100"/>
        </p:scale>
        <p:origin x="522" y="4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26-02-2019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Version 0.2</a:t>
            </a:r>
          </a:p>
        </p:txBody>
      </p:sp>
      <p:sp>
        <p:nvSpPr>
          <p:cNvPr id="4" name="Slide Number Placeholder 3"/>
          <p:cNvSpPr>
            <a:spLocks noGrp="1"/>
          </p:cNvSpPr>
          <p:nvPr>
            <p:ph type="sldNum" sz="quarter" idx="5"/>
          </p:nvPr>
        </p:nvSpPr>
        <p:spPr/>
        <p:txBody>
          <a:bodyPr/>
          <a:lstStyle/>
          <a:p>
            <a:fld id="{AA96A2AC-612E-474A-9065-31A666F74ADB}" type="slidenum">
              <a:rPr lang="da-DK" smtClean="0"/>
              <a:t>1</a:t>
            </a:fld>
            <a:endParaRPr lang="da-DK"/>
          </a:p>
        </p:txBody>
      </p:sp>
    </p:spTree>
    <p:extLst>
      <p:ext uri="{BB962C8B-B14F-4D97-AF65-F5344CB8AC3E}">
        <p14:creationId xmlns:p14="http://schemas.microsoft.com/office/powerpoint/2010/main" val="33225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2/26/2019 11:46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15</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a:p>
            <a:pPr marL="342900" indent="-342900">
              <a:buFont typeface="Arial" panose="020B0604020202020204" pitchFamily="34" charset="0"/>
              <a:buChar char="•"/>
            </a:pPr>
            <a:r>
              <a:rPr lang="en-US" sz="2000" dirty="0"/>
              <a:t>Azure service that allows customers to:</a:t>
            </a:r>
          </a:p>
          <a:p>
            <a:pPr marL="890270" lvl="1" indent="-342900">
              <a:buFont typeface="Wingdings" panose="05000000000000000000" pitchFamily="2" charset="2"/>
              <a:buChar char="ü"/>
            </a:pPr>
            <a:r>
              <a:rPr lang="en-US" sz="2000" dirty="0"/>
              <a:t>Gain visibility and control into their Azure infrastructure</a:t>
            </a:r>
            <a:endParaRPr lang="en-US" sz="2000" dirty="0">
              <a:cs typeface="Segoe UI Semilight"/>
            </a:endParaRPr>
          </a:p>
          <a:p>
            <a:pPr marL="890270" lvl="1" indent="-342900">
              <a:buFont typeface="Wingdings" panose="05000000000000000000" pitchFamily="2" charset="2"/>
              <a:buChar char="ü"/>
            </a:pPr>
            <a:r>
              <a:rPr lang="en-US" sz="2000" dirty="0"/>
              <a:t>Integrate 3</a:t>
            </a:r>
            <a:r>
              <a:rPr lang="en-US" sz="2000" baseline="30000" dirty="0"/>
              <a:t>rd</a:t>
            </a:r>
            <a:r>
              <a:rPr lang="en-US" sz="2000" dirty="0"/>
              <a:t> party partner solutions with a click of a button </a:t>
            </a:r>
            <a:endParaRPr lang="en-US" sz="2000" dirty="0">
              <a:cs typeface="Segoe UI Semilight"/>
            </a:endParaRPr>
          </a:p>
          <a:p>
            <a:pPr marL="890270" lvl="1" indent="-342900">
              <a:buFont typeface="Wingdings" panose="05000000000000000000" pitchFamily="2" charset="2"/>
              <a:buChar char="ü"/>
            </a:pPr>
            <a:r>
              <a:rPr lang="en-US" sz="2000" dirty="0"/>
              <a:t>Detect attacks on resources deployed in the environment</a:t>
            </a:r>
            <a:endParaRPr lang="en-US" sz="2000" dirty="0">
              <a:cs typeface="Segoe UI Semilight"/>
            </a:endParaRPr>
          </a:p>
          <a:p>
            <a:pPr marL="342900" indent="-342900">
              <a:buFont typeface="Arial" panose="020B0604020202020204" pitchFamily="34" charset="0"/>
              <a:buChar char="•"/>
            </a:pPr>
            <a:r>
              <a:rPr lang="en-US" sz="2000" dirty="0"/>
              <a:t>Three main pillars:</a:t>
            </a:r>
          </a:p>
          <a:p>
            <a:pPr marL="890270" lvl="1" indent="-342900">
              <a:buFont typeface="Wingdings" panose="05000000000000000000" pitchFamily="2" charset="2"/>
              <a:buChar char="ü"/>
            </a:pPr>
            <a:r>
              <a:rPr lang="en-US" sz="2000" dirty="0"/>
              <a:t>Prevention pillar helps you harden your environment (recommendations, visibility) – Free of charge</a:t>
            </a:r>
            <a:endParaRPr lang="en-US" sz="2000" dirty="0">
              <a:cs typeface="Segoe UI Semilight"/>
            </a:endParaRPr>
          </a:p>
          <a:p>
            <a:pPr marL="890270" lvl="1" indent="-342900">
              <a:buFont typeface="Wingdings" panose="05000000000000000000" pitchFamily="2" charset="2"/>
              <a:buChar char="ü"/>
            </a:pPr>
            <a:r>
              <a:rPr lang="en-US" sz="2000" dirty="0"/>
              <a:t>Detection pillar helps you detect gaps in your prevention strategy (threats) – ASC Standard or OMS Security</a:t>
            </a:r>
            <a:endParaRPr lang="en-US" sz="2000" dirty="0">
              <a:cs typeface="Segoe UI Semilight"/>
            </a:endParaRPr>
          </a:p>
          <a:p>
            <a:pPr marL="890270" lvl="1" indent="-342900">
              <a:buFont typeface="Wingdings" panose="05000000000000000000" pitchFamily="2" charset="2"/>
              <a:buChar char="ü"/>
            </a:pPr>
            <a:r>
              <a:rPr lang="en-US" sz="2000" dirty="0"/>
              <a:t>Respond Pillar, Advanced Cloud Defense – tools to stay productive and secure.</a:t>
            </a:r>
            <a:endParaRPr lang="en-US" sz="2000" dirty="0">
              <a:cs typeface="Segoe UI Semilight"/>
            </a:endParaRP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Important to note that you can monitor resources running in other clouds and on-prem with the monitoring agent. </a:t>
            </a:r>
          </a:p>
          <a:p>
            <a:r>
              <a:rPr lang="en-US" baseline="0" dirty="0"/>
              <a:t>Additionally you can incorporate connected security solutions running in Azure, like firewalls and antimalware. AAD Information Protection as well as any security solution that supported Common Event Format (CEF)</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4950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Adaptive application controls – automated end-to-end app whitelisting built in to ASC. Uses ASC ML to </a:t>
            </a:r>
            <a:r>
              <a:rPr lang="en-US" baseline="0" dirty="0" err="1"/>
              <a:t>analyse</a:t>
            </a:r>
            <a:r>
              <a:rPr lang="en-US" baseline="0" dirty="0"/>
              <a:t> applications running on your VMs and helps you apply whitelisting rules using inbuilt intelligence. </a:t>
            </a:r>
          </a:p>
          <a:p>
            <a:r>
              <a:rPr lang="en-US" baseline="0" dirty="0"/>
              <a:t>Just in time VM access – with the emphasis on identity being the new security perimeter  and giving our admins the least amount of privilege for the least amount of time, comes the ability to provide VM access only for a defined period. And as of recently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22</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11:46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11:46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2/26/2019 11:46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35</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40</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41</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43</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11:46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47</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50</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2/26/2019 11:46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2/26/2019 11:46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7</a:t>
            </a:fld>
            <a:endParaRPr lang="en-AU"/>
          </a:p>
        </p:txBody>
      </p:sp>
    </p:spTree>
    <p:extLst>
      <p:ext uri="{BB962C8B-B14F-4D97-AF65-F5344CB8AC3E}">
        <p14:creationId xmlns:p14="http://schemas.microsoft.com/office/powerpoint/2010/main" val="242150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a:t>
            </a:r>
            <a:r>
              <a:rPr lang="en-US" sz="1200" b="1" i="0" u="none" strike="noStrike" kern="1200">
                <a:solidFill>
                  <a:schemeClr val="tx1"/>
                </a:solidFill>
                <a:effectLst/>
                <a:latin typeface="+mn-lt"/>
                <a:ea typeface="+mn-ea"/>
                <a:cs typeface="+mn-cs"/>
              </a:rPr>
              <a:t>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2/26/2019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6.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7.jpeg"/><Relationship Id="rId9" Type="http://schemas.openxmlformats.org/officeDocument/2006/relationships/image" Target="../media/image11.emf"/><Relationship Id="rId1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a:p>
            <a:endParaRPr lang="en-NZ" dirty="0"/>
          </a:p>
          <a:p>
            <a:r>
              <a:rPr lang="en-NZ" dirty="0"/>
              <a:t>Some of the ASM challenges that are resolved with ARM:</a:t>
            </a:r>
          </a:p>
          <a:p>
            <a:pPr lvl="1"/>
            <a:r>
              <a:rPr lang="en-NZ" sz="2745" dirty="0"/>
              <a:t>Deploy resources using templates</a:t>
            </a:r>
          </a:p>
          <a:p>
            <a:pPr lvl="1"/>
            <a:r>
              <a:rPr lang="en-NZ" sz="2745" dirty="0"/>
              <a:t>Resources are not tied to other resources</a:t>
            </a:r>
          </a:p>
          <a:p>
            <a:pPr lvl="1"/>
            <a:r>
              <a:rPr lang="en-NZ" sz="2745" dirty="0"/>
              <a:t>Role Based Access Control (RBAC)</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by configuring recommended controls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against threats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PaaS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Block brute force attacks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data services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Get secure faster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Automatically discover and onboard Azure resources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04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Coverage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Security Center</a:t>
            </a:r>
          </a:p>
          <a:p>
            <a:pPr lvl="0"/>
            <a:r>
              <a:rPr lang="en-AU" dirty="0"/>
              <a:t>Azure Monitor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Cloud Defense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063083"/>
          </a:xfrm>
        </p:spPr>
        <p:txBody>
          <a:bodyPr/>
          <a:lstStyle/>
          <a:p>
            <a:r>
              <a:rPr lang="en-AU" dirty="0"/>
              <a:t>Azure Key Vault</a:t>
            </a:r>
          </a:p>
          <a:p>
            <a:pPr lvl="0"/>
            <a:r>
              <a:rPr lang="en-AU" dirty="0"/>
              <a:t>Azure Network Security</a:t>
            </a:r>
          </a:p>
          <a:p>
            <a:pPr lvl="0"/>
            <a:r>
              <a:rPr lang="en-AU" dirty="0"/>
              <a:t>Azure Storage Security</a:t>
            </a:r>
          </a:p>
          <a:p>
            <a:pPr lvl="0"/>
            <a:r>
              <a:rPr lang="en-AU" dirty="0"/>
              <a:t>Azure SQL Security</a:t>
            </a:r>
          </a:p>
          <a:p>
            <a:endParaRPr lang="en-AU" dirty="0"/>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set>
                                      <p:cBhvr override="childStyle">
                                        <p:cTn dur="1" fill="hold" display="0" masterRel="nextClick" afterEffect="1"/>
                                        <p:tgtEl>
                                          <p:spTgt spid="3">
                                            <p:txEl>
                                              <p:pRg st="6" end="6"/>
                                            </p:txEl>
                                          </p:spTgt>
                                        </p:tgtEl>
                                        <p:attrNameLst>
                                          <p:attrName>style.visibility</p:attrName>
                                        </p:attrNameLst>
                                      </p:cBhvr>
                                      <p:to>
                                        <p:strVal val="hidden"/>
                                      </p:to>
                                    </p:set>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set>
                                      <p:cBhvr override="childStyle">
                                        <p:cTn dur="1" fill="hold" display="0" masterRel="nextClick" afterEffect="1"/>
                                        <p:tgtEl>
                                          <p:spTgt spid="3">
                                            <p:txEl>
                                              <p:pRg st="7" end="7"/>
                                            </p:txEl>
                                          </p:spTgt>
                                        </p:tgtEl>
                                        <p:attrNameLst>
                                          <p:attrName>style.visibility</p:attrName>
                                        </p:attrNameLst>
                                      </p:cBhvr>
                                      <p:to>
                                        <p:strVal val="hidden"/>
                                      </p:to>
                                    </p:set>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set>
                                      <p:cBhvr override="childStyle">
                                        <p:cTn dur="1" fill="hold" display="0" masterRel="nextClick" afterEffect="1"/>
                                        <p:tgtEl>
                                          <p:spTgt spid="3">
                                            <p:txEl>
                                              <p:pRg st="8" end="8"/>
                                            </p:txEl>
                                          </p:spTgt>
                                        </p:tgtEl>
                                        <p:attrNameLst>
                                          <p:attrName>style.visibility</p:attrName>
                                        </p:attrNameLst>
                                      </p:cBhvr>
                                      <p:to>
                                        <p:strVal val="hidden"/>
                                      </p:to>
                                    </p:set>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set>
                                      <p:cBhvr override="childStyle">
                                        <p:cTn dur="1" fill="hold" display="0" masterRel="nextClick" afterEffect="1"/>
                                        <p:tgtEl>
                                          <p:spTgt spid="3">
                                            <p:txEl>
                                              <p:pRg st="9" end="9"/>
                                            </p:txEl>
                                          </p:spTgt>
                                        </p:tgtEl>
                                        <p:attrNameLst>
                                          <p:attrName>style.visibility</p:attrName>
                                        </p:attrNameLst>
                                      </p:cBhvr>
                                      <p:to>
                                        <p:strVal val="hidden"/>
                                      </p:to>
                                    </p:set>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set>
                                      <p:cBhvr override="childStyle">
                                        <p:cTn dur="1" fill="hold" display="0" masterRel="nextClick" afterEffect="1"/>
                                        <p:tgtEl>
                                          <p:spTgt spid="3">
                                            <p:txEl>
                                              <p:pRg st="10" end="10"/>
                                            </p:txEl>
                                          </p:spTgt>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set>
                                      <p:cBhvr override="childStyle">
                                        <p:cTn dur="1" fill="hold" display="0" masterRel="nextClick" afterEffect="1"/>
                                        <p:tgtEl>
                                          <p:spTgt spid="3">
                                            <p:txEl>
                                              <p:pRg st="11" end="1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Add URL</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Security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Privacy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Compliance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Transparency</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9793A-B3D1-4820-B538-663929A77A18}">
  <ds:schemaRefs>
    <ds:schemaRef ds:uri="http://schemas.microsoft.com/sharepoint/v3/contenttype/forms"/>
  </ds:schemaRefs>
</ds:datastoreItem>
</file>

<file path=customXml/itemProps2.xml><?xml version="1.0" encoding="utf-8"?>
<ds:datastoreItem xmlns:ds="http://schemas.openxmlformats.org/officeDocument/2006/customXml" ds:itemID="{7F6DB394-0524-4783-9329-E33478598005}">
  <ds:schemaRefs>
    <ds:schemaRef ds:uri="http://www.w3.org/XML/1998/namespace"/>
    <ds:schemaRef ds:uri="3f133cbe-dc86-4fdd-b52e-6160995f2811"/>
    <ds:schemaRef ds:uri="http://schemas.microsoft.com/sharepoint/v3"/>
    <ds:schemaRef ds:uri="http://schemas.microsoft.com/office/2006/metadata/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faec1ed0-38ed-43d4-a0e9-cf8e697fe8f1"/>
  </ds:schemaRefs>
</ds:datastoreItem>
</file>

<file path=customXml/itemProps3.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1583</TotalTime>
  <Words>5610</Words>
  <Application>Microsoft Office PowerPoint</Application>
  <PresentationFormat>Widescreen</PresentationFormat>
  <Paragraphs>628</Paragraphs>
  <Slides>54</Slides>
  <Notes>50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Segoe UI</vt:lpstr>
      <vt:lpstr>Segoe UI Light</vt:lpstr>
      <vt:lpstr>Segoe UI Semilight</vt:lpstr>
      <vt:lpstr>Wingdings</vt:lpstr>
      <vt:lpstr>1_COLOR TEMPLATE</vt:lpstr>
      <vt:lpstr>Azure Security Fundamentals</vt:lpstr>
      <vt:lpstr>Agenda</vt:lpstr>
      <vt:lpstr>Agenda</vt:lpstr>
      <vt:lpstr>Introduction and Logistics</vt:lpstr>
      <vt:lpstr>Microsoft Trusted Cloud Principles</vt:lpstr>
      <vt:lpstr>Identity Best Practices</vt:lpstr>
      <vt:lpstr>Cloud Computing Stack</vt:lpstr>
      <vt:lpstr>Azure</vt:lpstr>
      <vt:lpstr>Subscriptions</vt:lpstr>
      <vt:lpstr>PowerPoint Presentation</vt:lpstr>
      <vt:lpstr>Azure Active Directory</vt:lpstr>
      <vt:lpstr>Identity Best Practices</vt:lpstr>
      <vt:lpstr>Azure Resource Manager (ARM)</vt:lpstr>
      <vt:lpstr>Resource Groups</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Azure Monitor </vt:lpstr>
      <vt:lpstr>PowerPoint Presentation</vt:lpstr>
      <vt:lpstr>PowerPoint Presentation</vt:lpstr>
      <vt:lpstr>PowerPoint Presentation</vt:lpstr>
      <vt:lpstr>PowerPoint Presentation</vt:lpstr>
      <vt:lpstr>PowerPoint Presentation</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Andrew Nathan</dc:creator>
  <cp:lastModifiedBy>Andrew Nathan</cp:lastModifiedBy>
  <cp:revision>164</cp:revision>
  <dcterms:created xsi:type="dcterms:W3CDTF">2016-04-28T09:23:09Z</dcterms:created>
  <dcterms:modified xsi:type="dcterms:W3CDTF">2019-02-26T01:28:50Z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