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59"/>
  </p:notesMasterIdLst>
  <p:sldIdLst>
    <p:sldId id="2248" r:id="rId5"/>
    <p:sldId id="2288" r:id="rId6"/>
    <p:sldId id="2289" r:id="rId7"/>
    <p:sldId id="289" r:id="rId8"/>
    <p:sldId id="2325" r:id="rId9"/>
    <p:sldId id="2326" r:id="rId10"/>
    <p:sldId id="986" r:id="rId11"/>
    <p:sldId id="2246" r:id="rId12"/>
    <p:sldId id="2245" r:id="rId13"/>
    <p:sldId id="970" r:id="rId14"/>
    <p:sldId id="987" r:id="rId15"/>
    <p:sldId id="2290" r:id="rId16"/>
    <p:sldId id="657" r:id="rId17"/>
    <p:sldId id="562" r:id="rId18"/>
    <p:sldId id="2312" r:id="rId19"/>
    <p:sldId id="2313" r:id="rId20"/>
    <p:sldId id="2314" r:id="rId21"/>
    <p:sldId id="2315" r:id="rId22"/>
    <p:sldId id="2316" r:id="rId23"/>
    <p:sldId id="2318" r:id="rId24"/>
    <p:sldId id="2317" r:id="rId25"/>
    <p:sldId id="2305" r:id="rId26"/>
    <p:sldId id="2306" r:id="rId27"/>
    <p:sldId id="2307" r:id="rId28"/>
    <p:sldId id="2308" r:id="rId29"/>
    <p:sldId id="2309" r:id="rId30"/>
    <p:sldId id="2311" r:id="rId31"/>
    <p:sldId id="2242" r:id="rId32"/>
    <p:sldId id="990" r:id="rId33"/>
    <p:sldId id="260" r:id="rId34"/>
    <p:sldId id="991" r:id="rId35"/>
    <p:sldId id="992" r:id="rId36"/>
    <p:sldId id="261" r:id="rId37"/>
    <p:sldId id="2291" r:id="rId38"/>
    <p:sldId id="2292" r:id="rId39"/>
    <p:sldId id="2293" r:id="rId40"/>
    <p:sldId id="2294" r:id="rId41"/>
    <p:sldId id="2295" r:id="rId42"/>
    <p:sldId id="2282" r:id="rId43"/>
    <p:sldId id="2283" r:id="rId44"/>
    <p:sldId id="2278" r:id="rId45"/>
    <p:sldId id="2277" r:id="rId46"/>
    <p:sldId id="2296" r:id="rId47"/>
    <p:sldId id="444" r:id="rId48"/>
    <p:sldId id="2297" r:id="rId49"/>
    <p:sldId id="2298" r:id="rId50"/>
    <p:sldId id="2299" r:id="rId51"/>
    <p:sldId id="2300" r:id="rId52"/>
    <p:sldId id="2301" r:id="rId53"/>
    <p:sldId id="2302" r:id="rId54"/>
    <p:sldId id="2303" r:id="rId55"/>
    <p:sldId id="2304" r:id="rId56"/>
    <p:sldId id="298" r:id="rId57"/>
    <p:sldId id="301" r:id="rId5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EAC31AD-AE39-427A-9E66-B067D8133E35}">
          <p14:sldIdLst>
            <p14:sldId id="2248"/>
            <p14:sldId id="2288"/>
            <p14:sldId id="2289"/>
            <p14:sldId id="289"/>
          </p14:sldIdLst>
        </p14:section>
        <p14:section name="Microsoft Trusted Cloud Principles" id="{AD40AA4F-407F-4F58-A312-EDC6207C486E}">
          <p14:sldIdLst>
            <p14:sldId id="2325"/>
            <p14:sldId id="2326"/>
            <p14:sldId id="986"/>
          </p14:sldIdLst>
        </p14:section>
        <p14:section name="Microsoft Azure" id="{CE809FA9-D572-480A-8920-EDDFB473E3E4}">
          <p14:sldIdLst>
            <p14:sldId id="2246"/>
          </p14:sldIdLst>
        </p14:section>
        <p14:section name="Subscriptions" id="{3B1C673A-9DDD-41D6-8537-981324D9A739}">
          <p14:sldIdLst>
            <p14:sldId id="2245"/>
            <p14:sldId id="970"/>
          </p14:sldIdLst>
        </p14:section>
        <p14:section name="Identity" id="{F42A1729-6B54-484A-B191-EA9D23F5C5F7}">
          <p14:sldIdLst>
            <p14:sldId id="987"/>
            <p14:sldId id="2290"/>
          </p14:sldIdLst>
        </p14:section>
        <p14:section name="ARM" id="{25CEAEDD-04B1-41D5-8B02-56B2148E9210}">
          <p14:sldIdLst>
            <p14:sldId id="657"/>
          </p14:sldIdLst>
        </p14:section>
        <p14:section name="Azure Resource Group" id="{C997B889-7E57-4204-B45C-3384C3B96E50}">
          <p14:sldIdLst>
            <p14:sldId id="562"/>
          </p14:sldIdLst>
        </p14:section>
        <p14:section name="Azure Security Center" id="{D92A1C94-7E03-499E-807F-D74C1C3E4A23}">
          <p14:sldIdLst>
            <p14:sldId id="2312"/>
            <p14:sldId id="2313"/>
            <p14:sldId id="2314"/>
            <p14:sldId id="2315"/>
            <p14:sldId id="2316"/>
            <p14:sldId id="2318"/>
            <p14:sldId id="2317"/>
          </p14:sldIdLst>
        </p14:section>
        <p14:section name="Azure Monitor" id="{0CDA1A9F-225A-4BA2-ADC8-7D3578D78B6A}">
          <p14:sldIdLst>
            <p14:sldId id="2305"/>
            <p14:sldId id="2306"/>
            <p14:sldId id="2307"/>
            <p14:sldId id="2308"/>
            <p14:sldId id="2309"/>
            <p14:sldId id="2311"/>
          </p14:sldIdLst>
        </p14:section>
        <p14:section name="ARM Management Policies" id="{532440B8-FC46-4D8D-87F1-602F8C343B37}">
          <p14:sldIdLst>
            <p14:sldId id="2242"/>
            <p14:sldId id="990"/>
            <p14:sldId id="260"/>
            <p14:sldId id="991"/>
            <p14:sldId id="992"/>
            <p14:sldId id="261"/>
          </p14:sldIdLst>
        </p14:section>
        <p14:section name="Resource Locks" id="{03183D66-43AB-4F8E-91B8-2736C999FBD3}">
          <p14:sldIdLst>
            <p14:sldId id="2291"/>
            <p14:sldId id="2292"/>
            <p14:sldId id="2293"/>
            <p14:sldId id="2294"/>
            <p14:sldId id="2295"/>
          </p14:sldIdLst>
        </p14:section>
        <p14:section name="Enterprise governance management" id="{97AB1440-7510-4720-89A8-D87FC67F771E}">
          <p14:sldIdLst>
            <p14:sldId id="2282"/>
            <p14:sldId id="2283"/>
          </p14:sldIdLst>
        </p14:section>
        <p14:section name="Azure Key Vault" id="{8FCECB73-5DA4-4246-8450-14CA222B406D}">
          <p14:sldIdLst>
            <p14:sldId id="2278"/>
            <p14:sldId id="2277"/>
          </p14:sldIdLst>
        </p14:section>
        <p14:section name="Network Security" id="{C3CAFF81-6E4D-4C99-9A2F-5B31681BFE3D}">
          <p14:sldIdLst>
            <p14:sldId id="2296"/>
            <p14:sldId id="444"/>
            <p14:sldId id="2297"/>
            <p14:sldId id="2298"/>
          </p14:sldIdLst>
        </p14:section>
        <p14:section name="Storage Security" id="{C1620233-F462-4C14-8937-4F567225FAE7}">
          <p14:sldIdLst>
            <p14:sldId id="2299"/>
            <p14:sldId id="2300"/>
            <p14:sldId id="2301"/>
          </p14:sldIdLst>
        </p14:section>
        <p14:section name="Azure SQL Security" id="{D34001B1-D5A6-4036-9D88-ED73C4CD8D57}">
          <p14:sldIdLst>
            <p14:sldId id="2302"/>
            <p14:sldId id="2303"/>
            <p14:sldId id="2304"/>
          </p14:sldIdLst>
        </p14:section>
        <p14:section name="Labs" id="{8B45B8C4-E5D9-453E-B203-5A595F91F6D7}">
          <p14:sldIdLst>
            <p14:sldId id="298"/>
            <p14:sldId id="30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Short" initials="MS" lastIdx="2" clrIdx="0">
    <p:extLst>
      <p:ext uri="{19B8F6BF-5375-455C-9EA6-DF929625EA0E}">
        <p15:presenceInfo xmlns:p15="http://schemas.microsoft.com/office/powerpoint/2012/main" userId="S-1-5-21-2127521184-1604012920-1887927527-228755" providerId="AD"/>
      </p:ext>
    </p:extLst>
  </p:cmAuthor>
  <p:cmAuthor id="2" name="George Smpyrakis" initials="GS" lastIdx="8" clrIdx="1">
    <p:extLst>
      <p:ext uri="{19B8F6BF-5375-455C-9EA6-DF929625EA0E}">
        <p15:presenceInfo xmlns:p15="http://schemas.microsoft.com/office/powerpoint/2012/main" userId="S0037FFE807F4533@LIVE.COM" providerId="AD"/>
      </p:ext>
    </p:extLst>
  </p:cmAuthor>
  <p:cmAuthor id="3" name="Mark Rhodes" initials="MR" lastIdx="21" clrIdx="2">
    <p:extLst>
      <p:ext uri="{19B8F6BF-5375-455C-9EA6-DF929625EA0E}">
        <p15:presenceInfo xmlns:p15="http://schemas.microsoft.com/office/powerpoint/2012/main" userId="S-1-12-1-2341530522-1311445400-2100176571-1147407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9D7"/>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68547" autoAdjust="0"/>
  </p:normalViewPr>
  <p:slideViewPr>
    <p:cSldViewPr snapToGrid="0">
      <p:cViewPr varScale="1">
        <p:scale>
          <a:sx n="86" d="100"/>
          <a:sy n="86" d="100"/>
        </p:scale>
        <p:origin x="1326"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B389A-195A-4A0F-ACDC-1686DFE09CF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5404758-58C2-4995-B519-FEFBD19A5134}">
      <dgm:prSet phldrT="[Text]" custT="1"/>
      <dgm:spPr/>
      <dgm:t>
        <a:bodyPr/>
        <a:lstStyle/>
        <a:p>
          <a:r>
            <a:rPr lang="en-US" sz="1800" dirty="0"/>
            <a:t>Enterprise Enrolment</a:t>
          </a:r>
        </a:p>
      </dgm:t>
    </dgm:pt>
    <dgm:pt modelId="{BEA7A339-271A-4AB9-8110-FB51C5907670}" type="parTrans" cxnId="{6D7EE702-088E-4C36-86AE-CE62C89C925B}">
      <dgm:prSet/>
      <dgm:spPr/>
      <dgm:t>
        <a:bodyPr/>
        <a:lstStyle/>
        <a:p>
          <a:endParaRPr lang="en-US"/>
        </a:p>
      </dgm:t>
    </dgm:pt>
    <dgm:pt modelId="{3C817C18-1ED6-4457-B1C9-FA8B756584A9}" type="sibTrans" cxnId="{6D7EE702-088E-4C36-86AE-CE62C89C925B}">
      <dgm:prSet/>
      <dgm:spPr/>
      <dgm:t>
        <a:bodyPr/>
        <a:lstStyle/>
        <a:p>
          <a:endParaRPr lang="en-US"/>
        </a:p>
      </dgm:t>
    </dgm:pt>
    <dgm:pt modelId="{B32D5D0E-9E11-4E5D-B1C4-F8939143AC55}" type="asst">
      <dgm:prSet phldrT="[Text]" custT="1"/>
      <dgm:spPr/>
      <dgm:t>
        <a:bodyPr/>
        <a:lstStyle/>
        <a:p>
          <a:r>
            <a:rPr lang="en-US" sz="1800" dirty="0"/>
            <a:t>Department A</a:t>
          </a:r>
        </a:p>
      </dgm:t>
    </dgm:pt>
    <dgm:pt modelId="{545A216C-4C98-4F1D-AA17-C9F1B08F40E9}" type="parTrans" cxnId="{2690A17C-6A14-4CBB-8280-0FE6C79DF6EA}">
      <dgm:prSet/>
      <dgm:spPr/>
      <dgm:t>
        <a:bodyPr/>
        <a:lstStyle/>
        <a:p>
          <a:endParaRPr lang="en-US" sz="1800"/>
        </a:p>
      </dgm:t>
    </dgm:pt>
    <dgm:pt modelId="{8DE94DA6-45A4-4007-8C1A-5076932D6DF8}" type="sibTrans" cxnId="{2690A17C-6A14-4CBB-8280-0FE6C79DF6EA}">
      <dgm:prSet/>
      <dgm:spPr/>
      <dgm:t>
        <a:bodyPr/>
        <a:lstStyle/>
        <a:p>
          <a:endParaRPr lang="en-US"/>
        </a:p>
      </dgm:t>
    </dgm:pt>
    <dgm:pt modelId="{3E6E2E5C-41EE-4FDB-89F2-2BBDC21DEB9F}">
      <dgm:prSet phldrT="[Text]" custT="1"/>
      <dgm:spPr>
        <a:solidFill>
          <a:schemeClr val="accent3"/>
        </a:solidFill>
      </dgm:spPr>
      <dgm:t>
        <a:bodyPr/>
        <a:lstStyle/>
        <a:p>
          <a:r>
            <a:rPr lang="en-US" sz="1800"/>
            <a:t>Account A</a:t>
          </a:r>
        </a:p>
      </dgm:t>
    </dgm:pt>
    <dgm:pt modelId="{CDE38D03-C378-4F52-BA48-589A89A34002}" type="parTrans" cxnId="{45204B48-9FA6-423A-A769-0CE4865E0A0B}">
      <dgm:prSet/>
      <dgm:spPr/>
      <dgm:t>
        <a:bodyPr/>
        <a:lstStyle/>
        <a:p>
          <a:endParaRPr lang="en-US" sz="1800"/>
        </a:p>
      </dgm:t>
    </dgm:pt>
    <dgm:pt modelId="{823A7483-6067-4AA8-9AC6-D651B3E25D50}" type="sibTrans" cxnId="{45204B48-9FA6-423A-A769-0CE4865E0A0B}">
      <dgm:prSet/>
      <dgm:spPr/>
      <dgm:t>
        <a:bodyPr/>
        <a:lstStyle/>
        <a:p>
          <a:endParaRPr lang="en-US"/>
        </a:p>
      </dgm:t>
    </dgm:pt>
    <dgm:pt modelId="{F887EBC0-E583-473E-9833-F768F27630F4}" type="asst">
      <dgm:prSet phldrT="[Text]" custT="1"/>
      <dgm:spPr/>
      <dgm:t>
        <a:bodyPr/>
        <a:lstStyle/>
        <a:p>
          <a:r>
            <a:rPr lang="en-US" sz="1800"/>
            <a:t>Department B</a:t>
          </a:r>
        </a:p>
      </dgm:t>
    </dgm:pt>
    <dgm:pt modelId="{0BD5C633-9609-4B5B-9BE7-5A0F57B34EA3}" type="parTrans" cxnId="{E1397AEF-6E8F-4730-8A7B-C062132207EE}">
      <dgm:prSet/>
      <dgm:spPr/>
      <dgm:t>
        <a:bodyPr/>
        <a:lstStyle/>
        <a:p>
          <a:endParaRPr lang="en-US" sz="1800"/>
        </a:p>
      </dgm:t>
    </dgm:pt>
    <dgm:pt modelId="{CE2B1823-F99E-4B9A-AB3D-3545699D45C9}" type="sibTrans" cxnId="{E1397AEF-6E8F-4730-8A7B-C062132207EE}">
      <dgm:prSet/>
      <dgm:spPr/>
      <dgm:t>
        <a:bodyPr/>
        <a:lstStyle/>
        <a:p>
          <a:endParaRPr lang="en-US"/>
        </a:p>
      </dgm:t>
    </dgm:pt>
    <dgm:pt modelId="{7A1BE092-B4CF-423B-B90F-C03F673FAE30}">
      <dgm:prSet phldrT="[Text]" custT="1"/>
      <dgm:spPr>
        <a:solidFill>
          <a:schemeClr val="accent3"/>
        </a:solidFill>
      </dgm:spPr>
      <dgm:t>
        <a:bodyPr/>
        <a:lstStyle/>
        <a:p>
          <a:r>
            <a:rPr lang="en-US" sz="1800"/>
            <a:t>Account C</a:t>
          </a:r>
        </a:p>
      </dgm:t>
    </dgm:pt>
    <dgm:pt modelId="{D9790CB5-29C3-48D5-BE51-1DDEB74EC746}" type="parTrans" cxnId="{59E20B47-3C5D-4CE4-AA0F-6220E2146505}">
      <dgm:prSet/>
      <dgm:spPr/>
      <dgm:t>
        <a:bodyPr/>
        <a:lstStyle/>
        <a:p>
          <a:endParaRPr lang="en-US" sz="1800"/>
        </a:p>
      </dgm:t>
    </dgm:pt>
    <dgm:pt modelId="{2DF67EAB-1A1B-4F6D-ABFC-3B3A2A9E8B99}" type="sibTrans" cxnId="{59E20B47-3C5D-4CE4-AA0F-6220E2146505}">
      <dgm:prSet/>
      <dgm:spPr/>
      <dgm:t>
        <a:bodyPr/>
        <a:lstStyle/>
        <a:p>
          <a:endParaRPr lang="en-US"/>
        </a:p>
      </dgm:t>
    </dgm:pt>
    <dgm:pt modelId="{0B019338-571F-4206-AA0B-28F1DB8CA0FB}">
      <dgm:prSet phldrT="[Text]" custT="1"/>
      <dgm:spPr>
        <a:solidFill>
          <a:schemeClr val="accent3"/>
        </a:solidFill>
      </dgm:spPr>
      <dgm:t>
        <a:bodyPr/>
        <a:lstStyle/>
        <a:p>
          <a:r>
            <a:rPr lang="en-US" sz="1800"/>
            <a:t>Subscription 4</a:t>
          </a:r>
        </a:p>
      </dgm:t>
    </dgm:pt>
    <dgm:pt modelId="{5585DE5D-B946-4553-827A-E083851E15A4}" type="parTrans" cxnId="{BB90E570-BA3C-4E0C-AD8C-C7CA7B3C66CA}">
      <dgm:prSet/>
      <dgm:spPr/>
      <dgm:t>
        <a:bodyPr/>
        <a:lstStyle/>
        <a:p>
          <a:endParaRPr lang="en-US" sz="1800"/>
        </a:p>
      </dgm:t>
    </dgm:pt>
    <dgm:pt modelId="{930150D1-90AA-41B3-8CDB-5BA268783C45}" type="sibTrans" cxnId="{BB90E570-BA3C-4E0C-AD8C-C7CA7B3C66CA}">
      <dgm:prSet/>
      <dgm:spPr/>
      <dgm:t>
        <a:bodyPr/>
        <a:lstStyle/>
        <a:p>
          <a:endParaRPr lang="en-US"/>
        </a:p>
      </dgm:t>
    </dgm:pt>
    <dgm:pt modelId="{1008AF36-6C34-4DF4-A674-58973F4CDAB4}">
      <dgm:prSet phldrT="[Text]" custT="1"/>
      <dgm:spPr>
        <a:solidFill>
          <a:schemeClr val="accent3"/>
        </a:solidFill>
      </dgm:spPr>
      <dgm:t>
        <a:bodyPr/>
        <a:lstStyle/>
        <a:p>
          <a:r>
            <a:rPr lang="en-US" sz="1800"/>
            <a:t>Account B</a:t>
          </a:r>
        </a:p>
      </dgm:t>
    </dgm:pt>
    <dgm:pt modelId="{EEEF7BCD-3E9B-464D-B9B2-20A4C7744AD2}" type="parTrans" cxnId="{1B70E6F9-7D85-4E6E-9EBC-BAF15B9DA03F}">
      <dgm:prSet/>
      <dgm:spPr/>
      <dgm:t>
        <a:bodyPr/>
        <a:lstStyle/>
        <a:p>
          <a:endParaRPr lang="en-US" sz="1800"/>
        </a:p>
      </dgm:t>
    </dgm:pt>
    <dgm:pt modelId="{2ED47BA7-B82A-4697-9E30-F684B6E21CC6}" type="sibTrans" cxnId="{1B70E6F9-7D85-4E6E-9EBC-BAF15B9DA03F}">
      <dgm:prSet/>
      <dgm:spPr/>
      <dgm:t>
        <a:bodyPr/>
        <a:lstStyle/>
        <a:p>
          <a:endParaRPr lang="en-US"/>
        </a:p>
      </dgm:t>
    </dgm:pt>
    <dgm:pt modelId="{233AEABF-322C-45A7-9A47-8CEE5BE8323D}">
      <dgm:prSet phldrT="[Text]" custT="1"/>
      <dgm:spPr>
        <a:solidFill>
          <a:schemeClr val="accent3"/>
        </a:solidFill>
      </dgm:spPr>
      <dgm:t>
        <a:bodyPr/>
        <a:lstStyle/>
        <a:p>
          <a:r>
            <a:rPr lang="en-US" sz="1800"/>
            <a:t>Subscription 1</a:t>
          </a:r>
        </a:p>
      </dgm:t>
    </dgm:pt>
    <dgm:pt modelId="{125C22D9-AE39-45FB-BA6E-F0A13C404F40}" type="parTrans" cxnId="{90AF7F80-AA4E-4D65-8D33-22721BAF94CC}">
      <dgm:prSet/>
      <dgm:spPr/>
      <dgm:t>
        <a:bodyPr/>
        <a:lstStyle/>
        <a:p>
          <a:endParaRPr lang="en-US" sz="1800"/>
        </a:p>
      </dgm:t>
    </dgm:pt>
    <dgm:pt modelId="{9EDC1137-2258-4367-A8A2-1FB7C99C5361}" type="sibTrans" cxnId="{90AF7F80-AA4E-4D65-8D33-22721BAF94CC}">
      <dgm:prSet/>
      <dgm:spPr/>
      <dgm:t>
        <a:bodyPr/>
        <a:lstStyle/>
        <a:p>
          <a:endParaRPr lang="en-US"/>
        </a:p>
      </dgm:t>
    </dgm:pt>
    <dgm:pt modelId="{0D6B295F-09D9-462C-89AA-0BB41E39532F}">
      <dgm:prSet phldrT="[Text]" custT="1"/>
      <dgm:spPr>
        <a:solidFill>
          <a:schemeClr val="accent3"/>
        </a:solidFill>
      </dgm:spPr>
      <dgm:t>
        <a:bodyPr/>
        <a:lstStyle/>
        <a:p>
          <a:r>
            <a:rPr lang="en-US" sz="1800" dirty="0"/>
            <a:t>Subscription 2</a:t>
          </a:r>
        </a:p>
      </dgm:t>
    </dgm:pt>
    <dgm:pt modelId="{9DAD4F3B-49E4-4025-ACD5-1139FCE8DE48}" type="parTrans" cxnId="{0FB9895F-42F6-4132-A66E-48D4A95D1930}">
      <dgm:prSet/>
      <dgm:spPr/>
      <dgm:t>
        <a:bodyPr/>
        <a:lstStyle/>
        <a:p>
          <a:endParaRPr lang="en-US" sz="1800"/>
        </a:p>
      </dgm:t>
    </dgm:pt>
    <dgm:pt modelId="{72C091BF-CEEB-470D-8546-A4871CC7C7A7}" type="sibTrans" cxnId="{0FB9895F-42F6-4132-A66E-48D4A95D1930}">
      <dgm:prSet/>
      <dgm:spPr/>
      <dgm:t>
        <a:bodyPr/>
        <a:lstStyle/>
        <a:p>
          <a:endParaRPr lang="en-US"/>
        </a:p>
      </dgm:t>
    </dgm:pt>
    <dgm:pt modelId="{8F2ABA30-42C9-48A1-8099-645EF9C4443A}">
      <dgm:prSet phldrT="[Text]" custT="1"/>
      <dgm:spPr>
        <a:solidFill>
          <a:schemeClr val="accent3"/>
        </a:solidFill>
      </dgm:spPr>
      <dgm:t>
        <a:bodyPr/>
        <a:lstStyle/>
        <a:p>
          <a:r>
            <a:rPr lang="en-US" sz="1800" dirty="0"/>
            <a:t>Subscription 3</a:t>
          </a:r>
        </a:p>
      </dgm:t>
    </dgm:pt>
    <dgm:pt modelId="{5E268954-DE6F-4D0C-B7B7-B769786DB7F1}" type="parTrans" cxnId="{4B0C98BC-CD74-4021-9453-1A16E1D8D2EE}">
      <dgm:prSet/>
      <dgm:spPr/>
      <dgm:t>
        <a:bodyPr/>
        <a:lstStyle/>
        <a:p>
          <a:endParaRPr lang="en-US" sz="1800"/>
        </a:p>
      </dgm:t>
    </dgm:pt>
    <dgm:pt modelId="{DF19E081-D8DE-4E62-8A38-666520B9A63F}" type="sibTrans" cxnId="{4B0C98BC-CD74-4021-9453-1A16E1D8D2EE}">
      <dgm:prSet/>
      <dgm:spPr/>
      <dgm:t>
        <a:bodyPr/>
        <a:lstStyle/>
        <a:p>
          <a:endParaRPr lang="en-US"/>
        </a:p>
      </dgm:t>
    </dgm:pt>
    <dgm:pt modelId="{B074EC46-B9F4-4A5E-BF97-3435654BBE7C}" type="pres">
      <dgm:prSet presAssocID="{6A7B389A-195A-4A0F-ACDC-1686DFE09CF5}" presName="hierChild1" presStyleCnt="0">
        <dgm:presLayoutVars>
          <dgm:orgChart val="1"/>
          <dgm:chPref val="1"/>
          <dgm:dir/>
          <dgm:animOne val="branch"/>
          <dgm:animLvl val="lvl"/>
          <dgm:resizeHandles/>
        </dgm:presLayoutVars>
      </dgm:prSet>
      <dgm:spPr/>
    </dgm:pt>
    <dgm:pt modelId="{153A24F5-2835-4A57-8B6C-A9E0B0680666}" type="pres">
      <dgm:prSet presAssocID="{35404758-58C2-4995-B519-FEFBD19A5134}" presName="hierRoot1" presStyleCnt="0">
        <dgm:presLayoutVars>
          <dgm:hierBranch val="init"/>
        </dgm:presLayoutVars>
      </dgm:prSet>
      <dgm:spPr/>
    </dgm:pt>
    <dgm:pt modelId="{82F25912-F758-48AE-8A37-331EDF7E605B}" type="pres">
      <dgm:prSet presAssocID="{35404758-58C2-4995-B519-FEFBD19A5134}" presName="rootComposite1" presStyleCnt="0"/>
      <dgm:spPr/>
    </dgm:pt>
    <dgm:pt modelId="{CD379880-3EC8-4A88-AA37-BC978399917C}" type="pres">
      <dgm:prSet presAssocID="{35404758-58C2-4995-B519-FEFBD19A5134}" presName="rootText1" presStyleLbl="node0" presStyleIdx="0" presStyleCnt="1" custScaleX="121000" custLinFactNeighborX="-46319">
        <dgm:presLayoutVars>
          <dgm:chPref val="3"/>
        </dgm:presLayoutVars>
      </dgm:prSet>
      <dgm:spPr/>
    </dgm:pt>
    <dgm:pt modelId="{5AFD425F-FDC1-4646-9413-6DB10E67B038}" type="pres">
      <dgm:prSet presAssocID="{35404758-58C2-4995-B519-FEFBD19A5134}" presName="rootConnector1" presStyleLbl="node1" presStyleIdx="0" presStyleCnt="0"/>
      <dgm:spPr/>
    </dgm:pt>
    <dgm:pt modelId="{FACC2F05-8A29-420D-AC9E-D8D0AEBA09BB}" type="pres">
      <dgm:prSet presAssocID="{35404758-58C2-4995-B519-FEFBD19A5134}" presName="hierChild2" presStyleCnt="0"/>
      <dgm:spPr/>
    </dgm:pt>
    <dgm:pt modelId="{A1E0EB51-A678-4781-B734-F6F0FAE1D9ED}" type="pres">
      <dgm:prSet presAssocID="{35404758-58C2-4995-B519-FEFBD19A5134}" presName="hierChild3" presStyleCnt="0"/>
      <dgm:spPr/>
    </dgm:pt>
    <dgm:pt modelId="{68AC6A65-10FB-4856-B84D-D12D9184F0DA}" type="pres">
      <dgm:prSet presAssocID="{545A216C-4C98-4F1D-AA17-C9F1B08F40E9}" presName="Name111" presStyleLbl="parChTrans1D2" presStyleIdx="0" presStyleCnt="2"/>
      <dgm:spPr/>
    </dgm:pt>
    <dgm:pt modelId="{0AC9C565-461C-4C9A-B6BD-9188119B91AA}" type="pres">
      <dgm:prSet presAssocID="{B32D5D0E-9E11-4E5D-B1C4-F8939143AC55}" presName="hierRoot3" presStyleCnt="0">
        <dgm:presLayoutVars>
          <dgm:hierBranch val="init"/>
        </dgm:presLayoutVars>
      </dgm:prSet>
      <dgm:spPr/>
    </dgm:pt>
    <dgm:pt modelId="{BCFC4E60-45E8-46DD-A7A7-2BC4802F62CC}" type="pres">
      <dgm:prSet presAssocID="{B32D5D0E-9E11-4E5D-B1C4-F8939143AC55}" presName="rootComposite3" presStyleCnt="0"/>
      <dgm:spPr/>
    </dgm:pt>
    <dgm:pt modelId="{9F845708-6A73-4779-BD65-A8F1F6DEC2ED}" type="pres">
      <dgm:prSet presAssocID="{B32D5D0E-9E11-4E5D-B1C4-F8939143AC55}" presName="rootText3" presStyleLbl="asst1" presStyleIdx="0" presStyleCnt="2">
        <dgm:presLayoutVars>
          <dgm:chPref val="3"/>
        </dgm:presLayoutVars>
      </dgm:prSet>
      <dgm:spPr/>
    </dgm:pt>
    <dgm:pt modelId="{ABDED56C-7E85-4450-BAAB-D49BE78127F6}" type="pres">
      <dgm:prSet presAssocID="{B32D5D0E-9E11-4E5D-B1C4-F8939143AC55}" presName="rootConnector3" presStyleLbl="asst1" presStyleIdx="0" presStyleCnt="2"/>
      <dgm:spPr/>
    </dgm:pt>
    <dgm:pt modelId="{AEF4B284-26D3-416B-BA79-8601ADB90CA6}" type="pres">
      <dgm:prSet presAssocID="{B32D5D0E-9E11-4E5D-B1C4-F8939143AC55}" presName="hierChild6" presStyleCnt="0"/>
      <dgm:spPr/>
    </dgm:pt>
    <dgm:pt modelId="{EAA87A95-96D8-463D-AA46-8244BB5C1513}" type="pres">
      <dgm:prSet presAssocID="{CDE38D03-C378-4F52-BA48-589A89A34002}" presName="Name37" presStyleLbl="parChTrans1D3" presStyleIdx="0" presStyleCnt="3"/>
      <dgm:spPr/>
    </dgm:pt>
    <dgm:pt modelId="{3999CC8A-14C3-4C54-BEB9-802B6BDB93B7}" type="pres">
      <dgm:prSet presAssocID="{3E6E2E5C-41EE-4FDB-89F2-2BBDC21DEB9F}" presName="hierRoot2" presStyleCnt="0">
        <dgm:presLayoutVars>
          <dgm:hierBranch val="init"/>
        </dgm:presLayoutVars>
      </dgm:prSet>
      <dgm:spPr/>
    </dgm:pt>
    <dgm:pt modelId="{43DBD890-F3D7-468C-A852-FF7912D8935B}" type="pres">
      <dgm:prSet presAssocID="{3E6E2E5C-41EE-4FDB-89F2-2BBDC21DEB9F}" presName="rootComposite" presStyleCnt="0"/>
      <dgm:spPr/>
    </dgm:pt>
    <dgm:pt modelId="{E73167DA-2A1D-46D5-B6D1-7C3D3AAAA3C7}" type="pres">
      <dgm:prSet presAssocID="{3E6E2E5C-41EE-4FDB-89F2-2BBDC21DEB9F}" presName="rootText" presStyleLbl="node3" presStyleIdx="0" presStyleCnt="3">
        <dgm:presLayoutVars>
          <dgm:chPref val="3"/>
        </dgm:presLayoutVars>
      </dgm:prSet>
      <dgm:spPr/>
    </dgm:pt>
    <dgm:pt modelId="{608E989F-B993-429E-BFDC-7CBB45258440}" type="pres">
      <dgm:prSet presAssocID="{3E6E2E5C-41EE-4FDB-89F2-2BBDC21DEB9F}" presName="rootConnector" presStyleLbl="node3" presStyleIdx="0" presStyleCnt="3"/>
      <dgm:spPr/>
    </dgm:pt>
    <dgm:pt modelId="{7B8DB258-A357-406D-A888-1357A8E53D90}" type="pres">
      <dgm:prSet presAssocID="{3E6E2E5C-41EE-4FDB-89F2-2BBDC21DEB9F}" presName="hierChild4" presStyleCnt="0"/>
      <dgm:spPr/>
    </dgm:pt>
    <dgm:pt modelId="{A78AF4A6-5CAD-454C-8652-4F65990AF5CA}" type="pres">
      <dgm:prSet presAssocID="{125C22D9-AE39-45FB-BA6E-F0A13C404F40}" presName="Name37" presStyleLbl="parChTrans1D4" presStyleIdx="0" presStyleCnt="4"/>
      <dgm:spPr/>
    </dgm:pt>
    <dgm:pt modelId="{F6D0B73E-E567-4CAE-841C-56FBC964E727}" type="pres">
      <dgm:prSet presAssocID="{233AEABF-322C-45A7-9A47-8CEE5BE8323D}" presName="hierRoot2" presStyleCnt="0">
        <dgm:presLayoutVars>
          <dgm:hierBranch val="init"/>
        </dgm:presLayoutVars>
      </dgm:prSet>
      <dgm:spPr/>
    </dgm:pt>
    <dgm:pt modelId="{449C4B5E-CE2E-4DB0-805D-5C11F7C81EF6}" type="pres">
      <dgm:prSet presAssocID="{233AEABF-322C-45A7-9A47-8CEE5BE8323D}" presName="rootComposite" presStyleCnt="0"/>
      <dgm:spPr/>
    </dgm:pt>
    <dgm:pt modelId="{92CDFBF8-D5B9-4F3A-A544-4FA2BBBC8F93}" type="pres">
      <dgm:prSet presAssocID="{233AEABF-322C-45A7-9A47-8CEE5BE8323D}" presName="rootText" presStyleLbl="node4" presStyleIdx="0" presStyleCnt="4">
        <dgm:presLayoutVars>
          <dgm:chPref val="3"/>
        </dgm:presLayoutVars>
      </dgm:prSet>
      <dgm:spPr/>
    </dgm:pt>
    <dgm:pt modelId="{88321B5F-3421-49EE-8E8D-2BF1F7F83EAD}" type="pres">
      <dgm:prSet presAssocID="{233AEABF-322C-45A7-9A47-8CEE5BE8323D}" presName="rootConnector" presStyleLbl="node4" presStyleIdx="0" presStyleCnt="4"/>
      <dgm:spPr/>
    </dgm:pt>
    <dgm:pt modelId="{9E5EF52D-0A74-4852-85AE-29CB537D254E}" type="pres">
      <dgm:prSet presAssocID="{233AEABF-322C-45A7-9A47-8CEE5BE8323D}" presName="hierChild4" presStyleCnt="0"/>
      <dgm:spPr/>
    </dgm:pt>
    <dgm:pt modelId="{21845D5F-676D-4C26-A668-BE87C10AB8E6}" type="pres">
      <dgm:prSet presAssocID="{233AEABF-322C-45A7-9A47-8CEE5BE8323D}" presName="hierChild5" presStyleCnt="0"/>
      <dgm:spPr/>
    </dgm:pt>
    <dgm:pt modelId="{46E3E8B5-A61E-467C-9457-AD8568759F28}" type="pres">
      <dgm:prSet presAssocID="{9DAD4F3B-49E4-4025-ACD5-1139FCE8DE48}" presName="Name37" presStyleLbl="parChTrans1D4" presStyleIdx="1" presStyleCnt="4"/>
      <dgm:spPr/>
    </dgm:pt>
    <dgm:pt modelId="{038D7515-D41B-4A68-A522-56F2CEB176BE}" type="pres">
      <dgm:prSet presAssocID="{0D6B295F-09D9-462C-89AA-0BB41E39532F}" presName="hierRoot2" presStyleCnt="0">
        <dgm:presLayoutVars>
          <dgm:hierBranch val="init"/>
        </dgm:presLayoutVars>
      </dgm:prSet>
      <dgm:spPr/>
    </dgm:pt>
    <dgm:pt modelId="{9F4EA3A8-637F-431A-9854-15449674B902}" type="pres">
      <dgm:prSet presAssocID="{0D6B295F-09D9-462C-89AA-0BB41E39532F}" presName="rootComposite" presStyleCnt="0"/>
      <dgm:spPr/>
    </dgm:pt>
    <dgm:pt modelId="{E9AADA39-B229-446A-A889-58EC63829915}" type="pres">
      <dgm:prSet presAssocID="{0D6B295F-09D9-462C-89AA-0BB41E39532F}" presName="rootText" presStyleLbl="node4" presStyleIdx="1" presStyleCnt="4">
        <dgm:presLayoutVars>
          <dgm:chPref val="3"/>
        </dgm:presLayoutVars>
      </dgm:prSet>
      <dgm:spPr/>
    </dgm:pt>
    <dgm:pt modelId="{4EFB10B4-6994-45B3-B1FB-5150260F4277}" type="pres">
      <dgm:prSet presAssocID="{0D6B295F-09D9-462C-89AA-0BB41E39532F}" presName="rootConnector" presStyleLbl="node4" presStyleIdx="1" presStyleCnt="4"/>
      <dgm:spPr/>
    </dgm:pt>
    <dgm:pt modelId="{07103D84-1C23-4577-84A5-31D86D89601C}" type="pres">
      <dgm:prSet presAssocID="{0D6B295F-09D9-462C-89AA-0BB41E39532F}" presName="hierChild4" presStyleCnt="0"/>
      <dgm:spPr/>
    </dgm:pt>
    <dgm:pt modelId="{BF36EB3E-B6E8-4549-BCFB-8D229D7C1D35}" type="pres">
      <dgm:prSet presAssocID="{0D6B295F-09D9-462C-89AA-0BB41E39532F}" presName="hierChild5" presStyleCnt="0"/>
      <dgm:spPr/>
    </dgm:pt>
    <dgm:pt modelId="{21100516-4E6B-4793-AAAE-1253A56EE513}" type="pres">
      <dgm:prSet presAssocID="{3E6E2E5C-41EE-4FDB-89F2-2BBDC21DEB9F}" presName="hierChild5" presStyleCnt="0"/>
      <dgm:spPr/>
    </dgm:pt>
    <dgm:pt modelId="{939D2DF3-1566-40A2-99F1-63261C032370}" type="pres">
      <dgm:prSet presAssocID="{EEEF7BCD-3E9B-464D-B9B2-20A4C7744AD2}" presName="Name37" presStyleLbl="parChTrans1D3" presStyleIdx="1" presStyleCnt="3"/>
      <dgm:spPr/>
    </dgm:pt>
    <dgm:pt modelId="{214E1CC6-E730-4459-98E3-0A38E9A5546D}" type="pres">
      <dgm:prSet presAssocID="{1008AF36-6C34-4DF4-A674-58973F4CDAB4}" presName="hierRoot2" presStyleCnt="0">
        <dgm:presLayoutVars>
          <dgm:hierBranch val="init"/>
        </dgm:presLayoutVars>
      </dgm:prSet>
      <dgm:spPr/>
    </dgm:pt>
    <dgm:pt modelId="{A3DBB19E-A063-478E-8436-5D1C2EAAA922}" type="pres">
      <dgm:prSet presAssocID="{1008AF36-6C34-4DF4-A674-58973F4CDAB4}" presName="rootComposite" presStyleCnt="0"/>
      <dgm:spPr/>
    </dgm:pt>
    <dgm:pt modelId="{5D6D6616-56A2-434C-9B4C-105B4F6ECD31}" type="pres">
      <dgm:prSet presAssocID="{1008AF36-6C34-4DF4-A674-58973F4CDAB4}" presName="rootText" presStyleLbl="node3" presStyleIdx="1" presStyleCnt="3">
        <dgm:presLayoutVars>
          <dgm:chPref val="3"/>
        </dgm:presLayoutVars>
      </dgm:prSet>
      <dgm:spPr/>
    </dgm:pt>
    <dgm:pt modelId="{E7313BBD-3ED9-4661-AE38-1ED4EF026D5F}" type="pres">
      <dgm:prSet presAssocID="{1008AF36-6C34-4DF4-A674-58973F4CDAB4}" presName="rootConnector" presStyleLbl="node3" presStyleIdx="1" presStyleCnt="3"/>
      <dgm:spPr/>
    </dgm:pt>
    <dgm:pt modelId="{3C4BA69E-8A60-4B29-A462-F91C6900A755}" type="pres">
      <dgm:prSet presAssocID="{1008AF36-6C34-4DF4-A674-58973F4CDAB4}" presName="hierChild4" presStyleCnt="0"/>
      <dgm:spPr/>
    </dgm:pt>
    <dgm:pt modelId="{8D26B43E-824C-49A0-9DC0-95540F79286C}" type="pres">
      <dgm:prSet presAssocID="{5E268954-DE6F-4D0C-B7B7-B769786DB7F1}" presName="Name37" presStyleLbl="parChTrans1D4" presStyleIdx="2" presStyleCnt="4"/>
      <dgm:spPr/>
    </dgm:pt>
    <dgm:pt modelId="{5E2E3371-C9EF-4F97-85F1-1A0B2DAEF9BF}" type="pres">
      <dgm:prSet presAssocID="{8F2ABA30-42C9-48A1-8099-645EF9C4443A}" presName="hierRoot2" presStyleCnt="0">
        <dgm:presLayoutVars>
          <dgm:hierBranch val="init"/>
        </dgm:presLayoutVars>
      </dgm:prSet>
      <dgm:spPr/>
    </dgm:pt>
    <dgm:pt modelId="{3EB1C8F8-389D-459B-B67C-682A5C605B42}" type="pres">
      <dgm:prSet presAssocID="{8F2ABA30-42C9-48A1-8099-645EF9C4443A}" presName="rootComposite" presStyleCnt="0"/>
      <dgm:spPr/>
    </dgm:pt>
    <dgm:pt modelId="{D21D5775-815B-4DC4-ABC7-0AA9ED4ED00D}" type="pres">
      <dgm:prSet presAssocID="{8F2ABA30-42C9-48A1-8099-645EF9C4443A}" presName="rootText" presStyleLbl="node4" presStyleIdx="2" presStyleCnt="4">
        <dgm:presLayoutVars>
          <dgm:chPref val="3"/>
        </dgm:presLayoutVars>
      </dgm:prSet>
      <dgm:spPr/>
    </dgm:pt>
    <dgm:pt modelId="{F7A35BF0-E276-46E9-8CF5-CE40BBE4184A}" type="pres">
      <dgm:prSet presAssocID="{8F2ABA30-42C9-48A1-8099-645EF9C4443A}" presName="rootConnector" presStyleLbl="node4" presStyleIdx="2" presStyleCnt="4"/>
      <dgm:spPr/>
    </dgm:pt>
    <dgm:pt modelId="{02E336AE-516D-4C8A-B983-B09A87CF121A}" type="pres">
      <dgm:prSet presAssocID="{8F2ABA30-42C9-48A1-8099-645EF9C4443A}" presName="hierChild4" presStyleCnt="0"/>
      <dgm:spPr/>
    </dgm:pt>
    <dgm:pt modelId="{1B9147C9-BA02-4D10-803D-4FD727F4FFC0}" type="pres">
      <dgm:prSet presAssocID="{8F2ABA30-42C9-48A1-8099-645EF9C4443A}" presName="hierChild5" presStyleCnt="0"/>
      <dgm:spPr/>
    </dgm:pt>
    <dgm:pt modelId="{2B083344-E07E-497E-B1EF-BDE6FE1A405C}" type="pres">
      <dgm:prSet presAssocID="{1008AF36-6C34-4DF4-A674-58973F4CDAB4}" presName="hierChild5" presStyleCnt="0"/>
      <dgm:spPr/>
    </dgm:pt>
    <dgm:pt modelId="{EF737A0D-72FC-4453-A7DC-0BC4CBDF210A}" type="pres">
      <dgm:prSet presAssocID="{B32D5D0E-9E11-4E5D-B1C4-F8939143AC55}" presName="hierChild7" presStyleCnt="0"/>
      <dgm:spPr/>
    </dgm:pt>
    <dgm:pt modelId="{55AEE870-5B34-41B7-89FB-CCF969963FF0}" type="pres">
      <dgm:prSet presAssocID="{0BD5C633-9609-4B5B-9BE7-5A0F57B34EA3}" presName="Name111" presStyleLbl="parChTrans1D2" presStyleIdx="1" presStyleCnt="2"/>
      <dgm:spPr/>
    </dgm:pt>
    <dgm:pt modelId="{142083D5-FEB7-405F-A58B-40E7219FF150}" type="pres">
      <dgm:prSet presAssocID="{F887EBC0-E583-473E-9833-F768F27630F4}" presName="hierRoot3" presStyleCnt="0">
        <dgm:presLayoutVars>
          <dgm:hierBranch val="init"/>
        </dgm:presLayoutVars>
      </dgm:prSet>
      <dgm:spPr/>
    </dgm:pt>
    <dgm:pt modelId="{A4453F81-276E-4867-9782-E9FB9C19E1BC}" type="pres">
      <dgm:prSet presAssocID="{F887EBC0-E583-473E-9833-F768F27630F4}" presName="rootComposite3" presStyleCnt="0"/>
      <dgm:spPr/>
    </dgm:pt>
    <dgm:pt modelId="{81D14357-A6FF-43BE-9016-FAD113A28B30}" type="pres">
      <dgm:prSet presAssocID="{F887EBC0-E583-473E-9833-F768F27630F4}" presName="rootText3" presStyleLbl="asst1" presStyleIdx="1" presStyleCnt="2">
        <dgm:presLayoutVars>
          <dgm:chPref val="3"/>
        </dgm:presLayoutVars>
      </dgm:prSet>
      <dgm:spPr/>
    </dgm:pt>
    <dgm:pt modelId="{EA2A542A-0B30-4EDB-81F3-9D6818801937}" type="pres">
      <dgm:prSet presAssocID="{F887EBC0-E583-473E-9833-F768F27630F4}" presName="rootConnector3" presStyleLbl="asst1" presStyleIdx="1" presStyleCnt="2"/>
      <dgm:spPr/>
    </dgm:pt>
    <dgm:pt modelId="{0CCECD06-D7BA-4F0D-93AB-84C23A84C2AC}" type="pres">
      <dgm:prSet presAssocID="{F887EBC0-E583-473E-9833-F768F27630F4}" presName="hierChild6" presStyleCnt="0"/>
      <dgm:spPr/>
    </dgm:pt>
    <dgm:pt modelId="{866797E5-1558-4D13-8FED-1C13553CECE3}" type="pres">
      <dgm:prSet presAssocID="{D9790CB5-29C3-48D5-BE51-1DDEB74EC746}" presName="Name37" presStyleLbl="parChTrans1D3" presStyleIdx="2" presStyleCnt="3"/>
      <dgm:spPr/>
    </dgm:pt>
    <dgm:pt modelId="{1289F3AB-16F3-4E78-B8D2-0A9AB2A82E88}" type="pres">
      <dgm:prSet presAssocID="{7A1BE092-B4CF-423B-B90F-C03F673FAE30}" presName="hierRoot2" presStyleCnt="0">
        <dgm:presLayoutVars>
          <dgm:hierBranch val="init"/>
        </dgm:presLayoutVars>
      </dgm:prSet>
      <dgm:spPr/>
    </dgm:pt>
    <dgm:pt modelId="{3B48A2F8-088B-42EA-8AE7-6F03E50C4DD8}" type="pres">
      <dgm:prSet presAssocID="{7A1BE092-B4CF-423B-B90F-C03F673FAE30}" presName="rootComposite" presStyleCnt="0"/>
      <dgm:spPr/>
    </dgm:pt>
    <dgm:pt modelId="{23496E74-7360-4EEB-8F4F-7647D5F2608F}" type="pres">
      <dgm:prSet presAssocID="{7A1BE092-B4CF-423B-B90F-C03F673FAE30}" presName="rootText" presStyleLbl="node3" presStyleIdx="2" presStyleCnt="3">
        <dgm:presLayoutVars>
          <dgm:chPref val="3"/>
        </dgm:presLayoutVars>
      </dgm:prSet>
      <dgm:spPr/>
    </dgm:pt>
    <dgm:pt modelId="{05BCA65A-5CF6-4DA4-9579-8C8BE52E138B}" type="pres">
      <dgm:prSet presAssocID="{7A1BE092-B4CF-423B-B90F-C03F673FAE30}" presName="rootConnector" presStyleLbl="node3" presStyleIdx="2" presStyleCnt="3"/>
      <dgm:spPr/>
    </dgm:pt>
    <dgm:pt modelId="{50868BF8-5814-4052-B3DE-5161D27FBBE5}" type="pres">
      <dgm:prSet presAssocID="{7A1BE092-B4CF-423B-B90F-C03F673FAE30}" presName="hierChild4" presStyleCnt="0"/>
      <dgm:spPr/>
    </dgm:pt>
    <dgm:pt modelId="{4B611CD3-0EB8-4658-8E0B-D88149595CDB}" type="pres">
      <dgm:prSet presAssocID="{5585DE5D-B946-4553-827A-E083851E15A4}" presName="Name37" presStyleLbl="parChTrans1D4" presStyleIdx="3" presStyleCnt="4"/>
      <dgm:spPr/>
    </dgm:pt>
    <dgm:pt modelId="{94CB3420-28EE-43FB-A45C-35E66DE9B54E}" type="pres">
      <dgm:prSet presAssocID="{0B019338-571F-4206-AA0B-28F1DB8CA0FB}" presName="hierRoot2" presStyleCnt="0">
        <dgm:presLayoutVars>
          <dgm:hierBranch val="init"/>
        </dgm:presLayoutVars>
      </dgm:prSet>
      <dgm:spPr/>
    </dgm:pt>
    <dgm:pt modelId="{64B358BE-82D7-463B-9A19-F87E509CCDBB}" type="pres">
      <dgm:prSet presAssocID="{0B019338-571F-4206-AA0B-28F1DB8CA0FB}" presName="rootComposite" presStyleCnt="0"/>
      <dgm:spPr/>
    </dgm:pt>
    <dgm:pt modelId="{6073AAC2-3916-4044-8C2B-EBE13EC01B84}" type="pres">
      <dgm:prSet presAssocID="{0B019338-571F-4206-AA0B-28F1DB8CA0FB}" presName="rootText" presStyleLbl="node4" presStyleIdx="3" presStyleCnt="4">
        <dgm:presLayoutVars>
          <dgm:chPref val="3"/>
        </dgm:presLayoutVars>
      </dgm:prSet>
      <dgm:spPr/>
    </dgm:pt>
    <dgm:pt modelId="{05BE8164-7E08-4994-82ED-27DDA7A2145A}" type="pres">
      <dgm:prSet presAssocID="{0B019338-571F-4206-AA0B-28F1DB8CA0FB}" presName="rootConnector" presStyleLbl="node4" presStyleIdx="3" presStyleCnt="4"/>
      <dgm:spPr/>
    </dgm:pt>
    <dgm:pt modelId="{028D693F-337F-454D-A4CF-D2503ABDD0AB}" type="pres">
      <dgm:prSet presAssocID="{0B019338-571F-4206-AA0B-28F1DB8CA0FB}" presName="hierChild4" presStyleCnt="0"/>
      <dgm:spPr/>
    </dgm:pt>
    <dgm:pt modelId="{4D4522B7-87EC-49DD-9EB4-242D23BCC961}" type="pres">
      <dgm:prSet presAssocID="{0B019338-571F-4206-AA0B-28F1DB8CA0FB}" presName="hierChild5" presStyleCnt="0"/>
      <dgm:spPr/>
    </dgm:pt>
    <dgm:pt modelId="{0FF58561-6C0A-4586-8016-54227093047C}" type="pres">
      <dgm:prSet presAssocID="{7A1BE092-B4CF-423B-B90F-C03F673FAE30}" presName="hierChild5" presStyleCnt="0"/>
      <dgm:spPr/>
    </dgm:pt>
    <dgm:pt modelId="{D3AF8314-D778-4CDA-A589-18D001637DE7}" type="pres">
      <dgm:prSet presAssocID="{F887EBC0-E583-473E-9833-F768F27630F4}" presName="hierChild7" presStyleCnt="0"/>
      <dgm:spPr/>
    </dgm:pt>
  </dgm:ptLst>
  <dgm:cxnLst>
    <dgm:cxn modelId="{6D7EE702-088E-4C36-86AE-CE62C89C925B}" srcId="{6A7B389A-195A-4A0F-ACDC-1686DFE09CF5}" destId="{35404758-58C2-4995-B519-FEFBD19A5134}" srcOrd="0" destOrd="0" parTransId="{BEA7A339-271A-4AB9-8110-FB51C5907670}" sibTransId="{3C817C18-1ED6-4457-B1C9-FA8B756584A9}"/>
    <dgm:cxn modelId="{A549F205-338A-4787-BA67-4E3B502A6BA3}" type="presOf" srcId="{0B019338-571F-4206-AA0B-28F1DB8CA0FB}" destId="{05BE8164-7E08-4994-82ED-27DDA7A2145A}" srcOrd="1" destOrd="0" presId="urn:microsoft.com/office/officeart/2005/8/layout/orgChart1"/>
    <dgm:cxn modelId="{B1F14A0D-3B67-45F9-B298-B31E683F5217}" type="presOf" srcId="{545A216C-4C98-4F1D-AA17-C9F1B08F40E9}" destId="{68AC6A65-10FB-4856-B84D-D12D9184F0DA}" srcOrd="0" destOrd="0" presId="urn:microsoft.com/office/officeart/2005/8/layout/orgChart1"/>
    <dgm:cxn modelId="{353BAA10-928C-4B19-A0FF-34C393929C9A}" type="presOf" srcId="{35404758-58C2-4995-B519-FEFBD19A5134}" destId="{CD379880-3EC8-4A88-AA37-BC978399917C}" srcOrd="0" destOrd="0" presId="urn:microsoft.com/office/officeart/2005/8/layout/orgChart1"/>
    <dgm:cxn modelId="{292BDD12-4A41-4C0F-AEB7-89371ED9A8B6}" type="presOf" srcId="{7A1BE092-B4CF-423B-B90F-C03F673FAE30}" destId="{05BCA65A-5CF6-4DA4-9579-8C8BE52E138B}" srcOrd="1" destOrd="0" presId="urn:microsoft.com/office/officeart/2005/8/layout/orgChart1"/>
    <dgm:cxn modelId="{3C1D6324-2C14-46FF-855D-EDB5F689859F}" type="presOf" srcId="{7A1BE092-B4CF-423B-B90F-C03F673FAE30}" destId="{23496E74-7360-4EEB-8F4F-7647D5F2608F}" srcOrd="0" destOrd="0" presId="urn:microsoft.com/office/officeart/2005/8/layout/orgChart1"/>
    <dgm:cxn modelId="{8F907026-069E-4775-A177-32C345081C46}" type="presOf" srcId="{8F2ABA30-42C9-48A1-8099-645EF9C4443A}" destId="{D21D5775-815B-4DC4-ABC7-0AA9ED4ED00D}" srcOrd="0" destOrd="0" presId="urn:microsoft.com/office/officeart/2005/8/layout/orgChart1"/>
    <dgm:cxn modelId="{4F185932-5E69-4F81-9FA3-874D63818B0D}" type="presOf" srcId="{F887EBC0-E583-473E-9833-F768F27630F4}" destId="{81D14357-A6FF-43BE-9016-FAD113A28B30}" srcOrd="0" destOrd="0" presId="urn:microsoft.com/office/officeart/2005/8/layout/orgChart1"/>
    <dgm:cxn modelId="{FBDFB532-67B9-4D4A-82AE-9BD921B464E1}" type="presOf" srcId="{233AEABF-322C-45A7-9A47-8CEE5BE8323D}" destId="{88321B5F-3421-49EE-8E8D-2BF1F7F83EAD}" srcOrd="1" destOrd="0" presId="urn:microsoft.com/office/officeart/2005/8/layout/orgChart1"/>
    <dgm:cxn modelId="{0FB9895F-42F6-4132-A66E-48D4A95D1930}" srcId="{3E6E2E5C-41EE-4FDB-89F2-2BBDC21DEB9F}" destId="{0D6B295F-09D9-462C-89AA-0BB41E39532F}" srcOrd="1" destOrd="0" parTransId="{9DAD4F3B-49E4-4025-ACD5-1139FCE8DE48}" sibTransId="{72C091BF-CEEB-470D-8546-A4871CC7C7A7}"/>
    <dgm:cxn modelId="{559AD05F-9DEC-462C-843E-CEBF709348FB}" type="presOf" srcId="{3E6E2E5C-41EE-4FDB-89F2-2BBDC21DEB9F}" destId="{E73167DA-2A1D-46D5-B6D1-7C3D3AAAA3C7}" srcOrd="0" destOrd="0" presId="urn:microsoft.com/office/officeart/2005/8/layout/orgChart1"/>
    <dgm:cxn modelId="{60493043-E598-433C-9452-8C4096B7C936}" type="presOf" srcId="{0D6B295F-09D9-462C-89AA-0BB41E39532F}" destId="{E9AADA39-B229-446A-A889-58EC63829915}" srcOrd="0" destOrd="0" presId="urn:microsoft.com/office/officeart/2005/8/layout/orgChart1"/>
    <dgm:cxn modelId="{C8F7F544-F876-4D36-8460-8F28F835D120}" type="presOf" srcId="{35404758-58C2-4995-B519-FEFBD19A5134}" destId="{5AFD425F-FDC1-4646-9413-6DB10E67B038}" srcOrd="1" destOrd="0" presId="urn:microsoft.com/office/officeart/2005/8/layout/orgChart1"/>
    <dgm:cxn modelId="{59E20B47-3C5D-4CE4-AA0F-6220E2146505}" srcId="{F887EBC0-E583-473E-9833-F768F27630F4}" destId="{7A1BE092-B4CF-423B-B90F-C03F673FAE30}" srcOrd="0" destOrd="0" parTransId="{D9790CB5-29C3-48D5-BE51-1DDEB74EC746}" sibTransId="{2DF67EAB-1A1B-4F6D-ABFC-3B3A2A9E8B99}"/>
    <dgm:cxn modelId="{45204B48-9FA6-423A-A769-0CE4865E0A0B}" srcId="{B32D5D0E-9E11-4E5D-B1C4-F8939143AC55}" destId="{3E6E2E5C-41EE-4FDB-89F2-2BBDC21DEB9F}" srcOrd="0" destOrd="0" parTransId="{CDE38D03-C378-4F52-BA48-589A89A34002}" sibTransId="{823A7483-6067-4AA8-9AC6-D651B3E25D50}"/>
    <dgm:cxn modelId="{5EE2DB6A-00A7-41A6-B357-BE58E79213D5}" type="presOf" srcId="{CDE38D03-C378-4F52-BA48-589A89A34002}" destId="{EAA87A95-96D8-463D-AA46-8244BB5C1513}" srcOrd="0" destOrd="0" presId="urn:microsoft.com/office/officeart/2005/8/layout/orgChart1"/>
    <dgm:cxn modelId="{C3FB6E70-1EAD-4681-B312-B85C292B47D1}" type="presOf" srcId="{F887EBC0-E583-473E-9833-F768F27630F4}" destId="{EA2A542A-0B30-4EDB-81F3-9D6818801937}" srcOrd="1" destOrd="0" presId="urn:microsoft.com/office/officeart/2005/8/layout/orgChart1"/>
    <dgm:cxn modelId="{BB90E570-BA3C-4E0C-AD8C-C7CA7B3C66CA}" srcId="{7A1BE092-B4CF-423B-B90F-C03F673FAE30}" destId="{0B019338-571F-4206-AA0B-28F1DB8CA0FB}" srcOrd="0" destOrd="0" parTransId="{5585DE5D-B946-4553-827A-E083851E15A4}" sibTransId="{930150D1-90AA-41B3-8CDB-5BA268783C45}"/>
    <dgm:cxn modelId="{8029F853-C8F9-4065-A421-66FB41144EFD}" type="presOf" srcId="{B32D5D0E-9E11-4E5D-B1C4-F8939143AC55}" destId="{ABDED56C-7E85-4450-BAAB-D49BE78127F6}" srcOrd="1" destOrd="0" presId="urn:microsoft.com/office/officeart/2005/8/layout/orgChart1"/>
    <dgm:cxn modelId="{3335E754-FC22-44FE-998F-37D4B74624D6}" type="presOf" srcId="{1008AF36-6C34-4DF4-A674-58973F4CDAB4}" destId="{E7313BBD-3ED9-4661-AE38-1ED4EF026D5F}" srcOrd="1" destOrd="0" presId="urn:microsoft.com/office/officeart/2005/8/layout/orgChart1"/>
    <dgm:cxn modelId="{2690A17C-6A14-4CBB-8280-0FE6C79DF6EA}" srcId="{35404758-58C2-4995-B519-FEFBD19A5134}" destId="{B32D5D0E-9E11-4E5D-B1C4-F8939143AC55}" srcOrd="0" destOrd="0" parTransId="{545A216C-4C98-4F1D-AA17-C9F1B08F40E9}" sibTransId="{8DE94DA6-45A4-4007-8C1A-5076932D6DF8}"/>
    <dgm:cxn modelId="{CF9CBF7D-33DC-4DB3-964D-A1FF284E54A8}" type="presOf" srcId="{0BD5C633-9609-4B5B-9BE7-5A0F57B34EA3}" destId="{55AEE870-5B34-41B7-89FB-CCF969963FF0}" srcOrd="0" destOrd="0" presId="urn:microsoft.com/office/officeart/2005/8/layout/orgChart1"/>
    <dgm:cxn modelId="{90AF7F80-AA4E-4D65-8D33-22721BAF94CC}" srcId="{3E6E2E5C-41EE-4FDB-89F2-2BBDC21DEB9F}" destId="{233AEABF-322C-45A7-9A47-8CEE5BE8323D}" srcOrd="0" destOrd="0" parTransId="{125C22D9-AE39-45FB-BA6E-F0A13C404F40}" sibTransId="{9EDC1137-2258-4367-A8A2-1FB7C99C5361}"/>
    <dgm:cxn modelId="{FBB5E68C-0345-4E96-95E9-E278B3428D8B}" type="presOf" srcId="{0D6B295F-09D9-462C-89AA-0BB41E39532F}" destId="{4EFB10B4-6994-45B3-B1FB-5150260F4277}" srcOrd="1" destOrd="0" presId="urn:microsoft.com/office/officeart/2005/8/layout/orgChart1"/>
    <dgm:cxn modelId="{4B2432A7-E8F5-4F4C-8850-B8ABBECF0ABB}" type="presOf" srcId="{B32D5D0E-9E11-4E5D-B1C4-F8939143AC55}" destId="{9F845708-6A73-4779-BD65-A8F1F6DEC2ED}" srcOrd="0" destOrd="0" presId="urn:microsoft.com/office/officeart/2005/8/layout/orgChart1"/>
    <dgm:cxn modelId="{8335ACB6-6658-43A5-90E5-01B751AAB162}" type="presOf" srcId="{125C22D9-AE39-45FB-BA6E-F0A13C404F40}" destId="{A78AF4A6-5CAD-454C-8652-4F65990AF5CA}" srcOrd="0" destOrd="0" presId="urn:microsoft.com/office/officeart/2005/8/layout/orgChart1"/>
    <dgm:cxn modelId="{85CF8EB9-D51C-4F6E-8055-58642EC9FDA8}" type="presOf" srcId="{6A7B389A-195A-4A0F-ACDC-1686DFE09CF5}" destId="{B074EC46-B9F4-4A5E-BF97-3435654BBE7C}" srcOrd="0" destOrd="0" presId="urn:microsoft.com/office/officeart/2005/8/layout/orgChart1"/>
    <dgm:cxn modelId="{4B0C98BC-CD74-4021-9453-1A16E1D8D2EE}" srcId="{1008AF36-6C34-4DF4-A674-58973F4CDAB4}" destId="{8F2ABA30-42C9-48A1-8099-645EF9C4443A}" srcOrd="0" destOrd="0" parTransId="{5E268954-DE6F-4D0C-B7B7-B769786DB7F1}" sibTransId="{DF19E081-D8DE-4E62-8A38-666520B9A63F}"/>
    <dgm:cxn modelId="{19BB25C4-A9EE-4B60-8397-0481099BB1F4}" type="presOf" srcId="{5585DE5D-B946-4553-827A-E083851E15A4}" destId="{4B611CD3-0EB8-4658-8E0B-D88149595CDB}" srcOrd="0" destOrd="0" presId="urn:microsoft.com/office/officeart/2005/8/layout/orgChart1"/>
    <dgm:cxn modelId="{3D3151CC-7A3B-48E4-9942-D47C39D87A43}" type="presOf" srcId="{0B019338-571F-4206-AA0B-28F1DB8CA0FB}" destId="{6073AAC2-3916-4044-8C2B-EBE13EC01B84}" srcOrd="0" destOrd="0" presId="urn:microsoft.com/office/officeart/2005/8/layout/orgChart1"/>
    <dgm:cxn modelId="{09856ED1-652D-47AC-A0C3-73F9E84569C5}" type="presOf" srcId="{5E268954-DE6F-4D0C-B7B7-B769786DB7F1}" destId="{8D26B43E-824C-49A0-9DC0-95540F79286C}" srcOrd="0" destOrd="0" presId="urn:microsoft.com/office/officeart/2005/8/layout/orgChart1"/>
    <dgm:cxn modelId="{3F2F1BD4-6DA8-42DF-BAD4-86673179A07B}" type="presOf" srcId="{EEEF7BCD-3E9B-464D-B9B2-20A4C7744AD2}" destId="{939D2DF3-1566-40A2-99F1-63261C032370}" srcOrd="0" destOrd="0" presId="urn:microsoft.com/office/officeart/2005/8/layout/orgChart1"/>
    <dgm:cxn modelId="{F3E964D7-6F8C-4BB9-BFAE-4E50F9B33A8C}" type="presOf" srcId="{9DAD4F3B-49E4-4025-ACD5-1139FCE8DE48}" destId="{46E3E8B5-A61E-467C-9457-AD8568759F28}" srcOrd="0" destOrd="0" presId="urn:microsoft.com/office/officeart/2005/8/layout/orgChart1"/>
    <dgm:cxn modelId="{167F73D8-5C45-49F8-BF1F-93F7464052E1}" type="presOf" srcId="{D9790CB5-29C3-48D5-BE51-1DDEB74EC746}" destId="{866797E5-1558-4D13-8FED-1C13553CECE3}" srcOrd="0" destOrd="0" presId="urn:microsoft.com/office/officeart/2005/8/layout/orgChart1"/>
    <dgm:cxn modelId="{E23943DD-5930-495A-9DC9-BDF4925CC7A7}" type="presOf" srcId="{233AEABF-322C-45A7-9A47-8CEE5BE8323D}" destId="{92CDFBF8-D5B9-4F3A-A544-4FA2BBBC8F93}" srcOrd="0" destOrd="0" presId="urn:microsoft.com/office/officeart/2005/8/layout/orgChart1"/>
    <dgm:cxn modelId="{812839E6-1938-4EA3-9868-20396440AEC9}" type="presOf" srcId="{3E6E2E5C-41EE-4FDB-89F2-2BBDC21DEB9F}" destId="{608E989F-B993-429E-BFDC-7CBB45258440}" srcOrd="1" destOrd="0" presId="urn:microsoft.com/office/officeart/2005/8/layout/orgChart1"/>
    <dgm:cxn modelId="{2A388AE9-23A5-4E7E-9981-4E3B3B1B541F}" type="presOf" srcId="{8F2ABA30-42C9-48A1-8099-645EF9C4443A}" destId="{F7A35BF0-E276-46E9-8CF5-CE40BBE4184A}" srcOrd="1" destOrd="0" presId="urn:microsoft.com/office/officeart/2005/8/layout/orgChart1"/>
    <dgm:cxn modelId="{E1397AEF-6E8F-4730-8A7B-C062132207EE}" srcId="{35404758-58C2-4995-B519-FEFBD19A5134}" destId="{F887EBC0-E583-473E-9833-F768F27630F4}" srcOrd="1" destOrd="0" parTransId="{0BD5C633-9609-4B5B-9BE7-5A0F57B34EA3}" sibTransId="{CE2B1823-F99E-4B9A-AB3D-3545699D45C9}"/>
    <dgm:cxn modelId="{1B70E6F9-7D85-4E6E-9EBC-BAF15B9DA03F}" srcId="{B32D5D0E-9E11-4E5D-B1C4-F8939143AC55}" destId="{1008AF36-6C34-4DF4-A674-58973F4CDAB4}" srcOrd="1" destOrd="0" parTransId="{EEEF7BCD-3E9B-464D-B9B2-20A4C7744AD2}" sibTransId="{2ED47BA7-B82A-4697-9E30-F684B6E21CC6}"/>
    <dgm:cxn modelId="{FD82F2F9-E3BD-4D72-B321-936B50FC9714}" type="presOf" srcId="{1008AF36-6C34-4DF4-A674-58973F4CDAB4}" destId="{5D6D6616-56A2-434C-9B4C-105B4F6ECD31}" srcOrd="0" destOrd="0" presId="urn:microsoft.com/office/officeart/2005/8/layout/orgChart1"/>
    <dgm:cxn modelId="{1C32864D-9CB5-4BB4-A06D-4BC898F6D851}" type="presParOf" srcId="{B074EC46-B9F4-4A5E-BF97-3435654BBE7C}" destId="{153A24F5-2835-4A57-8B6C-A9E0B0680666}" srcOrd="0" destOrd="0" presId="urn:microsoft.com/office/officeart/2005/8/layout/orgChart1"/>
    <dgm:cxn modelId="{9D67E0DC-2257-4AEF-8A89-CB7DBA7FA7B9}" type="presParOf" srcId="{153A24F5-2835-4A57-8B6C-A9E0B0680666}" destId="{82F25912-F758-48AE-8A37-331EDF7E605B}" srcOrd="0" destOrd="0" presId="urn:microsoft.com/office/officeart/2005/8/layout/orgChart1"/>
    <dgm:cxn modelId="{E6DDA253-ED04-4A4A-B18C-53D0348F4D26}" type="presParOf" srcId="{82F25912-F758-48AE-8A37-331EDF7E605B}" destId="{CD379880-3EC8-4A88-AA37-BC978399917C}" srcOrd="0" destOrd="0" presId="urn:microsoft.com/office/officeart/2005/8/layout/orgChart1"/>
    <dgm:cxn modelId="{2B460EEC-54D8-4DCB-A5EE-1A446E2CCA46}" type="presParOf" srcId="{82F25912-F758-48AE-8A37-331EDF7E605B}" destId="{5AFD425F-FDC1-4646-9413-6DB10E67B038}" srcOrd="1" destOrd="0" presId="urn:microsoft.com/office/officeart/2005/8/layout/orgChart1"/>
    <dgm:cxn modelId="{A894231B-7B86-40E8-85A4-0DB3446E1982}" type="presParOf" srcId="{153A24F5-2835-4A57-8B6C-A9E0B0680666}" destId="{FACC2F05-8A29-420D-AC9E-D8D0AEBA09BB}" srcOrd="1" destOrd="0" presId="urn:microsoft.com/office/officeart/2005/8/layout/orgChart1"/>
    <dgm:cxn modelId="{13993460-FD5C-4BA2-A72D-C580C26368CA}" type="presParOf" srcId="{153A24F5-2835-4A57-8B6C-A9E0B0680666}" destId="{A1E0EB51-A678-4781-B734-F6F0FAE1D9ED}" srcOrd="2" destOrd="0" presId="urn:microsoft.com/office/officeart/2005/8/layout/orgChart1"/>
    <dgm:cxn modelId="{37ECCF3F-48E1-4287-8F88-D5471509FC1B}" type="presParOf" srcId="{A1E0EB51-A678-4781-B734-F6F0FAE1D9ED}" destId="{68AC6A65-10FB-4856-B84D-D12D9184F0DA}" srcOrd="0" destOrd="0" presId="urn:microsoft.com/office/officeart/2005/8/layout/orgChart1"/>
    <dgm:cxn modelId="{D9906027-BE61-4A9C-A724-AEE273455D89}" type="presParOf" srcId="{A1E0EB51-A678-4781-B734-F6F0FAE1D9ED}" destId="{0AC9C565-461C-4C9A-B6BD-9188119B91AA}" srcOrd="1" destOrd="0" presId="urn:microsoft.com/office/officeart/2005/8/layout/orgChart1"/>
    <dgm:cxn modelId="{F807DE7D-36C3-4BAE-B3C4-8D1B6626151E}" type="presParOf" srcId="{0AC9C565-461C-4C9A-B6BD-9188119B91AA}" destId="{BCFC4E60-45E8-46DD-A7A7-2BC4802F62CC}" srcOrd="0" destOrd="0" presId="urn:microsoft.com/office/officeart/2005/8/layout/orgChart1"/>
    <dgm:cxn modelId="{A4656320-8397-4E96-968D-87BA2280F13D}" type="presParOf" srcId="{BCFC4E60-45E8-46DD-A7A7-2BC4802F62CC}" destId="{9F845708-6A73-4779-BD65-A8F1F6DEC2ED}" srcOrd="0" destOrd="0" presId="urn:microsoft.com/office/officeart/2005/8/layout/orgChart1"/>
    <dgm:cxn modelId="{33ADF470-B4FD-48E8-B330-F3EE4A62A7D2}" type="presParOf" srcId="{BCFC4E60-45E8-46DD-A7A7-2BC4802F62CC}" destId="{ABDED56C-7E85-4450-BAAB-D49BE78127F6}" srcOrd="1" destOrd="0" presId="urn:microsoft.com/office/officeart/2005/8/layout/orgChart1"/>
    <dgm:cxn modelId="{51FF3E02-10F5-464F-A898-80427C176FD6}" type="presParOf" srcId="{0AC9C565-461C-4C9A-B6BD-9188119B91AA}" destId="{AEF4B284-26D3-416B-BA79-8601ADB90CA6}" srcOrd="1" destOrd="0" presId="urn:microsoft.com/office/officeart/2005/8/layout/orgChart1"/>
    <dgm:cxn modelId="{9F11CF18-8D80-47C8-96B1-D05822FC5F61}" type="presParOf" srcId="{AEF4B284-26D3-416B-BA79-8601ADB90CA6}" destId="{EAA87A95-96D8-463D-AA46-8244BB5C1513}" srcOrd="0" destOrd="0" presId="urn:microsoft.com/office/officeart/2005/8/layout/orgChart1"/>
    <dgm:cxn modelId="{38C24A6E-5C7D-4AA7-B9BC-F86E89F831B5}" type="presParOf" srcId="{AEF4B284-26D3-416B-BA79-8601ADB90CA6}" destId="{3999CC8A-14C3-4C54-BEB9-802B6BDB93B7}" srcOrd="1" destOrd="0" presId="urn:microsoft.com/office/officeart/2005/8/layout/orgChart1"/>
    <dgm:cxn modelId="{54CD85EA-477C-468A-8B51-A5CED546A2B6}" type="presParOf" srcId="{3999CC8A-14C3-4C54-BEB9-802B6BDB93B7}" destId="{43DBD890-F3D7-468C-A852-FF7912D8935B}" srcOrd="0" destOrd="0" presId="urn:microsoft.com/office/officeart/2005/8/layout/orgChart1"/>
    <dgm:cxn modelId="{1D728EE0-D9CD-401C-951A-91DF0EA7C882}" type="presParOf" srcId="{43DBD890-F3D7-468C-A852-FF7912D8935B}" destId="{E73167DA-2A1D-46D5-B6D1-7C3D3AAAA3C7}" srcOrd="0" destOrd="0" presId="urn:microsoft.com/office/officeart/2005/8/layout/orgChart1"/>
    <dgm:cxn modelId="{2AA79ED8-7273-421C-A92D-18253F373054}" type="presParOf" srcId="{43DBD890-F3D7-468C-A852-FF7912D8935B}" destId="{608E989F-B993-429E-BFDC-7CBB45258440}" srcOrd="1" destOrd="0" presId="urn:microsoft.com/office/officeart/2005/8/layout/orgChart1"/>
    <dgm:cxn modelId="{037E95AB-4F80-4704-9010-9BB6C84ABB2E}" type="presParOf" srcId="{3999CC8A-14C3-4C54-BEB9-802B6BDB93B7}" destId="{7B8DB258-A357-406D-A888-1357A8E53D90}" srcOrd="1" destOrd="0" presId="urn:microsoft.com/office/officeart/2005/8/layout/orgChart1"/>
    <dgm:cxn modelId="{6981C189-2D3E-4FBE-A4A7-A3214D344714}" type="presParOf" srcId="{7B8DB258-A357-406D-A888-1357A8E53D90}" destId="{A78AF4A6-5CAD-454C-8652-4F65990AF5CA}" srcOrd="0" destOrd="0" presId="urn:microsoft.com/office/officeart/2005/8/layout/orgChart1"/>
    <dgm:cxn modelId="{757EE4FE-B176-4C4E-A01D-434EB1483962}" type="presParOf" srcId="{7B8DB258-A357-406D-A888-1357A8E53D90}" destId="{F6D0B73E-E567-4CAE-841C-56FBC964E727}" srcOrd="1" destOrd="0" presId="urn:microsoft.com/office/officeart/2005/8/layout/orgChart1"/>
    <dgm:cxn modelId="{478865D0-21BE-414B-9F0F-83F8074ED50F}" type="presParOf" srcId="{F6D0B73E-E567-4CAE-841C-56FBC964E727}" destId="{449C4B5E-CE2E-4DB0-805D-5C11F7C81EF6}" srcOrd="0" destOrd="0" presId="urn:microsoft.com/office/officeart/2005/8/layout/orgChart1"/>
    <dgm:cxn modelId="{CE2D68FC-0C2E-43A9-A554-077B845EA81F}" type="presParOf" srcId="{449C4B5E-CE2E-4DB0-805D-5C11F7C81EF6}" destId="{92CDFBF8-D5B9-4F3A-A544-4FA2BBBC8F93}" srcOrd="0" destOrd="0" presId="urn:microsoft.com/office/officeart/2005/8/layout/orgChart1"/>
    <dgm:cxn modelId="{A4E7B218-7B6A-4EA1-9AAE-67E4F4D38AE9}" type="presParOf" srcId="{449C4B5E-CE2E-4DB0-805D-5C11F7C81EF6}" destId="{88321B5F-3421-49EE-8E8D-2BF1F7F83EAD}" srcOrd="1" destOrd="0" presId="urn:microsoft.com/office/officeart/2005/8/layout/orgChart1"/>
    <dgm:cxn modelId="{8804AB11-D6AD-41B2-A99D-CB5798A4A957}" type="presParOf" srcId="{F6D0B73E-E567-4CAE-841C-56FBC964E727}" destId="{9E5EF52D-0A74-4852-85AE-29CB537D254E}" srcOrd="1" destOrd="0" presId="urn:microsoft.com/office/officeart/2005/8/layout/orgChart1"/>
    <dgm:cxn modelId="{1366EA5E-03A6-4A72-AD44-CE9FA03A4BB1}" type="presParOf" srcId="{F6D0B73E-E567-4CAE-841C-56FBC964E727}" destId="{21845D5F-676D-4C26-A668-BE87C10AB8E6}" srcOrd="2" destOrd="0" presId="urn:microsoft.com/office/officeart/2005/8/layout/orgChart1"/>
    <dgm:cxn modelId="{2A743BF7-AE04-41E5-8A0D-BFF3B5C4D67A}" type="presParOf" srcId="{7B8DB258-A357-406D-A888-1357A8E53D90}" destId="{46E3E8B5-A61E-467C-9457-AD8568759F28}" srcOrd="2" destOrd="0" presId="urn:microsoft.com/office/officeart/2005/8/layout/orgChart1"/>
    <dgm:cxn modelId="{74192521-D8E9-47F7-B1ED-76E9DD5049D3}" type="presParOf" srcId="{7B8DB258-A357-406D-A888-1357A8E53D90}" destId="{038D7515-D41B-4A68-A522-56F2CEB176BE}" srcOrd="3" destOrd="0" presId="urn:microsoft.com/office/officeart/2005/8/layout/orgChart1"/>
    <dgm:cxn modelId="{759AAC4A-A3C0-4259-8BC6-4EB556D9DA41}" type="presParOf" srcId="{038D7515-D41B-4A68-A522-56F2CEB176BE}" destId="{9F4EA3A8-637F-431A-9854-15449674B902}" srcOrd="0" destOrd="0" presId="urn:microsoft.com/office/officeart/2005/8/layout/orgChart1"/>
    <dgm:cxn modelId="{05A3093D-68B3-45D8-968F-FD5A557FE6CB}" type="presParOf" srcId="{9F4EA3A8-637F-431A-9854-15449674B902}" destId="{E9AADA39-B229-446A-A889-58EC63829915}" srcOrd="0" destOrd="0" presId="urn:microsoft.com/office/officeart/2005/8/layout/orgChart1"/>
    <dgm:cxn modelId="{09027467-546C-4A32-835C-E4DD4EBEAD5F}" type="presParOf" srcId="{9F4EA3A8-637F-431A-9854-15449674B902}" destId="{4EFB10B4-6994-45B3-B1FB-5150260F4277}" srcOrd="1" destOrd="0" presId="urn:microsoft.com/office/officeart/2005/8/layout/orgChart1"/>
    <dgm:cxn modelId="{CF2907AC-886D-4DB9-9A45-6920FFD959B7}" type="presParOf" srcId="{038D7515-D41B-4A68-A522-56F2CEB176BE}" destId="{07103D84-1C23-4577-84A5-31D86D89601C}" srcOrd="1" destOrd="0" presId="urn:microsoft.com/office/officeart/2005/8/layout/orgChart1"/>
    <dgm:cxn modelId="{4DA86BD5-936D-4F8E-829D-C8146B786848}" type="presParOf" srcId="{038D7515-D41B-4A68-A522-56F2CEB176BE}" destId="{BF36EB3E-B6E8-4549-BCFB-8D229D7C1D35}" srcOrd="2" destOrd="0" presId="urn:microsoft.com/office/officeart/2005/8/layout/orgChart1"/>
    <dgm:cxn modelId="{48E22F7F-108A-434D-B72F-D842027DA872}" type="presParOf" srcId="{3999CC8A-14C3-4C54-BEB9-802B6BDB93B7}" destId="{21100516-4E6B-4793-AAAE-1253A56EE513}" srcOrd="2" destOrd="0" presId="urn:microsoft.com/office/officeart/2005/8/layout/orgChart1"/>
    <dgm:cxn modelId="{657A0CF0-BCBC-4158-8660-608B3F476504}" type="presParOf" srcId="{AEF4B284-26D3-416B-BA79-8601ADB90CA6}" destId="{939D2DF3-1566-40A2-99F1-63261C032370}" srcOrd="2" destOrd="0" presId="urn:microsoft.com/office/officeart/2005/8/layout/orgChart1"/>
    <dgm:cxn modelId="{3198C525-8424-4A22-A991-364CF9AB940C}" type="presParOf" srcId="{AEF4B284-26D3-416B-BA79-8601ADB90CA6}" destId="{214E1CC6-E730-4459-98E3-0A38E9A5546D}" srcOrd="3" destOrd="0" presId="urn:microsoft.com/office/officeart/2005/8/layout/orgChart1"/>
    <dgm:cxn modelId="{2949332C-A5F3-478D-8953-C75FEFADA566}" type="presParOf" srcId="{214E1CC6-E730-4459-98E3-0A38E9A5546D}" destId="{A3DBB19E-A063-478E-8436-5D1C2EAAA922}" srcOrd="0" destOrd="0" presId="urn:microsoft.com/office/officeart/2005/8/layout/orgChart1"/>
    <dgm:cxn modelId="{DAB778DA-19D2-4CFF-8F1E-0762813A0EF5}" type="presParOf" srcId="{A3DBB19E-A063-478E-8436-5D1C2EAAA922}" destId="{5D6D6616-56A2-434C-9B4C-105B4F6ECD31}" srcOrd="0" destOrd="0" presId="urn:microsoft.com/office/officeart/2005/8/layout/orgChart1"/>
    <dgm:cxn modelId="{7CD2A9D6-A285-4012-8035-6A2A50BEB1AD}" type="presParOf" srcId="{A3DBB19E-A063-478E-8436-5D1C2EAAA922}" destId="{E7313BBD-3ED9-4661-AE38-1ED4EF026D5F}" srcOrd="1" destOrd="0" presId="urn:microsoft.com/office/officeart/2005/8/layout/orgChart1"/>
    <dgm:cxn modelId="{6D04E726-D53F-40B5-8686-C881E1F0A2D1}" type="presParOf" srcId="{214E1CC6-E730-4459-98E3-0A38E9A5546D}" destId="{3C4BA69E-8A60-4B29-A462-F91C6900A755}" srcOrd="1" destOrd="0" presId="urn:microsoft.com/office/officeart/2005/8/layout/orgChart1"/>
    <dgm:cxn modelId="{035F1309-B5D4-4930-A06F-97914DC9248B}" type="presParOf" srcId="{3C4BA69E-8A60-4B29-A462-F91C6900A755}" destId="{8D26B43E-824C-49A0-9DC0-95540F79286C}" srcOrd="0" destOrd="0" presId="urn:microsoft.com/office/officeart/2005/8/layout/orgChart1"/>
    <dgm:cxn modelId="{B50B1A58-35C7-4B38-8102-383BB933D4EA}" type="presParOf" srcId="{3C4BA69E-8A60-4B29-A462-F91C6900A755}" destId="{5E2E3371-C9EF-4F97-85F1-1A0B2DAEF9BF}" srcOrd="1" destOrd="0" presId="urn:microsoft.com/office/officeart/2005/8/layout/orgChart1"/>
    <dgm:cxn modelId="{91DFE633-70E5-4301-8DA0-B0E637E67024}" type="presParOf" srcId="{5E2E3371-C9EF-4F97-85F1-1A0B2DAEF9BF}" destId="{3EB1C8F8-389D-459B-B67C-682A5C605B42}" srcOrd="0" destOrd="0" presId="urn:microsoft.com/office/officeart/2005/8/layout/orgChart1"/>
    <dgm:cxn modelId="{E6F2B3D6-62BD-4473-B88A-02DDC2B43780}" type="presParOf" srcId="{3EB1C8F8-389D-459B-B67C-682A5C605B42}" destId="{D21D5775-815B-4DC4-ABC7-0AA9ED4ED00D}" srcOrd="0" destOrd="0" presId="urn:microsoft.com/office/officeart/2005/8/layout/orgChart1"/>
    <dgm:cxn modelId="{E43D2EAD-15B7-49E3-9EBE-42F5CAE07184}" type="presParOf" srcId="{3EB1C8F8-389D-459B-B67C-682A5C605B42}" destId="{F7A35BF0-E276-46E9-8CF5-CE40BBE4184A}" srcOrd="1" destOrd="0" presId="urn:microsoft.com/office/officeart/2005/8/layout/orgChart1"/>
    <dgm:cxn modelId="{F37EF029-7C6D-4E5C-8D11-5FB34053628B}" type="presParOf" srcId="{5E2E3371-C9EF-4F97-85F1-1A0B2DAEF9BF}" destId="{02E336AE-516D-4C8A-B983-B09A87CF121A}" srcOrd="1" destOrd="0" presId="urn:microsoft.com/office/officeart/2005/8/layout/orgChart1"/>
    <dgm:cxn modelId="{3DC2EE3B-6678-4D29-B61B-8E2D6F3C42A1}" type="presParOf" srcId="{5E2E3371-C9EF-4F97-85F1-1A0B2DAEF9BF}" destId="{1B9147C9-BA02-4D10-803D-4FD727F4FFC0}" srcOrd="2" destOrd="0" presId="urn:microsoft.com/office/officeart/2005/8/layout/orgChart1"/>
    <dgm:cxn modelId="{8890B27A-E1E0-4F3B-8B49-535175D05D19}" type="presParOf" srcId="{214E1CC6-E730-4459-98E3-0A38E9A5546D}" destId="{2B083344-E07E-497E-B1EF-BDE6FE1A405C}" srcOrd="2" destOrd="0" presId="urn:microsoft.com/office/officeart/2005/8/layout/orgChart1"/>
    <dgm:cxn modelId="{07F678BE-0ECD-4729-A64A-5C1F3BF3ABFD}" type="presParOf" srcId="{0AC9C565-461C-4C9A-B6BD-9188119B91AA}" destId="{EF737A0D-72FC-4453-A7DC-0BC4CBDF210A}" srcOrd="2" destOrd="0" presId="urn:microsoft.com/office/officeart/2005/8/layout/orgChart1"/>
    <dgm:cxn modelId="{161FB90F-8BBE-4A13-9963-3DB0F7696604}" type="presParOf" srcId="{A1E0EB51-A678-4781-B734-F6F0FAE1D9ED}" destId="{55AEE870-5B34-41B7-89FB-CCF969963FF0}" srcOrd="2" destOrd="0" presId="urn:microsoft.com/office/officeart/2005/8/layout/orgChart1"/>
    <dgm:cxn modelId="{6BF85373-CDD4-4315-9F4C-AF63E4D9BB69}" type="presParOf" srcId="{A1E0EB51-A678-4781-B734-F6F0FAE1D9ED}" destId="{142083D5-FEB7-405F-A58B-40E7219FF150}" srcOrd="3" destOrd="0" presId="urn:microsoft.com/office/officeart/2005/8/layout/orgChart1"/>
    <dgm:cxn modelId="{0608593E-442C-4126-A2D4-BB3CC3E34D5F}" type="presParOf" srcId="{142083D5-FEB7-405F-A58B-40E7219FF150}" destId="{A4453F81-276E-4867-9782-E9FB9C19E1BC}" srcOrd="0" destOrd="0" presId="urn:microsoft.com/office/officeart/2005/8/layout/orgChart1"/>
    <dgm:cxn modelId="{4F043BA4-1A39-454A-810B-5663E459F794}" type="presParOf" srcId="{A4453F81-276E-4867-9782-E9FB9C19E1BC}" destId="{81D14357-A6FF-43BE-9016-FAD113A28B30}" srcOrd="0" destOrd="0" presId="urn:microsoft.com/office/officeart/2005/8/layout/orgChart1"/>
    <dgm:cxn modelId="{BAFAFC27-26D5-434F-A84D-5E2976E33BBB}" type="presParOf" srcId="{A4453F81-276E-4867-9782-E9FB9C19E1BC}" destId="{EA2A542A-0B30-4EDB-81F3-9D6818801937}" srcOrd="1" destOrd="0" presId="urn:microsoft.com/office/officeart/2005/8/layout/orgChart1"/>
    <dgm:cxn modelId="{A3FBB17E-491E-418F-8A56-011135091DCC}" type="presParOf" srcId="{142083D5-FEB7-405F-A58B-40E7219FF150}" destId="{0CCECD06-D7BA-4F0D-93AB-84C23A84C2AC}" srcOrd="1" destOrd="0" presId="urn:microsoft.com/office/officeart/2005/8/layout/orgChart1"/>
    <dgm:cxn modelId="{D457099D-1310-4B63-8483-64A4F18060A8}" type="presParOf" srcId="{0CCECD06-D7BA-4F0D-93AB-84C23A84C2AC}" destId="{866797E5-1558-4D13-8FED-1C13553CECE3}" srcOrd="0" destOrd="0" presId="urn:microsoft.com/office/officeart/2005/8/layout/orgChart1"/>
    <dgm:cxn modelId="{A555B8DC-E769-4F95-9FE1-2B655E6D4F4F}" type="presParOf" srcId="{0CCECD06-D7BA-4F0D-93AB-84C23A84C2AC}" destId="{1289F3AB-16F3-4E78-B8D2-0A9AB2A82E88}" srcOrd="1" destOrd="0" presId="urn:microsoft.com/office/officeart/2005/8/layout/orgChart1"/>
    <dgm:cxn modelId="{768B6E5E-C002-4B24-BB0F-A38178817EF4}" type="presParOf" srcId="{1289F3AB-16F3-4E78-B8D2-0A9AB2A82E88}" destId="{3B48A2F8-088B-42EA-8AE7-6F03E50C4DD8}" srcOrd="0" destOrd="0" presId="urn:microsoft.com/office/officeart/2005/8/layout/orgChart1"/>
    <dgm:cxn modelId="{7C172226-E606-46F4-849C-09875EC716D5}" type="presParOf" srcId="{3B48A2F8-088B-42EA-8AE7-6F03E50C4DD8}" destId="{23496E74-7360-4EEB-8F4F-7647D5F2608F}" srcOrd="0" destOrd="0" presId="urn:microsoft.com/office/officeart/2005/8/layout/orgChart1"/>
    <dgm:cxn modelId="{57214B4F-E906-4516-BA34-8C5A03C401E2}" type="presParOf" srcId="{3B48A2F8-088B-42EA-8AE7-6F03E50C4DD8}" destId="{05BCA65A-5CF6-4DA4-9579-8C8BE52E138B}" srcOrd="1" destOrd="0" presId="urn:microsoft.com/office/officeart/2005/8/layout/orgChart1"/>
    <dgm:cxn modelId="{0E56BEF1-46C6-4DD3-96ED-F05A9742E398}" type="presParOf" srcId="{1289F3AB-16F3-4E78-B8D2-0A9AB2A82E88}" destId="{50868BF8-5814-4052-B3DE-5161D27FBBE5}" srcOrd="1" destOrd="0" presId="urn:microsoft.com/office/officeart/2005/8/layout/orgChart1"/>
    <dgm:cxn modelId="{9DACA121-A89A-47CE-9F0E-27707EACB8D5}" type="presParOf" srcId="{50868BF8-5814-4052-B3DE-5161D27FBBE5}" destId="{4B611CD3-0EB8-4658-8E0B-D88149595CDB}" srcOrd="0" destOrd="0" presId="urn:microsoft.com/office/officeart/2005/8/layout/orgChart1"/>
    <dgm:cxn modelId="{556C9067-DBDB-4437-B525-676A94555F91}" type="presParOf" srcId="{50868BF8-5814-4052-B3DE-5161D27FBBE5}" destId="{94CB3420-28EE-43FB-A45C-35E66DE9B54E}" srcOrd="1" destOrd="0" presId="urn:microsoft.com/office/officeart/2005/8/layout/orgChart1"/>
    <dgm:cxn modelId="{EF342BD0-AE50-4545-8FC0-7FD6925996D4}" type="presParOf" srcId="{94CB3420-28EE-43FB-A45C-35E66DE9B54E}" destId="{64B358BE-82D7-463B-9A19-F87E509CCDBB}" srcOrd="0" destOrd="0" presId="urn:microsoft.com/office/officeart/2005/8/layout/orgChart1"/>
    <dgm:cxn modelId="{B250A42B-0A6A-49A8-9162-6A480751CD66}" type="presParOf" srcId="{64B358BE-82D7-463B-9A19-F87E509CCDBB}" destId="{6073AAC2-3916-4044-8C2B-EBE13EC01B84}" srcOrd="0" destOrd="0" presId="urn:microsoft.com/office/officeart/2005/8/layout/orgChart1"/>
    <dgm:cxn modelId="{FE389B71-108A-45D5-8F8D-1626A2F83311}" type="presParOf" srcId="{64B358BE-82D7-463B-9A19-F87E509CCDBB}" destId="{05BE8164-7E08-4994-82ED-27DDA7A2145A}" srcOrd="1" destOrd="0" presId="urn:microsoft.com/office/officeart/2005/8/layout/orgChart1"/>
    <dgm:cxn modelId="{BDD7C1C5-3A52-4458-B5E8-37747C8DE1BF}" type="presParOf" srcId="{94CB3420-28EE-43FB-A45C-35E66DE9B54E}" destId="{028D693F-337F-454D-A4CF-D2503ABDD0AB}" srcOrd="1" destOrd="0" presId="urn:microsoft.com/office/officeart/2005/8/layout/orgChart1"/>
    <dgm:cxn modelId="{0F3FCF25-012A-4443-A134-2E07F15E0ED0}" type="presParOf" srcId="{94CB3420-28EE-43FB-A45C-35E66DE9B54E}" destId="{4D4522B7-87EC-49DD-9EB4-242D23BCC961}" srcOrd="2" destOrd="0" presId="urn:microsoft.com/office/officeart/2005/8/layout/orgChart1"/>
    <dgm:cxn modelId="{08777B7D-9946-4DB6-88D7-3BB60AD1B4C4}" type="presParOf" srcId="{1289F3AB-16F3-4E78-B8D2-0A9AB2A82E88}" destId="{0FF58561-6C0A-4586-8016-54227093047C}" srcOrd="2" destOrd="0" presId="urn:microsoft.com/office/officeart/2005/8/layout/orgChart1"/>
    <dgm:cxn modelId="{ACB0828C-D7CD-4FDE-9C2E-04F74A969070}" type="presParOf" srcId="{142083D5-FEB7-405F-A58B-40E7219FF150}" destId="{D3AF8314-D778-4CDA-A589-18D001637DE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11CD3-0EB8-4658-8E0B-D88149595CDB}">
      <dsp:nvSpPr>
        <dsp:cNvPr id="0" name=""/>
        <dsp:cNvSpPr/>
      </dsp:nvSpPr>
      <dsp:spPr>
        <a:xfrm>
          <a:off x="5378003"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797E5-1558-4D13-8FED-1C13553CECE3}">
      <dsp:nvSpPr>
        <dsp:cNvPr id="0" name=""/>
        <dsp:cNvSpPr/>
      </dsp:nvSpPr>
      <dsp:spPr>
        <a:xfrm>
          <a:off x="5981174" y="1963109"/>
          <a:ext cx="91440" cy="340667"/>
        </a:xfrm>
        <a:custGeom>
          <a:avLst/>
          <a:gdLst/>
          <a:ahLst/>
          <a:cxnLst/>
          <a:rect l="0" t="0" r="0" b="0"/>
          <a:pathLst>
            <a:path>
              <a:moveTo>
                <a:pt x="45720" y="0"/>
              </a:moveTo>
              <a:lnTo>
                <a:pt x="4572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EE870-5B34-41B7-89FB-CCF969963FF0}">
      <dsp:nvSpPr>
        <dsp:cNvPr id="0" name=""/>
        <dsp:cNvSpPr/>
      </dsp:nvSpPr>
      <dsp:spPr>
        <a:xfrm>
          <a:off x="4294047" y="811328"/>
          <a:ext cx="921732" cy="746224"/>
        </a:xfrm>
        <a:custGeom>
          <a:avLst/>
          <a:gdLst/>
          <a:ahLst/>
          <a:cxnLst/>
          <a:rect l="0" t="0" r="0" b="0"/>
          <a:pathLst>
            <a:path>
              <a:moveTo>
                <a:pt x="0" y="0"/>
              </a:moveTo>
              <a:lnTo>
                <a:pt x="0" y="746224"/>
              </a:lnTo>
              <a:lnTo>
                <a:pt x="921732"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6B43E-824C-49A0-9DC0-95540F79286C}">
      <dsp:nvSpPr>
        <dsp:cNvPr id="0" name=""/>
        <dsp:cNvSpPr/>
      </dsp:nvSpPr>
      <dsp:spPr>
        <a:xfrm>
          <a:off x="3009552"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9D2DF3-1566-40A2-99F1-63261C032370}">
      <dsp:nvSpPr>
        <dsp:cNvPr id="0" name=""/>
        <dsp:cNvSpPr/>
      </dsp:nvSpPr>
      <dsp:spPr>
        <a:xfrm>
          <a:off x="2676996" y="1963109"/>
          <a:ext cx="981447" cy="340667"/>
        </a:xfrm>
        <a:custGeom>
          <a:avLst/>
          <a:gdLst/>
          <a:ahLst/>
          <a:cxnLst/>
          <a:rect l="0" t="0" r="0" b="0"/>
          <a:pathLst>
            <a:path>
              <a:moveTo>
                <a:pt x="0" y="0"/>
              </a:moveTo>
              <a:lnTo>
                <a:pt x="0" y="170333"/>
              </a:lnTo>
              <a:lnTo>
                <a:pt x="981447" y="170333"/>
              </a:lnTo>
              <a:lnTo>
                <a:pt x="981447"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3E8B5-A61E-467C-9457-AD8568759F28}">
      <dsp:nvSpPr>
        <dsp:cNvPr id="0" name=""/>
        <dsp:cNvSpPr/>
      </dsp:nvSpPr>
      <dsp:spPr>
        <a:xfrm>
          <a:off x="1046658" y="3114890"/>
          <a:ext cx="243333" cy="1898005"/>
        </a:xfrm>
        <a:custGeom>
          <a:avLst/>
          <a:gdLst/>
          <a:ahLst/>
          <a:cxnLst/>
          <a:rect l="0" t="0" r="0" b="0"/>
          <a:pathLst>
            <a:path>
              <a:moveTo>
                <a:pt x="0" y="0"/>
              </a:moveTo>
              <a:lnTo>
                <a:pt x="0" y="1898005"/>
              </a:lnTo>
              <a:lnTo>
                <a:pt x="243333" y="189800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AF4A6-5CAD-454C-8652-4F65990AF5CA}">
      <dsp:nvSpPr>
        <dsp:cNvPr id="0" name=""/>
        <dsp:cNvSpPr/>
      </dsp:nvSpPr>
      <dsp:spPr>
        <a:xfrm>
          <a:off x="1046658"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87A95-96D8-463D-AA46-8244BB5C1513}">
      <dsp:nvSpPr>
        <dsp:cNvPr id="0" name=""/>
        <dsp:cNvSpPr/>
      </dsp:nvSpPr>
      <dsp:spPr>
        <a:xfrm>
          <a:off x="1695549" y="1963109"/>
          <a:ext cx="981447" cy="340667"/>
        </a:xfrm>
        <a:custGeom>
          <a:avLst/>
          <a:gdLst/>
          <a:ahLst/>
          <a:cxnLst/>
          <a:rect l="0" t="0" r="0" b="0"/>
          <a:pathLst>
            <a:path>
              <a:moveTo>
                <a:pt x="981447" y="0"/>
              </a:moveTo>
              <a:lnTo>
                <a:pt x="981447" y="170333"/>
              </a:lnTo>
              <a:lnTo>
                <a:pt x="0" y="170333"/>
              </a:lnTo>
              <a:lnTo>
                <a:pt x="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C6A65-10FB-4856-B84D-D12D9184F0DA}">
      <dsp:nvSpPr>
        <dsp:cNvPr id="0" name=""/>
        <dsp:cNvSpPr/>
      </dsp:nvSpPr>
      <dsp:spPr>
        <a:xfrm>
          <a:off x="3488109" y="811328"/>
          <a:ext cx="805938" cy="746224"/>
        </a:xfrm>
        <a:custGeom>
          <a:avLst/>
          <a:gdLst/>
          <a:ahLst/>
          <a:cxnLst/>
          <a:rect l="0" t="0" r="0" b="0"/>
          <a:pathLst>
            <a:path>
              <a:moveTo>
                <a:pt x="805938" y="0"/>
              </a:moveTo>
              <a:lnTo>
                <a:pt x="805938" y="746224"/>
              </a:lnTo>
              <a:lnTo>
                <a:pt x="0"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79880-3EC8-4A88-AA37-BC978399917C}">
      <dsp:nvSpPr>
        <dsp:cNvPr id="0" name=""/>
        <dsp:cNvSpPr/>
      </dsp:nvSpPr>
      <dsp:spPr>
        <a:xfrm>
          <a:off x="3312600" y="215"/>
          <a:ext cx="1962894"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Enterprise Enrolment</a:t>
          </a:r>
        </a:p>
      </dsp:txBody>
      <dsp:txXfrm>
        <a:off x="3312600" y="215"/>
        <a:ext cx="1962894" cy="811113"/>
      </dsp:txXfrm>
    </dsp:sp>
    <dsp:sp modelId="{9F845708-6A73-4779-BD65-A8F1F6DEC2ED}">
      <dsp:nvSpPr>
        <dsp:cNvPr id="0" name=""/>
        <dsp:cNvSpPr/>
      </dsp:nvSpPr>
      <dsp:spPr>
        <a:xfrm>
          <a:off x="1865883" y="1151996"/>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Department A</a:t>
          </a:r>
        </a:p>
      </dsp:txBody>
      <dsp:txXfrm>
        <a:off x="1865883" y="1151996"/>
        <a:ext cx="1622226" cy="811113"/>
      </dsp:txXfrm>
    </dsp:sp>
    <dsp:sp modelId="{E73167DA-2A1D-46D5-B6D1-7C3D3AAAA3C7}">
      <dsp:nvSpPr>
        <dsp:cNvPr id="0" name=""/>
        <dsp:cNvSpPr/>
      </dsp:nvSpPr>
      <dsp:spPr>
        <a:xfrm>
          <a:off x="884435"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A</a:t>
          </a:r>
        </a:p>
      </dsp:txBody>
      <dsp:txXfrm>
        <a:off x="884435" y="2303776"/>
        <a:ext cx="1622226" cy="811113"/>
      </dsp:txXfrm>
    </dsp:sp>
    <dsp:sp modelId="{92CDFBF8-D5B9-4F3A-A544-4FA2BBBC8F93}">
      <dsp:nvSpPr>
        <dsp:cNvPr id="0" name=""/>
        <dsp:cNvSpPr/>
      </dsp:nvSpPr>
      <dsp:spPr>
        <a:xfrm>
          <a:off x="1289992"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1</a:t>
          </a:r>
        </a:p>
      </dsp:txBody>
      <dsp:txXfrm>
        <a:off x="1289992" y="3455557"/>
        <a:ext cx="1622226" cy="811113"/>
      </dsp:txXfrm>
    </dsp:sp>
    <dsp:sp modelId="{E9AADA39-B229-446A-A889-58EC63829915}">
      <dsp:nvSpPr>
        <dsp:cNvPr id="0" name=""/>
        <dsp:cNvSpPr/>
      </dsp:nvSpPr>
      <dsp:spPr>
        <a:xfrm>
          <a:off x="1289992" y="4607338"/>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2</a:t>
          </a:r>
        </a:p>
      </dsp:txBody>
      <dsp:txXfrm>
        <a:off x="1289992" y="4607338"/>
        <a:ext cx="1622226" cy="811113"/>
      </dsp:txXfrm>
    </dsp:sp>
    <dsp:sp modelId="{5D6D6616-56A2-434C-9B4C-105B4F6ECD31}">
      <dsp:nvSpPr>
        <dsp:cNvPr id="0" name=""/>
        <dsp:cNvSpPr/>
      </dsp:nvSpPr>
      <dsp:spPr>
        <a:xfrm>
          <a:off x="284733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B</a:t>
          </a:r>
        </a:p>
      </dsp:txBody>
      <dsp:txXfrm>
        <a:off x="2847330" y="2303776"/>
        <a:ext cx="1622226" cy="811113"/>
      </dsp:txXfrm>
    </dsp:sp>
    <dsp:sp modelId="{D21D5775-815B-4DC4-ABC7-0AA9ED4ED00D}">
      <dsp:nvSpPr>
        <dsp:cNvPr id="0" name=""/>
        <dsp:cNvSpPr/>
      </dsp:nvSpPr>
      <dsp:spPr>
        <a:xfrm>
          <a:off x="3252886"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3</a:t>
          </a:r>
        </a:p>
      </dsp:txBody>
      <dsp:txXfrm>
        <a:off x="3252886" y="3455557"/>
        <a:ext cx="1622226" cy="811113"/>
      </dsp:txXfrm>
    </dsp:sp>
    <dsp:sp modelId="{81D14357-A6FF-43BE-9016-FAD113A28B30}">
      <dsp:nvSpPr>
        <dsp:cNvPr id="0" name=""/>
        <dsp:cNvSpPr/>
      </dsp:nvSpPr>
      <dsp:spPr>
        <a:xfrm>
          <a:off x="5215780" y="1151995"/>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Department B</a:t>
          </a:r>
        </a:p>
      </dsp:txBody>
      <dsp:txXfrm>
        <a:off x="5215780" y="1151995"/>
        <a:ext cx="1622226" cy="811113"/>
      </dsp:txXfrm>
    </dsp:sp>
    <dsp:sp modelId="{23496E74-7360-4EEB-8F4F-7647D5F2608F}">
      <dsp:nvSpPr>
        <dsp:cNvPr id="0" name=""/>
        <dsp:cNvSpPr/>
      </dsp:nvSpPr>
      <dsp:spPr>
        <a:xfrm>
          <a:off x="521578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C</a:t>
          </a:r>
        </a:p>
      </dsp:txBody>
      <dsp:txXfrm>
        <a:off x="5215780" y="2303776"/>
        <a:ext cx="1622226" cy="811113"/>
      </dsp:txXfrm>
    </dsp:sp>
    <dsp:sp modelId="{6073AAC2-3916-4044-8C2B-EBE13EC01B84}">
      <dsp:nvSpPr>
        <dsp:cNvPr id="0" name=""/>
        <dsp:cNvSpPr/>
      </dsp:nvSpPr>
      <dsp:spPr>
        <a:xfrm>
          <a:off x="5621337"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4</a:t>
          </a:r>
        </a:p>
      </dsp:txBody>
      <dsp:txXfrm>
        <a:off x="5621337" y="3455557"/>
        <a:ext cx="1622226" cy="8111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EDB88-7BBC-411D-8796-52F66D46B987}" type="datetimeFigureOut">
              <a:rPr lang="da-DK" smtClean="0"/>
              <a:t>26-02-2019</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6A2AC-612E-474A-9065-31A666F74ADB}" type="slidenum">
              <a:rPr lang="da-DK" smtClean="0"/>
              <a:t>‹#›</a:t>
            </a:fld>
            <a:endParaRPr lang="da-DK"/>
          </a:p>
        </p:txBody>
      </p:sp>
    </p:spTree>
    <p:extLst>
      <p:ext uri="{BB962C8B-B14F-4D97-AF65-F5344CB8AC3E}">
        <p14:creationId xmlns:p14="http://schemas.microsoft.com/office/powerpoint/2010/main" val="104613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microsoft.com/en-us/azure/security/azure-security-disk-encryption"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s://docs.microsoft.com/azure/app-service/web-sites-purchase-ssl-web-site" TargetMode="External"/><Relationship Id="rId4" Type="http://schemas.openxmlformats.org/officeDocument/2006/relationships/hyperlink" Target="https://docs.microsoft.com/sql/relational-databases/security/encryption/always-encrypted-database-engine"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na01.safelinks.protection.outlook.com/?url=https%3A%2F%2Fen.wikipedia.org%2Fwiki%2FPrinciple_of_least_privilege&amp;data=02%7C01%7Cv-cacrim%40microsoft.com%7C6c4a7d68e52f4c64797908d635283378%7C72f988bf86f141af91ab2d7cd011db47%7C1%7C0%7C636754844110331103&amp;sdata=MRMIATTxVvWKEPJL17ncruzxj3kaklroeaYx5FXS%2BAY%3D&amp;reserved=0" TargetMode="External"/><Relationship Id="rId3" Type="http://schemas.openxmlformats.org/officeDocument/2006/relationships/hyperlink" Target="https://docs.microsoft.com/en-us/azure/active-directory/manage-apps/what-is-single-sign-on" TargetMode="External"/><Relationship Id="rId7" Type="http://schemas.openxmlformats.org/officeDocument/2006/relationships/hyperlink" Target="https://na01.safelinks.protection.outlook.com/?url=https%3A%2F%2Fen.wikipedia.org%2Fwiki%2FNeed_to_know&amp;data=02%7C01%7Cv-cacrim%40microsoft.com%7C6c4a7d68e52f4c64797908d635283378%7C72f988bf86f141af91ab2d7cd011db47%7C1%7C0%7C636754844110331103&amp;sdata=K%2FWEzjegYMVlXi5cLoRCh8%2FNEK1jx9IB%2BmbJh%2FWbn6s%3D&amp;reserved=0"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na01.safelinks.protection.outlook.com/?url=https%3A%2F%2Fdocs.microsoft.com%2Fen-us%2Fazure%2Frole-based-access-control%2Foverview&amp;data=02%7C01%7Cv-cacrim%40microsoft.com%7C6c4a7d68e52f4c64797908d635283378%7C72f988bf86f141af91ab2d7cd011db47%7C1%7C0%7C636754844110321099&amp;sdata=kFvw19Zkb92elIETeOJvgO1ShACS3ARK7Edx3L6OxbM%3D&amp;reserved=0" TargetMode="External"/><Relationship Id="rId11" Type="http://schemas.openxmlformats.org/officeDocument/2006/relationships/hyperlink" Target="https://docs.microsoft.com/en-us/azure/active-directory/privileged-identity-management/pim-configure" TargetMode="External"/><Relationship Id="rId5" Type="http://schemas.openxmlformats.org/officeDocument/2006/relationships/hyperlink" Target="https://na01.safelinks.protection.outlook.com/?url=https%3A%2F%2Fdocs.microsoft.com%2Fen-us%2Fazure%2Factive-directory%2Fconditional-access%2Foverview&amp;data=02%7C01%7Cv-cacrim%40microsoft.com%7C6c4a7d68e52f4c64797908d635283378%7C72f988bf86f141af91ab2d7cd011db47%7C1%7C0%7C636754844110311091&amp;sdata=aruX2dGVZRtL9kl4cjDlLvWGg3BQqXcqTTjIJ7kJbTY%3D&amp;reserved=0" TargetMode="External"/><Relationship Id="rId10" Type="http://schemas.openxmlformats.org/officeDocument/2006/relationships/hyperlink" Target="https://docs.microsoft.com/en-us/azure/security/azure-security-iaas" TargetMode="External"/><Relationship Id="rId4" Type="http://schemas.openxmlformats.org/officeDocument/2006/relationships/hyperlink" Target="https://docs.microsoft.com/en-us/azure/active-directory/authentication/howto-mfa-getstarted" TargetMode="External"/><Relationship Id="rId9" Type="http://schemas.openxmlformats.org/officeDocument/2006/relationships/hyperlink" Target="https://docs.microsoft.com/en-us/azure/active-directory/authentication/concept-password-ban-ba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Version 0.2</a:t>
            </a:r>
          </a:p>
        </p:txBody>
      </p:sp>
      <p:sp>
        <p:nvSpPr>
          <p:cNvPr id="4" name="Slide Number Placeholder 3"/>
          <p:cNvSpPr>
            <a:spLocks noGrp="1"/>
          </p:cNvSpPr>
          <p:nvPr>
            <p:ph type="sldNum" sz="quarter" idx="5"/>
          </p:nvPr>
        </p:nvSpPr>
        <p:spPr/>
        <p:txBody>
          <a:bodyPr/>
          <a:lstStyle/>
          <a:p>
            <a:fld id="{AA96A2AC-612E-474A-9065-31A666F74ADB}" type="slidenum">
              <a:rPr lang="da-DK" smtClean="0"/>
              <a:t>1</a:t>
            </a:fld>
            <a:endParaRPr lang="da-DK"/>
          </a:p>
        </p:txBody>
      </p:sp>
    </p:spTree>
    <p:extLst>
      <p:ext uri="{BB962C8B-B14F-4D97-AF65-F5344CB8AC3E}">
        <p14:creationId xmlns:p14="http://schemas.microsoft.com/office/powerpoint/2010/main" val="332259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indent="0">
              <a:buNone/>
            </a:pPr>
            <a:r>
              <a:rPr lang="en-US" b="0" dirty="0"/>
              <a:t>This is where</a:t>
            </a:r>
            <a:r>
              <a:rPr lang="en-US" b="0" baseline="0" dirty="0"/>
              <a:t> </a:t>
            </a:r>
            <a:r>
              <a:rPr lang="en-US" b="0" dirty="0"/>
              <a:t>Azure Resource Manager (ARM) comes</a:t>
            </a:r>
            <a:r>
              <a:rPr lang="en-US" b="0" baseline="0" dirty="0"/>
              <a:t> in. </a:t>
            </a:r>
            <a:r>
              <a:rPr lang="en-US" b="0" dirty="0"/>
              <a:t>Azure Resource Manager or (ARM) is</a:t>
            </a:r>
            <a:r>
              <a:rPr lang="en-US" b="0" baseline="0" dirty="0"/>
              <a:t> the new </a:t>
            </a:r>
            <a:r>
              <a:rPr lang="en-US" b="0" dirty="0"/>
              <a:t>Azure deployment service that was released in 2015 and  supersedes the ASM deployment service. It was first announced at Build 2014 when the new Azure portal was announced and provides a new set of API’s that are used to provision resources. ARM facilitates a modular approach to resources meaning that, resources are not dependent on other resources</a:t>
            </a:r>
            <a:r>
              <a:rPr lang="en-US" b="0" baseline="0" dirty="0"/>
              <a:t> and can exist on their own. Role based access control and template based deployment are also new in the ARM service.</a:t>
            </a:r>
            <a:endParaRPr lang="en-US" b="0"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2/26/2019 4:12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687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What are Azure Resource Groups? In order to understand what a resource group is, it’s important to know what a resource is. A resource is a manageable item that is available through Azure. Some common resources are a virtual machine, storage account, virtual network, web app and database, but there are many more.</a:t>
            </a:r>
          </a:p>
          <a:p>
            <a:pPr marL="0" indent="0">
              <a:buNone/>
            </a:pPr>
            <a:r>
              <a:rPr lang="en-US" b="0" dirty="0"/>
              <a:t>A resource group is a container that holds related resources for an application or service. A resource group can include all of the resources for an application or service, or only those resources that you group together. You can decide how you want to allocate resources to resource groups based on what makes the most sense for your organization.</a:t>
            </a:r>
          </a:p>
          <a:p>
            <a:pPr marL="0" indent="0">
              <a:buNone/>
            </a:pPr>
            <a:r>
              <a:rPr lang="en-US" b="0" dirty="0"/>
              <a:t>Each resource group can contain a maximum of 800 resources</a:t>
            </a:r>
            <a:r>
              <a:rPr lang="en-US" b="0" baseline="0" dirty="0"/>
              <a:t> and can not be nested.</a:t>
            </a:r>
            <a:endParaRPr lang="en-US" b="0" dirty="0"/>
          </a:p>
          <a:p>
            <a:pPr marL="0" indent="0">
              <a:buNone/>
            </a:pPr>
            <a:r>
              <a:rPr lang="en-US" b="0" dirty="0"/>
              <a:t>A resource can only exist in one resource group</a:t>
            </a:r>
            <a:r>
              <a:rPr lang="en-US" b="0" baseline="0" dirty="0"/>
              <a:t> at a time.</a:t>
            </a:r>
            <a:endParaRPr lang="en-US" b="0" dirty="0"/>
          </a:p>
          <a:p>
            <a:pPr marL="0" indent="0">
              <a:buNone/>
            </a:pPr>
            <a:r>
              <a:rPr lang="en-US" b="0" dirty="0"/>
              <a:t>You can add or remove</a:t>
            </a:r>
            <a:r>
              <a:rPr lang="en-US" b="0" baseline="0" dirty="0"/>
              <a:t> </a:t>
            </a:r>
            <a:r>
              <a:rPr lang="en-US" b="0" dirty="0"/>
              <a:t>resources to a resource group at any time,</a:t>
            </a:r>
            <a:r>
              <a:rPr lang="en-US" b="0" baseline="0" dirty="0"/>
              <a:t> and</a:t>
            </a:r>
          </a:p>
          <a:p>
            <a:pPr marL="0" indent="0">
              <a:buNone/>
            </a:pPr>
            <a:r>
              <a:rPr lang="en-US" b="0" dirty="0"/>
              <a:t>A resource group can contain resources that reside in different regions</a:t>
            </a:r>
            <a:r>
              <a:rPr lang="en-US" b="0" baseline="0" dirty="0"/>
              <a:t>. Giving you more flexibility for your solution.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14</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199576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15</a:t>
            </a:fld>
            <a:endParaRPr lang="en-AU"/>
          </a:p>
        </p:txBody>
      </p:sp>
    </p:spTree>
    <p:extLst>
      <p:ext uri="{BB962C8B-B14F-4D97-AF65-F5344CB8AC3E}">
        <p14:creationId xmlns:p14="http://schemas.microsoft.com/office/powerpoint/2010/main" val="1987173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Security Center</a:t>
            </a:r>
          </a:p>
          <a:p>
            <a:r>
              <a:rPr lang="en-US" baseline="0" dirty="0"/>
              <a:t>https://docs.microsoft.com/en-us/azure/security-center/</a:t>
            </a:r>
          </a:p>
          <a:p>
            <a:pPr marL="342900" indent="-342900">
              <a:buFont typeface="Arial" panose="020B0604020202020204" pitchFamily="34" charset="0"/>
              <a:buChar char="•"/>
            </a:pPr>
            <a:r>
              <a:rPr lang="en-US" sz="2000" dirty="0"/>
              <a:t>Azure service that allows customers to:</a:t>
            </a:r>
          </a:p>
          <a:p>
            <a:pPr marL="890270" lvl="1" indent="-342900">
              <a:buFont typeface="Wingdings" panose="05000000000000000000" pitchFamily="2" charset="2"/>
              <a:buChar char="ü"/>
            </a:pPr>
            <a:r>
              <a:rPr lang="en-US" sz="2000" dirty="0"/>
              <a:t>Gain visibility and control into their Azure infrastructure</a:t>
            </a:r>
            <a:endParaRPr lang="en-US" sz="2000" dirty="0">
              <a:cs typeface="Segoe UI Semilight"/>
            </a:endParaRPr>
          </a:p>
          <a:p>
            <a:pPr marL="890270" lvl="1" indent="-342900">
              <a:buFont typeface="Wingdings" panose="05000000000000000000" pitchFamily="2" charset="2"/>
              <a:buChar char="ü"/>
            </a:pPr>
            <a:r>
              <a:rPr lang="en-US" sz="2000" dirty="0"/>
              <a:t>Integrate 3</a:t>
            </a:r>
            <a:r>
              <a:rPr lang="en-US" sz="2000" baseline="30000" dirty="0"/>
              <a:t>rd</a:t>
            </a:r>
            <a:r>
              <a:rPr lang="en-US" sz="2000" dirty="0"/>
              <a:t> party partner solutions with a click of a button </a:t>
            </a:r>
            <a:endParaRPr lang="en-US" sz="2000" dirty="0">
              <a:cs typeface="Segoe UI Semilight"/>
            </a:endParaRPr>
          </a:p>
          <a:p>
            <a:pPr marL="890270" lvl="1" indent="-342900">
              <a:buFont typeface="Wingdings" panose="05000000000000000000" pitchFamily="2" charset="2"/>
              <a:buChar char="ü"/>
            </a:pPr>
            <a:r>
              <a:rPr lang="en-US" sz="2000" dirty="0"/>
              <a:t>Detect attacks on resources deployed in the environment</a:t>
            </a:r>
            <a:endParaRPr lang="en-US" sz="2000" dirty="0">
              <a:cs typeface="Segoe UI Semilight"/>
            </a:endParaRPr>
          </a:p>
          <a:p>
            <a:pPr marL="342900" indent="-342900">
              <a:buFont typeface="Arial" panose="020B0604020202020204" pitchFamily="34" charset="0"/>
              <a:buChar char="•"/>
            </a:pPr>
            <a:r>
              <a:rPr lang="en-US" sz="2000" dirty="0"/>
              <a:t>Three main pillars:</a:t>
            </a:r>
          </a:p>
          <a:p>
            <a:pPr marL="890270" lvl="1" indent="-342900">
              <a:buFont typeface="Wingdings" panose="05000000000000000000" pitchFamily="2" charset="2"/>
              <a:buChar char="ü"/>
            </a:pPr>
            <a:r>
              <a:rPr lang="en-US" sz="2000" dirty="0"/>
              <a:t>Prevention pillar helps you harden your environment (recommendations, visibility) – Free of charge</a:t>
            </a:r>
            <a:endParaRPr lang="en-US" sz="2000" dirty="0">
              <a:cs typeface="Segoe UI Semilight"/>
            </a:endParaRPr>
          </a:p>
          <a:p>
            <a:pPr marL="890270" lvl="1" indent="-342900">
              <a:buFont typeface="Wingdings" panose="05000000000000000000" pitchFamily="2" charset="2"/>
              <a:buChar char="ü"/>
            </a:pPr>
            <a:r>
              <a:rPr lang="en-US" sz="2000" dirty="0"/>
              <a:t>Detection pillar helps you detect gaps in your prevention strategy (threats) – ASC Standard or OMS Security</a:t>
            </a:r>
            <a:endParaRPr lang="en-US" sz="2000" dirty="0">
              <a:cs typeface="Segoe UI Semilight"/>
            </a:endParaRPr>
          </a:p>
          <a:p>
            <a:pPr marL="890270" lvl="1" indent="-342900">
              <a:buFont typeface="Wingdings" panose="05000000000000000000" pitchFamily="2" charset="2"/>
              <a:buChar char="ü"/>
            </a:pPr>
            <a:r>
              <a:rPr lang="en-US" sz="2000" dirty="0"/>
              <a:t>Respond Pillar, Advanced Cloud Defense – tools to stay productive and secure.</a:t>
            </a:r>
            <a:endParaRPr lang="en-US" sz="2000" dirty="0">
              <a:cs typeface="Segoe UI Semilight"/>
            </a:endParaRP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939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Out of the box notable events in the dashboard, or create custom queries.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Security Centre being IN the cloud is updated at the speed of the cloud. If we update things internally due to a new vulnerability being identified then it is pushed globally. Gone are the days of having to wait for the monthly virus definition and signature updates.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recommended controls take the guess work out of your security and forensic posture. You’re presented with an aggregated timeline of an event with the recommendations on the steps to take to mitigate the issues. Allowing you to react much quicker than you normally would, while allocating resources to the right things rather than just hunting through event logs attempting to ascertain what happened and where. </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58464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Important to note that you can monitor resources running in other clouds and on-prem with the monitoring agent. </a:t>
            </a:r>
          </a:p>
          <a:p>
            <a:r>
              <a:rPr lang="en-US" baseline="0" dirty="0"/>
              <a:t>Additionally you can incorporate connected security solutions running in Azure, like firewalls and antimalware. AAD Information Protection as well as any security solution that supported Common Event Format (CEF). </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49503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are covered for your security score out of the box with the Free Tier, however it is important to note that you are required to upgrade to the Standard Tier to get access to Threat Protection and the advanced protections.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Your secure score is based on our recommended security posture, and you’re attributed a score based on how close to meeting the requirements you are. </a:t>
            </a:r>
          </a:p>
          <a:p>
            <a:r>
              <a:rPr lang="en-US" baseline="0" dirty="0"/>
              <a:t>As </a:t>
            </a:r>
            <a:r>
              <a:rPr lang="en-US" baseline="0" dirty="0" err="1"/>
              <a:t>organisations</a:t>
            </a:r>
            <a:r>
              <a:rPr lang="en-US" baseline="0" dirty="0"/>
              <a:t> become more global, it’s important to be aware of your regulatory compliance. This feature is currently in preview however will expand to include more regulations as time goes on. Again, enabled out of the box and with specific recommendations on what you need to fix to bring your organization in line.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73054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Adaptive application controls – automated end-to-end app whitelisting built in to ASC. Uses ASC ML to </a:t>
            </a:r>
            <a:r>
              <a:rPr lang="en-US" baseline="0" dirty="0" err="1"/>
              <a:t>analyse</a:t>
            </a:r>
            <a:r>
              <a:rPr lang="en-US" baseline="0" dirty="0"/>
              <a:t> applications running on your VMs and helps you apply whitelisting rules using inbuilt intelligence. </a:t>
            </a:r>
          </a:p>
          <a:p>
            <a:r>
              <a:rPr lang="en-US" baseline="0" dirty="0"/>
              <a:t>Just in time VM access – with the emphasis on identity being the new security perimeter  and giving our admins the least amount of privilege for the least amount of time, comes the ability to provide VM access only for a defined period. And as of recently it has been made available from the VM blade directly. </a:t>
            </a:r>
          </a:p>
          <a:p>
            <a:r>
              <a:rPr lang="en-US" baseline="0" dirty="0"/>
              <a:t>File Integrity Monitoring is a great way to monitor specific files and registry locations both in MSFT and Linux environments that are key to protecting against malicious actions. If you have specific file shares or registry settings you can add those as custom locations and be notified whenever they are changed.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6163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6967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22</a:t>
            </a:fld>
            <a:endParaRPr lang="en-AU"/>
          </a:p>
        </p:txBody>
      </p:sp>
    </p:spTree>
    <p:extLst>
      <p:ext uri="{BB962C8B-B14F-4D97-AF65-F5344CB8AC3E}">
        <p14:creationId xmlns:p14="http://schemas.microsoft.com/office/powerpoint/2010/main" val="312150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2/26/2019 4:12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91030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Monitor Overview</a:t>
            </a:r>
          </a:p>
          <a:p>
            <a:r>
              <a:rPr lang="en-US" baseline="0" dirty="0"/>
              <a:t>https://docs.microsoft.com/en-au/azure/azure-monitor/overview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7538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2357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4341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3399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4384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9613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673331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76705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036668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Policy Definition structure. The management policy definition is created using the JSON format</a:t>
            </a:r>
            <a:r>
              <a:rPr lang="en-US" baseline="0" dirty="0">
                <a:latin typeface="Segoe UI" panose="020B0502040204020203" pitchFamily="34" charset="0"/>
                <a:cs typeface="Segoe UI" panose="020B0502040204020203" pitchFamily="34" charset="0"/>
              </a:rPr>
              <a:t> which is then called by PowerShell or the REST API.</a:t>
            </a: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It consists of one or more conditions</a:t>
            </a:r>
            <a:r>
              <a:rPr lang="en-US" baseline="0" dirty="0">
                <a:latin typeface="Segoe UI" panose="020B0502040204020203" pitchFamily="34" charset="0"/>
                <a:cs typeface="Segoe UI" panose="020B0502040204020203" pitchFamily="34" charset="0"/>
              </a:rPr>
              <a:t> or </a:t>
            </a:r>
            <a:r>
              <a:rPr lang="en-US" dirty="0">
                <a:latin typeface="Segoe UI" panose="020B0502040204020203" pitchFamily="34" charset="0"/>
                <a:cs typeface="Segoe UI" panose="020B0502040204020203" pitchFamily="34" charset="0"/>
              </a:rPr>
              <a:t>logical operators which define the actions and an effect which tells what happens when the conditions are fulfilled.</a:t>
            </a:r>
          </a:p>
          <a:p>
            <a:pPr marL="0" indent="0">
              <a:buNone/>
            </a:pPr>
            <a:r>
              <a:rPr lang="en-US" b="0" dirty="0">
                <a:latin typeface="Segoe UI" panose="020B0502040204020203" pitchFamily="34" charset="0"/>
                <a:cs typeface="Segoe UI" panose="020B0502040204020203" pitchFamily="34" charset="0"/>
              </a:rPr>
              <a:t>At a minimum, a policy contains: Condition</a:t>
            </a:r>
            <a:r>
              <a:rPr lang="en-US" b="0" baseline="0" dirty="0">
                <a:latin typeface="Segoe UI" panose="020B0502040204020203" pitchFamily="34" charset="0"/>
                <a:cs typeface="Segoe UI" panose="020B0502040204020203" pitchFamily="34" charset="0"/>
              </a:rPr>
              <a:t> or </a:t>
            </a:r>
            <a:r>
              <a:rPr lang="en-US" b="0" dirty="0">
                <a:latin typeface="Segoe UI" panose="020B0502040204020203" pitchFamily="34" charset="0"/>
                <a:cs typeface="Segoe UI" panose="020B0502040204020203" pitchFamily="34" charset="0"/>
              </a:rPr>
              <a:t>Logical operators</a:t>
            </a:r>
            <a:r>
              <a:rPr lang="en-US" b="0" baseline="0" dirty="0">
                <a:latin typeface="Segoe UI" panose="020B0502040204020203" pitchFamily="34" charset="0"/>
                <a:cs typeface="Segoe UI" panose="020B0502040204020203" pitchFamily="34" charset="0"/>
              </a:rPr>
              <a:t> </a:t>
            </a:r>
            <a:r>
              <a:rPr lang="en-US" b="0" dirty="0">
                <a:latin typeface="Segoe UI" panose="020B0502040204020203" pitchFamily="34" charset="0"/>
                <a:cs typeface="Segoe UI" panose="020B0502040204020203" pitchFamily="34" charset="0"/>
              </a:rPr>
              <a:t>which are a set of conditions that can be manipulated through a set of logical operators</a:t>
            </a:r>
            <a:r>
              <a:rPr lang="en-US" b="0" baseline="0" dirty="0">
                <a:latin typeface="Segoe UI" panose="020B0502040204020203" pitchFamily="34" charset="0"/>
                <a:cs typeface="Segoe UI" panose="020B0502040204020203" pitchFamily="34" charset="0"/>
              </a:rPr>
              <a:t> and it contains an </a:t>
            </a:r>
            <a:r>
              <a:rPr lang="en-US" b="0" dirty="0">
                <a:latin typeface="Segoe UI" panose="020B0502040204020203" pitchFamily="34" charset="0"/>
                <a:cs typeface="Segoe UI" panose="020B0502040204020203" pitchFamily="34" charset="0"/>
              </a:rPr>
              <a:t>Effect. The Effect describes what the result will be when the condition is satisfied.</a:t>
            </a:r>
            <a:r>
              <a:rPr lang="en-US" b="0" baseline="0" dirty="0">
                <a:latin typeface="Segoe UI" panose="020B0502040204020203" pitchFamily="34" charset="0"/>
                <a:cs typeface="Segoe UI" panose="020B0502040204020203" pitchFamily="34" charset="0"/>
              </a:rPr>
              <a:t> There are 3 different types of Effect. D</a:t>
            </a:r>
            <a:r>
              <a:rPr lang="en-US" b="0" dirty="0">
                <a:latin typeface="Segoe UI" panose="020B0502040204020203" pitchFamily="34" charset="0"/>
                <a:cs typeface="Segoe UI" panose="020B0502040204020203" pitchFamily="34" charset="0"/>
              </a:rPr>
              <a:t>eny, audit or append.</a:t>
            </a:r>
          </a:p>
          <a:p>
            <a:pPr marL="0" indent="0">
              <a:buNone/>
            </a:pPr>
            <a:r>
              <a:rPr lang="en-US" b="0" dirty="0"/>
              <a:t>Deny generates an event in the audit log and fails the request,</a:t>
            </a:r>
          </a:p>
          <a:p>
            <a:pPr marL="0" indent="0">
              <a:buNone/>
            </a:pPr>
            <a:r>
              <a:rPr lang="en-US" b="0" dirty="0"/>
              <a:t>Audit generates an event in audit log but does not fail the request and lastly</a:t>
            </a:r>
          </a:p>
          <a:p>
            <a:pPr marL="0" indent="0">
              <a:buNone/>
            </a:pPr>
            <a:r>
              <a:rPr lang="en-US" b="0" dirty="0"/>
              <a:t>Append which adds a defined set of fields</a:t>
            </a:r>
            <a:r>
              <a:rPr lang="en-US" b="0" baseline="0" dirty="0"/>
              <a:t> </a:t>
            </a:r>
            <a:r>
              <a:rPr lang="en-US" b="0" dirty="0"/>
              <a:t>to the request</a:t>
            </a:r>
            <a:r>
              <a:rPr lang="en-US" b="0" baseline="0" dirty="0"/>
              <a:t>.</a:t>
            </a: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651662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2/26/2019 4:12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416139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2/26/2019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007572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Resource Locks. As an administrator, you may need to lock a subscription, resource group, or resource to prevent other users in your organization from accidentally deleting or modifying critical resources. Using</a:t>
            </a:r>
            <a:r>
              <a:rPr lang="en-US" b="0" baseline="0" dirty="0"/>
              <a:t> ARM Resource Locks, you’re now able to do this. You can</a:t>
            </a:r>
            <a:r>
              <a:rPr lang="en-US" b="0" dirty="0"/>
              <a:t> set the lock level to, </a:t>
            </a:r>
            <a:r>
              <a:rPr lang="en-US" b="0" dirty="0" err="1"/>
              <a:t>CanNotDelete</a:t>
            </a:r>
            <a:r>
              <a:rPr lang="en-US" b="0" dirty="0"/>
              <a:t> or </a:t>
            </a:r>
            <a:r>
              <a:rPr lang="en-US" b="0" dirty="0" err="1"/>
              <a:t>ReadOnly</a:t>
            </a:r>
            <a:r>
              <a:rPr lang="en-US" b="0" dirty="0"/>
              <a:t>. </a:t>
            </a:r>
          </a:p>
          <a:p>
            <a:pPr marL="0" indent="0">
              <a:buNone/>
            </a:pPr>
            <a:r>
              <a:rPr lang="en-US" b="0" dirty="0" err="1"/>
              <a:t>CanNotDelete</a:t>
            </a:r>
            <a:r>
              <a:rPr lang="en-US" b="0" dirty="0"/>
              <a:t> means authorized users can still read and modify a resource, but they can't delete it. </a:t>
            </a:r>
          </a:p>
          <a:p>
            <a:pPr marL="0" indent="0">
              <a:buNone/>
            </a:pPr>
            <a:r>
              <a:rPr lang="en-US" b="0" dirty="0" err="1"/>
              <a:t>ReadOnly</a:t>
            </a:r>
            <a:r>
              <a:rPr lang="en-US" b="0" dirty="0"/>
              <a:t> means authorized users can read from a resource, but they can't delete it or perform any actions on it,</a:t>
            </a:r>
            <a:r>
              <a:rPr lang="en-US" b="0" baseline="0" dirty="0"/>
              <a:t> effectively, t</a:t>
            </a:r>
            <a:r>
              <a:rPr lang="en-US" b="0" dirty="0"/>
              <a:t>he permission on the resource is restricted to the Reader role.</a:t>
            </a:r>
          </a:p>
          <a:p>
            <a:pPr marL="0" indent="0">
              <a:buNone/>
            </a:pPr>
            <a:r>
              <a:rPr lang="en-US" b="0" dirty="0"/>
              <a:t>Resource locks apply to Everyone, including Administrators.</a:t>
            </a:r>
          </a:p>
          <a:p>
            <a:pPr marL="0" indent="0">
              <a:buNone/>
            </a:pPr>
            <a:r>
              <a:rPr lang="en-US" b="0" dirty="0"/>
              <a:t>It</a:t>
            </a:r>
            <a:r>
              <a:rPr lang="en-US" b="0" baseline="0" dirty="0"/>
              <a:t> is also important to note that a</a:t>
            </a:r>
            <a:r>
              <a:rPr lang="en-US" b="0" dirty="0"/>
              <a:t>pplying a </a:t>
            </a:r>
            <a:r>
              <a:rPr lang="en-US" b="0" dirty="0" err="1"/>
              <a:t>ReadOnly</a:t>
            </a:r>
            <a:r>
              <a:rPr lang="en-US" b="0" dirty="0"/>
              <a:t> lock can lead to unexpected results because some operations that seem like read operations actually require additional actions. For example, placing a </a:t>
            </a:r>
            <a:r>
              <a:rPr lang="en-US" b="0" dirty="0" err="1"/>
              <a:t>ReadOnly</a:t>
            </a:r>
            <a:r>
              <a:rPr lang="en-US" b="0" dirty="0"/>
              <a:t> lock on a storage account prevents all users from listing the keys. The list keys operation is handled through a POST request because the returned keys are available for write operations. For another example, placing a </a:t>
            </a:r>
            <a:r>
              <a:rPr lang="en-US" b="0" dirty="0" err="1"/>
              <a:t>ReadOnly</a:t>
            </a:r>
            <a:r>
              <a:rPr lang="en-US" b="0" dirty="0"/>
              <a:t> lock on an App Service resource prevents Visual Studio Server Explorer from displaying files for the resource because that interaction requires write access.</a:t>
            </a:r>
            <a:r>
              <a:rPr lang="en-US" b="0" baseline="0" dirty="0"/>
              <a:t> Use this resource lock type with caution.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35</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28079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36</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996363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37</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605733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38</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4878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dirty="0"/>
              <a:t>https://docs.microsoft.com/en-us/learn/modules/intro-to-governance/4-management-groups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39</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585016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Blueprint</a:t>
            </a:r>
            <a:r>
              <a:rPr lang="en-US" sz="1200" b="0" i="0" u="none" strike="noStrike" kern="1200" dirty="0">
                <a:solidFill>
                  <a:schemeClr val="tx1"/>
                </a:solidFill>
                <a:effectLst/>
                <a:latin typeface="+mn-lt"/>
                <a:ea typeface="+mn-ea"/>
                <a:cs typeface="+mn-cs"/>
              </a:rPr>
              <a:t> allows you to define a repeatable set of Azure resources that implement and adhere to your organization's standards, patterns, and requirements. Blueprint enables development teams to rapidly build and deploy new environments with the knowledge that they're building within organizational compliance with a set of built-in components that speed up development and delivery.</a:t>
            </a:r>
          </a:p>
          <a:p>
            <a:endParaRPr lang="en-US" b="0" dirty="0"/>
          </a:p>
          <a:p>
            <a:endParaRPr lang="en-US" b="0" dirty="0"/>
          </a:p>
          <a:p>
            <a:r>
              <a:rPr lang="en-US" b="0" dirty="0"/>
              <a:t>https://docs.microsoft.com/en-us/learn/modules/intro-to-governance/5-azure-blueprints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40</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40974129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41</a:t>
            </a:fld>
            <a:endParaRPr lang="en-AU"/>
          </a:p>
        </p:txBody>
      </p:sp>
    </p:spTree>
    <p:extLst>
      <p:ext uri="{BB962C8B-B14F-4D97-AF65-F5344CB8AC3E}">
        <p14:creationId xmlns:p14="http://schemas.microsoft.com/office/powerpoint/2010/main" val="787623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a:p>
            <a:endParaRPr lang="en-US" baseline="0" dirty="0"/>
          </a:p>
          <a:p>
            <a:r>
              <a:rPr lang="en-US" sz="1200" b="1" i="0" u="none" strike="noStrike" kern="1200" dirty="0">
                <a:solidFill>
                  <a:schemeClr val="tx1"/>
                </a:solidFill>
                <a:effectLst/>
                <a:latin typeface="+mn-lt"/>
                <a:ea typeface="+mn-ea"/>
                <a:cs typeface="+mn-cs"/>
              </a:rPr>
              <a:t>What is Azure Key Vault?</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https://docs.microsoft.com/en-us/azure/key-vault/key-vault-overview#securely-store-secrets-and-keys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Key Vault is a cloud service that works as a secure secrets store.</a:t>
            </a:r>
          </a:p>
          <a:p>
            <a:r>
              <a:rPr lang="en-US" sz="1200" b="0" i="0" u="none" strike="noStrike" kern="1200" dirty="0">
                <a:solidFill>
                  <a:schemeClr val="tx1"/>
                </a:solidFill>
                <a:effectLst/>
                <a:latin typeface="+mn-lt"/>
                <a:ea typeface="+mn-ea"/>
                <a:cs typeface="+mn-cs"/>
              </a:rPr>
              <a:t>You have passwords, connection strings, and other pieces of information that are needed to keep your applications working. You want to make sure that this information is available but that it is secured. This is where Azure Key Vault can help. Azure Key Vault can help you securely store and manage application secrets.</a:t>
            </a:r>
          </a:p>
          <a:p>
            <a:r>
              <a:rPr lang="en-US" sz="1200" b="0" i="0" u="none" strike="noStrike" kern="1200" dirty="0">
                <a:solidFill>
                  <a:schemeClr val="tx1"/>
                </a:solidFill>
                <a:effectLst/>
                <a:latin typeface="+mn-lt"/>
                <a:ea typeface="+mn-ea"/>
                <a:cs typeface="+mn-cs"/>
              </a:rPr>
              <a:t>Key Vault allows you to create multiple secure containers, called vaults. These vaults are backed by hardware security modules (HSMs). Vaults help reduce the chances of accidental loss of security information by centralizing the storage of application secrets. Key Vaults also control and log the access to anything stored in them. Azure Key Vault can handle requesting and renewing Transport Layer Security (TLS) certificates, providing the features required for a robust certificate lifecycle management solution.</a:t>
            </a:r>
          </a:p>
          <a:p>
            <a:r>
              <a:rPr lang="en-US" sz="1200" b="0" i="0" u="none" strike="noStrike" kern="1200" dirty="0">
                <a:solidFill>
                  <a:schemeClr val="tx1"/>
                </a:solidFill>
                <a:effectLst/>
                <a:latin typeface="+mn-lt"/>
                <a:ea typeface="+mn-ea"/>
                <a:cs typeface="+mn-cs"/>
              </a:rPr>
              <a:t>Azure Key vault is designed to support any type of secret. By this we mean Key Vault can be used to store passwords, database credentials, API keys and, certificates, which can be either software protected or HSM protected</a:t>
            </a:r>
          </a:p>
          <a:p>
            <a:r>
              <a:rPr lang="en-US" sz="1200" b="1" i="0" u="none" strike="noStrike" kern="1200" dirty="0">
                <a:solidFill>
                  <a:schemeClr val="tx1"/>
                </a:solidFill>
                <a:effectLst/>
                <a:latin typeface="+mn-lt"/>
                <a:ea typeface="+mn-ea"/>
                <a:cs typeface="+mn-cs"/>
              </a:rPr>
              <a:t>Why use Azure Key Vault?</a:t>
            </a:r>
          </a:p>
          <a:p>
            <a:r>
              <a:rPr lang="en-US" sz="1200" b="1" i="0" u="none" strike="noStrike" kern="1200" dirty="0">
                <a:solidFill>
                  <a:schemeClr val="tx1"/>
                </a:solidFill>
                <a:effectLst/>
                <a:latin typeface="+mn-lt"/>
                <a:ea typeface="+mn-ea"/>
                <a:cs typeface="+mn-cs"/>
              </a:rPr>
              <a:t>Centralize application secrets</a:t>
            </a:r>
          </a:p>
          <a:p>
            <a:r>
              <a:rPr lang="en-US" sz="1200" b="0" i="0" u="none" strike="noStrike" kern="1200" dirty="0">
                <a:solidFill>
                  <a:schemeClr val="tx1"/>
                </a:solidFill>
                <a:effectLst/>
                <a:latin typeface="+mn-lt"/>
                <a:ea typeface="+mn-ea"/>
                <a:cs typeface="+mn-cs"/>
              </a:rPr>
              <a:t>Centralizing storage of application secrets in Azure Key Vault allows you to control their distribution. Key Vault greatly reduces the chances that secrets may be accidentally leaked. When using Key Vault, application developers no longer need to store security information in their application. This eliminates the need to make this information part of the code. For example, an application may need to connect to a database. Instead of storing the connection string in the app codes, store it securely in Key Vault.</a:t>
            </a:r>
          </a:p>
          <a:p>
            <a:r>
              <a:rPr lang="en-US" sz="1200" b="0" i="0" u="none" strike="noStrike" kern="1200" dirty="0">
                <a:solidFill>
                  <a:schemeClr val="tx1"/>
                </a:solidFill>
                <a:effectLst/>
                <a:latin typeface="+mn-lt"/>
                <a:ea typeface="+mn-ea"/>
                <a:cs typeface="+mn-cs"/>
              </a:rPr>
              <a:t>Your applications can securely access the information they need by using URIs that allow them to retrieve specific versions of a secret after the application’s key or secret is stored in Azure Key Vault. This happens without having to write custom code to protect any of the secret information.</a:t>
            </a:r>
          </a:p>
          <a:p>
            <a:r>
              <a:rPr lang="en-US" sz="1200" b="1" i="0" u="none" strike="noStrike" kern="1200" dirty="0">
                <a:solidFill>
                  <a:schemeClr val="tx1"/>
                </a:solidFill>
                <a:effectLst/>
                <a:latin typeface="+mn-lt"/>
                <a:ea typeface="+mn-ea"/>
                <a:cs typeface="+mn-cs"/>
              </a:rPr>
              <a:t>Securely store secrets and keys</a:t>
            </a:r>
          </a:p>
          <a:p>
            <a:r>
              <a:rPr lang="en-US" sz="1200" b="0" i="0" u="none" strike="noStrike" kern="1200" dirty="0">
                <a:solidFill>
                  <a:schemeClr val="tx1"/>
                </a:solidFill>
                <a:effectLst/>
                <a:latin typeface="+mn-lt"/>
                <a:ea typeface="+mn-ea"/>
                <a:cs typeface="+mn-cs"/>
              </a:rPr>
              <a:t>Secrets and keys are safeguarded by Azure, using industry-standard algorithms, key lengths, and hardware security modules (HSMs). The HSMs used are Federal Information Processing Standards (FIPS) 140-2 Level 2 validated.</a:t>
            </a:r>
          </a:p>
          <a:p>
            <a:r>
              <a:rPr lang="en-US" sz="1200" b="0" i="0" u="none" strike="noStrike" kern="1200" dirty="0">
                <a:solidFill>
                  <a:schemeClr val="tx1"/>
                </a:solidFill>
                <a:effectLst/>
                <a:latin typeface="+mn-lt"/>
                <a:ea typeface="+mn-ea"/>
                <a:cs typeface="+mn-cs"/>
              </a:rPr>
              <a:t>Access to a key vault requires proper authentication and authorization before a caller (user or application) can get access. Authentication establishes the identity of the caller, while authorization determines the operations that they are allowed to perform.</a:t>
            </a:r>
          </a:p>
          <a:p>
            <a:r>
              <a:rPr lang="en-US" sz="1200" b="0" i="0" u="none" strike="noStrike" kern="1200" dirty="0">
                <a:solidFill>
                  <a:schemeClr val="tx1"/>
                </a:solidFill>
                <a:effectLst/>
                <a:latin typeface="+mn-lt"/>
                <a:ea typeface="+mn-ea"/>
                <a:cs typeface="+mn-cs"/>
              </a:rPr>
              <a:t>Authentication is done via Azure Active Directory. Authorization may be done via role-based access control (RBAC) or Key Vault access policy. RBAC is used when dealing with the management of the vaults and key vault access policy is used when attempting to access data stored in a vault.</a:t>
            </a:r>
          </a:p>
          <a:p>
            <a:r>
              <a:rPr lang="en-US" sz="1200" b="0" i="0" u="none" strike="noStrike" kern="1200" dirty="0">
                <a:solidFill>
                  <a:schemeClr val="tx1"/>
                </a:solidFill>
                <a:effectLst/>
                <a:latin typeface="+mn-lt"/>
                <a:ea typeface="+mn-ea"/>
                <a:cs typeface="+mn-cs"/>
              </a:rPr>
              <a:t>Azure Key Vaults may be either software- or hardware-HSM protected. For situations where you require added assurance you can import or generate keys in hardware security modules (HSMs) that never leave the HSM boundary. Microsoft uses Thales hardware security modules. You can use Thales tools to move a key from your HSM to Azure Key Vault.</a:t>
            </a:r>
          </a:p>
          <a:p>
            <a:r>
              <a:rPr lang="en-US" sz="1200" b="0" i="0" u="none" strike="noStrike" kern="1200" dirty="0">
                <a:solidFill>
                  <a:schemeClr val="tx1"/>
                </a:solidFill>
                <a:effectLst/>
                <a:latin typeface="+mn-lt"/>
                <a:ea typeface="+mn-ea"/>
                <a:cs typeface="+mn-cs"/>
              </a:rPr>
              <a:t>Finally, Azure Key Vault is designed so that Microsoft does not see or extract your data.</a:t>
            </a:r>
          </a:p>
          <a:p>
            <a:r>
              <a:rPr lang="en-US" sz="1200" b="1" i="0" u="none" strike="noStrike" kern="1200" dirty="0">
                <a:solidFill>
                  <a:schemeClr val="tx1"/>
                </a:solidFill>
                <a:effectLst/>
                <a:latin typeface="+mn-lt"/>
                <a:ea typeface="+mn-ea"/>
                <a:cs typeface="+mn-cs"/>
              </a:rPr>
              <a:t>Monitor access and use</a:t>
            </a:r>
          </a:p>
          <a:p>
            <a:r>
              <a:rPr lang="en-US" sz="1200" b="0" i="0" u="none" strike="noStrike" kern="1200" dirty="0">
                <a:solidFill>
                  <a:schemeClr val="tx1"/>
                </a:solidFill>
                <a:effectLst/>
                <a:latin typeface="+mn-lt"/>
                <a:ea typeface="+mn-ea"/>
                <a:cs typeface="+mn-cs"/>
              </a:rPr>
              <a:t>Once you have created a couple of Key Vaults, you will want to monitor how and when your keys and secrets are being accessed. You can do this by enabling logging for Key Vault. You can configure Azure Key Vault to:</a:t>
            </a:r>
          </a:p>
          <a:p>
            <a:r>
              <a:rPr lang="en-US" sz="1200" b="0" i="0" u="none" strike="noStrike" kern="1200" dirty="0">
                <a:solidFill>
                  <a:schemeClr val="tx1"/>
                </a:solidFill>
                <a:effectLst/>
                <a:latin typeface="+mn-lt"/>
                <a:ea typeface="+mn-ea"/>
                <a:cs typeface="+mn-cs"/>
              </a:rPr>
              <a:t>Archive to a storage account.</a:t>
            </a:r>
          </a:p>
          <a:p>
            <a:r>
              <a:rPr lang="en-US" sz="1200" b="0" i="0" u="none" strike="noStrike" kern="1200" dirty="0">
                <a:solidFill>
                  <a:schemeClr val="tx1"/>
                </a:solidFill>
                <a:effectLst/>
                <a:latin typeface="+mn-lt"/>
                <a:ea typeface="+mn-ea"/>
                <a:cs typeface="+mn-cs"/>
              </a:rPr>
              <a:t>Stream to an event hub.</a:t>
            </a:r>
          </a:p>
          <a:p>
            <a:r>
              <a:rPr lang="en-US" sz="1200" b="0" i="0" u="none" strike="noStrike" kern="1200" dirty="0">
                <a:solidFill>
                  <a:schemeClr val="tx1"/>
                </a:solidFill>
                <a:effectLst/>
                <a:latin typeface="+mn-lt"/>
                <a:ea typeface="+mn-ea"/>
                <a:cs typeface="+mn-cs"/>
              </a:rPr>
              <a:t>Send the logs to Log Analytics.</a:t>
            </a:r>
          </a:p>
          <a:p>
            <a:r>
              <a:rPr lang="en-US" sz="1200" b="0" i="0" u="none" strike="noStrike" kern="1200" dirty="0">
                <a:solidFill>
                  <a:schemeClr val="tx1"/>
                </a:solidFill>
                <a:effectLst/>
                <a:latin typeface="+mn-lt"/>
                <a:ea typeface="+mn-ea"/>
                <a:cs typeface="+mn-cs"/>
              </a:rPr>
              <a:t>You have control over your logs and you may secure them by restricting access and you may also delete logs that you no longer need.</a:t>
            </a:r>
          </a:p>
          <a:p>
            <a:r>
              <a:rPr lang="en-US" sz="1200" b="1" i="0" u="none" strike="noStrike" kern="1200" dirty="0">
                <a:solidFill>
                  <a:schemeClr val="tx1"/>
                </a:solidFill>
                <a:effectLst/>
                <a:latin typeface="+mn-lt"/>
                <a:ea typeface="+mn-ea"/>
                <a:cs typeface="+mn-cs"/>
              </a:rPr>
              <a:t>Simplified administration of application secrets</a:t>
            </a:r>
          </a:p>
          <a:p>
            <a:r>
              <a:rPr lang="en-US" sz="1200" b="0" i="0" u="none" strike="noStrike" kern="1200" dirty="0">
                <a:solidFill>
                  <a:schemeClr val="tx1"/>
                </a:solidFill>
                <a:effectLst/>
                <a:latin typeface="+mn-lt"/>
                <a:ea typeface="+mn-ea"/>
                <a:cs typeface="+mn-cs"/>
              </a:rPr>
              <a:t>When storing valuable data, you must take several steps. Security information must be secured, it must follow a lifecycle, it must be highly available. Azure Key Vault simplifies a lot of this by:</a:t>
            </a:r>
          </a:p>
          <a:p>
            <a:r>
              <a:rPr lang="en-US" sz="1200" b="0" i="0" u="none" strike="noStrike" kern="1200" dirty="0">
                <a:solidFill>
                  <a:schemeClr val="tx1"/>
                </a:solidFill>
                <a:effectLst/>
                <a:latin typeface="+mn-lt"/>
                <a:ea typeface="+mn-ea"/>
                <a:cs typeface="+mn-cs"/>
              </a:rPr>
              <a:t>Removing the need for in-house knowledge of Hardware Security Modules</a:t>
            </a:r>
          </a:p>
          <a:p>
            <a:r>
              <a:rPr lang="en-US" sz="1200" b="0" i="0" u="none" strike="noStrike" kern="1200" dirty="0">
                <a:solidFill>
                  <a:schemeClr val="tx1"/>
                </a:solidFill>
                <a:effectLst/>
                <a:latin typeface="+mn-lt"/>
                <a:ea typeface="+mn-ea"/>
                <a:cs typeface="+mn-cs"/>
              </a:rPr>
              <a:t>Scaling up on short notice to meet your organization’s usage spikes.</a:t>
            </a:r>
          </a:p>
          <a:p>
            <a:r>
              <a:rPr lang="en-US" sz="1200" b="0" i="0" u="none" strike="noStrike" kern="1200" dirty="0">
                <a:solidFill>
                  <a:schemeClr val="tx1"/>
                </a:solidFill>
                <a:effectLst/>
                <a:latin typeface="+mn-lt"/>
                <a:ea typeface="+mn-ea"/>
                <a:cs typeface="+mn-cs"/>
              </a:rPr>
              <a:t>Replicating the contents of your Key Vault within a region and to a secondary region. Key Vault ensures high availability and takes away the need of any action from the administrator to trigger the failover.</a:t>
            </a:r>
          </a:p>
          <a:p>
            <a:r>
              <a:rPr lang="en-US" sz="1200" b="0" i="0" u="none" strike="noStrike" kern="1200" dirty="0">
                <a:solidFill>
                  <a:schemeClr val="tx1"/>
                </a:solidFill>
                <a:effectLst/>
                <a:latin typeface="+mn-lt"/>
                <a:ea typeface="+mn-ea"/>
                <a:cs typeface="+mn-cs"/>
              </a:rPr>
              <a:t>Providing standards Azure administration options via the portal, Azure CLI and PowerShell.</a:t>
            </a:r>
          </a:p>
          <a:p>
            <a:r>
              <a:rPr lang="en-US" sz="1200" b="0" i="0" u="none" strike="noStrike" kern="1200" dirty="0">
                <a:solidFill>
                  <a:schemeClr val="tx1"/>
                </a:solidFill>
                <a:effectLst/>
                <a:latin typeface="+mn-lt"/>
                <a:ea typeface="+mn-ea"/>
                <a:cs typeface="+mn-cs"/>
              </a:rPr>
              <a:t>Automating certain tasks on certificates that you purchase from Public CAs, such as enroll and renew.</a:t>
            </a:r>
          </a:p>
          <a:p>
            <a:r>
              <a:rPr lang="en-US" sz="1200" b="0" i="0" u="none" strike="noStrike" kern="1200" dirty="0">
                <a:solidFill>
                  <a:schemeClr val="tx1"/>
                </a:solidFill>
                <a:effectLst/>
                <a:latin typeface="+mn-lt"/>
                <a:ea typeface="+mn-ea"/>
                <a:cs typeface="+mn-cs"/>
              </a:rPr>
              <a:t>In addition, Azure Key Vaults allow you to segregate application secrets. Applications may access only the vault that they are allowed to access, and they be limited to only perform specific operations. You can create an Azure Key Vault per application and restrict the secrets stored in a Key Vault to a specific application and team of developers.</a:t>
            </a:r>
          </a:p>
          <a:p>
            <a:r>
              <a:rPr lang="en-US" sz="1200" b="1" i="0" u="none" strike="noStrike" kern="1200" dirty="0">
                <a:solidFill>
                  <a:schemeClr val="tx1"/>
                </a:solidFill>
                <a:effectLst/>
                <a:latin typeface="+mn-lt"/>
                <a:ea typeface="+mn-ea"/>
                <a:cs typeface="+mn-cs"/>
              </a:rPr>
              <a:t>Integrate with other Azure services</a:t>
            </a:r>
          </a:p>
          <a:p>
            <a:r>
              <a:rPr lang="en-US" sz="1200" b="0" i="0" u="none" strike="noStrike" kern="1200" dirty="0">
                <a:solidFill>
                  <a:schemeClr val="tx1"/>
                </a:solidFill>
                <a:effectLst/>
                <a:latin typeface="+mn-lt"/>
                <a:ea typeface="+mn-ea"/>
                <a:cs typeface="+mn-cs"/>
              </a:rPr>
              <a:t>As a secure store in Azure, Key Vault has been used to simplify scenarios like </a:t>
            </a:r>
            <a:r>
              <a:rPr lang="en-US" sz="1200" b="0" i="0" u="sng" strike="noStrike" kern="1200" dirty="0">
                <a:solidFill>
                  <a:schemeClr val="tx1"/>
                </a:solidFill>
                <a:effectLst/>
                <a:latin typeface="+mn-lt"/>
                <a:ea typeface="+mn-ea"/>
                <a:cs typeface="+mn-cs"/>
                <a:hlinkClick r:id="rId3"/>
              </a:rPr>
              <a:t>Azure Disk Encryption</a:t>
            </a:r>
            <a:r>
              <a:rPr lang="en-US" sz="1200" b="0" i="0" u="none" strike="noStrike" kern="1200" dirty="0">
                <a:solidFill>
                  <a:schemeClr val="tx1"/>
                </a:solidFill>
                <a:effectLst/>
                <a:latin typeface="+mn-lt"/>
                <a:ea typeface="+mn-ea"/>
                <a:cs typeface="+mn-cs"/>
              </a:rPr>
              <a:t>, the </a:t>
            </a:r>
            <a:r>
              <a:rPr lang="en-US" sz="1200" b="0" i="0" u="sng" strike="noStrike" kern="1200" dirty="0">
                <a:solidFill>
                  <a:schemeClr val="tx1"/>
                </a:solidFill>
                <a:effectLst/>
                <a:latin typeface="+mn-lt"/>
                <a:ea typeface="+mn-ea"/>
                <a:cs typeface="+mn-cs"/>
                <a:hlinkClick r:id="rId4"/>
              </a:rPr>
              <a:t>always encrypted</a:t>
            </a:r>
            <a:r>
              <a:rPr lang="en-US" sz="1200" b="0" i="0" u="none" strike="noStrike" kern="1200" dirty="0">
                <a:solidFill>
                  <a:schemeClr val="tx1"/>
                </a:solidFill>
                <a:effectLst/>
                <a:latin typeface="+mn-lt"/>
                <a:ea typeface="+mn-ea"/>
                <a:cs typeface="+mn-cs"/>
              </a:rPr>
              <a:t> functionality in SQL server and Azure SQL, </a:t>
            </a:r>
            <a:r>
              <a:rPr lang="en-US" sz="1200" b="0" i="0" u="sng" strike="noStrike" kern="1200" dirty="0">
                <a:solidFill>
                  <a:schemeClr val="tx1"/>
                </a:solidFill>
                <a:effectLst/>
                <a:latin typeface="+mn-lt"/>
                <a:ea typeface="+mn-ea"/>
                <a:cs typeface="+mn-cs"/>
                <a:hlinkClick r:id="rId5"/>
              </a:rPr>
              <a:t>Azure web apps</a:t>
            </a:r>
            <a:r>
              <a:rPr lang="en-US" sz="1200" b="0" i="0" u="none" strike="noStrike" kern="1200" dirty="0">
                <a:solidFill>
                  <a:schemeClr val="tx1"/>
                </a:solidFill>
                <a:effectLst/>
                <a:latin typeface="+mn-lt"/>
                <a:ea typeface="+mn-ea"/>
                <a:cs typeface="+mn-cs"/>
              </a:rPr>
              <a:t>. Key Vault itself can integrate with storage accounts, event hubs, and log analytics.</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28637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43</a:t>
            </a:fld>
            <a:endParaRPr lang="en-AU"/>
          </a:p>
        </p:txBody>
      </p:sp>
    </p:spTree>
    <p:extLst>
      <p:ext uri="{BB962C8B-B14F-4D97-AF65-F5344CB8AC3E}">
        <p14:creationId xmlns:p14="http://schemas.microsoft.com/office/powerpoint/2010/main" val="201773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2/26/2019 4:12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001009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 figure above shows an on-premises network connected to the public Internet through a router. You can also see a firewall between the router and a DMZ hosting a DNS server and a web server farm. The web server farm is load balanced using a hardware load balancer that is exposed to the Internet, and consumes resources from the internal subnet. The internal subnet is separated from the DMZ by another firewall, and hosts Active Directory Domain Controller servers, database servers, and application servers. The same network can be hosted in Azure on the right hand side.</a:t>
            </a:r>
          </a:p>
          <a:p>
            <a:pPr marL="0" indent="0">
              <a:buNone/>
            </a:pPr>
            <a:endParaRPr lang="en-US" dirty="0"/>
          </a:p>
          <a:p>
            <a:pPr marL="0" indent="0">
              <a:buNone/>
            </a:pPr>
            <a:r>
              <a:rPr lang="en-US" dirty="0"/>
              <a:t>Notice how the Azure infrastructure takes on the role of the router, allowing access from your </a:t>
            </a:r>
            <a:r>
              <a:rPr lang="en-US" dirty="0" err="1"/>
              <a:t>VNet</a:t>
            </a:r>
            <a:r>
              <a:rPr lang="en-US" dirty="0"/>
              <a:t> to the public Internet without the need of any configuration. Firewalls can be substituted by Network Security Groups (NSGs) applied to each individual subnet. And physical load balancers are substituted by internet facing and internal load balancers in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44244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4756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Azure DDoS Protection Standard overview</a:t>
            </a:r>
          </a:p>
          <a:p>
            <a:r>
              <a:rPr lang="en-US" baseline="0" dirty="0"/>
              <a:t>https://docs.microsoft.com/en-au/azure/virtual-network/ddos-protection-overview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04980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47</a:t>
            </a:fld>
            <a:endParaRPr lang="en-AU"/>
          </a:p>
        </p:txBody>
      </p:sp>
    </p:spTree>
    <p:extLst>
      <p:ext uri="{BB962C8B-B14F-4D97-AF65-F5344CB8AC3E}">
        <p14:creationId xmlns:p14="http://schemas.microsoft.com/office/powerpoint/2010/main" val="42154091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40350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57600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50</a:t>
            </a:fld>
            <a:endParaRPr lang="en-AU"/>
          </a:p>
        </p:txBody>
      </p:sp>
    </p:spTree>
    <p:extLst>
      <p:ext uri="{BB962C8B-B14F-4D97-AF65-F5344CB8AC3E}">
        <p14:creationId xmlns:p14="http://schemas.microsoft.com/office/powerpoint/2010/main" val="38600351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04352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85528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2/26/2019 4:12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31367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Security</a:t>
            </a:r>
          </a:p>
          <a:p>
            <a:pPr marL="0" indent="0">
              <a:buNone/>
            </a:pPr>
            <a:r>
              <a:rPr lang="en-US" sz="1200" b="0" i="0" u="none" strike="noStrike" kern="1200" dirty="0">
                <a:solidFill>
                  <a:schemeClr val="tx1"/>
                </a:solidFill>
                <a:effectLst/>
                <a:latin typeface="+mn-lt"/>
                <a:ea typeface="+mn-ea"/>
                <a:cs typeface="+mn-cs"/>
              </a:rPr>
              <a:t>Help keep your data </a:t>
            </a:r>
            <a:r>
              <a:rPr lang="en-US" sz="1200" b="1" i="0" u="none" strike="noStrike" kern="1200" dirty="0">
                <a:solidFill>
                  <a:schemeClr val="tx1"/>
                </a:solidFill>
                <a:effectLst/>
                <a:latin typeface="+mn-lt"/>
                <a:ea typeface="+mn-ea"/>
                <a:cs typeface="+mn-cs"/>
              </a:rPr>
              <a:t>secure</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Security Development Lifecycle</a:t>
            </a:r>
            <a:r>
              <a:rPr lang="en-US" sz="1200" b="0" i="0" u="none" strike="noStrike" kern="1200" dirty="0">
                <a:solidFill>
                  <a:schemeClr val="tx1"/>
                </a:solidFill>
                <a:effectLst/>
                <a:latin typeface="+mn-lt"/>
                <a:ea typeface="+mn-ea"/>
                <a:cs typeface="+mn-cs"/>
              </a:rPr>
              <a:t>, a mandatory development process that embeds security requirements into our software.</a:t>
            </a:r>
          </a:p>
          <a:p>
            <a:r>
              <a:rPr lang="en-US" sz="1200" b="1" i="0" u="none" strike="noStrike" kern="1200" dirty="0">
                <a:solidFill>
                  <a:schemeClr val="tx1"/>
                </a:solidFill>
                <a:effectLst/>
                <a:latin typeface="+mn-lt"/>
                <a:ea typeface="+mn-ea"/>
                <a:cs typeface="+mn-cs"/>
              </a:rPr>
              <a:t>Cyber Defense Operations Center</a:t>
            </a:r>
            <a:r>
              <a:rPr lang="en-US" sz="1200" b="0" i="0" u="none" strike="noStrike" kern="1200" dirty="0">
                <a:solidFill>
                  <a:schemeClr val="tx1"/>
                </a:solidFill>
                <a:effectLst/>
                <a:latin typeface="+mn-lt"/>
                <a:ea typeface="+mn-ea"/>
                <a:cs typeface="+mn-cs"/>
              </a:rPr>
              <a:t> that protects Microsoft’s cloud infrastructure, services, products, devices, and our own corporate resources from evolving threats.</a:t>
            </a:r>
          </a:p>
          <a:p>
            <a:r>
              <a:rPr lang="en-US" sz="1200" b="1" i="0" u="none" strike="noStrike" kern="1200" dirty="0">
                <a:solidFill>
                  <a:schemeClr val="tx1"/>
                </a:solidFill>
                <a:effectLst/>
                <a:latin typeface="+mn-lt"/>
                <a:ea typeface="+mn-ea"/>
                <a:cs typeface="+mn-cs"/>
              </a:rPr>
              <a:t>Built-in product security</a:t>
            </a:r>
            <a:r>
              <a:rPr lang="en-US" sz="1200" b="0" i="0" u="none" strike="noStrike" kern="1200" dirty="0">
                <a:solidFill>
                  <a:schemeClr val="tx1"/>
                </a:solidFill>
                <a:effectLst/>
                <a:latin typeface="+mn-lt"/>
                <a:ea typeface="+mn-ea"/>
                <a:cs typeface="+mn-cs"/>
              </a:rPr>
              <a:t> designed to help meet your organization’s needs for robust security, reliability, and user productivity, with reduced time and costs.</a:t>
            </a:r>
          </a:p>
          <a:p>
            <a:r>
              <a:rPr lang="en-US" sz="1200" b="1" i="0" u="none" strike="noStrike" kern="1200" dirty="0">
                <a:solidFill>
                  <a:schemeClr val="tx1"/>
                </a:solidFill>
                <a:effectLst/>
                <a:latin typeface="+mn-lt"/>
                <a:ea typeface="+mn-ea"/>
                <a:cs typeface="+mn-cs"/>
              </a:rPr>
              <a:t>Data privacy</a:t>
            </a:r>
            <a:r>
              <a:rPr lang="en-US" sz="1200" b="0" i="0" u="none" strike="noStrike" kern="1200" dirty="0">
                <a:solidFill>
                  <a:schemeClr val="tx1"/>
                </a:solidFill>
                <a:effectLst/>
                <a:latin typeface="+mn-lt"/>
                <a:ea typeface="+mn-ea"/>
                <a:cs typeface="+mn-cs"/>
              </a:rPr>
              <a:t> controls and visibility into where your data resides and who has access to it.</a:t>
            </a:r>
          </a:p>
          <a:p>
            <a:r>
              <a:rPr lang="en-US" sz="1200" b="1" i="0" u="none" strike="noStrike" kern="1200" dirty="0">
                <a:solidFill>
                  <a:schemeClr val="tx1"/>
                </a:solidFill>
                <a:effectLst/>
                <a:latin typeface="+mn-lt"/>
                <a:ea typeface="+mn-ea"/>
                <a:cs typeface="+mn-cs"/>
              </a:rPr>
              <a:t>Azure Active Directory</a:t>
            </a:r>
            <a:r>
              <a:rPr lang="en-US" sz="1200" b="0" i="0" u="none" strike="noStrike" kern="1200" dirty="0">
                <a:solidFill>
                  <a:schemeClr val="tx1"/>
                </a:solidFill>
                <a:effectLst/>
                <a:latin typeface="+mn-lt"/>
                <a:ea typeface="+mn-ea"/>
                <a:cs typeface="+mn-cs"/>
              </a:rPr>
              <a:t> (Azure AD) for secure identity in managing users, providing authentication, including Multi-Factor Authentication (MFA), and access control.</a:t>
            </a:r>
          </a:p>
          <a:p>
            <a:r>
              <a:rPr lang="en-US" sz="1200" b="1" i="0" u="none" strike="noStrike" kern="1200" dirty="0">
                <a:solidFill>
                  <a:schemeClr val="tx1"/>
                </a:solidFill>
                <a:effectLst/>
                <a:latin typeface="+mn-lt"/>
                <a:ea typeface="+mn-ea"/>
                <a:cs typeface="+mn-cs"/>
              </a:rPr>
              <a:t>Data encryption</a:t>
            </a:r>
            <a:r>
              <a:rPr lang="en-US" sz="1200" b="0" i="0" u="none" strike="noStrike" kern="1200" dirty="0">
                <a:solidFill>
                  <a:schemeClr val="tx1"/>
                </a:solidFill>
                <a:effectLst/>
                <a:latin typeface="+mn-lt"/>
                <a:ea typeface="+mn-ea"/>
                <a:cs typeface="+mn-cs"/>
              </a:rPr>
              <a:t> methods that stay a step ahead of cybercriminals, providing you additional security for data at rest, on the wire, or within applications.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Privacy</a:t>
            </a:r>
          </a:p>
          <a:p>
            <a:pPr marL="0" indent="0">
              <a:buNone/>
            </a:pPr>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 your right to control and make decisions about your data.</a:t>
            </a:r>
          </a:p>
          <a:p>
            <a:pPr marL="0" indent="0">
              <a:buNone/>
            </a:pP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Control</a:t>
            </a:r>
            <a:r>
              <a:rPr lang="en-US" sz="1200" b="0" i="0" u="none" strike="noStrike" kern="1200" dirty="0">
                <a:solidFill>
                  <a:schemeClr val="tx1"/>
                </a:solidFill>
                <a:effectLst/>
                <a:latin typeface="+mn-lt"/>
                <a:ea typeface="+mn-ea"/>
                <a:cs typeface="+mn-cs"/>
              </a:rPr>
              <a:t>—We will put you in control of your privacy with easy-to-use tools and clear choices.</a:t>
            </a:r>
          </a:p>
          <a:p>
            <a:r>
              <a:rPr lang="en-US" sz="1200" b="1" i="0" u="none" strike="noStrike" kern="1200" dirty="0">
                <a:solidFill>
                  <a:schemeClr val="tx1"/>
                </a:solidFill>
                <a:effectLst/>
                <a:latin typeface="+mn-lt"/>
                <a:ea typeface="+mn-ea"/>
                <a:cs typeface="+mn-cs"/>
              </a:rPr>
              <a:t>Transparency</a:t>
            </a:r>
            <a:r>
              <a:rPr lang="en-US" sz="1200" b="0" i="0" u="none" strike="noStrike" kern="1200" dirty="0">
                <a:solidFill>
                  <a:schemeClr val="tx1"/>
                </a:solidFill>
                <a:effectLst/>
                <a:latin typeface="+mn-lt"/>
                <a:ea typeface="+mn-ea"/>
                <a:cs typeface="+mn-cs"/>
              </a:rPr>
              <a:t>—We will be transparent about data collection and use so you can make informed decisions.</a:t>
            </a:r>
          </a:p>
          <a:p>
            <a:r>
              <a:rPr lang="en-US" sz="1200" b="1" i="0" u="none" strike="noStrike" kern="1200" dirty="0">
                <a:solidFill>
                  <a:schemeClr val="tx1"/>
                </a:solidFill>
                <a:effectLst/>
                <a:latin typeface="+mn-lt"/>
                <a:ea typeface="+mn-ea"/>
                <a:cs typeface="+mn-cs"/>
              </a:rPr>
              <a:t>Security</a:t>
            </a:r>
            <a:r>
              <a:rPr lang="en-US" sz="1200" b="0" i="0" u="none" strike="noStrike" kern="1200" dirty="0">
                <a:solidFill>
                  <a:schemeClr val="tx1"/>
                </a:solidFill>
                <a:effectLst/>
                <a:latin typeface="+mn-lt"/>
                <a:ea typeface="+mn-ea"/>
                <a:cs typeface="+mn-cs"/>
              </a:rPr>
              <a:t>—We will protect the data you entrust to us through strong security and encryption.</a:t>
            </a:r>
          </a:p>
          <a:p>
            <a:r>
              <a:rPr lang="en-US" sz="1200" b="1" i="0" u="none" strike="noStrike" kern="1200" dirty="0">
                <a:solidFill>
                  <a:schemeClr val="tx1"/>
                </a:solidFill>
                <a:effectLst/>
                <a:latin typeface="+mn-lt"/>
                <a:ea typeface="+mn-ea"/>
                <a:cs typeface="+mn-cs"/>
              </a:rPr>
              <a:t>Strong legal protections</a:t>
            </a:r>
            <a:r>
              <a:rPr lang="en-US" sz="1200" b="0" i="0" u="none" strike="noStrike" kern="1200" dirty="0">
                <a:solidFill>
                  <a:schemeClr val="tx1"/>
                </a:solidFill>
                <a:effectLst/>
                <a:latin typeface="+mn-lt"/>
                <a:ea typeface="+mn-ea"/>
                <a:cs typeface="+mn-cs"/>
              </a:rPr>
              <a:t>—We will respect your local privacy laws and fight for legal protection of your privacy as a fundamental human right.</a:t>
            </a:r>
          </a:p>
          <a:p>
            <a:r>
              <a:rPr lang="en-US" sz="1200" b="1" i="0" u="none" strike="noStrike" kern="1200" dirty="0">
                <a:solidFill>
                  <a:schemeClr val="tx1"/>
                </a:solidFill>
                <a:effectLst/>
                <a:latin typeface="+mn-lt"/>
                <a:ea typeface="+mn-ea"/>
                <a:cs typeface="+mn-cs"/>
              </a:rPr>
              <a:t>No content-based targeting</a:t>
            </a:r>
            <a:r>
              <a:rPr lang="en-US" sz="1200" b="0" i="0" u="none" strike="noStrike" kern="1200" dirty="0">
                <a:solidFill>
                  <a:schemeClr val="tx1"/>
                </a:solidFill>
                <a:effectLst/>
                <a:latin typeface="+mn-lt"/>
                <a:ea typeface="+mn-ea"/>
                <a:cs typeface="+mn-cs"/>
              </a:rPr>
              <a:t>—We will not use your email, chat, files, or other personal content to target ads to you.</a:t>
            </a:r>
          </a:p>
          <a:p>
            <a:r>
              <a:rPr lang="en-US" sz="1200" b="1" i="0" u="none" strike="noStrike" kern="1200" dirty="0">
                <a:solidFill>
                  <a:schemeClr val="tx1"/>
                </a:solidFill>
                <a:effectLst/>
                <a:latin typeface="+mn-lt"/>
                <a:ea typeface="+mn-ea"/>
                <a:cs typeface="+mn-cs"/>
              </a:rPr>
              <a:t>Benefits to you</a:t>
            </a:r>
            <a:r>
              <a:rPr lang="en-US" sz="1200" b="0" i="0" u="none" strike="noStrike" kern="1200" dirty="0">
                <a:solidFill>
                  <a:schemeClr val="tx1"/>
                </a:solidFill>
                <a:effectLst/>
                <a:latin typeface="+mn-lt"/>
                <a:ea typeface="+mn-ea"/>
                <a:cs typeface="+mn-cs"/>
              </a:rPr>
              <a:t>—When you opt-in and we collect your data, we will use it to benefit you and to make your experiences better when using Microsoft products.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a:p>
            <a:pPr marL="0" indent="0">
              <a:buNone/>
            </a:pPr>
            <a:endParaRPr lang="en-US" sz="1200" b="0" i="0" u="none" strike="noStrike" kern="1200" dirty="0">
              <a:solidFill>
                <a:schemeClr val="tx1"/>
              </a:solidFill>
              <a:effectLst/>
              <a:latin typeface="+mn-lt"/>
              <a:ea typeface="+mn-ea"/>
              <a:cs typeface="+mn-cs"/>
            </a:endParaRP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6</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261591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2/26/2019 4:12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53367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Discuss the stack, starting at the bottom.</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IaaS the vendor manages everything except the guest operating system.</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PaaS the vendor manages the underlying operating System.</a:t>
            </a:r>
          </a:p>
          <a:p>
            <a:pPr marL="171450" indent="-171450">
              <a:buFont typeface="Arial" panose="020B0604020202020204" pitchFamily="34" charset="0"/>
              <a:buChar char="•"/>
            </a:pPr>
            <a:r>
              <a:rPr lang="en-AU" dirty="0"/>
              <a:t>You manage the Applications, and the Data</a:t>
            </a:r>
          </a:p>
          <a:p>
            <a:pPr marL="171450" indent="-171450">
              <a:buFont typeface="Arial" panose="020B0604020202020204" pitchFamily="34" charset="0"/>
              <a:buChar char="•"/>
            </a:pPr>
            <a:r>
              <a:rPr lang="en-AU" dirty="0"/>
              <a:t>You pick the runtime, e.g. .NET or PHP</a:t>
            </a:r>
          </a:p>
          <a:p>
            <a:pPr marL="171450" indent="-171450">
              <a:buFont typeface="Arial" panose="020B0604020202020204" pitchFamily="34" charset="0"/>
              <a:buChar char="•"/>
            </a:pPr>
            <a:r>
              <a:rPr lang="en-AU" dirty="0"/>
              <a:t>You pick the platform, e.g. SQL or NoSQL</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SaaS the vendor manages everything</a:t>
            </a:r>
          </a:p>
          <a:p>
            <a:pPr marL="171450" indent="-171450">
              <a:buFont typeface="Arial" panose="020B0604020202020204" pitchFamily="34" charset="0"/>
              <a:buChar char="•"/>
            </a:pPr>
            <a:r>
              <a:rPr lang="en-AU" dirty="0"/>
              <a:t>The client consumes the service</a:t>
            </a:r>
          </a:p>
          <a:p>
            <a:pPr marL="171450" indent="-171450">
              <a:buFont typeface="Arial" panose="020B0604020202020204" pitchFamily="34" charset="0"/>
              <a:buChar char="•"/>
            </a:pPr>
            <a:r>
              <a:rPr lang="en-AU" dirty="0"/>
              <a:t>E.g. Mailbox or SharePoint Site</a:t>
            </a:r>
          </a:p>
          <a:p>
            <a:pPr marL="171450" indent="-171450">
              <a:buFont typeface="Arial" panose="020B0604020202020204" pitchFamily="34" charset="0"/>
              <a:buChar char="•"/>
            </a:pPr>
            <a:r>
              <a:rPr lang="en-AU" dirty="0"/>
              <a:t>There is no patching or operating systems</a:t>
            </a:r>
          </a:p>
          <a:p>
            <a:pPr marL="171450" indent="-171450">
              <a:buFont typeface="Arial" panose="020B0604020202020204" pitchFamily="34" charset="0"/>
              <a:buChar char="•"/>
            </a:pPr>
            <a:r>
              <a:rPr lang="en-AU" dirty="0"/>
              <a:t>You don’t need to know what version of software the platform runs on</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dirty="0"/>
              <a:t>The difference?  You build upon Infrastructure and Platform, where as you consume Software.  </a:t>
            </a:r>
          </a:p>
          <a:p>
            <a:pPr marL="0" indent="0">
              <a:buFont typeface="Arial" panose="020B0604020202020204" pitchFamily="34" charset="0"/>
              <a:buNone/>
            </a:pPr>
            <a:r>
              <a:rPr lang="en-AU" dirty="0"/>
              <a:t>EG – IIS or VM on their own don’t do much.   However an exchange mailbox on it’s own is something you can use.</a:t>
            </a:r>
          </a:p>
        </p:txBody>
      </p:sp>
      <p:sp>
        <p:nvSpPr>
          <p:cNvPr id="4" name="Slide Number Placeholder 3"/>
          <p:cNvSpPr>
            <a:spLocks noGrp="1"/>
          </p:cNvSpPr>
          <p:nvPr>
            <p:ph type="sldNum" sz="quarter" idx="10"/>
          </p:nvPr>
        </p:nvSpPr>
        <p:spPr/>
        <p:txBody>
          <a:bodyPr/>
          <a:lstStyle/>
          <a:p>
            <a:fld id="{3D75DBB0-5A17-479E-945A-924992E47E89}" type="slidenum">
              <a:rPr lang="en-AU" smtClean="0"/>
              <a:t>7</a:t>
            </a:fld>
            <a:endParaRPr lang="en-AU"/>
          </a:p>
        </p:txBody>
      </p:sp>
    </p:spTree>
    <p:extLst>
      <p:ext uri="{BB962C8B-B14F-4D97-AF65-F5344CB8AC3E}">
        <p14:creationId xmlns:p14="http://schemas.microsoft.com/office/powerpoint/2010/main" val="242150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 objective of this slide is to show the Azure Account structure, with the types of Accounts used, split by EA / non-EA, and the URLs used to manage said structure.</a:t>
            </a:r>
          </a:p>
          <a:p>
            <a:endParaRPr lang="en-NZ"/>
          </a:p>
          <a:p>
            <a:r>
              <a:rPr lang="en-NZ" b="1"/>
              <a:t>Blue</a:t>
            </a:r>
            <a:r>
              <a:rPr lang="en-NZ" b="0"/>
              <a:t> is for EA only.  </a:t>
            </a:r>
            <a:r>
              <a:rPr lang="en-NZ" b="1"/>
              <a:t>Grey</a:t>
            </a:r>
            <a:r>
              <a:rPr lang="en-NZ" b="0"/>
              <a:t> is for both EA &amp; non-EA</a:t>
            </a:r>
          </a:p>
          <a:p>
            <a:endParaRPr lang="en-NZ" b="0"/>
          </a:p>
          <a:p>
            <a:r>
              <a:rPr lang="en-NZ" b="0"/>
              <a:t>Talk to what subscriptions are:</a:t>
            </a:r>
          </a:p>
          <a:p>
            <a:pPr marL="171450" indent="-171450">
              <a:buFont typeface="Arial" panose="020B0604020202020204" pitchFamily="34" charset="0"/>
              <a:buChar char="•"/>
            </a:pPr>
            <a:r>
              <a:rPr lang="en-US"/>
              <a:t>Named Container (Cloud Services)</a:t>
            </a:r>
          </a:p>
          <a:p>
            <a:pPr marL="171450" indent="-171450">
              <a:buFont typeface="Arial" panose="020B0604020202020204" pitchFamily="34" charset="0"/>
              <a:buChar char="•"/>
            </a:pPr>
            <a:r>
              <a:rPr lang="en-US"/>
              <a:t>Security Boundary (RBAC)</a:t>
            </a:r>
          </a:p>
          <a:p>
            <a:pPr marL="171450" indent="-171450">
              <a:buFont typeface="Arial" panose="020B0604020202020204" pitchFamily="34" charset="0"/>
              <a:buChar char="•"/>
            </a:pPr>
            <a:r>
              <a:rPr lang="en-US"/>
              <a:t>Purchase Plan (Azure Offers)</a:t>
            </a:r>
          </a:p>
          <a:p>
            <a:pPr marL="171450" indent="-171450">
              <a:buFont typeface="Arial" panose="020B0604020202020204" pitchFamily="34" charset="0"/>
              <a:buChar char="•"/>
            </a:pPr>
            <a:r>
              <a:rPr lang="en-US"/>
              <a:t>Billing Interface (Cost Code)</a:t>
            </a:r>
          </a:p>
          <a:p>
            <a:endParaRPr lang="en-NZ" b="0"/>
          </a:p>
          <a:p>
            <a:endParaRPr lang="en-NZ"/>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3709278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r>
              <a:rPr lang="en-US" dirty="0"/>
              <a:t>Microsoft has a solution</a:t>
            </a:r>
            <a:r>
              <a:rPr lang="en-US" baseline="0" dirty="0"/>
              <a:t> for this </a:t>
            </a:r>
          </a:p>
          <a:p>
            <a:endParaRPr lang="en-US" baseline="0" dirty="0"/>
          </a:p>
          <a:p>
            <a:r>
              <a:rPr lang="en-US" baseline="0" dirty="0"/>
              <a:t>[</a:t>
            </a:r>
            <a:r>
              <a:rPr lang="en-US" b="1" baseline="0" dirty="0"/>
              <a:t>Click] </a:t>
            </a:r>
            <a:r>
              <a:rPr lang="en-US" b="0" baseline="0" dirty="0"/>
              <a:t>Traditional</a:t>
            </a:r>
            <a:r>
              <a:rPr lang="en-US" baseline="0" dirty="0"/>
              <a:t> identity and access management solutions providing sing-sign on to on-premises applications and directory services such as Active Directory and others are used from the vast majority of organizations and huge investments were made to deploy and maintain them.  These solutions are perfect for the on-premises world. </a:t>
            </a:r>
          </a:p>
          <a:p>
            <a:r>
              <a:rPr lang="en-US" baseline="0" dirty="0"/>
              <a:t>[</a:t>
            </a:r>
            <a:r>
              <a:rPr lang="en-US" b="1" baseline="0" dirty="0"/>
              <a:t>Click] </a:t>
            </a:r>
            <a:r>
              <a:rPr lang="en-US" b="0" baseline="0" dirty="0"/>
              <a:t>Now,</a:t>
            </a:r>
            <a:r>
              <a:rPr lang="en-US" baseline="0" dirty="0"/>
              <a:t> as we have discussed, there are new pressing requirements to provide the same experience to cloud applications hosted in any public cloud. </a:t>
            </a:r>
          </a:p>
          <a:p>
            <a:r>
              <a:rPr lang="en-US" baseline="0" dirty="0"/>
              <a:t>[</a:t>
            </a:r>
            <a:r>
              <a:rPr lang="en-US" b="1" baseline="0" dirty="0"/>
              <a:t>Click</a:t>
            </a:r>
            <a:r>
              <a:rPr lang="en-US" baseline="0" dirty="0"/>
              <a:t>] Azure Active Directory can be the solution to this new challenge by extending the reach of on-premises identities to the cloud in a secure and efficient way. </a:t>
            </a:r>
          </a:p>
          <a:p>
            <a:r>
              <a:rPr lang="en-US" baseline="0" dirty="0"/>
              <a:t>[</a:t>
            </a:r>
            <a:r>
              <a:rPr lang="en-US" b="1" baseline="0" dirty="0"/>
              <a:t>Click</a:t>
            </a:r>
            <a:r>
              <a:rPr lang="en-US" baseline="0" dirty="0"/>
              <a:t>] In order to do that, one simple connection is needed from on-premises directories to Azure AD. </a:t>
            </a:r>
          </a:p>
          <a:p>
            <a:r>
              <a:rPr lang="en-US" baseline="0" dirty="0"/>
              <a:t>[</a:t>
            </a:r>
            <a:r>
              <a:rPr lang="en-US" b="1" baseline="0" dirty="0"/>
              <a:t>Click</a:t>
            </a:r>
            <a:r>
              <a:rPr lang="en-US" baseline="0" dirty="0"/>
              <a:t>] and everything else will be handled by Azure AD. Secure single sign-on to thousands of SaaS applications hosted in any cloud by using the same credentials that exist on-premises</a:t>
            </a:r>
          </a:p>
          <a:p>
            <a:r>
              <a:rPr lang="en-US" baseline="0" dirty="0"/>
              <a:t>[</a:t>
            </a:r>
            <a:r>
              <a:rPr lang="en-US" b="1" baseline="0" dirty="0"/>
              <a:t>Click</a:t>
            </a:r>
            <a:r>
              <a:rPr lang="en-US" baseline="0" dirty="0"/>
              <a:t>] And we don’t forget the users. Azure AD provides Self-service capabilities and easy access to all the application, consumer or business,  they need.</a:t>
            </a:r>
          </a:p>
          <a:p>
            <a:r>
              <a:rPr lang="en-US" baseline="0" dirty="0"/>
              <a:t>in the cloud but on-premises too (Application Proxy)</a:t>
            </a:r>
          </a:p>
          <a:p>
            <a:endParaRPr lang="en-US" dirty="0"/>
          </a:p>
          <a:p>
            <a:r>
              <a:rPr lang="en-US" dirty="0"/>
              <a:t>B2B (Business 2 Business) – Azure AD collaboration capability with users from other organization</a:t>
            </a:r>
          </a:p>
          <a:p>
            <a:r>
              <a:rPr lang="en-US" dirty="0"/>
              <a:t>B2C (Business 2 Consumer) - Azure AD for consumer-facing applications that scales to hundreds of millions of identities</a:t>
            </a:r>
          </a:p>
          <a:p>
            <a:endParaRPr lang="en-US" b="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Build 2012</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77F15-4695-43CD-83B0-974BBDDCBE5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9883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https://blogs.msdn.microsoft.com/azuregov/2019/02/19/six-tips-for-securing-identity-in-the-cloud/</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Active Directory </a:t>
            </a:r>
            <a:r>
              <a:rPr lang="en-US" sz="1200" b="0" i="0" u="none" strike="noStrike" kern="1200" dirty="0">
                <a:solidFill>
                  <a:schemeClr val="tx1"/>
                </a:solidFill>
                <a:effectLst/>
                <a:latin typeface="+mn-lt"/>
                <a:ea typeface="+mn-ea"/>
                <a:cs typeface="+mn-cs"/>
              </a:rPr>
              <a:t>helps you enhance security, simplify access, and set smart policies with a single identity platform</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For example, you can implement secure single sign-on for any application faster, more easily, and from any device.</a:t>
            </a:r>
          </a:p>
          <a:p>
            <a:r>
              <a:rPr lang="en-US" sz="1200" b="0" i="0" u="none" strike="noStrike" kern="1200" dirty="0">
                <a:solidFill>
                  <a:schemeClr val="tx1"/>
                </a:solidFill>
                <a:effectLst/>
                <a:latin typeface="+mn-lt"/>
                <a:ea typeface="+mn-ea"/>
                <a:cs typeface="+mn-cs"/>
              </a:rPr>
              <a:t>This identity platform provides you with many options for managing identities. Here are six best practices for securing identities that you can implement today.</a:t>
            </a:r>
          </a:p>
          <a:p>
            <a:r>
              <a:rPr lang="en-US" sz="1200" b="0" i="0" u="none" strike="noStrike" kern="1200" dirty="0">
                <a:solidFill>
                  <a:schemeClr val="tx1"/>
                </a:solidFill>
                <a:effectLst/>
                <a:latin typeface="+mn-lt"/>
                <a:ea typeface="+mn-ea"/>
                <a:cs typeface="+mn-cs"/>
                <a:hlinkClick r:id="rId3"/>
              </a:rPr>
              <a:t>Enable single sign-on</a:t>
            </a:r>
            <a:r>
              <a:rPr lang="en-US" sz="1200" b="0" i="0" u="none" strike="noStrike" kern="1200" dirty="0">
                <a:solidFill>
                  <a:schemeClr val="tx1"/>
                </a:solidFill>
                <a:effectLst/>
                <a:latin typeface="+mn-lt"/>
                <a:ea typeface="+mn-ea"/>
                <a:cs typeface="+mn-cs"/>
              </a:rPr>
              <a:t>. Your users can use the same set of credentials to sign in and access the resources that they need, whether the resources are located on-premises or in the cloud.</a:t>
            </a:r>
          </a:p>
          <a:p>
            <a:r>
              <a:rPr lang="en-US" sz="1200" b="0" i="0" u="none" strike="noStrike" kern="1200" dirty="0">
                <a:solidFill>
                  <a:schemeClr val="tx1"/>
                </a:solidFill>
                <a:effectLst/>
                <a:latin typeface="+mn-lt"/>
                <a:ea typeface="+mn-ea"/>
                <a:cs typeface="+mn-cs"/>
                <a:hlinkClick r:id="rId4"/>
              </a:rPr>
              <a:t>Enforce multi-factor verification for users</a:t>
            </a:r>
            <a:r>
              <a:rPr lang="en-US" sz="1200" b="0" i="0" u="none" strike="noStrike" kern="1200" dirty="0">
                <a:solidFill>
                  <a:schemeClr val="tx1"/>
                </a:solidFill>
                <a:effectLst/>
                <a:latin typeface="+mn-lt"/>
                <a:ea typeface="+mn-ea"/>
                <a:cs typeface="+mn-cs"/>
              </a:rPr>
              <a:t>, especially your administrator accounts. Azure Multi-Factor Authentication (Azure MFA) helps administrators protect their organizations and users with additional methods such as token or phone authentication.</a:t>
            </a:r>
          </a:p>
          <a:p>
            <a:r>
              <a:rPr lang="en-US" sz="1200" b="0" i="0" u="none" strike="noStrike" kern="1200" dirty="0">
                <a:solidFill>
                  <a:schemeClr val="tx1"/>
                </a:solidFill>
                <a:effectLst/>
                <a:latin typeface="+mn-lt"/>
                <a:ea typeface="+mn-ea"/>
                <a:cs typeface="+mn-cs"/>
                <a:hlinkClick r:id="rId5"/>
              </a:rPr>
              <a:t>Turn on Conditional Access</a:t>
            </a:r>
            <a:r>
              <a:rPr lang="en-US" sz="1200" b="0" i="0" u="none" strike="noStrike" kern="1200" dirty="0">
                <a:solidFill>
                  <a:schemeClr val="tx1"/>
                </a:solidFill>
                <a:effectLst/>
                <a:latin typeface="+mn-lt"/>
                <a:ea typeface="+mn-ea"/>
                <a:cs typeface="+mn-cs"/>
              </a:rPr>
              <a:t>. With Azure AD conditional access, you can make automated access control decisions for accessing your cloud apps based on specified conditions. By doing this, every login will be scored to assess its risk and the engine will take actions to reduce it.</a:t>
            </a:r>
          </a:p>
          <a:p>
            <a:r>
              <a:rPr lang="en-US" sz="1200" b="0" i="0" u="none" strike="noStrike" kern="1200" dirty="0">
                <a:solidFill>
                  <a:schemeClr val="tx1"/>
                </a:solidFill>
                <a:effectLst/>
                <a:latin typeface="+mn-lt"/>
                <a:ea typeface="+mn-ea"/>
                <a:cs typeface="+mn-cs"/>
                <a:hlinkClick r:id="rId6"/>
              </a:rPr>
              <a:t>Use Role Based Access Control (RBAC)</a:t>
            </a:r>
            <a:r>
              <a:rPr lang="en-US" sz="1200" b="0" i="0" u="none" strike="noStrike" kern="1200" dirty="0">
                <a:solidFill>
                  <a:schemeClr val="tx1"/>
                </a:solidFill>
                <a:effectLst/>
                <a:latin typeface="+mn-lt"/>
                <a:ea typeface="+mn-ea"/>
                <a:cs typeface="+mn-cs"/>
              </a:rPr>
              <a:t>. Restricting access based on the </a:t>
            </a:r>
            <a:r>
              <a:rPr lang="en-US" sz="1200" b="0" i="0" u="none" strike="noStrike" kern="1200" dirty="0">
                <a:solidFill>
                  <a:schemeClr val="tx1"/>
                </a:solidFill>
                <a:effectLst/>
                <a:latin typeface="+mn-lt"/>
                <a:ea typeface="+mn-ea"/>
                <a:cs typeface="+mn-cs"/>
                <a:hlinkClick r:id="rId7"/>
              </a:rPr>
              <a:t>need to know</a:t>
            </a:r>
            <a:r>
              <a:rPr lang="en-US" sz="1200" b="0" i="0" u="none" strike="noStrik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8"/>
              </a:rPr>
              <a:t>least privilege</a:t>
            </a:r>
            <a:r>
              <a:rPr lang="en-US" sz="1200" b="0" i="0" u="none" strike="noStrike" kern="1200" dirty="0">
                <a:solidFill>
                  <a:schemeClr val="tx1"/>
                </a:solidFill>
                <a:effectLst/>
                <a:latin typeface="+mn-lt"/>
                <a:ea typeface="+mn-ea"/>
                <a:cs typeface="+mn-cs"/>
              </a:rPr>
              <a:t> security principles is imperative for organizations that need to enforce security policies for data access.</a:t>
            </a:r>
          </a:p>
          <a:p>
            <a:r>
              <a:rPr lang="en-US" sz="1200" b="0" i="0" u="none" strike="noStrike" kern="1200" dirty="0">
                <a:solidFill>
                  <a:schemeClr val="tx1"/>
                </a:solidFill>
                <a:effectLst/>
                <a:latin typeface="+mn-lt"/>
                <a:ea typeface="+mn-ea"/>
                <a:cs typeface="+mn-cs"/>
                <a:hlinkClick r:id="rId9"/>
              </a:rPr>
              <a:t>Enable password management</a:t>
            </a:r>
            <a:r>
              <a:rPr lang="en-US" sz="1200" b="0" i="0" u="none" strike="noStrike" kern="1200" dirty="0">
                <a:solidFill>
                  <a:schemeClr val="tx1"/>
                </a:solidFill>
                <a:effectLst/>
                <a:latin typeface="+mn-lt"/>
                <a:ea typeface="+mn-ea"/>
                <a:cs typeface="+mn-cs"/>
              </a:rPr>
              <a:t> and use appropriate security policies to prevent misuse.</a:t>
            </a:r>
          </a:p>
          <a:p>
            <a:r>
              <a:rPr lang="en-AU" sz="1200" b="1" i="0" u="none" strike="noStrike" kern="1200" dirty="0">
                <a:solidFill>
                  <a:schemeClr val="tx1"/>
                </a:solidFill>
                <a:effectLst/>
                <a:latin typeface="+mn-lt"/>
                <a:ea typeface="+mn-ea"/>
                <a:cs typeface="+mn-cs"/>
              </a:rPr>
              <a:t>Global banned password list</a:t>
            </a:r>
          </a:p>
          <a:p>
            <a:r>
              <a:rPr lang="en-US" sz="1200" b="1" i="0" u="none" strike="noStrike" kern="1200" dirty="0">
                <a:solidFill>
                  <a:schemeClr val="tx1"/>
                </a:solidFill>
                <a:effectLst/>
                <a:latin typeface="+mn-lt"/>
                <a:ea typeface="+mn-ea"/>
                <a:cs typeface="+mn-cs"/>
              </a:rPr>
              <a:t>Preview: Custom banned password list – Azure AD P1 and P2 required for AD synced accounts</a:t>
            </a:r>
          </a:p>
          <a:p>
            <a:r>
              <a:rPr lang="en-US" sz="1200" b="1" i="0" u="none" strike="noStrike" kern="1200" dirty="0">
                <a:solidFill>
                  <a:schemeClr val="tx1"/>
                </a:solidFill>
                <a:effectLst/>
                <a:latin typeface="+mn-lt"/>
                <a:ea typeface="+mn-ea"/>
                <a:cs typeface="+mn-cs"/>
              </a:rPr>
              <a:t>AAD users need AAD Basic for custom list, covered </a:t>
            </a:r>
            <a:r>
              <a:rPr lang="en-US" sz="1200" b="1" i="0" u="none" strike="noStrike" kern="1200">
                <a:solidFill>
                  <a:schemeClr val="tx1"/>
                </a:solidFill>
                <a:effectLst/>
                <a:latin typeface="+mn-lt"/>
                <a:ea typeface="+mn-ea"/>
                <a:cs typeface="+mn-cs"/>
              </a:rPr>
              <a:t>by Global List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a:rPr>
              <a:t>Limit administrator access</a:t>
            </a:r>
            <a:r>
              <a:rPr lang="en-US" sz="1200" b="0" i="0" u="none" strike="noStrike" kern="1200" dirty="0">
                <a:solidFill>
                  <a:schemeClr val="tx1"/>
                </a:solidFill>
                <a:effectLst/>
                <a:latin typeface="+mn-lt"/>
                <a:ea typeface="+mn-ea"/>
                <a:cs typeface="+mn-cs"/>
              </a:rPr>
              <a:t> to a limited set of users. You can leverage </a:t>
            </a:r>
            <a:r>
              <a:rPr lang="en-US" sz="1200" b="0" i="0" u="none" strike="noStrike" kern="1200" dirty="0">
                <a:solidFill>
                  <a:schemeClr val="tx1"/>
                </a:solidFill>
                <a:effectLst/>
                <a:latin typeface="+mn-lt"/>
                <a:ea typeface="+mn-ea"/>
                <a:cs typeface="+mn-cs"/>
                <a:hlinkClick r:id="rId11"/>
              </a:rPr>
              <a:t>Privileged Identity Management</a:t>
            </a:r>
            <a:r>
              <a:rPr lang="en-US" sz="1200" b="0" i="0" u="none" strike="noStrike" kern="1200" dirty="0">
                <a:solidFill>
                  <a:schemeClr val="tx1"/>
                </a:solidFill>
                <a:effectLst/>
                <a:latin typeface="+mn-lt"/>
                <a:ea typeface="+mn-ea"/>
                <a:cs typeface="+mn-cs"/>
              </a:rPr>
              <a:t> to ensure a just-in-time approach to obtain the required rights.</a:t>
            </a:r>
          </a:p>
          <a:p>
            <a:pPr marL="0" indent="0">
              <a:buNone/>
            </a:pPr>
            <a:endParaRPr lang="en-US" b="0" dirty="0"/>
          </a:p>
          <a:p>
            <a:pPr marL="0" indent="0">
              <a:buNone/>
            </a:pP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12</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79241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1074906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6774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01771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44939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losing logo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E71000-2A2B-4181-A8E9-24EA953814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8209631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C3AB3372-E31A-47D4-9482-4E667820B5CC}" type="datetime1">
              <a:rPr lang="en-US" smtClean="0"/>
              <a:t>2/26/2019</a:t>
            </a:fld>
            <a:endParaRPr lang="en-US"/>
          </a:p>
        </p:txBody>
      </p:sp>
      <p:sp>
        <p:nvSpPr>
          <p:cNvPr id="5" name="Slide Number Placeholder 4"/>
          <p:cNvSpPr>
            <a:spLocks noGrp="1"/>
          </p:cNvSpPr>
          <p:nvPr>
            <p:ph type="sldNum" sz="quarter" idx="12"/>
          </p:nvPr>
        </p:nvSpPr>
        <p:spPr>
          <a:xfrm>
            <a:off x="8850631" y="6356351"/>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1"/>
            <a:ext cx="11173968" cy="2052030"/>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199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758476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816493140"/>
      </p:ext>
    </p:extLst>
  </p:cSld>
  <p:clrMap bg1="dk1" tx1="lt1" bg2="dk2" tx2="lt2" accent1="accent1" accent2="accent2" accent3="accent3" accent4="accent4" accent5="accent5" accent6="accent6" hlink="hlink" folHlink="folHlink"/>
  <p:sldLayoutIdLst>
    <p:sldLayoutId id="2147483702" r:id="rId1"/>
    <p:sldLayoutId id="2147483704" r:id="rId2"/>
    <p:sldLayoutId id="2147483715" r:id="rId3"/>
    <p:sldLayoutId id="2147484179" r:id="rId4"/>
    <p:sldLayoutId id="2147484258" r:id="rId5"/>
    <p:sldLayoutId id="2147484259" r:id="rId6"/>
    <p:sldLayoutId id="2147484261" r:id="rId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6.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emf"/><Relationship Id="rId5" Type="http://schemas.microsoft.com/office/2007/relationships/hdphoto" Target="../media/hdphoto1.wdp"/><Relationship Id="rId10" Type="http://schemas.openxmlformats.org/officeDocument/2006/relationships/image" Target="../media/image12.emf"/><Relationship Id="rId4" Type="http://schemas.openxmlformats.org/officeDocument/2006/relationships/image" Target="../media/image7.jpeg"/><Relationship Id="rId9" Type="http://schemas.openxmlformats.org/officeDocument/2006/relationships/image" Target="../media/image11.emf"/><Relationship Id="rId14" Type="http://schemas.openxmlformats.org/officeDocument/2006/relationships/image" Target="../media/image16.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 Security Fundamentals</a:t>
            </a:r>
          </a:p>
        </p:txBody>
      </p:sp>
      <p:sp>
        <p:nvSpPr>
          <p:cNvPr id="3" name="Text Placeholder 2">
            <a:extLst>
              <a:ext uri="{FF2B5EF4-FFF2-40B4-BE49-F238E27FC236}">
                <a16:creationId xmlns:a16="http://schemas.microsoft.com/office/drawing/2014/main" id="{8523AB0C-BAD1-4EC6-B2D7-5169A67BBC52}"/>
              </a:ext>
            </a:extLst>
          </p:cNvPr>
          <p:cNvSpPr>
            <a:spLocks noGrp="1"/>
          </p:cNvSpPr>
          <p:nvPr>
            <p:ph type="body" sz="quarter" idx="12"/>
          </p:nvPr>
        </p:nvSpPr>
        <p:spPr/>
        <p:txBody>
          <a:bodyPr/>
          <a:lstStyle/>
          <a:p>
            <a:r>
              <a:rPr lang="en-AU" dirty="0"/>
              <a:t>Trainer Name – Trainer Title</a:t>
            </a:r>
          </a:p>
        </p:txBody>
      </p:sp>
    </p:spTree>
    <p:extLst>
      <p:ext uri="{BB962C8B-B14F-4D97-AF65-F5344CB8AC3E}">
        <p14:creationId xmlns:p14="http://schemas.microsoft.com/office/powerpoint/2010/main" val="1459606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21D3876-7404-49F2-B779-9BBE7ABA4754}"/>
              </a:ext>
            </a:extLst>
          </p:cNvPr>
          <p:cNvSpPr>
            <a:spLocks noGrp="1"/>
          </p:cNvSpPr>
          <p:nvPr>
            <p:ph type="body" sz="quarter" idx="10"/>
          </p:nvPr>
        </p:nvSpPr>
        <p:spPr/>
        <p:txBody>
          <a:bodyPr/>
          <a:lstStyle/>
          <a:p>
            <a:endParaRPr lang="en-AU"/>
          </a:p>
        </p:txBody>
      </p:sp>
      <p:graphicFrame>
        <p:nvGraphicFramePr>
          <p:cNvPr id="3" name="Diagram 2"/>
          <p:cNvGraphicFramePr/>
          <p:nvPr>
            <p:extLst/>
          </p:nvPr>
        </p:nvGraphicFramePr>
        <p:xfrm>
          <a:off x="-293168" y="73543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p:cNvSpPr txBox="1">
            <a:spLocks/>
          </p:cNvSpPr>
          <p:nvPr/>
        </p:nvSpPr>
        <p:spPr>
          <a:xfrm>
            <a:off x="7584836" y="735432"/>
            <a:ext cx="5084014" cy="1090463"/>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Enterprise Administrator</a:t>
            </a:r>
          </a:p>
          <a:p>
            <a:pPr marL="0" indent="0">
              <a:lnSpc>
                <a:spcPct val="100000"/>
              </a:lnSpc>
              <a:spcBef>
                <a:spcPts val="1176"/>
              </a:spcBef>
              <a:buClr>
                <a:schemeClr val="bg1"/>
              </a:buClr>
              <a:buNone/>
            </a:pPr>
            <a:r>
              <a:rPr lang="en-US" sz="2000" dirty="0">
                <a:solidFill>
                  <a:schemeClr val="tx1"/>
                </a:solidFill>
              </a:rPr>
              <a:t>http://ea.azure.com</a:t>
            </a:r>
          </a:p>
          <a:p>
            <a:pPr marL="0" indent="0">
              <a:lnSpc>
                <a:spcPct val="100000"/>
              </a:lnSpc>
              <a:spcBef>
                <a:spcPts val="1176"/>
              </a:spcBef>
              <a:buClr>
                <a:schemeClr val="bg1"/>
              </a:buClr>
              <a:buNone/>
            </a:pPr>
            <a:br>
              <a:rPr lang="en-US" sz="2000" dirty="0">
                <a:solidFill>
                  <a:schemeClr val="bg1"/>
                </a:solidFill>
              </a:rPr>
            </a:br>
            <a:endParaRPr lang="en-US" sz="2000" dirty="0">
              <a:solidFill>
                <a:schemeClr val="bg1"/>
              </a:solidFill>
              <a:latin typeface="+mn-lt"/>
            </a:endParaRPr>
          </a:p>
        </p:txBody>
      </p:sp>
      <p:sp>
        <p:nvSpPr>
          <p:cNvPr id="5" name="Content Placeholder 2"/>
          <p:cNvSpPr txBox="1">
            <a:spLocks/>
          </p:cNvSpPr>
          <p:nvPr/>
        </p:nvSpPr>
        <p:spPr>
          <a:xfrm>
            <a:off x="7584836" y="2043546"/>
            <a:ext cx="5084014" cy="878116"/>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Department Administrator</a:t>
            </a:r>
          </a:p>
          <a:p>
            <a:pPr marL="0" indent="0">
              <a:lnSpc>
                <a:spcPct val="100000"/>
              </a:lnSpc>
              <a:spcBef>
                <a:spcPts val="1176"/>
              </a:spcBef>
              <a:buClr>
                <a:schemeClr val="bg1"/>
              </a:buClr>
              <a:buNone/>
            </a:pPr>
            <a:endParaRPr lang="en-US" sz="2000" dirty="0">
              <a:solidFill>
                <a:schemeClr val="bg1"/>
              </a:solidFill>
              <a:latin typeface="+mn-lt"/>
            </a:endParaRPr>
          </a:p>
        </p:txBody>
      </p:sp>
      <p:sp>
        <p:nvSpPr>
          <p:cNvPr id="6" name="Content Placeholder 2"/>
          <p:cNvSpPr txBox="1">
            <a:spLocks/>
          </p:cNvSpPr>
          <p:nvPr/>
        </p:nvSpPr>
        <p:spPr>
          <a:xfrm>
            <a:off x="7584836" y="2954697"/>
            <a:ext cx="5084014" cy="982905"/>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Account Owner</a:t>
            </a:r>
          </a:p>
          <a:p>
            <a:pPr marL="0" indent="0">
              <a:lnSpc>
                <a:spcPct val="100000"/>
              </a:lnSpc>
              <a:spcBef>
                <a:spcPts val="1176"/>
              </a:spcBef>
              <a:buClr>
                <a:schemeClr val="bg1"/>
              </a:buClr>
              <a:buNone/>
            </a:pPr>
            <a:r>
              <a:rPr lang="en-US" sz="2000" dirty="0">
                <a:solidFill>
                  <a:schemeClr val="tx1"/>
                </a:solidFill>
              </a:rPr>
              <a:t>http://account.windowsazure.com/ </a:t>
            </a:r>
          </a:p>
          <a:p>
            <a:pPr marL="0" indent="0">
              <a:lnSpc>
                <a:spcPct val="100000"/>
              </a:lnSpc>
              <a:spcBef>
                <a:spcPts val="1176"/>
              </a:spcBef>
              <a:buClr>
                <a:schemeClr val="bg1"/>
              </a:buClr>
              <a:buNone/>
            </a:pPr>
            <a:endParaRPr lang="en-US" sz="2000" dirty="0">
              <a:solidFill>
                <a:schemeClr val="bg1"/>
              </a:solidFill>
              <a:latin typeface="+mn-lt"/>
            </a:endParaRPr>
          </a:p>
        </p:txBody>
      </p:sp>
      <p:cxnSp>
        <p:nvCxnSpPr>
          <p:cNvPr id="8" name="Straight Connector 7"/>
          <p:cNvCxnSpPr>
            <a:cxnSpLocks/>
          </p:cNvCxnSpPr>
          <p:nvPr/>
        </p:nvCxnSpPr>
        <p:spPr>
          <a:xfrm flipV="1">
            <a:off x="7746642" y="2731808"/>
            <a:ext cx="4121240" cy="17870"/>
          </a:xfrm>
          <a:prstGeom prst="line">
            <a:avLst/>
          </a:prstGeom>
          <a:ln>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61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5291291" y="1735917"/>
            <a:ext cx="1719034" cy="2806910"/>
            <a:chOff x="5397275" y="1769985"/>
            <a:chExt cx="1753753" cy="2863600"/>
          </a:xfrm>
        </p:grpSpPr>
        <p:grpSp>
          <p:nvGrpSpPr>
            <p:cNvPr id="38" name="Group 37"/>
            <p:cNvGrpSpPr/>
            <p:nvPr/>
          </p:nvGrpSpPr>
          <p:grpSpPr>
            <a:xfrm>
              <a:off x="5397275" y="1769985"/>
              <a:ext cx="1753753" cy="2863600"/>
              <a:chOff x="5397275" y="1769985"/>
              <a:chExt cx="1753753" cy="2863600"/>
            </a:xfrm>
          </p:grpSpPr>
          <p:sp>
            <p:nvSpPr>
              <p:cNvPr id="76" name="Rectangle 75"/>
              <p:cNvSpPr/>
              <p:nvPr/>
            </p:nvSpPr>
            <p:spPr bwMode="auto">
              <a:xfrm>
                <a:off x="5397275" y="1769985"/>
                <a:ext cx="1753753" cy="286360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30" name="Group 29"/>
              <p:cNvGrpSpPr/>
              <p:nvPr/>
            </p:nvGrpSpPr>
            <p:grpSpPr>
              <a:xfrm>
                <a:off x="5586313" y="2425556"/>
                <a:ext cx="1374099" cy="807315"/>
                <a:chOff x="5206395" y="-1116208"/>
                <a:chExt cx="1575473" cy="925627"/>
              </a:xfrm>
            </p:grpSpPr>
            <p:sp>
              <p:nvSpPr>
                <p:cNvPr id="221" name="Rectangle 220"/>
                <p:cNvSpPr/>
                <p:nvPr/>
              </p:nvSpPr>
              <p:spPr bwMode="auto">
                <a:xfrm>
                  <a:off x="6348324" y="-1093792"/>
                  <a:ext cx="393363" cy="77810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895919"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49" normalizeH="0" baseline="0" noProof="0">
                    <a:ln>
                      <a:noFill/>
                    </a:ln>
                    <a:gradFill>
                      <a:gsLst>
                        <a:gs pos="1250">
                          <a:srgbClr val="EFEFEF"/>
                        </a:gs>
                        <a:gs pos="10417">
                          <a:srgbClr val="EFEFEF"/>
                        </a:gs>
                      </a:gsLst>
                      <a:lin ang="5400000" scaled="0"/>
                    </a:gradFill>
                    <a:effectLst/>
                    <a:uLnTx/>
                    <a:uFillTx/>
                    <a:latin typeface="Segoe UI"/>
                    <a:ea typeface="+mn-ea"/>
                    <a:cs typeface="+mn-cs"/>
                  </a:endParaRPr>
                </a:p>
              </p:txBody>
            </p:sp>
            <p:grpSp>
              <p:nvGrpSpPr>
                <p:cNvPr id="28" name="Group 27"/>
                <p:cNvGrpSpPr/>
                <p:nvPr/>
              </p:nvGrpSpPr>
              <p:grpSpPr>
                <a:xfrm>
                  <a:off x="5206395" y="-1116208"/>
                  <a:ext cx="1575473" cy="925627"/>
                  <a:chOff x="5206396" y="-1645228"/>
                  <a:chExt cx="2119013" cy="1244967"/>
                </a:xfrm>
              </p:grpSpPr>
              <p:sp>
                <p:nvSpPr>
                  <p:cNvPr id="219" name="Freeform 5"/>
                  <p:cNvSpPr>
                    <a:spLocks noChangeAspect="1" noEditPoints="1"/>
                  </p:cNvSpPr>
                  <p:nvPr/>
                </p:nvSpPr>
                <p:spPr bwMode="auto">
                  <a:xfrm>
                    <a:off x="6690557" y="-1645228"/>
                    <a:ext cx="634852"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2">
                      <a:lumMod val="75000"/>
                    </a:schemeClr>
                  </a:solidFill>
                  <a:ln>
                    <a:noFill/>
                  </a:ln>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pic>
                <p:nvPicPr>
                  <p:cNvPr id="23" name="Picture 22"/>
                  <p:cNvPicPr>
                    <a:picLocks noChangeAspect="1"/>
                  </p:cNvPicPr>
                  <p:nvPr/>
                </p:nvPicPr>
                <p:blipFill>
                  <a:blip r:embed="rId3"/>
                  <a:stretch>
                    <a:fillRect/>
                  </a:stretch>
                </p:blipFill>
                <p:spPr>
                  <a:xfrm>
                    <a:off x="5206396" y="-1645228"/>
                    <a:ext cx="1460260" cy="1244967"/>
                  </a:xfrm>
                  <a:prstGeom prst="rect">
                    <a:avLst/>
                  </a:prstGeom>
                </p:spPr>
              </p:pic>
              <p:pic>
                <p:nvPicPr>
                  <p:cNvPr id="228" name="Picture 227"/>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842329" y="-1265818"/>
                    <a:ext cx="338493" cy="394914"/>
                  </a:xfrm>
                  <a:prstGeom prst="rect">
                    <a:avLst/>
                  </a:prstGeom>
                  <a:noFill/>
                  <a:ln>
                    <a:noFill/>
                  </a:ln>
                </p:spPr>
              </p:pic>
              <p:pic>
                <p:nvPicPr>
                  <p:cNvPr id="229" name="Picture 228"/>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158969" y="-1265818"/>
                    <a:ext cx="338493" cy="394914"/>
                  </a:xfrm>
                  <a:prstGeom prst="rect">
                    <a:avLst/>
                  </a:prstGeom>
                  <a:noFill/>
                  <a:ln>
                    <a:noFill/>
                  </a:ln>
                </p:spPr>
              </p:pic>
              <p:pic>
                <p:nvPicPr>
                  <p:cNvPr id="230" name="Picture 229"/>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397275" y="-1265818"/>
                    <a:ext cx="338493" cy="394914"/>
                  </a:xfrm>
                  <a:prstGeom prst="rect">
                    <a:avLst/>
                  </a:prstGeom>
                  <a:noFill/>
                  <a:ln>
                    <a:noFill/>
                  </a:ln>
                </p:spPr>
              </p:pic>
            </p:grpSp>
          </p:grpSp>
        </p:grpSp>
        <p:grpSp>
          <p:nvGrpSpPr>
            <p:cNvPr id="13" name="Group 12"/>
            <p:cNvGrpSpPr/>
            <p:nvPr/>
          </p:nvGrpSpPr>
          <p:grpSpPr>
            <a:xfrm>
              <a:off x="5457211" y="3478754"/>
              <a:ext cx="935062" cy="484847"/>
              <a:chOff x="5338516" y="3496630"/>
              <a:chExt cx="935062" cy="484847"/>
            </a:xfrm>
          </p:grpSpPr>
          <p:pic>
            <p:nvPicPr>
              <p:cNvPr id="7" name="Picture 6"/>
              <p:cNvPicPr>
                <a:picLocks noChangeAspect="1"/>
              </p:cNvPicPr>
              <p:nvPr/>
            </p:nvPicPr>
            <p:blipFill>
              <a:blip r:embed="rId6"/>
              <a:stretch>
                <a:fillRect/>
              </a:stretch>
            </p:blipFill>
            <p:spPr>
              <a:xfrm>
                <a:off x="5338516" y="3496630"/>
                <a:ext cx="935062" cy="484847"/>
              </a:xfrm>
              <a:prstGeom prst="rect">
                <a:avLst/>
              </a:prstGeom>
            </p:spPr>
          </p:pic>
          <p:pic>
            <p:nvPicPr>
              <p:cNvPr id="173" name="Picture 172"/>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682480" y="3607222"/>
                <a:ext cx="219500" cy="256087"/>
              </a:xfrm>
              <a:prstGeom prst="rect">
                <a:avLst/>
              </a:prstGeom>
              <a:noFill/>
              <a:ln>
                <a:noFill/>
              </a:ln>
            </p:spPr>
          </p:pic>
        </p:grpSp>
        <p:grpSp>
          <p:nvGrpSpPr>
            <p:cNvPr id="19" name="Group 18"/>
            <p:cNvGrpSpPr/>
            <p:nvPr/>
          </p:nvGrpSpPr>
          <p:grpSpPr>
            <a:xfrm>
              <a:off x="6407204" y="3301011"/>
              <a:ext cx="603142" cy="840333"/>
              <a:chOff x="6993567" y="2662187"/>
              <a:chExt cx="1001250" cy="1395000"/>
            </a:xfrm>
          </p:grpSpPr>
          <p:pic>
            <p:nvPicPr>
              <p:cNvPr id="16" name="Picture 15"/>
              <p:cNvPicPr>
                <a:picLocks noChangeAspect="1"/>
              </p:cNvPicPr>
              <p:nvPr/>
            </p:nvPicPr>
            <p:blipFill>
              <a:blip r:embed="rId7"/>
              <a:stretch>
                <a:fillRect/>
              </a:stretch>
            </p:blipFill>
            <p:spPr>
              <a:xfrm>
                <a:off x="6993567" y="2662187"/>
                <a:ext cx="1001250" cy="1395000"/>
              </a:xfrm>
              <a:prstGeom prst="rect">
                <a:avLst/>
              </a:prstGeom>
            </p:spPr>
          </p:pic>
          <p:pic>
            <p:nvPicPr>
              <p:cNvPr id="176" name="Picture 175"/>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7384442" y="3231644"/>
                <a:ext cx="219500" cy="256087"/>
              </a:xfrm>
              <a:prstGeom prst="rect">
                <a:avLst/>
              </a:prstGeom>
              <a:noFill/>
              <a:ln>
                <a:noFill/>
              </a:ln>
            </p:spPr>
          </p:pic>
        </p:grpSp>
      </p:grpSp>
      <p:grpSp>
        <p:nvGrpSpPr>
          <p:cNvPr id="10" name="Group 9"/>
          <p:cNvGrpSpPr/>
          <p:nvPr/>
        </p:nvGrpSpPr>
        <p:grpSpPr>
          <a:xfrm>
            <a:off x="7105307" y="1728023"/>
            <a:ext cx="1719034" cy="2834593"/>
            <a:chOff x="7248074" y="1761684"/>
            <a:chExt cx="1754002" cy="2892254"/>
          </a:xfrm>
        </p:grpSpPr>
        <p:sp>
          <p:nvSpPr>
            <p:cNvPr id="122" name="Rectangle 121"/>
            <p:cNvSpPr/>
            <p:nvPr/>
          </p:nvSpPr>
          <p:spPr bwMode="auto">
            <a:xfrm>
              <a:off x="7248074" y="1761684"/>
              <a:ext cx="1754002" cy="289225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123" name="Group 122"/>
            <p:cNvGrpSpPr/>
            <p:nvPr/>
          </p:nvGrpSpPr>
          <p:grpSpPr>
            <a:xfrm>
              <a:off x="7538811" y="3073333"/>
              <a:ext cx="1448018" cy="600423"/>
              <a:chOff x="2870280" y="3798066"/>
              <a:chExt cx="1318293" cy="499981"/>
            </a:xfrm>
          </p:grpSpPr>
          <p:sp>
            <p:nvSpPr>
              <p:cNvPr id="124" name="Rectangle 123"/>
              <p:cNvSpPr/>
              <p:nvPr/>
            </p:nvSpPr>
            <p:spPr bwMode="auto">
              <a:xfrm>
                <a:off x="2870280" y="4093972"/>
                <a:ext cx="1070116" cy="199074"/>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5" name="Rectangle 124"/>
              <p:cNvSpPr/>
              <p:nvPr/>
            </p:nvSpPr>
            <p:spPr bwMode="auto">
              <a:xfrm>
                <a:off x="2906688" y="4081732"/>
                <a:ext cx="1281885" cy="2163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 •••••••••••</a:t>
                </a:r>
              </a:p>
            </p:txBody>
          </p:sp>
          <p:sp>
            <p:nvSpPr>
              <p:cNvPr id="126" name="Rectangle 125"/>
              <p:cNvSpPr/>
              <p:nvPr/>
            </p:nvSpPr>
            <p:spPr bwMode="auto">
              <a:xfrm>
                <a:off x="2870280" y="3798066"/>
                <a:ext cx="1070116" cy="199074"/>
              </a:xfrm>
              <a:prstGeom prst="rect">
                <a:avLst/>
              </a:prstGeom>
              <a:solidFill>
                <a:srgbClr val="7F7F7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89604" marR="0" lvl="0" indent="0" algn="l" defTabSz="913751" rtl="0" eaLnBrk="1" fontAlgn="base" latinLnBrk="0" hangingPunct="1">
                  <a:lnSpc>
                    <a:spcPct val="100000"/>
                  </a:lnSpc>
                  <a:spcBef>
                    <a:spcPct val="0"/>
                  </a:spcBef>
                  <a:spcAft>
                    <a:spcPct val="0"/>
                  </a:spcAft>
                  <a:buClrTx/>
                  <a:buSzTx/>
                  <a:buFontTx/>
                  <a:buNone/>
                  <a:tabLst/>
                  <a:defRPr/>
                </a:pPr>
                <a:r>
                  <a:rPr kumimoji="0" lang="en-US" sz="980" b="0" i="0" u="none" strike="noStrike" kern="1200" cap="none" spc="0" normalizeH="0" baseline="0" noProof="0" dirty="0">
                    <a:ln>
                      <a:noFill/>
                    </a:ln>
                    <a:solidFill>
                      <a:srgbClr val="FFFFFF"/>
                    </a:solidFill>
                    <a:effectLst/>
                    <a:uLnTx/>
                    <a:uFillTx/>
                    <a:latin typeface="Segoe UI"/>
                    <a:ea typeface="+mn-ea"/>
                    <a:cs typeface="+mn-cs"/>
                  </a:rPr>
                  <a:t>Username</a:t>
                </a:r>
              </a:p>
            </p:txBody>
          </p:sp>
        </p:grpSp>
      </p:grpSp>
      <p:sp>
        <p:nvSpPr>
          <p:cNvPr id="6" name="Title 5"/>
          <p:cNvSpPr>
            <a:spLocks noGrp="1"/>
          </p:cNvSpPr>
          <p:nvPr>
            <p:ph type="title"/>
          </p:nvPr>
        </p:nvSpPr>
        <p:spPr/>
        <p:txBody>
          <a:bodyPr/>
          <a:lstStyle/>
          <a:p>
            <a:pPr algn="ctr"/>
            <a:r>
              <a:rPr lang="en-US" sz="1800" dirty="0"/>
              <a:t>Azure Active Directory</a:t>
            </a:r>
          </a:p>
        </p:txBody>
      </p:sp>
      <p:grpSp>
        <p:nvGrpSpPr>
          <p:cNvPr id="4" name="Group 3"/>
          <p:cNvGrpSpPr/>
          <p:nvPr/>
        </p:nvGrpSpPr>
        <p:grpSpPr>
          <a:xfrm>
            <a:off x="9289562" y="2604679"/>
            <a:ext cx="2266936" cy="1565267"/>
            <a:chOff x="9521740" y="1887431"/>
            <a:chExt cx="2313049" cy="1597107"/>
          </a:xfrm>
        </p:grpSpPr>
        <p:grpSp>
          <p:nvGrpSpPr>
            <p:cNvPr id="186" name="Group 185"/>
            <p:cNvGrpSpPr/>
            <p:nvPr/>
          </p:nvGrpSpPr>
          <p:grpSpPr>
            <a:xfrm>
              <a:off x="9521740" y="3041563"/>
              <a:ext cx="652316" cy="406532"/>
              <a:chOff x="5556947" y="2637516"/>
              <a:chExt cx="869608" cy="541950"/>
            </a:xfrm>
          </p:grpSpPr>
          <p:grpSp>
            <p:nvGrpSpPr>
              <p:cNvPr id="187" name="Group 115"/>
              <p:cNvGrpSpPr>
                <a:grpSpLocks/>
              </p:cNvGrpSpPr>
              <p:nvPr/>
            </p:nvGrpSpPr>
            <p:grpSpPr bwMode="auto">
              <a:xfrm>
                <a:off x="5556947" y="2637516"/>
                <a:ext cx="869608" cy="541950"/>
                <a:chOff x="5437366" y="1237061"/>
                <a:chExt cx="4432300" cy="2764080"/>
              </a:xfrm>
            </p:grpSpPr>
            <p:sp>
              <p:nvSpPr>
                <p:cNvPr id="194" name="Rectangle 193"/>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96" name="Oval 195"/>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2" name="Rectangle 201"/>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3" name="Oval 202"/>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8"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007233"/>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noFill/>
                  <a:effectLst/>
                  <a:uLnTx/>
                  <a:uFillTx/>
                  <a:latin typeface="Segoe UI"/>
                  <a:ea typeface="ＭＳ Ｐゴシック" charset="0"/>
                  <a:cs typeface="+mn-cs"/>
                </a:endParaRPr>
              </a:p>
            </p:txBody>
          </p:sp>
        </p:grpSp>
        <p:grpSp>
          <p:nvGrpSpPr>
            <p:cNvPr id="140" name="Group 139"/>
            <p:cNvGrpSpPr/>
            <p:nvPr/>
          </p:nvGrpSpPr>
          <p:grpSpPr>
            <a:xfrm>
              <a:off x="9871859" y="1887431"/>
              <a:ext cx="652316" cy="406532"/>
              <a:chOff x="5556947" y="2637516"/>
              <a:chExt cx="869608" cy="541950"/>
            </a:xfrm>
          </p:grpSpPr>
          <p:grpSp>
            <p:nvGrpSpPr>
              <p:cNvPr id="141" name="Group 115"/>
              <p:cNvGrpSpPr>
                <a:grpSpLocks/>
              </p:cNvGrpSpPr>
              <p:nvPr/>
            </p:nvGrpSpPr>
            <p:grpSpPr bwMode="auto">
              <a:xfrm>
                <a:off x="5556947" y="2637516"/>
                <a:ext cx="869608" cy="541950"/>
                <a:chOff x="5437366" y="1237061"/>
                <a:chExt cx="4432300" cy="2764080"/>
              </a:xfrm>
            </p:grpSpPr>
            <p:sp>
              <p:nvSpPr>
                <p:cNvPr id="143" name="Rectangle 142"/>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4" name="Oval 143"/>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5" name="Rectangle 144"/>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7" name="Oval 146"/>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42"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442359"/>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133" name="Group 132"/>
            <p:cNvGrpSpPr/>
            <p:nvPr/>
          </p:nvGrpSpPr>
          <p:grpSpPr>
            <a:xfrm>
              <a:off x="11182473" y="2625949"/>
              <a:ext cx="652316" cy="406532"/>
              <a:chOff x="5556947" y="2637516"/>
              <a:chExt cx="869608" cy="541950"/>
            </a:xfrm>
          </p:grpSpPr>
          <p:grpSp>
            <p:nvGrpSpPr>
              <p:cNvPr id="134" name="Group 115"/>
              <p:cNvGrpSpPr>
                <a:grpSpLocks/>
              </p:cNvGrpSpPr>
              <p:nvPr/>
            </p:nvGrpSpPr>
            <p:grpSpPr bwMode="auto">
              <a:xfrm>
                <a:off x="5556947" y="2637516"/>
                <a:ext cx="869608" cy="541950"/>
                <a:chOff x="5437366" y="1237061"/>
                <a:chExt cx="4432300" cy="2764080"/>
              </a:xfrm>
            </p:grpSpPr>
            <p:sp>
              <p:nvSpPr>
                <p:cNvPr id="136" name="Rectangle 135"/>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7" name="Oval 136"/>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8" name="Rectangle 137"/>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9" name="Oval 138"/>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35"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5" name="Group 4"/>
            <p:cNvGrpSpPr/>
            <p:nvPr/>
          </p:nvGrpSpPr>
          <p:grpSpPr>
            <a:xfrm>
              <a:off x="9673563" y="1959773"/>
              <a:ext cx="1746705" cy="1524765"/>
              <a:chOff x="9673563" y="1959773"/>
              <a:chExt cx="1746705" cy="1524765"/>
            </a:xfrm>
          </p:grpSpPr>
          <p:grpSp>
            <p:nvGrpSpPr>
              <p:cNvPr id="11" name="Group 10"/>
              <p:cNvGrpSpPr/>
              <p:nvPr/>
            </p:nvGrpSpPr>
            <p:grpSpPr>
              <a:xfrm>
                <a:off x="10137646" y="2215552"/>
                <a:ext cx="420672" cy="419860"/>
                <a:chOff x="12908129" y="6174892"/>
                <a:chExt cx="456988" cy="456106"/>
              </a:xfrm>
            </p:grpSpPr>
            <p:sp>
              <p:nvSpPr>
                <p:cNvPr id="146" name="Oval 12"/>
                <p:cNvSpPr>
                  <a:spLocks noChangeArrowheads="1"/>
                </p:cNvSpPr>
                <p:nvPr/>
              </p:nvSpPr>
              <p:spPr bwMode="auto">
                <a:xfrm>
                  <a:off x="12908129" y="6174892"/>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8" name="Freeform 13"/>
                <p:cNvSpPr>
                  <a:spLocks/>
                </p:cNvSpPr>
                <p:nvPr/>
              </p:nvSpPr>
              <p:spPr bwMode="auto">
                <a:xfrm>
                  <a:off x="13014672" y="6333385"/>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9" name="Freeform 14"/>
                <p:cNvSpPr>
                  <a:spLocks/>
                </p:cNvSpPr>
                <p:nvPr/>
              </p:nvSpPr>
              <p:spPr bwMode="auto">
                <a:xfrm>
                  <a:off x="13137063" y="6333385"/>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50" name="Freeform 15"/>
                <p:cNvSpPr>
                  <a:spLocks/>
                </p:cNvSpPr>
                <p:nvPr/>
              </p:nvSpPr>
              <p:spPr bwMode="auto">
                <a:xfrm>
                  <a:off x="13014672" y="6263824"/>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87" name="Group 286"/>
              <p:cNvGrpSpPr/>
              <p:nvPr/>
            </p:nvGrpSpPr>
            <p:grpSpPr>
              <a:xfrm>
                <a:off x="10821785" y="2860779"/>
                <a:ext cx="511793" cy="510805"/>
                <a:chOff x="12997613" y="6264976"/>
                <a:chExt cx="456988" cy="456106"/>
              </a:xfrm>
            </p:grpSpPr>
            <p:sp>
              <p:nvSpPr>
                <p:cNvPr id="288" name="Oval 12"/>
                <p:cNvSpPr>
                  <a:spLocks noChangeArrowheads="1"/>
                </p:cNvSpPr>
                <p:nvPr/>
              </p:nvSpPr>
              <p:spPr bwMode="auto">
                <a:xfrm>
                  <a:off x="12997613" y="6264976"/>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89" name="Freeform 13"/>
                <p:cNvSpPr>
                  <a:spLocks/>
                </p:cNvSpPr>
                <p:nvPr/>
              </p:nvSpPr>
              <p:spPr bwMode="auto">
                <a:xfrm>
                  <a:off x="13104157" y="6423474"/>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0" name="Freeform 14"/>
                <p:cNvSpPr>
                  <a:spLocks/>
                </p:cNvSpPr>
                <p:nvPr/>
              </p:nvSpPr>
              <p:spPr bwMode="auto">
                <a:xfrm>
                  <a:off x="13226548" y="6423474"/>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1" name="Freeform 15"/>
                <p:cNvSpPr>
                  <a:spLocks/>
                </p:cNvSpPr>
                <p:nvPr/>
              </p:nvSpPr>
              <p:spPr bwMode="auto">
                <a:xfrm>
                  <a:off x="13104157" y="6353913"/>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2" name="Group 291"/>
              <p:cNvGrpSpPr/>
              <p:nvPr/>
            </p:nvGrpSpPr>
            <p:grpSpPr>
              <a:xfrm>
                <a:off x="10454633" y="2215550"/>
                <a:ext cx="660034" cy="660031"/>
                <a:chOff x="13614635" y="6174652"/>
                <a:chExt cx="456987" cy="456987"/>
              </a:xfrm>
            </p:grpSpPr>
            <p:sp>
              <p:nvSpPr>
                <p:cNvPr id="293"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4"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6"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7"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9" name="Group 7"/>
              <p:cNvGrpSpPr>
                <a:grpSpLocks/>
              </p:cNvGrpSpPr>
              <p:nvPr/>
            </p:nvGrpSpPr>
            <p:grpSpPr bwMode="auto">
              <a:xfrm>
                <a:off x="10909468" y="1959773"/>
                <a:ext cx="510800" cy="510658"/>
                <a:chOff x="5873289" y="2477014"/>
                <a:chExt cx="1305953" cy="1315159"/>
              </a:xfrm>
            </p:grpSpPr>
            <p:sp>
              <p:nvSpPr>
                <p:cNvPr id="312"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3"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4"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5"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16" name="Group 7"/>
              <p:cNvGrpSpPr>
                <a:grpSpLocks/>
              </p:cNvGrpSpPr>
              <p:nvPr/>
            </p:nvGrpSpPr>
            <p:grpSpPr bwMode="auto">
              <a:xfrm>
                <a:off x="10119414" y="2912481"/>
                <a:ext cx="572217" cy="572057"/>
                <a:chOff x="5873289" y="2477014"/>
                <a:chExt cx="1305953" cy="1315159"/>
              </a:xfrm>
            </p:grpSpPr>
            <p:sp>
              <p:nvSpPr>
                <p:cNvPr id="317"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8"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9"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0"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31" name="Group 330"/>
              <p:cNvGrpSpPr/>
              <p:nvPr/>
            </p:nvGrpSpPr>
            <p:grpSpPr>
              <a:xfrm>
                <a:off x="9673563" y="2526268"/>
                <a:ext cx="441321" cy="441319"/>
                <a:chOff x="13614635" y="6174652"/>
                <a:chExt cx="456987" cy="456987"/>
              </a:xfrm>
            </p:grpSpPr>
            <p:sp>
              <p:nvSpPr>
                <p:cNvPr id="332"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3"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4"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5"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6"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9" name="Group 8"/>
          <p:cNvGrpSpPr/>
          <p:nvPr/>
        </p:nvGrpSpPr>
        <p:grpSpPr>
          <a:xfrm>
            <a:off x="3477295" y="1735917"/>
            <a:ext cx="1719034" cy="2806910"/>
            <a:chOff x="3546264" y="1769740"/>
            <a:chExt cx="1754002" cy="2864006"/>
          </a:xfrm>
        </p:grpSpPr>
        <p:sp>
          <p:nvSpPr>
            <p:cNvPr id="119" name="Rectangle 118"/>
            <p:cNvSpPr/>
            <p:nvPr/>
          </p:nvSpPr>
          <p:spPr bwMode="auto">
            <a:xfrm>
              <a:off x="3546264" y="1769740"/>
              <a:ext cx="1754002" cy="2864006"/>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p:cNvGrpSpPr/>
            <p:nvPr/>
          </p:nvGrpSpPr>
          <p:grpSpPr>
            <a:xfrm>
              <a:off x="3823347" y="3091711"/>
              <a:ext cx="1225479" cy="1281986"/>
              <a:chOff x="3823347" y="3091711"/>
              <a:chExt cx="1225479" cy="1281986"/>
            </a:xfrm>
          </p:grpSpPr>
          <p:sp>
            <p:nvSpPr>
              <p:cNvPr id="278"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lumMod val="50000"/>
                </a:schemeClr>
              </a:solidFill>
              <a:ln>
                <a:noFill/>
              </a:ln>
            </p:spPr>
            <p:txBody>
              <a:bodyPr vert="horz" wrap="square" lIns="89617" tIns="44808" rIns="89617" bIns="44808" numCol="1" anchor="t" anchorCtr="0" compatLnSpc="1">
                <a:prstTxWarp prst="textNoShape">
                  <a:avLst/>
                </a:prstTxWarp>
              </a:bodyPr>
              <a:lstStyle/>
              <a:p>
                <a:pPr marL="0" marR="0" lvl="0" indent="0" algn="l" defTabSz="91378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nvGrpSpPr>
              <p:cNvPr id="338" name="Group 337"/>
              <p:cNvGrpSpPr/>
              <p:nvPr/>
            </p:nvGrpSpPr>
            <p:grpSpPr>
              <a:xfrm>
                <a:off x="3823347" y="3091711"/>
                <a:ext cx="1225479" cy="378265"/>
                <a:chOff x="8854342" y="3656746"/>
                <a:chExt cx="665520" cy="205424"/>
              </a:xfrm>
              <a:solidFill>
                <a:srgbClr val="7F7F7F"/>
              </a:solidFill>
            </p:grpSpPr>
            <p:sp>
              <p:nvSpPr>
                <p:cNvPr id="33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chemeClr val="bg1">
                    <a:lumMod val="65000"/>
                  </a:schemeClr>
                </a:solid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4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15" name="Group 14"/>
          <p:cNvGrpSpPr/>
          <p:nvPr/>
        </p:nvGrpSpPr>
        <p:grpSpPr>
          <a:xfrm>
            <a:off x="8648624" y="3966333"/>
            <a:ext cx="3018376" cy="2410380"/>
            <a:chOff x="8822415" y="4045446"/>
            <a:chExt cx="3079337" cy="2459062"/>
          </a:xfrm>
        </p:grpSpPr>
        <p:sp>
          <p:nvSpPr>
            <p:cNvPr id="281" name="Rectangle 280"/>
            <p:cNvSpPr/>
            <p:nvPr/>
          </p:nvSpPr>
          <p:spPr bwMode="auto">
            <a:xfrm>
              <a:off x="8822416" y="5921686"/>
              <a:ext cx="3026266" cy="58282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Cloud</a:t>
              </a:r>
            </a:p>
          </p:txBody>
        </p:sp>
        <p:grpSp>
          <p:nvGrpSpPr>
            <p:cNvPr id="12" name="Group 11"/>
            <p:cNvGrpSpPr/>
            <p:nvPr/>
          </p:nvGrpSpPr>
          <p:grpSpPr>
            <a:xfrm>
              <a:off x="8822415" y="4045446"/>
              <a:ext cx="3079337" cy="1985188"/>
              <a:chOff x="9300956" y="3223358"/>
              <a:chExt cx="2946190" cy="1899351"/>
            </a:xfrm>
          </p:grpSpPr>
          <p:grpSp>
            <p:nvGrpSpPr>
              <p:cNvPr id="35" name="Group 34"/>
              <p:cNvGrpSpPr/>
              <p:nvPr/>
            </p:nvGrpSpPr>
            <p:grpSpPr>
              <a:xfrm>
                <a:off x="10788656" y="3223358"/>
                <a:ext cx="1458490" cy="980587"/>
                <a:chOff x="10628955" y="3238085"/>
                <a:chExt cx="1458490" cy="980587"/>
              </a:xfrm>
            </p:grpSpPr>
            <p:pic>
              <p:nvPicPr>
                <p:cNvPr id="32" name="Picture 31"/>
                <p:cNvPicPr>
                  <a:picLocks noChangeAspect="1"/>
                </p:cNvPicPr>
                <p:nvPr/>
              </p:nvPicPr>
              <p:blipFill>
                <a:blip r:embed="rId8"/>
                <a:stretch>
                  <a:fillRect/>
                </a:stretch>
              </p:blipFill>
              <p:spPr>
                <a:xfrm>
                  <a:off x="10628955" y="3238085"/>
                  <a:ext cx="1458490" cy="980587"/>
                </a:xfrm>
                <a:prstGeom prst="rect">
                  <a:avLst/>
                </a:prstGeom>
              </p:spPr>
            </p:pic>
            <p:sp>
              <p:nvSpPr>
                <p:cNvPr id="180" name="TextBox 179"/>
                <p:cNvSpPr txBox="1"/>
                <p:nvPr/>
              </p:nvSpPr>
              <p:spPr>
                <a:xfrm>
                  <a:off x="10691609" y="3647935"/>
                  <a:ext cx="1333920"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SaaS</a:t>
                  </a:r>
                </a:p>
              </p:txBody>
            </p:sp>
          </p:grpSp>
          <p:grpSp>
            <p:nvGrpSpPr>
              <p:cNvPr id="36" name="Group 35"/>
              <p:cNvGrpSpPr/>
              <p:nvPr/>
            </p:nvGrpSpPr>
            <p:grpSpPr>
              <a:xfrm>
                <a:off x="9418029" y="3373118"/>
                <a:ext cx="1641567" cy="1112793"/>
                <a:chOff x="9408112" y="3317093"/>
                <a:chExt cx="1292341" cy="876058"/>
              </a:xfrm>
            </p:grpSpPr>
            <p:pic>
              <p:nvPicPr>
                <p:cNvPr id="33" name="Picture 32"/>
                <p:cNvPicPr>
                  <a:picLocks noChangeAspect="1"/>
                </p:cNvPicPr>
                <p:nvPr/>
              </p:nvPicPr>
              <p:blipFill>
                <a:blip r:embed="rId9"/>
                <a:stretch>
                  <a:fillRect/>
                </a:stretch>
              </p:blipFill>
              <p:spPr>
                <a:xfrm>
                  <a:off x="9408112" y="3317093"/>
                  <a:ext cx="1292341" cy="876058"/>
                </a:xfrm>
                <a:prstGeom prst="rect">
                  <a:avLst/>
                </a:prstGeom>
              </p:spPr>
            </p:pic>
            <p:sp>
              <p:nvSpPr>
                <p:cNvPr id="204" name="TextBox 203"/>
                <p:cNvSpPr txBox="1"/>
                <p:nvPr/>
              </p:nvSpPr>
              <p:spPr>
                <a:xfrm>
                  <a:off x="9442526" y="3700547"/>
                  <a:ext cx="1185112" cy="187825"/>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Azure</a:t>
                  </a:r>
                </a:p>
              </p:txBody>
            </p:sp>
          </p:grpSp>
          <p:grpSp>
            <p:nvGrpSpPr>
              <p:cNvPr id="34" name="Group 33"/>
              <p:cNvGrpSpPr/>
              <p:nvPr/>
            </p:nvGrpSpPr>
            <p:grpSpPr>
              <a:xfrm>
                <a:off x="10474084" y="3905483"/>
                <a:ext cx="1740922" cy="1174699"/>
                <a:chOff x="10266385" y="3762279"/>
                <a:chExt cx="1740922" cy="1174699"/>
              </a:xfrm>
            </p:grpSpPr>
            <p:pic>
              <p:nvPicPr>
                <p:cNvPr id="31" name="Picture 30"/>
                <p:cNvPicPr>
                  <a:picLocks noChangeAspect="1"/>
                </p:cNvPicPr>
                <p:nvPr/>
              </p:nvPicPr>
              <p:blipFill>
                <a:blip r:embed="rId10"/>
                <a:stretch>
                  <a:fillRect/>
                </a:stretch>
              </p:blipFill>
              <p:spPr>
                <a:xfrm>
                  <a:off x="10266385" y="3762279"/>
                  <a:ext cx="1740922" cy="1174699"/>
                </a:xfrm>
                <a:prstGeom prst="rect">
                  <a:avLst/>
                </a:prstGeom>
              </p:spPr>
            </p:pic>
            <p:sp>
              <p:nvSpPr>
                <p:cNvPr id="121" name="TextBox 120"/>
                <p:cNvSpPr txBox="1"/>
                <p:nvPr/>
              </p:nvSpPr>
              <p:spPr>
                <a:xfrm>
                  <a:off x="10405117" y="4325388"/>
                  <a:ext cx="1489586"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Office 365</a:t>
                  </a:r>
                </a:p>
              </p:txBody>
            </p:sp>
          </p:grpSp>
          <p:grpSp>
            <p:nvGrpSpPr>
              <p:cNvPr id="37" name="Group 36"/>
              <p:cNvGrpSpPr/>
              <p:nvPr/>
            </p:nvGrpSpPr>
            <p:grpSpPr>
              <a:xfrm>
                <a:off x="9300956" y="4146061"/>
                <a:ext cx="1452632" cy="976648"/>
                <a:chOff x="9301960" y="4339948"/>
                <a:chExt cx="1452632" cy="976648"/>
              </a:xfrm>
            </p:grpSpPr>
            <p:pic>
              <p:nvPicPr>
                <p:cNvPr id="210" name="Picture 209"/>
                <p:cNvPicPr>
                  <a:picLocks noChangeAspect="1"/>
                </p:cNvPicPr>
                <p:nvPr/>
              </p:nvPicPr>
              <p:blipFill>
                <a:blip r:embed="rId8"/>
                <a:stretch>
                  <a:fillRect/>
                </a:stretch>
              </p:blipFill>
              <p:spPr>
                <a:xfrm>
                  <a:off x="9301960" y="4339948"/>
                  <a:ext cx="1452632" cy="976648"/>
                </a:xfrm>
                <a:prstGeom prst="rect">
                  <a:avLst/>
                </a:prstGeom>
              </p:spPr>
            </p:pic>
            <p:sp>
              <p:nvSpPr>
                <p:cNvPr id="174" name="TextBox 173"/>
                <p:cNvSpPr txBox="1"/>
                <p:nvPr/>
              </p:nvSpPr>
              <p:spPr>
                <a:xfrm>
                  <a:off x="9637156" y="4658664"/>
                  <a:ext cx="836500" cy="47716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Public</a:t>
                  </a:r>
                </a:p>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cloud</a:t>
                  </a:r>
                </a:p>
              </p:txBody>
            </p:sp>
          </p:grpSp>
        </p:grpSp>
      </p:grpSp>
      <p:grpSp>
        <p:nvGrpSpPr>
          <p:cNvPr id="22" name="Group 21"/>
          <p:cNvGrpSpPr/>
          <p:nvPr/>
        </p:nvGrpSpPr>
        <p:grpSpPr>
          <a:xfrm>
            <a:off x="444061" y="2785570"/>
            <a:ext cx="2960139" cy="3933709"/>
            <a:chOff x="452147" y="2891636"/>
            <a:chExt cx="3019924" cy="4013157"/>
          </a:xfrm>
        </p:grpSpPr>
        <p:grpSp>
          <p:nvGrpSpPr>
            <p:cNvPr id="24" name="Group 23"/>
            <p:cNvGrpSpPr/>
            <p:nvPr/>
          </p:nvGrpSpPr>
          <p:grpSpPr>
            <a:xfrm>
              <a:off x="657780" y="4081871"/>
              <a:ext cx="1446550" cy="1323565"/>
              <a:chOff x="2501656" y="3425981"/>
              <a:chExt cx="1199283" cy="1097328"/>
            </a:xfrm>
          </p:grpSpPr>
          <p:grpSp>
            <p:nvGrpSpPr>
              <p:cNvPr id="222" name="Group 221"/>
              <p:cNvGrpSpPr/>
              <p:nvPr/>
            </p:nvGrpSpPr>
            <p:grpSpPr>
              <a:xfrm>
                <a:off x="2501656" y="3425981"/>
                <a:ext cx="1098104" cy="1097328"/>
                <a:chOff x="13721177" y="6333144"/>
                <a:chExt cx="776180" cy="775633"/>
              </a:xfrm>
            </p:grpSpPr>
            <p:sp>
              <p:nvSpPr>
                <p:cNvPr id="223" name="Oval 7"/>
                <p:cNvSpPr>
                  <a:spLocks noChangeArrowheads="1"/>
                </p:cNvSpPr>
                <p:nvPr/>
              </p:nvSpPr>
              <p:spPr bwMode="auto">
                <a:xfrm>
                  <a:off x="14040370" y="6651788"/>
                  <a:ext cx="456987" cy="456989"/>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4" name="Freeform 8"/>
                <p:cNvSpPr>
                  <a:spLocks/>
                </p:cNvSpPr>
                <p:nvPr/>
              </p:nvSpPr>
              <p:spPr bwMode="auto">
                <a:xfrm>
                  <a:off x="14139586" y="678825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6" name="Freeform 10"/>
                <p:cNvSpPr>
                  <a:spLocks/>
                </p:cNvSpPr>
                <p:nvPr/>
              </p:nvSpPr>
              <p:spPr bwMode="auto">
                <a:xfrm>
                  <a:off x="14261979" y="678825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1" name="Freeform 11"/>
                <p:cNvSpPr>
                  <a:spLocks/>
                </p:cNvSpPr>
                <p:nvPr/>
              </p:nvSpPr>
              <p:spPr bwMode="auto">
                <a:xfrm>
                  <a:off x="14140465" y="6718695"/>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1" name="Group 320"/>
              <p:cNvGrpSpPr/>
              <p:nvPr/>
            </p:nvGrpSpPr>
            <p:grpSpPr>
              <a:xfrm>
                <a:off x="2933524" y="3467810"/>
                <a:ext cx="511794" cy="510807"/>
                <a:chOff x="13445955" y="6796212"/>
                <a:chExt cx="456988" cy="456109"/>
              </a:xfrm>
            </p:grpSpPr>
            <p:sp>
              <p:nvSpPr>
                <p:cNvPr id="322" name="Oval 12"/>
                <p:cNvSpPr>
                  <a:spLocks noChangeArrowheads="1"/>
                </p:cNvSpPr>
                <p:nvPr/>
              </p:nvSpPr>
              <p:spPr bwMode="auto">
                <a:xfrm>
                  <a:off x="13445955" y="6796212"/>
                  <a:ext cx="456988" cy="456109"/>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3" name="Freeform 13"/>
                <p:cNvSpPr>
                  <a:spLocks/>
                </p:cNvSpPr>
                <p:nvPr/>
              </p:nvSpPr>
              <p:spPr bwMode="auto">
                <a:xfrm>
                  <a:off x="13533952" y="6963973"/>
                  <a:ext cx="123272" cy="206923"/>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4" name="Freeform 14"/>
                <p:cNvSpPr>
                  <a:spLocks/>
                </p:cNvSpPr>
                <p:nvPr/>
              </p:nvSpPr>
              <p:spPr bwMode="auto">
                <a:xfrm>
                  <a:off x="13656342" y="6945399"/>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5" name="Freeform 15"/>
                <p:cNvSpPr>
                  <a:spLocks/>
                </p:cNvSpPr>
                <p:nvPr/>
              </p:nvSpPr>
              <p:spPr bwMode="auto">
                <a:xfrm>
                  <a:off x="13524680" y="6875836"/>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6" name="Group 7"/>
              <p:cNvGrpSpPr>
                <a:grpSpLocks/>
              </p:cNvGrpSpPr>
              <p:nvPr/>
            </p:nvGrpSpPr>
            <p:grpSpPr bwMode="auto">
              <a:xfrm>
                <a:off x="3304795" y="3695801"/>
                <a:ext cx="396144" cy="396143"/>
                <a:chOff x="7857929" y="4717012"/>
                <a:chExt cx="1304516" cy="1314073"/>
              </a:xfrm>
            </p:grpSpPr>
            <p:sp>
              <p:nvSpPr>
                <p:cNvPr id="327" name="Freeform 16"/>
                <p:cNvSpPr>
                  <a:spLocks/>
                </p:cNvSpPr>
                <p:nvPr/>
              </p:nvSpPr>
              <p:spPr bwMode="auto">
                <a:xfrm>
                  <a:off x="7857929" y="4717012"/>
                  <a:ext cx="1304516" cy="1314073"/>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8" name="Freeform 19"/>
                <p:cNvSpPr>
                  <a:spLocks/>
                </p:cNvSpPr>
                <p:nvPr/>
              </p:nvSpPr>
              <p:spPr bwMode="auto">
                <a:xfrm>
                  <a:off x="8162648" y="5104697"/>
                  <a:ext cx="350056"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9" name="Freeform 20"/>
                <p:cNvSpPr>
                  <a:spLocks/>
                </p:cNvSpPr>
                <p:nvPr/>
              </p:nvSpPr>
              <p:spPr bwMode="auto">
                <a:xfrm>
                  <a:off x="8512704" y="5104697"/>
                  <a:ext cx="347536"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0" name="Freeform 21"/>
                <p:cNvSpPr>
                  <a:spLocks/>
                </p:cNvSpPr>
                <p:nvPr/>
              </p:nvSpPr>
              <p:spPr bwMode="auto">
                <a:xfrm>
                  <a:off x="8128450" y="4800955"/>
                  <a:ext cx="697589" cy="398284"/>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nvGrpSpPr>
            <p:cNvPr id="2" name="Group 1"/>
            <p:cNvGrpSpPr/>
            <p:nvPr/>
          </p:nvGrpSpPr>
          <p:grpSpPr>
            <a:xfrm>
              <a:off x="452147" y="2891636"/>
              <a:ext cx="3019924" cy="1258347"/>
              <a:chOff x="452147" y="2891636"/>
              <a:chExt cx="3019924" cy="1258347"/>
            </a:xfrm>
          </p:grpSpPr>
          <p:grpSp>
            <p:nvGrpSpPr>
              <p:cNvPr id="14" name="Group 13"/>
              <p:cNvGrpSpPr/>
              <p:nvPr/>
            </p:nvGrpSpPr>
            <p:grpSpPr>
              <a:xfrm>
                <a:off x="1027539" y="2968512"/>
                <a:ext cx="2444532" cy="1181471"/>
                <a:chOff x="1026802" y="2968425"/>
                <a:chExt cx="2444879" cy="1181640"/>
              </a:xfrm>
            </p:grpSpPr>
            <p:sp>
              <p:nvSpPr>
                <p:cNvPr id="69" name="Rectangle 68"/>
                <p:cNvSpPr/>
                <p:nvPr/>
              </p:nvSpPr>
              <p:spPr bwMode="auto">
                <a:xfrm>
                  <a:off x="1026802" y="3691328"/>
                  <a:ext cx="2444879" cy="458737"/>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4" tIns="143387" rIns="179234" bIns="143387" numCol="1" spcCol="0" rtlCol="0" fromWordArt="0" anchor="b" anchorCtr="0" forceAA="0" compatLnSpc="1">
                  <a:prstTxWarp prst="textNoShape">
                    <a:avLst/>
                  </a:prstTxWarp>
                  <a:noAutofit/>
                </a:bodyPr>
                <a:lstStyle/>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Other </a:t>
                  </a:r>
                  <a:br>
                    <a:rPr kumimoji="0" lang="en-US" sz="1370" b="0" i="0" u="none" strike="noStrike" kern="1200" cap="none" spc="0" normalizeH="0" baseline="0" noProof="0">
                      <a:ln>
                        <a:noFill/>
                      </a:ln>
                      <a:solidFill>
                        <a:srgbClr val="FFFFFF"/>
                      </a:solidFill>
                      <a:effectLst/>
                      <a:uLnTx/>
                      <a:uFillTx/>
                      <a:latin typeface="Segoe UI"/>
                      <a:ea typeface="+mn-ea"/>
                      <a:cs typeface="+mn-cs"/>
                    </a:rPr>
                  </a:br>
                  <a:r>
                    <a:rPr kumimoji="0" lang="en-US" sz="1370" b="0" i="0" u="none" strike="noStrike" kern="1200" cap="none" spc="0" normalizeH="0" baseline="0" noProof="0">
                      <a:ln>
                        <a:noFill/>
                      </a:ln>
                      <a:solidFill>
                        <a:srgbClr val="FFFFFF"/>
                      </a:solidFill>
                      <a:effectLst/>
                      <a:uLnTx/>
                      <a:uFillTx/>
                      <a:latin typeface="Segoe UI"/>
                      <a:ea typeface="+mn-ea"/>
                      <a:cs typeface="+mn-cs"/>
                    </a:rPr>
                    <a:t>Directories</a:t>
                  </a:r>
                </a:p>
              </p:txBody>
            </p:sp>
            <p:sp>
              <p:nvSpPr>
                <p:cNvPr id="285" name="Rectangle 284"/>
                <p:cNvSpPr/>
                <p:nvPr/>
              </p:nvSpPr>
              <p:spPr>
                <a:xfrm>
                  <a:off x="1194501" y="2968425"/>
                  <a:ext cx="1698924" cy="387182"/>
                </a:xfrm>
                <a:prstGeom prst="rect">
                  <a:avLst/>
                </a:prstGeom>
                <a:ln>
                  <a:noFill/>
                </a:ln>
              </p:spPr>
              <p:txBody>
                <a:bodyPr wrap="square" lIns="0" tIns="0" rIns="0" bIns="0" anchor="ctr">
                  <a:spAutoFit/>
                </a:bodyPr>
                <a:lstStyle/>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Windows Server</a:t>
                  </a: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Active Directory</a:t>
                  </a:r>
                </a:p>
              </p:txBody>
            </p:sp>
          </p:grpSp>
          <p:pic>
            <p:nvPicPr>
              <p:cNvPr id="206" name="Picture 205"/>
              <p:cNvPicPr>
                <a:picLocks noChangeAspect="1"/>
              </p:cNvPicPr>
              <p:nvPr/>
            </p:nvPicPr>
            <p:blipFill>
              <a:blip r:embed="rId11"/>
              <a:stretch>
                <a:fillRect/>
              </a:stretch>
            </p:blipFill>
            <p:spPr>
              <a:xfrm>
                <a:off x="452147" y="2891636"/>
                <a:ext cx="690146" cy="456857"/>
              </a:xfrm>
              <a:prstGeom prst="rect">
                <a:avLst/>
              </a:prstGeom>
            </p:spPr>
          </p:pic>
          <p:pic>
            <p:nvPicPr>
              <p:cNvPr id="207" name="Picture 206"/>
              <p:cNvPicPr>
                <a:picLocks noChangeAspect="1"/>
              </p:cNvPicPr>
              <p:nvPr/>
            </p:nvPicPr>
            <p:blipFill>
              <a:blip r:embed="rId12"/>
              <a:stretch>
                <a:fillRect/>
              </a:stretch>
            </p:blipFill>
            <p:spPr>
              <a:xfrm>
                <a:off x="606183" y="3581552"/>
                <a:ext cx="366507" cy="513929"/>
              </a:xfrm>
              <a:prstGeom prst="rect">
                <a:avLst/>
              </a:prstGeom>
            </p:spPr>
          </p:pic>
        </p:grpSp>
        <p:grpSp>
          <p:nvGrpSpPr>
            <p:cNvPr id="17" name="Group 16"/>
            <p:cNvGrpSpPr/>
            <p:nvPr/>
          </p:nvGrpSpPr>
          <p:grpSpPr>
            <a:xfrm>
              <a:off x="1341864" y="4194317"/>
              <a:ext cx="1701865" cy="2710476"/>
              <a:chOff x="1341864" y="4194317"/>
              <a:chExt cx="1701865" cy="2710476"/>
            </a:xfrm>
          </p:grpSpPr>
          <p:grpSp>
            <p:nvGrpSpPr>
              <p:cNvPr id="211" name="Group 210"/>
              <p:cNvGrpSpPr/>
              <p:nvPr/>
            </p:nvGrpSpPr>
            <p:grpSpPr>
              <a:xfrm>
                <a:off x="1638076" y="4194317"/>
                <a:ext cx="1286469" cy="1827789"/>
                <a:chOff x="4410437" y="5171160"/>
                <a:chExt cx="871461" cy="1238332"/>
              </a:xfrm>
            </p:grpSpPr>
            <p:sp>
              <p:nvSpPr>
                <p:cNvPr id="213" name="Freeform 12"/>
                <p:cNvSpPr>
                  <a:spLocks noEditPoints="1"/>
                </p:cNvSpPr>
                <p:nvPr/>
              </p:nvSpPr>
              <p:spPr bwMode="auto">
                <a:xfrm>
                  <a:off x="4942457" y="5171160"/>
                  <a:ext cx="26858" cy="68574"/>
                </a:xfrm>
                <a:custGeom>
                  <a:avLst/>
                  <a:gdLst>
                    <a:gd name="T0" fmla="*/ 20 w 20"/>
                    <a:gd name="T1" fmla="*/ 0 h 51"/>
                    <a:gd name="T2" fmla="*/ 0 w 20"/>
                    <a:gd name="T3" fmla="*/ 51 h 51"/>
                    <a:gd name="T4" fmla="*/ 0 w 20"/>
                    <a:gd name="T5" fmla="*/ 51 h 51"/>
                    <a:gd name="T6" fmla="*/ 1 w 20"/>
                    <a:gd name="T7" fmla="*/ 46 h 51"/>
                    <a:gd name="T8" fmla="*/ 2 w 20"/>
                    <a:gd name="T9" fmla="*/ 43 h 51"/>
                    <a:gd name="T10" fmla="*/ 4 w 20"/>
                    <a:gd name="T11" fmla="*/ 36 h 51"/>
                    <a:gd name="T12" fmla="*/ 4 w 20"/>
                    <a:gd name="T13" fmla="*/ 34 h 51"/>
                    <a:gd name="T14" fmla="*/ 7 w 20"/>
                    <a:gd name="T15" fmla="*/ 27 h 51"/>
                    <a:gd name="T16" fmla="*/ 7 w 20"/>
                    <a:gd name="T17" fmla="*/ 25 h 51"/>
                    <a:gd name="T18" fmla="*/ 11 w 20"/>
                    <a:gd name="T19" fmla="*/ 18 h 51"/>
                    <a:gd name="T20" fmla="*/ 11 w 20"/>
                    <a:gd name="T21" fmla="*/ 17 h 51"/>
                    <a:gd name="T22" fmla="*/ 15 w 20"/>
                    <a:gd name="T23" fmla="*/ 8 h 51"/>
                    <a:gd name="T24" fmla="*/ 15 w 20"/>
                    <a:gd name="T25" fmla="*/ 8 h 51"/>
                    <a:gd name="T26" fmla="*/ 20 w 20"/>
                    <a:gd name="T27" fmla="*/ 0 h 51"/>
                    <a:gd name="T28" fmla="*/ 20 w 20"/>
                    <a:gd name="T29" fmla="*/ 0 h 51"/>
                    <a:gd name="T30" fmla="*/ 20 w 20"/>
                    <a:gd name="T31" fmla="*/ 0 h 51"/>
                    <a:gd name="T32" fmla="*/ 20 w 20"/>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1">
                      <a:moveTo>
                        <a:pt x="20" y="0"/>
                      </a:moveTo>
                      <a:cubicBezTo>
                        <a:pt x="10" y="16"/>
                        <a:pt x="4" y="33"/>
                        <a:pt x="0" y="51"/>
                      </a:cubicBezTo>
                      <a:cubicBezTo>
                        <a:pt x="0" y="51"/>
                        <a:pt x="0" y="51"/>
                        <a:pt x="0" y="51"/>
                      </a:cubicBezTo>
                      <a:cubicBezTo>
                        <a:pt x="1" y="49"/>
                        <a:pt x="1" y="48"/>
                        <a:pt x="1" y="46"/>
                      </a:cubicBezTo>
                      <a:cubicBezTo>
                        <a:pt x="2" y="45"/>
                        <a:pt x="2" y="44"/>
                        <a:pt x="2" y="43"/>
                      </a:cubicBezTo>
                      <a:cubicBezTo>
                        <a:pt x="3" y="41"/>
                        <a:pt x="3" y="39"/>
                        <a:pt x="4" y="36"/>
                      </a:cubicBezTo>
                      <a:cubicBezTo>
                        <a:pt x="4" y="36"/>
                        <a:pt x="4" y="35"/>
                        <a:pt x="4" y="34"/>
                      </a:cubicBezTo>
                      <a:cubicBezTo>
                        <a:pt x="5" y="32"/>
                        <a:pt x="6" y="29"/>
                        <a:pt x="7" y="27"/>
                      </a:cubicBezTo>
                      <a:cubicBezTo>
                        <a:pt x="7" y="26"/>
                        <a:pt x="7" y="26"/>
                        <a:pt x="7" y="25"/>
                      </a:cubicBezTo>
                      <a:cubicBezTo>
                        <a:pt x="8" y="23"/>
                        <a:pt x="9" y="20"/>
                        <a:pt x="11" y="18"/>
                      </a:cubicBezTo>
                      <a:cubicBezTo>
                        <a:pt x="11" y="17"/>
                        <a:pt x="11" y="17"/>
                        <a:pt x="11" y="17"/>
                      </a:cubicBezTo>
                      <a:cubicBezTo>
                        <a:pt x="12" y="14"/>
                        <a:pt x="14" y="11"/>
                        <a:pt x="15" y="8"/>
                      </a:cubicBezTo>
                      <a:cubicBezTo>
                        <a:pt x="15" y="8"/>
                        <a:pt x="15" y="8"/>
                        <a:pt x="15" y="8"/>
                      </a:cubicBezTo>
                      <a:cubicBezTo>
                        <a:pt x="17" y="5"/>
                        <a:pt x="18" y="3"/>
                        <a:pt x="20" y="0"/>
                      </a:cubicBezTo>
                      <a:moveTo>
                        <a:pt x="20" y="0"/>
                      </a:moveTo>
                      <a:cubicBezTo>
                        <a:pt x="20" y="0"/>
                        <a:pt x="20" y="0"/>
                        <a:pt x="20" y="0"/>
                      </a:cubicBezTo>
                      <a:cubicBezTo>
                        <a:pt x="20" y="0"/>
                        <a:pt x="20" y="0"/>
                        <a:pt x="20" y="0"/>
                      </a:cubicBezTo>
                    </a:path>
                  </a:pathLst>
                </a:custGeom>
                <a:solidFill>
                  <a:srgbClr val="7F8F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4" name="Rectangle 14"/>
                <p:cNvSpPr>
                  <a:spLocks noChangeArrowheads="1"/>
                </p:cNvSpPr>
                <p:nvPr/>
              </p:nvSpPr>
              <p:spPr bwMode="auto">
                <a:xfrm>
                  <a:off x="4741878" y="5239734"/>
                  <a:ext cx="540020" cy="1169758"/>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5" name="Rectangle 15"/>
                <p:cNvSpPr>
                  <a:spLocks noChangeArrowheads="1"/>
                </p:cNvSpPr>
                <p:nvPr/>
              </p:nvSpPr>
              <p:spPr bwMode="auto">
                <a:xfrm>
                  <a:off x="4741878" y="5239734"/>
                  <a:ext cx="540020" cy="1169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6" name="Rectangle 16"/>
                <p:cNvSpPr>
                  <a:spLocks noChangeArrowheads="1"/>
                </p:cNvSpPr>
                <p:nvPr/>
              </p:nvSpPr>
              <p:spPr bwMode="auto">
                <a:xfrm>
                  <a:off x="4796166" y="5796326"/>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7" name="Rectangle 17"/>
                <p:cNvSpPr>
                  <a:spLocks noChangeArrowheads="1"/>
                </p:cNvSpPr>
                <p:nvPr/>
              </p:nvSpPr>
              <p:spPr bwMode="auto">
                <a:xfrm>
                  <a:off x="4796166" y="5796326"/>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8" name="Rectangle 18"/>
                <p:cNvSpPr>
                  <a:spLocks noChangeArrowheads="1"/>
                </p:cNvSpPr>
                <p:nvPr/>
              </p:nvSpPr>
              <p:spPr bwMode="auto">
                <a:xfrm>
                  <a:off x="4796166" y="5918045"/>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0" name="Rectangle 19"/>
                <p:cNvSpPr>
                  <a:spLocks noChangeArrowheads="1"/>
                </p:cNvSpPr>
                <p:nvPr/>
              </p:nvSpPr>
              <p:spPr bwMode="auto">
                <a:xfrm>
                  <a:off x="4796166" y="5918045"/>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2" name="Rectangle 20"/>
                <p:cNvSpPr>
                  <a:spLocks noChangeArrowheads="1"/>
                </p:cNvSpPr>
                <p:nvPr/>
              </p:nvSpPr>
              <p:spPr bwMode="auto">
                <a:xfrm>
                  <a:off x="4796166" y="603862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3" name="Rectangle 21"/>
                <p:cNvSpPr>
                  <a:spLocks noChangeArrowheads="1"/>
                </p:cNvSpPr>
                <p:nvPr/>
              </p:nvSpPr>
              <p:spPr bwMode="auto">
                <a:xfrm>
                  <a:off x="4796166" y="6038621"/>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4" name="Rectangle 22"/>
                <p:cNvSpPr>
                  <a:spLocks noChangeArrowheads="1"/>
                </p:cNvSpPr>
                <p:nvPr/>
              </p:nvSpPr>
              <p:spPr bwMode="auto">
                <a:xfrm>
                  <a:off x="4796166" y="6158625"/>
                  <a:ext cx="434302"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5" name="Rectangle 23"/>
                <p:cNvSpPr>
                  <a:spLocks noChangeArrowheads="1"/>
                </p:cNvSpPr>
                <p:nvPr/>
              </p:nvSpPr>
              <p:spPr bwMode="auto">
                <a:xfrm>
                  <a:off x="4796166" y="6158625"/>
                  <a:ext cx="434302"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6" name="Rectangle 24"/>
                <p:cNvSpPr>
                  <a:spLocks noChangeArrowheads="1"/>
                </p:cNvSpPr>
                <p:nvPr/>
              </p:nvSpPr>
              <p:spPr bwMode="auto">
                <a:xfrm>
                  <a:off x="4796166" y="5433455"/>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7" name="Rectangle 25"/>
                <p:cNvSpPr>
                  <a:spLocks noChangeArrowheads="1"/>
                </p:cNvSpPr>
                <p:nvPr/>
              </p:nvSpPr>
              <p:spPr bwMode="auto">
                <a:xfrm>
                  <a:off x="4796166" y="555403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8" name="Rectangle 26"/>
                <p:cNvSpPr>
                  <a:spLocks noChangeArrowheads="1"/>
                </p:cNvSpPr>
                <p:nvPr/>
              </p:nvSpPr>
              <p:spPr bwMode="auto">
                <a:xfrm>
                  <a:off x="4796166" y="567575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0" name="Rectangle 27"/>
                <p:cNvSpPr>
                  <a:spLocks noChangeArrowheads="1"/>
                </p:cNvSpPr>
                <p:nvPr/>
              </p:nvSpPr>
              <p:spPr bwMode="auto">
                <a:xfrm>
                  <a:off x="4796166" y="5675750"/>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1" name="Rectangle 28"/>
                <p:cNvSpPr>
                  <a:spLocks noChangeArrowheads="1"/>
                </p:cNvSpPr>
                <p:nvPr/>
              </p:nvSpPr>
              <p:spPr bwMode="auto">
                <a:xfrm>
                  <a:off x="4796166" y="531288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2" name="Freeform 29"/>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close/>
                    </a:path>
                  </a:pathLst>
                </a:custGeom>
                <a:solidFill>
                  <a:srgbClr val="00498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3" name="Freeform 30"/>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4" name="Rectangle 31"/>
                <p:cNvSpPr>
                  <a:spLocks noChangeArrowheads="1"/>
                </p:cNvSpPr>
                <p:nvPr/>
              </p:nvSpPr>
              <p:spPr bwMode="auto">
                <a:xfrm>
                  <a:off x="4796166" y="5796326"/>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5" name="Rectangle 32"/>
                <p:cNvSpPr>
                  <a:spLocks noChangeArrowheads="1"/>
                </p:cNvSpPr>
                <p:nvPr/>
              </p:nvSpPr>
              <p:spPr bwMode="auto">
                <a:xfrm>
                  <a:off x="4796166" y="5796326"/>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6" name="Rectangle 33"/>
                <p:cNvSpPr>
                  <a:spLocks noChangeArrowheads="1"/>
                </p:cNvSpPr>
                <p:nvPr/>
              </p:nvSpPr>
              <p:spPr bwMode="auto">
                <a:xfrm>
                  <a:off x="4796166" y="5918045"/>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7" name="Rectangle 34"/>
                <p:cNvSpPr>
                  <a:spLocks noChangeArrowheads="1"/>
                </p:cNvSpPr>
                <p:nvPr/>
              </p:nvSpPr>
              <p:spPr bwMode="auto">
                <a:xfrm>
                  <a:off x="4796166" y="5918045"/>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8" name="Rectangle 35"/>
                <p:cNvSpPr>
                  <a:spLocks noChangeArrowheads="1"/>
                </p:cNvSpPr>
                <p:nvPr/>
              </p:nvSpPr>
              <p:spPr bwMode="auto">
                <a:xfrm>
                  <a:off x="4796166" y="6038621"/>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9" name="Rectangle 36"/>
                <p:cNvSpPr>
                  <a:spLocks noChangeArrowheads="1"/>
                </p:cNvSpPr>
                <p:nvPr/>
              </p:nvSpPr>
              <p:spPr bwMode="auto">
                <a:xfrm>
                  <a:off x="4796166" y="6038621"/>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0" name="Rectangle 37"/>
                <p:cNvSpPr>
                  <a:spLocks noChangeArrowheads="1"/>
                </p:cNvSpPr>
                <p:nvPr/>
              </p:nvSpPr>
              <p:spPr bwMode="auto">
                <a:xfrm>
                  <a:off x="4796166" y="6158625"/>
                  <a:ext cx="242295"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1" name="Rectangle 38"/>
                <p:cNvSpPr>
                  <a:spLocks noChangeArrowheads="1"/>
                </p:cNvSpPr>
                <p:nvPr/>
              </p:nvSpPr>
              <p:spPr bwMode="auto">
                <a:xfrm>
                  <a:off x="4796166" y="6158625"/>
                  <a:ext cx="242295"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2" name="Rectangle 39"/>
                <p:cNvSpPr>
                  <a:spLocks noChangeArrowheads="1"/>
                </p:cNvSpPr>
                <p:nvPr/>
              </p:nvSpPr>
              <p:spPr bwMode="auto">
                <a:xfrm>
                  <a:off x="4796166" y="5675750"/>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3" name="Rectangle 40"/>
                <p:cNvSpPr>
                  <a:spLocks noChangeArrowheads="1"/>
                </p:cNvSpPr>
                <p:nvPr/>
              </p:nvSpPr>
              <p:spPr bwMode="auto">
                <a:xfrm>
                  <a:off x="4796166" y="5675750"/>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4" name="Rectangle 41"/>
                <p:cNvSpPr>
                  <a:spLocks noChangeArrowheads="1"/>
                </p:cNvSpPr>
                <p:nvPr/>
              </p:nvSpPr>
              <p:spPr bwMode="auto">
                <a:xfrm>
                  <a:off x="4410437" y="5735181"/>
                  <a:ext cx="540020" cy="674311"/>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5" name="Rectangle 42"/>
                <p:cNvSpPr>
                  <a:spLocks noChangeArrowheads="1"/>
                </p:cNvSpPr>
                <p:nvPr/>
              </p:nvSpPr>
              <p:spPr bwMode="auto">
                <a:xfrm>
                  <a:off x="4707020" y="6272344"/>
                  <a:ext cx="70289"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6" name="Rectangle 43"/>
                <p:cNvSpPr>
                  <a:spLocks noChangeArrowheads="1"/>
                </p:cNvSpPr>
                <p:nvPr/>
              </p:nvSpPr>
              <p:spPr bwMode="auto">
                <a:xfrm>
                  <a:off x="4586444" y="6272344"/>
                  <a:ext cx="68574"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7" name="Rectangle 44"/>
                <p:cNvSpPr>
                  <a:spLocks noChangeArrowheads="1"/>
                </p:cNvSpPr>
                <p:nvPr/>
              </p:nvSpPr>
              <p:spPr bwMode="auto">
                <a:xfrm>
                  <a:off x="4464153" y="5796326"/>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8" name="Rectangle 45"/>
                <p:cNvSpPr>
                  <a:spLocks noChangeArrowheads="1"/>
                </p:cNvSpPr>
                <p:nvPr/>
              </p:nvSpPr>
              <p:spPr bwMode="auto">
                <a:xfrm>
                  <a:off x="4464153" y="5918045"/>
                  <a:ext cx="434873"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9" name="Rectangle 46"/>
                <p:cNvSpPr>
                  <a:spLocks noChangeArrowheads="1"/>
                </p:cNvSpPr>
                <p:nvPr/>
              </p:nvSpPr>
              <p:spPr bwMode="auto">
                <a:xfrm>
                  <a:off x="4464153" y="6038621"/>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60" name="Rectangle 47"/>
                <p:cNvSpPr>
                  <a:spLocks noChangeArrowheads="1"/>
                </p:cNvSpPr>
                <p:nvPr/>
              </p:nvSpPr>
              <p:spPr bwMode="auto">
                <a:xfrm>
                  <a:off x="4464153" y="6158625"/>
                  <a:ext cx="434873"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sp>
            <p:nvSpPr>
              <p:cNvPr id="262" name="Rectangle 261"/>
              <p:cNvSpPr/>
              <p:nvPr/>
            </p:nvSpPr>
            <p:spPr bwMode="auto">
              <a:xfrm>
                <a:off x="1341864" y="5915020"/>
                <a:ext cx="1701865" cy="98977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On-premises</a:t>
                </a:r>
              </a:p>
            </p:txBody>
          </p:sp>
        </p:grpSp>
      </p:grpSp>
      <p:grpSp>
        <p:nvGrpSpPr>
          <p:cNvPr id="3" name="Group 2"/>
          <p:cNvGrpSpPr/>
          <p:nvPr/>
        </p:nvGrpSpPr>
        <p:grpSpPr>
          <a:xfrm>
            <a:off x="3902768" y="4141425"/>
            <a:ext cx="4480015" cy="2098868"/>
            <a:chOff x="3980707" y="4224074"/>
            <a:chExt cx="4570497" cy="2141258"/>
          </a:xfrm>
        </p:grpSpPr>
        <p:grpSp>
          <p:nvGrpSpPr>
            <p:cNvPr id="18" name="Group 17"/>
            <p:cNvGrpSpPr/>
            <p:nvPr/>
          </p:nvGrpSpPr>
          <p:grpSpPr>
            <a:xfrm>
              <a:off x="5079169" y="4224074"/>
              <a:ext cx="2338242" cy="1671108"/>
              <a:chOff x="5084066" y="4224074"/>
              <a:chExt cx="2338242" cy="1671108"/>
            </a:xfrm>
          </p:grpSpPr>
          <p:grpSp>
            <p:nvGrpSpPr>
              <p:cNvPr id="29" name="Group 28"/>
              <p:cNvGrpSpPr/>
              <p:nvPr/>
            </p:nvGrpSpPr>
            <p:grpSpPr>
              <a:xfrm>
                <a:off x="5084066" y="4224074"/>
                <a:ext cx="2338242" cy="1671108"/>
                <a:chOff x="2658482" y="4224074"/>
                <a:chExt cx="2338242" cy="1671108"/>
              </a:xfrm>
            </p:grpSpPr>
            <p:grpSp>
              <p:nvGrpSpPr>
                <p:cNvPr id="26" name="Group 25"/>
                <p:cNvGrpSpPr/>
                <p:nvPr/>
              </p:nvGrpSpPr>
              <p:grpSpPr>
                <a:xfrm>
                  <a:off x="2658482" y="4224074"/>
                  <a:ext cx="2338242" cy="1671108"/>
                  <a:chOff x="2658482" y="4224074"/>
                  <a:chExt cx="2338242" cy="1671108"/>
                </a:xfrm>
              </p:grpSpPr>
              <p:pic>
                <p:nvPicPr>
                  <p:cNvPr id="21" name="Picture 20"/>
                  <p:cNvPicPr>
                    <a:picLocks noChangeAspect="1"/>
                  </p:cNvPicPr>
                  <p:nvPr/>
                </p:nvPicPr>
                <p:blipFill>
                  <a:blip r:embed="rId13"/>
                  <a:stretch>
                    <a:fillRect/>
                  </a:stretch>
                </p:blipFill>
                <p:spPr>
                  <a:xfrm>
                    <a:off x="2658482" y="4315745"/>
                    <a:ext cx="2338242" cy="1579437"/>
                  </a:xfrm>
                  <a:prstGeom prst="rect">
                    <a:avLst/>
                  </a:prstGeom>
                </p:spPr>
              </p:pic>
              <p:sp>
                <p:nvSpPr>
                  <p:cNvPr id="208" name="Oval 207"/>
                  <p:cNvSpPr/>
                  <p:nvPr/>
                </p:nvSpPr>
                <p:spPr bwMode="auto">
                  <a:xfrm>
                    <a:off x="4215886" y="4224074"/>
                    <a:ext cx="734386" cy="734384"/>
                  </a:xfrm>
                  <a:prstGeom prst="ellipse">
                    <a:avLst/>
                  </a:prstGeom>
                  <a:solidFill>
                    <a:srgbClr val="0072C6"/>
                  </a:solidFill>
                  <a:ln>
                    <a:noFill/>
                    <a:headEnd type="none" w="med" len="med"/>
                    <a:tailEnd type="none" w="med" len="med"/>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209" name="Freeform 208"/>
                <p:cNvSpPr>
                  <a:spLocks noEditPoints="1"/>
                </p:cNvSpPr>
                <p:nvPr/>
              </p:nvSpPr>
              <p:spPr bwMode="black">
                <a:xfrm>
                  <a:off x="4436768" y="4388319"/>
                  <a:ext cx="292621" cy="40589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pic>
            <p:nvPicPr>
              <p:cNvPr id="205" name="Picture 204"/>
              <p:cNvPicPr>
                <a:picLocks noChangeAspect="1"/>
              </p:cNvPicPr>
              <p:nvPr/>
            </p:nvPicPr>
            <p:blipFill>
              <a:blip r:embed="rId14"/>
              <a:stretch>
                <a:fillRect/>
              </a:stretch>
            </p:blipFill>
            <p:spPr>
              <a:xfrm>
                <a:off x="5836281" y="4743137"/>
                <a:ext cx="869145" cy="869145"/>
              </a:xfrm>
              <a:prstGeom prst="rect">
                <a:avLst/>
              </a:prstGeom>
            </p:spPr>
          </p:pic>
        </p:grpSp>
        <p:sp>
          <p:nvSpPr>
            <p:cNvPr id="264" name="TextBox 263"/>
            <p:cNvSpPr txBox="1"/>
            <p:nvPr/>
          </p:nvSpPr>
          <p:spPr>
            <a:xfrm>
              <a:off x="3980707" y="6088299"/>
              <a:ext cx="4570497" cy="277033"/>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ＭＳ Ｐゴシック" charset="0"/>
                  <a:cs typeface="Segoe UI Semibold" panose="020B0702040204020203" pitchFamily="34" charset="0"/>
                </a:rPr>
                <a:t>Microsoft Azure Active Directory</a:t>
              </a:r>
            </a:p>
          </p:txBody>
        </p:sp>
      </p:grpSp>
      <p:cxnSp>
        <p:nvCxnSpPr>
          <p:cNvPr id="167" name="Straight Arrow Connector 166"/>
          <p:cNvCxnSpPr/>
          <p:nvPr/>
        </p:nvCxnSpPr>
        <p:spPr>
          <a:xfrm flipH="1">
            <a:off x="2984338" y="5120416"/>
            <a:ext cx="1965566" cy="0"/>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7376914" y="5222451"/>
            <a:ext cx="136292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7343465" y="4992346"/>
            <a:ext cx="129328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32024" y="1785555"/>
            <a:ext cx="1981329" cy="724143"/>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Simple Connection</a:t>
            </a:r>
            <a:br>
              <a:rPr kumimoji="0" lang="en-US" sz="1568" b="1" i="0" u="none" strike="noStrike" kern="1200" cap="none" spc="0" normalizeH="0" baseline="0" noProof="0" dirty="0">
                <a:ln>
                  <a:noFill/>
                </a:ln>
                <a:effectLst/>
                <a:uLnTx/>
                <a:uFillTx/>
                <a:latin typeface="Segoe UI Light"/>
                <a:ea typeface="+mn-ea"/>
                <a:cs typeface="+mn-cs"/>
              </a:rPr>
            </a:br>
            <a:r>
              <a:rPr kumimoji="0" lang="en-US" sz="1568" b="1" i="0" u="none" strike="noStrike" kern="1200" cap="none" spc="0" normalizeH="0" baseline="0" noProof="0" dirty="0">
                <a:ln>
                  <a:noFill/>
                </a:ln>
                <a:effectLst/>
                <a:uLnTx/>
                <a:uFillTx/>
                <a:latin typeface="Segoe UI Light"/>
                <a:ea typeface="+mn-ea"/>
                <a:cs typeface="+mn-cs"/>
              </a:rPr>
              <a:t>(AAD Connect)</a:t>
            </a:r>
          </a:p>
        </p:txBody>
      </p:sp>
      <p:sp>
        <p:nvSpPr>
          <p:cNvPr id="178" name="TextBox 177"/>
          <p:cNvSpPr txBox="1"/>
          <p:nvPr/>
        </p:nvSpPr>
        <p:spPr>
          <a:xfrm>
            <a:off x="5198978" y="1801569"/>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Self-Service</a:t>
            </a:r>
          </a:p>
        </p:txBody>
      </p:sp>
      <p:sp>
        <p:nvSpPr>
          <p:cNvPr id="179" name="TextBox 178"/>
          <p:cNvSpPr txBox="1"/>
          <p:nvPr/>
        </p:nvSpPr>
        <p:spPr>
          <a:xfrm>
            <a:off x="6999441" y="1801094"/>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Single Sign-On</a:t>
            </a:r>
          </a:p>
        </p:txBody>
      </p:sp>
      <p:sp>
        <p:nvSpPr>
          <p:cNvPr id="27" name="Rectangle 26"/>
          <p:cNvSpPr/>
          <p:nvPr/>
        </p:nvSpPr>
        <p:spPr>
          <a:xfrm>
            <a:off x="4361683" y="6206808"/>
            <a:ext cx="3611310"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One user.  One identity.  Everywhere</a:t>
            </a:r>
          </a:p>
        </p:txBody>
      </p:sp>
      <p:sp>
        <p:nvSpPr>
          <p:cNvPr id="181" name="Rectangle 180">
            <a:extLst>
              <a:ext uri="{FF2B5EF4-FFF2-40B4-BE49-F238E27FC236}">
                <a16:creationId xmlns:a16="http://schemas.microsoft.com/office/drawing/2014/main" id="{3E468831-D96A-46D1-B233-1494E52BE86D}"/>
              </a:ext>
            </a:extLst>
          </p:cNvPr>
          <p:cNvSpPr/>
          <p:nvPr/>
        </p:nvSpPr>
        <p:spPr>
          <a:xfrm>
            <a:off x="4994642" y="6483324"/>
            <a:ext cx="548548"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B2B</a:t>
            </a:r>
          </a:p>
        </p:txBody>
      </p:sp>
      <p:sp>
        <p:nvSpPr>
          <p:cNvPr id="182" name="Rectangle 181">
            <a:extLst>
              <a:ext uri="{FF2B5EF4-FFF2-40B4-BE49-F238E27FC236}">
                <a16:creationId xmlns:a16="http://schemas.microsoft.com/office/drawing/2014/main" id="{409561F5-7A66-45B0-9EBA-D586448607C4}"/>
              </a:ext>
            </a:extLst>
          </p:cNvPr>
          <p:cNvSpPr/>
          <p:nvPr/>
        </p:nvSpPr>
        <p:spPr>
          <a:xfrm>
            <a:off x="6162638" y="6481967"/>
            <a:ext cx="566181"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B2C</a:t>
            </a:r>
          </a:p>
        </p:txBody>
      </p:sp>
    </p:spTree>
    <p:extLst>
      <p:ext uri="{BB962C8B-B14F-4D97-AF65-F5344CB8AC3E}">
        <p14:creationId xmlns:p14="http://schemas.microsoft.com/office/powerpoint/2010/main" val="149456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22" presetClass="entr" presetSubtype="8" fill="hold" nodeType="with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wipe(left)">
                                      <p:cBhvr>
                                        <p:cTn id="31" dur="500"/>
                                        <p:tgtEl>
                                          <p:spTgt spid="16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barn(outVertical)">
                                      <p:cBhvr>
                                        <p:cTn id="36" dur="500"/>
                                        <p:tgtEl>
                                          <p:spTgt spid="169"/>
                                        </p:tgtEl>
                                      </p:cBhvr>
                                    </p:animEffect>
                                  </p:childTnLst>
                                </p:cTn>
                              </p:par>
                              <p:par>
                                <p:cTn id="37" presetID="16" presetClass="entr" presetSubtype="37" fill="hold" nodeType="withEffect">
                                  <p:stCondLst>
                                    <p:cond delay="0"/>
                                  </p:stCondLst>
                                  <p:childTnLst>
                                    <p:set>
                                      <p:cBhvr>
                                        <p:cTn id="38" dur="1" fill="hold">
                                          <p:stCondLst>
                                            <p:cond delay="0"/>
                                          </p:stCondLst>
                                        </p:cTn>
                                        <p:tgtEl>
                                          <p:spTgt spid="168"/>
                                        </p:tgtEl>
                                        <p:attrNameLst>
                                          <p:attrName>style.visibility</p:attrName>
                                        </p:attrNameLst>
                                      </p:cBhvr>
                                      <p:to>
                                        <p:strVal val="visible"/>
                                      </p:to>
                                    </p:set>
                                    <p:animEffect transition="in" filter="barn(outVertical)">
                                      <p:cBhvr>
                                        <p:cTn id="39" dur="500"/>
                                        <p:tgtEl>
                                          <p:spTgt spid="168"/>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9"/>
                                        </p:tgtEl>
                                        <p:attrNameLst>
                                          <p:attrName>style.visibility</p:attrName>
                                        </p:attrNameLst>
                                      </p:cBhvr>
                                      <p:to>
                                        <p:strVal val="visible"/>
                                      </p:to>
                                    </p:set>
                                    <p:animEffect transition="in" filter="fade">
                                      <p:cBhvr>
                                        <p:cTn id="45" dur="500"/>
                                        <p:tgtEl>
                                          <p:spTgt spid="17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8"/>
                                        </p:tgtEl>
                                        <p:attrNameLst>
                                          <p:attrName>style.visibility</p:attrName>
                                        </p:attrNameLst>
                                      </p:cBhvr>
                                      <p:to>
                                        <p:strVal val="visible"/>
                                      </p:to>
                                    </p:set>
                                    <p:animEffect transition="in" filter="fade">
                                      <p:cBhvr>
                                        <p:cTn id="53" dur="500"/>
                                        <p:tgtEl>
                                          <p:spTgt spid="178"/>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fade">
                                      <p:cBhvr>
                                        <p:cTn id="63" dur="1000"/>
                                        <p:tgtEl>
                                          <p:spTgt spid="181"/>
                                        </p:tgtEl>
                                      </p:cBhvr>
                                    </p:animEffect>
                                    <p:anim calcmode="lin" valueType="num">
                                      <p:cBhvr>
                                        <p:cTn id="64" dur="1000" fill="hold"/>
                                        <p:tgtEl>
                                          <p:spTgt spid="181"/>
                                        </p:tgtEl>
                                        <p:attrNameLst>
                                          <p:attrName>ppt_x</p:attrName>
                                        </p:attrNameLst>
                                      </p:cBhvr>
                                      <p:tavLst>
                                        <p:tav tm="0">
                                          <p:val>
                                            <p:strVal val="#ppt_x"/>
                                          </p:val>
                                        </p:tav>
                                        <p:tav tm="100000">
                                          <p:val>
                                            <p:strVal val="#ppt_x"/>
                                          </p:val>
                                        </p:tav>
                                      </p:tavLst>
                                    </p:anim>
                                    <p:anim calcmode="lin" valueType="num">
                                      <p:cBhvr>
                                        <p:cTn id="65" dur="1000" fill="hold"/>
                                        <p:tgtEl>
                                          <p:spTgt spid="18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82"/>
                                        </p:tgtEl>
                                        <p:attrNameLst>
                                          <p:attrName>style.visibility</p:attrName>
                                        </p:attrNameLst>
                                      </p:cBhvr>
                                      <p:to>
                                        <p:strVal val="visible"/>
                                      </p:to>
                                    </p:set>
                                    <p:animEffect transition="in" filter="fade">
                                      <p:cBhvr>
                                        <p:cTn id="70" dur="1000"/>
                                        <p:tgtEl>
                                          <p:spTgt spid="182"/>
                                        </p:tgtEl>
                                      </p:cBhvr>
                                    </p:animEffect>
                                    <p:anim calcmode="lin" valueType="num">
                                      <p:cBhvr>
                                        <p:cTn id="71" dur="1000" fill="hold"/>
                                        <p:tgtEl>
                                          <p:spTgt spid="182"/>
                                        </p:tgtEl>
                                        <p:attrNameLst>
                                          <p:attrName>ppt_x</p:attrName>
                                        </p:attrNameLst>
                                      </p:cBhvr>
                                      <p:tavLst>
                                        <p:tav tm="0">
                                          <p:val>
                                            <p:strVal val="#ppt_x"/>
                                          </p:val>
                                        </p:tav>
                                        <p:tav tm="100000">
                                          <p:val>
                                            <p:strVal val="#ppt_x"/>
                                          </p:val>
                                        </p:tav>
                                      </p:tavLst>
                                    </p:anim>
                                    <p:anim calcmode="lin" valueType="num">
                                      <p:cBhvr>
                                        <p:cTn id="72" dur="1000" fill="hold"/>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78" grpId="0"/>
      <p:bldP spid="179" grpId="0"/>
      <p:bldP spid="27" grpId="0"/>
      <p:bldP spid="181" grpId="0"/>
      <p:bldP spid="1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Enable single sign on</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MFA</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Turn on Conditional Access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Use RBAC</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password management - Custom</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Limit administrator access – Privileged Identity Management</a:t>
            </a:r>
          </a:p>
        </p:txBody>
      </p:sp>
    </p:spTree>
    <p:extLst>
      <p:ext uri="{BB962C8B-B14F-4D97-AF65-F5344CB8AC3E}">
        <p14:creationId xmlns:p14="http://schemas.microsoft.com/office/powerpoint/2010/main" val="386695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37342"/>
            <a:ext cx="11653523" cy="5303847"/>
          </a:xfrm>
        </p:spPr>
        <p:txBody>
          <a:bodyPr>
            <a:normAutofit/>
          </a:bodyPr>
          <a:lstStyle/>
          <a:p>
            <a:r>
              <a:rPr lang="en-NZ" dirty="0"/>
              <a:t>Declarative programming model</a:t>
            </a:r>
          </a:p>
          <a:p>
            <a:endParaRPr lang="en-NZ" dirty="0"/>
          </a:p>
          <a:p>
            <a:r>
              <a:rPr lang="en-NZ" dirty="0"/>
              <a:t>JSON Syntax</a:t>
            </a:r>
          </a:p>
          <a:p>
            <a:endParaRPr lang="en-NZ" dirty="0"/>
          </a:p>
          <a:p>
            <a:r>
              <a:rPr lang="en-NZ" dirty="0"/>
              <a:t>Some of the ASM challenges that are resolved with ARM:</a:t>
            </a:r>
          </a:p>
          <a:p>
            <a:pPr lvl="1"/>
            <a:r>
              <a:rPr lang="en-NZ" sz="2745" dirty="0"/>
              <a:t>Deploy resources using templates</a:t>
            </a:r>
          </a:p>
          <a:p>
            <a:pPr lvl="1"/>
            <a:r>
              <a:rPr lang="en-NZ" sz="2745" dirty="0"/>
              <a:t>Resources are not tied to other resources</a:t>
            </a:r>
          </a:p>
          <a:p>
            <a:pPr lvl="1"/>
            <a:r>
              <a:rPr lang="en-NZ" sz="2745" dirty="0"/>
              <a:t>Role Based Access Control (RBAC)</a:t>
            </a:r>
          </a:p>
        </p:txBody>
      </p:sp>
      <p:sp>
        <p:nvSpPr>
          <p:cNvPr id="2" name="Title 1"/>
          <p:cNvSpPr>
            <a:spLocks noGrp="1"/>
          </p:cNvSpPr>
          <p:nvPr>
            <p:ph type="title"/>
          </p:nvPr>
        </p:nvSpPr>
        <p:spPr/>
        <p:txBody>
          <a:bodyPr/>
          <a:lstStyle/>
          <a:p>
            <a:r>
              <a:rPr lang="en-US" sz="1765" dirty="0">
                <a:solidFill>
                  <a:schemeClr val="tx1"/>
                </a:solidFill>
              </a:rPr>
              <a:t>Azure Resource Manager (ARM)</a:t>
            </a:r>
            <a:endParaRPr lang="en-US" sz="1372" dirty="0">
              <a:solidFill>
                <a:schemeClr val="tx1"/>
              </a:solidFill>
            </a:endParaRPr>
          </a:p>
        </p:txBody>
      </p:sp>
      <p:pic>
        <p:nvPicPr>
          <p:cNvPr id="5" name="Picture 4"/>
          <p:cNvPicPr>
            <a:picLocks noChangeAspect="1"/>
          </p:cNvPicPr>
          <p:nvPr/>
        </p:nvPicPr>
        <p:blipFill>
          <a:blip r:embed="rId3"/>
          <a:stretch>
            <a:fillRect/>
          </a:stretch>
        </p:blipFill>
        <p:spPr>
          <a:xfrm>
            <a:off x="8652344" y="4500819"/>
            <a:ext cx="3402801" cy="2288218"/>
          </a:xfrm>
          <a:prstGeom prst="rect">
            <a:avLst/>
          </a:prstGeom>
        </p:spPr>
      </p:pic>
    </p:spTree>
    <p:extLst>
      <p:ext uri="{BB962C8B-B14F-4D97-AF65-F5344CB8AC3E}">
        <p14:creationId xmlns:p14="http://schemas.microsoft.com/office/powerpoint/2010/main" val="198058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Resource Groups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Resource – managed Azure item e.g. VM, NIC, storage account</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container holding related resources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maximum 800 resources, cannot be nested</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can only exist in one resource group</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add or remove from resource group any time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can contain resources in different regions</a:t>
            </a:r>
          </a:p>
        </p:txBody>
      </p:sp>
    </p:spTree>
    <p:extLst>
      <p:ext uri="{BB962C8B-B14F-4D97-AF65-F5344CB8AC3E}">
        <p14:creationId xmlns:p14="http://schemas.microsoft.com/office/powerpoint/2010/main" val="27369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Security Center	</a:t>
            </a:r>
          </a:p>
        </p:txBody>
      </p:sp>
    </p:spTree>
    <p:extLst>
      <p:ext uri="{BB962C8B-B14F-4D97-AF65-F5344CB8AC3E}">
        <p14:creationId xmlns:p14="http://schemas.microsoft.com/office/powerpoint/2010/main" val="34637132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Unified security management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Hybrid Clouds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275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Strengthen security posture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Manage organization security policy and compliance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Continuous assessments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Optimize and improve security by configuring recommended controls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against threats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37403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PaaS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Block brute force attacks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data services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Get secure faster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Automatically discover and onboard Azure resources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046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Policy and Compliance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Coverage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Secure Score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Policy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Regulatory Compliance</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Resource Security Hygiene</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4479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660489"/>
          </a:xfrm>
        </p:spPr>
        <p:txBody>
          <a:bodyPr/>
          <a:lstStyle/>
          <a:p>
            <a:pPr lvl="0"/>
            <a:r>
              <a:rPr lang="en-AU" dirty="0"/>
              <a:t>Azure Security Overview</a:t>
            </a:r>
          </a:p>
          <a:p>
            <a:pPr lvl="0"/>
            <a:r>
              <a:rPr lang="en-AU" dirty="0"/>
              <a:t>Identity</a:t>
            </a:r>
          </a:p>
          <a:p>
            <a:pPr lvl="0"/>
            <a:r>
              <a:rPr lang="en-AU" dirty="0"/>
              <a:t>Subscription Management</a:t>
            </a:r>
          </a:p>
          <a:p>
            <a:pPr lvl="0"/>
            <a:r>
              <a:rPr lang="en-AU" dirty="0"/>
              <a:t>Azure Blueprints</a:t>
            </a:r>
          </a:p>
          <a:p>
            <a:pPr lvl="0"/>
            <a:r>
              <a:rPr lang="en-AU" dirty="0"/>
              <a:t>Azure Security Center</a:t>
            </a:r>
          </a:p>
          <a:p>
            <a:pPr lvl="0"/>
            <a:r>
              <a:rPr lang="en-AU" dirty="0"/>
              <a:t>Azure Monitor</a:t>
            </a:r>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set>
                                      <p:cBhvr override="childStyle">
                                        <p:cTn dur="1" fill="hold" display="0" masterRel="nextClick" afterEffect="1"/>
                                        <p:tgtEl>
                                          <p:spTgt spid="3">
                                            <p:txEl>
                                              <p:pRg st="4" end="4"/>
                                            </p:txEl>
                                          </p:spTgt>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set>
                                      <p:cBhvr override="childStyle">
                                        <p:cTn dur="1" fill="hold" display="0" masterRel="nextClick" afterEffect="1"/>
                                        <p:tgtEl>
                                          <p:spTgt spid="3">
                                            <p:txEl>
                                              <p:pRg st="5" end="5"/>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Cloud Defense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Adaptive application controls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Just in time VM access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File Integrity Monitoring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1074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Threat Protection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Custom alert rules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 map</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Automation &amp; Orchestration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Playbooks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934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Monitor	</a:t>
            </a:r>
          </a:p>
        </p:txBody>
      </p:sp>
    </p:spTree>
    <p:extLst>
      <p:ext uri="{BB962C8B-B14F-4D97-AF65-F5344CB8AC3E}">
        <p14:creationId xmlns:p14="http://schemas.microsoft.com/office/powerpoint/2010/main" val="38411360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Metrics and Logs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Application 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containers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VMs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Monitoring Solutions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12792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Visualise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Dashboards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Views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Power BI</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Workbooks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70422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Analyse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 Analytics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Metrics Explorer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Respond</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Alerts</a:t>
            </a:r>
          </a:p>
          <a:p>
            <a:pPr marL="681297" lvl="1" indent="-224097" defTabSz="896386">
              <a:lnSpc>
                <a:spcPct val="120000"/>
              </a:lnSpc>
              <a:spcBef>
                <a:spcPts val="980"/>
              </a:spcBef>
            </a:pPr>
            <a:r>
              <a:rPr lang="en-US" sz="2800" dirty="0" err="1">
                <a:solidFill>
                  <a:srgbClr val="FFFFFF"/>
                </a:solidFill>
                <a:latin typeface="Segoe UI Semilight" panose="020B0402040204020203" pitchFamily="34" charset="0"/>
                <a:cs typeface="Segoe UI Semilight" panose="020B0402040204020203" pitchFamily="34" charset="0"/>
              </a:rPr>
              <a:t>Autoscale</a:t>
            </a:r>
            <a:endParaRPr lang="en-US" sz="28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17354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Integrate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Event Hubs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Logic Apps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Ingest and Export APIs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23545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Monitor</a:t>
            </a:r>
            <a:endParaRPr lang="en-NZ" sz="1372" spc="-100" dirty="0">
              <a:solidFill>
                <a:srgbClr val="FFFFFF"/>
              </a:solidFill>
              <a:latin typeface="Segoe UI Light"/>
            </a:endParaRPr>
          </a:p>
        </p:txBody>
      </p:sp>
      <p:pic>
        <p:nvPicPr>
          <p:cNvPr id="2" name="Picture 1">
            <a:extLst>
              <a:ext uri="{FF2B5EF4-FFF2-40B4-BE49-F238E27FC236}">
                <a16:creationId xmlns:a16="http://schemas.microsoft.com/office/drawing/2014/main" id="{5F5D4ED6-3A6E-42ED-BFC9-92F2BD4BF60B}"/>
              </a:ext>
            </a:extLst>
          </p:cNvPr>
          <p:cNvPicPr>
            <a:picLocks noChangeAspect="1"/>
          </p:cNvPicPr>
          <p:nvPr/>
        </p:nvPicPr>
        <p:blipFill>
          <a:blip r:embed="rId3"/>
          <a:stretch>
            <a:fillRect/>
          </a:stretch>
        </p:blipFill>
        <p:spPr>
          <a:xfrm>
            <a:off x="1287194" y="988924"/>
            <a:ext cx="9407550" cy="5228996"/>
          </a:xfrm>
          <a:prstGeom prst="rect">
            <a:avLst/>
          </a:prstGeom>
        </p:spPr>
      </p:pic>
    </p:spTree>
    <p:extLst>
      <p:ext uri="{BB962C8B-B14F-4D97-AF65-F5344CB8AC3E}">
        <p14:creationId xmlns:p14="http://schemas.microsoft.com/office/powerpoint/2010/main" val="284967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Management Policies</a:t>
            </a:r>
          </a:p>
        </p:txBody>
      </p:sp>
    </p:spTree>
    <p:extLst>
      <p:ext uri="{BB962C8B-B14F-4D97-AF65-F5344CB8AC3E}">
        <p14:creationId xmlns:p14="http://schemas.microsoft.com/office/powerpoint/2010/main" val="2530085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Enforce polices during resource deployment </a:t>
            </a:r>
          </a:p>
          <a:p>
            <a:pPr lvl="1"/>
            <a:r>
              <a:rPr lang="en-US" sz="3200" dirty="0">
                <a:latin typeface="Segoe UI Light" panose="020B0502040204020203" pitchFamily="34" charset="0"/>
                <a:cs typeface="Segoe UI Light" panose="020B0502040204020203" pitchFamily="34" charset="0"/>
              </a:rPr>
              <a:t>Examples</a:t>
            </a:r>
          </a:p>
          <a:p>
            <a:pPr lvl="2"/>
            <a:r>
              <a:rPr lang="en-US" sz="3200" dirty="0">
                <a:latin typeface="Segoe UI Light" panose="020B0502040204020203" pitchFamily="34" charset="0"/>
                <a:cs typeface="Segoe UI Light" panose="020B0502040204020203" pitchFamily="34" charset="0"/>
              </a:rPr>
              <a:t>VM size </a:t>
            </a:r>
          </a:p>
          <a:p>
            <a:pPr lvl="2"/>
            <a:r>
              <a:rPr lang="en-US" sz="3200" dirty="0">
                <a:latin typeface="Segoe UI Light" panose="020B0502040204020203" pitchFamily="34" charset="0"/>
                <a:cs typeface="Segoe UI Light" panose="020B0502040204020203" pitchFamily="34" charset="0"/>
              </a:rPr>
              <a:t>Location </a:t>
            </a:r>
          </a:p>
          <a:p>
            <a:pPr lvl="2"/>
            <a:r>
              <a:rPr lang="en-US" sz="3200" dirty="0">
                <a:latin typeface="Segoe UI Light" panose="020B0502040204020203" pitchFamily="34" charset="0"/>
                <a:cs typeface="Segoe UI Light" panose="020B0502040204020203" pitchFamily="34" charset="0"/>
              </a:rPr>
              <a:t>Naming Convention</a:t>
            </a:r>
          </a:p>
        </p:txBody>
      </p:sp>
      <p:pic>
        <p:nvPicPr>
          <p:cNvPr id="4" name="Picture 3"/>
          <p:cNvPicPr>
            <a:picLocks noChangeAspect="1"/>
          </p:cNvPicPr>
          <p:nvPr/>
        </p:nvPicPr>
        <p:blipFill>
          <a:blip r:embed="rId3"/>
          <a:stretch>
            <a:fillRect/>
          </a:stretch>
        </p:blipFill>
        <p:spPr>
          <a:xfrm>
            <a:off x="6279914" y="4458542"/>
            <a:ext cx="5304473" cy="1736759"/>
          </a:xfrm>
          <a:prstGeom prst="rect">
            <a:avLst/>
          </a:prstGeom>
        </p:spPr>
      </p:pic>
    </p:spTree>
    <p:extLst>
      <p:ext uri="{BB962C8B-B14F-4D97-AF65-F5344CB8AC3E}">
        <p14:creationId xmlns:p14="http://schemas.microsoft.com/office/powerpoint/2010/main" val="30104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063083"/>
          </a:xfrm>
        </p:spPr>
        <p:txBody>
          <a:bodyPr/>
          <a:lstStyle/>
          <a:p>
            <a:r>
              <a:rPr lang="en-AU" dirty="0"/>
              <a:t>Azure Key Vault</a:t>
            </a:r>
          </a:p>
          <a:p>
            <a:pPr lvl="0"/>
            <a:r>
              <a:rPr lang="en-AU" dirty="0"/>
              <a:t>Azure Network Security</a:t>
            </a:r>
          </a:p>
          <a:p>
            <a:pPr lvl="0"/>
            <a:r>
              <a:rPr lang="en-AU" dirty="0"/>
              <a:t>Azure Storage Security</a:t>
            </a:r>
          </a:p>
          <a:p>
            <a:pPr lvl="0"/>
            <a:r>
              <a:rPr lang="en-AU" dirty="0"/>
              <a:t>Azure SQL Security</a:t>
            </a:r>
          </a:p>
          <a:p>
            <a:endParaRPr lang="en-AU" dirty="0"/>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49609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Management Policies compliment RBAC </a:t>
            </a:r>
          </a:p>
          <a:p>
            <a:pPr lvl="1"/>
            <a:r>
              <a:rPr lang="en-US" sz="3200" dirty="0">
                <a:latin typeface="Segoe UI Light" panose="020B0502040204020203" pitchFamily="34" charset="0"/>
                <a:cs typeface="Segoe UI Light" panose="020B0502040204020203" pitchFamily="34" charset="0"/>
              </a:rPr>
              <a:t>RBAC is user focused </a:t>
            </a:r>
          </a:p>
          <a:p>
            <a:pPr lvl="1"/>
            <a:r>
              <a:rPr lang="en-US" sz="3200" dirty="0">
                <a:latin typeface="Segoe UI Light" panose="020B0502040204020203" pitchFamily="34" charset="0"/>
                <a:cs typeface="Segoe UI Light" panose="020B0502040204020203" pitchFamily="34" charset="0"/>
              </a:rPr>
              <a:t>Management Policies are resource focused </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25880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Applied at </a:t>
            </a:r>
          </a:p>
          <a:p>
            <a:pPr lvl="1"/>
            <a:r>
              <a:rPr lang="en-US" sz="3200" dirty="0">
                <a:latin typeface="Segoe UI Light" panose="020B0502040204020203" pitchFamily="34" charset="0"/>
                <a:cs typeface="Segoe UI Light" panose="020B0502040204020203" pitchFamily="34" charset="0"/>
              </a:rPr>
              <a:t>Subscription </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 </a:t>
            </a:r>
          </a:p>
          <a:p>
            <a:r>
              <a:rPr lang="en-US" sz="3200" dirty="0">
                <a:latin typeface="Segoe UI Light" panose="020B0502040204020203" pitchFamily="34" charset="0"/>
                <a:cs typeface="Segoe UI Light" panose="020B0502040204020203" pitchFamily="34" charset="0"/>
              </a:rPr>
              <a:t>Inherited by all child resources</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380825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events are audited</a:t>
            </a:r>
          </a:p>
          <a:p>
            <a:r>
              <a:rPr lang="en-US" sz="3200" dirty="0">
                <a:latin typeface="Segoe UI Light" panose="020B0502040204020203" pitchFamily="34" charset="0"/>
                <a:cs typeface="Segoe UI Light" panose="020B0502040204020203" pitchFamily="34" charset="0"/>
              </a:rPr>
              <a:t>Policies are cumulative</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60853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Policy Definition structure</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definition is created using JSON. </a:t>
            </a:r>
            <a:endParaRPr lang="en-US" sz="24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Conditions/logical operators</a:t>
            </a:r>
          </a:p>
          <a:p>
            <a:r>
              <a:rPr lang="en-US" sz="3200" dirty="0">
                <a:latin typeface="Segoe UI Light" panose="020B0502040204020203" pitchFamily="34" charset="0"/>
                <a:cs typeface="Segoe UI Light" panose="020B0502040204020203" pitchFamily="34" charset="0"/>
              </a:rPr>
              <a:t>Define actions and an effect</a:t>
            </a:r>
          </a:p>
        </p:txBody>
      </p:sp>
    </p:spTree>
    <p:extLst>
      <p:ext uri="{BB962C8B-B14F-4D97-AF65-F5344CB8AC3E}">
        <p14:creationId xmlns:p14="http://schemas.microsoft.com/office/powerpoint/2010/main" val="5067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br>
              <a:rPr lang="en-US" sz="4000" dirty="0"/>
            </a:br>
            <a:br>
              <a:rPr lang="en-US" sz="4000" dirty="0"/>
            </a:br>
            <a:r>
              <a:rPr lang="en-US" sz="5900" dirty="0"/>
              <a:t>Resource Locks</a:t>
            </a:r>
            <a:br>
              <a:rPr lang="en-US" sz="4000" dirty="0"/>
            </a:br>
            <a:br>
              <a:rPr lang="en-US" sz="3920" dirty="0"/>
            </a:br>
            <a:br>
              <a:rPr lang="en-US" sz="3920" dirty="0"/>
            </a:br>
            <a:endParaRPr lang="en-US" sz="3136" i="1" dirty="0"/>
          </a:p>
        </p:txBody>
      </p:sp>
    </p:spTree>
    <p:extLst>
      <p:ext uri="{BB962C8B-B14F-4D97-AF65-F5344CB8AC3E}">
        <p14:creationId xmlns:p14="http://schemas.microsoft.com/office/powerpoint/2010/main" val="4009986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Prevent accidental deletion or modification </a:t>
            </a:r>
          </a:p>
          <a:p>
            <a:pPr lvl="1"/>
            <a:r>
              <a:rPr lang="en-US" sz="3200" dirty="0">
                <a:latin typeface="Segoe UI Light" panose="020B0502040204020203" pitchFamily="34" charset="0"/>
                <a:cs typeface="Segoe UI Light" panose="020B0502040204020203" pitchFamily="34" charset="0"/>
              </a:rPr>
              <a:t>Resource groups </a:t>
            </a:r>
          </a:p>
          <a:p>
            <a:pPr lvl="1"/>
            <a:r>
              <a:rPr lang="en-US" sz="3200" dirty="0">
                <a:latin typeface="Segoe UI Light" panose="020B0502040204020203" pitchFamily="34" charset="0"/>
                <a:cs typeface="Segoe UI Light" panose="020B0502040204020203" pitchFamily="34" charset="0"/>
              </a:rPr>
              <a:t>Resources</a:t>
            </a:r>
          </a:p>
          <a:p>
            <a:r>
              <a:rPr lang="en-US" sz="3200" dirty="0">
                <a:latin typeface="Segoe UI Light" panose="020B0502040204020203" pitchFamily="34" charset="0"/>
                <a:cs typeface="Segoe UI Light" panose="020B0502040204020203" pitchFamily="34" charset="0"/>
              </a:rPr>
              <a:t>Delete or </a:t>
            </a:r>
            <a:r>
              <a:rPr lang="en-US" sz="3200" dirty="0" err="1">
                <a:latin typeface="Segoe UI Light" panose="020B0502040204020203" pitchFamily="34" charset="0"/>
                <a:cs typeface="Segoe UI Light" panose="020B0502040204020203" pitchFamily="34" charset="0"/>
              </a:rPr>
              <a:t>ReadOnly</a:t>
            </a:r>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Applies to Everyone</a:t>
            </a:r>
          </a:p>
        </p:txBody>
      </p:sp>
      <p:pic>
        <p:nvPicPr>
          <p:cNvPr id="5" name="Picture 4"/>
          <p:cNvPicPr>
            <a:picLocks noChangeAspect="1"/>
          </p:cNvPicPr>
          <p:nvPr/>
        </p:nvPicPr>
        <p:blipFill>
          <a:blip r:embed="rId3"/>
          <a:stretch>
            <a:fillRect/>
          </a:stretch>
        </p:blipFill>
        <p:spPr>
          <a:xfrm>
            <a:off x="6705437" y="3620268"/>
            <a:ext cx="4676154" cy="2392600"/>
          </a:xfrm>
          <a:prstGeom prst="rect">
            <a:avLst/>
          </a:prstGeom>
        </p:spPr>
      </p:pic>
    </p:spTree>
    <p:extLst>
      <p:ext uri="{BB962C8B-B14F-4D97-AF65-F5344CB8AC3E}">
        <p14:creationId xmlns:p14="http://schemas.microsoft.com/office/powerpoint/2010/main" val="253032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Applied at the </a:t>
            </a:r>
          </a:p>
          <a:p>
            <a:pPr lvl="1"/>
            <a:r>
              <a:rPr lang="en-US" sz="3200" dirty="0">
                <a:latin typeface="Segoe UI Light" panose="020B0502040204020203" pitchFamily="34" charset="0"/>
                <a:cs typeface="Segoe UI Light" panose="020B0502040204020203" pitchFamily="34" charset="0"/>
              </a:rPr>
              <a:t>subscription</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a:t>
            </a:r>
          </a:p>
        </p:txBody>
      </p:sp>
    </p:spTree>
    <p:extLst>
      <p:ext uri="{BB962C8B-B14F-4D97-AF65-F5344CB8AC3E}">
        <p14:creationId xmlns:p14="http://schemas.microsoft.com/office/powerpoint/2010/main" val="410687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When a lock is applied at a parent scope</a:t>
            </a:r>
          </a:p>
          <a:p>
            <a:pPr lvl="1"/>
            <a:r>
              <a:rPr lang="en-US" sz="3200" dirty="0">
                <a:latin typeface="Segoe UI Light" panose="020B0502040204020203" pitchFamily="34" charset="0"/>
                <a:cs typeface="Segoe UI Light" panose="020B0502040204020203" pitchFamily="34" charset="0"/>
              </a:rPr>
              <a:t>All child resources inherit the same lock</a:t>
            </a:r>
          </a:p>
          <a:p>
            <a:pPr lvl="1"/>
            <a:r>
              <a:rPr lang="en-US" sz="3200" dirty="0">
                <a:latin typeface="Segoe UI Light" panose="020B0502040204020203" pitchFamily="34" charset="0"/>
                <a:cs typeface="Segoe UI Light" panose="020B0502040204020203" pitchFamily="34" charset="0"/>
              </a:rPr>
              <a:t>Resources you add later inherit the lock from the parent</a:t>
            </a:r>
          </a:p>
        </p:txBody>
      </p:sp>
    </p:spTree>
    <p:extLst>
      <p:ext uri="{BB962C8B-B14F-4D97-AF65-F5344CB8AC3E}">
        <p14:creationId xmlns:p14="http://schemas.microsoft.com/office/powerpoint/2010/main" val="407140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Owner and User Access Administrator can </a:t>
            </a:r>
          </a:p>
          <a:p>
            <a:pPr lvl="1"/>
            <a:r>
              <a:rPr lang="en-US" sz="3200" dirty="0">
                <a:latin typeface="Segoe UI Light" panose="020B0502040204020203" pitchFamily="34" charset="0"/>
                <a:cs typeface="Segoe UI Light" panose="020B0502040204020203" pitchFamily="34" charset="0"/>
              </a:rPr>
              <a:t>Create resource locks</a:t>
            </a:r>
          </a:p>
          <a:p>
            <a:pPr lvl="1"/>
            <a:r>
              <a:rPr lang="en-US" sz="3200" dirty="0">
                <a:latin typeface="Segoe UI Light" panose="020B0502040204020203" pitchFamily="34" charset="0"/>
                <a:cs typeface="Segoe UI Light" panose="020B0502040204020203" pitchFamily="34" charset="0"/>
              </a:rPr>
              <a:t>Delete resource locks</a:t>
            </a:r>
          </a:p>
        </p:txBody>
      </p:sp>
    </p:spTree>
    <p:extLst>
      <p:ext uri="{BB962C8B-B14F-4D97-AF65-F5344CB8AC3E}">
        <p14:creationId xmlns:p14="http://schemas.microsoft.com/office/powerpoint/2010/main" val="290594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Enterprise governance management</a:t>
            </a:r>
            <a:endParaRPr lang="en-US" sz="1765" dirty="0"/>
          </a:p>
        </p:txBody>
      </p:sp>
      <p:pic>
        <p:nvPicPr>
          <p:cNvPr id="4" name="Picture 3">
            <a:extLst>
              <a:ext uri="{FF2B5EF4-FFF2-40B4-BE49-F238E27FC236}">
                <a16:creationId xmlns:a16="http://schemas.microsoft.com/office/drawing/2014/main" id="{32C1F54B-2F90-460E-9E79-C0579548D526}"/>
              </a:ext>
            </a:extLst>
          </p:cNvPr>
          <p:cNvPicPr>
            <a:picLocks noChangeAspect="1"/>
          </p:cNvPicPr>
          <p:nvPr/>
        </p:nvPicPr>
        <p:blipFill>
          <a:blip r:embed="rId3"/>
          <a:stretch>
            <a:fillRect/>
          </a:stretch>
        </p:blipFill>
        <p:spPr>
          <a:xfrm>
            <a:off x="2105101" y="1161824"/>
            <a:ext cx="7643868" cy="5210213"/>
          </a:xfrm>
          <a:prstGeom prst="rect">
            <a:avLst/>
          </a:prstGeom>
        </p:spPr>
      </p:pic>
    </p:spTree>
    <p:extLst>
      <p:ext uri="{BB962C8B-B14F-4D97-AF65-F5344CB8AC3E}">
        <p14:creationId xmlns:p14="http://schemas.microsoft.com/office/powerpoint/2010/main" val="132079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6"/>
            <a:ext cx="11653523" cy="5008657"/>
          </a:xfrm>
        </p:spPr>
        <p:txBody>
          <a:bodyPr/>
          <a:lstStyle/>
          <a:p>
            <a:r>
              <a:rPr lang="en-AU" sz="2745" dirty="0"/>
              <a:t>Your trainer</a:t>
            </a:r>
          </a:p>
          <a:p>
            <a:r>
              <a:rPr lang="en-AU" sz="2745" dirty="0"/>
              <a:t>You</a:t>
            </a:r>
          </a:p>
          <a:p>
            <a:pPr lvl="1"/>
            <a:r>
              <a:rPr lang="en-AU" sz="1765" dirty="0"/>
              <a:t>Your role</a:t>
            </a:r>
          </a:p>
          <a:p>
            <a:pPr lvl="1"/>
            <a:r>
              <a:rPr lang="en-AU" sz="1765" dirty="0"/>
              <a:t>Your company</a:t>
            </a:r>
          </a:p>
          <a:p>
            <a:pPr lvl="1"/>
            <a:r>
              <a:rPr lang="en-AU" sz="1765" dirty="0"/>
              <a:t>Your experience in this technology area</a:t>
            </a:r>
          </a:p>
          <a:p>
            <a:pPr lvl="1"/>
            <a:r>
              <a:rPr lang="en-AU" sz="1765" dirty="0"/>
              <a:t>Your goals for this workshop </a:t>
            </a:r>
          </a:p>
          <a:p>
            <a:r>
              <a:rPr lang="en-AU" sz="2745" dirty="0"/>
              <a:t>Start and end times</a:t>
            </a:r>
          </a:p>
          <a:p>
            <a:r>
              <a:rPr lang="en-AU" sz="2745" dirty="0"/>
              <a:t>Facilities (bathrooms, smoking)</a:t>
            </a:r>
          </a:p>
          <a:p>
            <a:r>
              <a:rPr lang="en-AU" sz="2745" dirty="0"/>
              <a:t>Meals</a:t>
            </a:r>
          </a:p>
          <a:p>
            <a:r>
              <a:rPr lang="en-AU" sz="2745" dirty="0"/>
              <a:t>Computers, phones, tablets, etc.</a:t>
            </a:r>
          </a:p>
          <a:p>
            <a:r>
              <a:rPr lang="en-AU" sz="2745" dirty="0"/>
              <a:t>Please set to vibrate</a:t>
            </a:r>
          </a:p>
          <a:p>
            <a:r>
              <a:rPr lang="en-AU" sz="2745" dirty="0"/>
              <a:t>What’s on your desk?</a:t>
            </a:r>
          </a:p>
        </p:txBody>
      </p:sp>
      <p:sp>
        <p:nvSpPr>
          <p:cNvPr id="2" name="Title 1"/>
          <p:cNvSpPr>
            <a:spLocks noGrp="1"/>
          </p:cNvSpPr>
          <p:nvPr>
            <p:ph type="title"/>
          </p:nvPr>
        </p:nvSpPr>
        <p:spPr/>
        <p:txBody>
          <a:bodyPr/>
          <a:lstStyle/>
          <a:p>
            <a:r>
              <a:rPr lang="en-US" sz="1765" dirty="0">
                <a:solidFill>
                  <a:schemeClr val="tx1"/>
                </a:solidFill>
              </a:rPr>
              <a:t>Introduction and Logistics</a:t>
            </a:r>
            <a:endParaRPr lang="en-US" sz="1372" dirty="0">
              <a:solidFill>
                <a:schemeClr val="tx1"/>
              </a:solidFill>
            </a:endParaRPr>
          </a:p>
        </p:txBody>
      </p:sp>
    </p:spTree>
    <p:extLst>
      <p:ext uri="{BB962C8B-B14F-4D97-AF65-F5344CB8AC3E}">
        <p14:creationId xmlns:p14="http://schemas.microsoft.com/office/powerpoint/2010/main" val="200084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set>
                                      <p:cBhvr override="childStyle">
                                        <p:cTn dur="1" fill="hold" display="0" masterRel="nextClick" afterEffect="1"/>
                                        <p:tgtEl>
                                          <p:spTgt spid="3">
                                            <p:txEl>
                                              <p:pRg st="4" end="4"/>
                                            </p:txEl>
                                          </p:spTgt>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subTnLst>
                                    <p:set>
                                      <p:cBhvr override="childStyle">
                                        <p:cTn dur="1" fill="hold" display="0" masterRel="nextClick" afterEffect="1"/>
                                        <p:tgtEl>
                                          <p:spTgt spid="3">
                                            <p:txEl>
                                              <p:pRg st="5" end="5"/>
                                            </p:txEl>
                                          </p:spTgt>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set>
                                      <p:cBhvr override="childStyle">
                                        <p:cTn dur="1" fill="hold" display="0" masterRel="nextClick" afterEffect="1"/>
                                        <p:tgtEl>
                                          <p:spTgt spid="3">
                                            <p:txEl>
                                              <p:pRg st="6" end="6"/>
                                            </p:txEl>
                                          </p:spTgt>
                                        </p:tgtEl>
                                        <p:attrNameLst>
                                          <p:attrName>style.visibility</p:attrName>
                                        </p:attrNameLst>
                                      </p:cBhvr>
                                      <p:to>
                                        <p:strVal val="hidden"/>
                                      </p:to>
                                    </p:set>
                                  </p:sub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set>
                                      <p:cBhvr override="childStyle">
                                        <p:cTn dur="1" fill="hold" display="0" masterRel="nextClick" afterEffect="1"/>
                                        <p:tgtEl>
                                          <p:spTgt spid="3">
                                            <p:txEl>
                                              <p:pRg st="7" end="7"/>
                                            </p:txEl>
                                          </p:spTgt>
                                        </p:tgtEl>
                                        <p:attrNameLst>
                                          <p:attrName>style.visibility</p:attrName>
                                        </p:attrNameLst>
                                      </p:cBhvr>
                                      <p:to>
                                        <p:strVal val="hidden"/>
                                      </p:to>
                                    </p:set>
                                  </p:sub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set>
                                      <p:cBhvr override="childStyle">
                                        <p:cTn dur="1" fill="hold" display="0" masterRel="nextClick" afterEffect="1"/>
                                        <p:tgtEl>
                                          <p:spTgt spid="3">
                                            <p:txEl>
                                              <p:pRg st="8" end="8"/>
                                            </p:txEl>
                                          </p:spTgt>
                                        </p:tgtEl>
                                        <p:attrNameLst>
                                          <p:attrName>style.visibility</p:attrName>
                                        </p:attrNameLst>
                                      </p:cBhvr>
                                      <p:to>
                                        <p:strVal val="hidden"/>
                                      </p:to>
                                    </p:set>
                                  </p:sub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subTnLst>
                                    <p:set>
                                      <p:cBhvr override="childStyle">
                                        <p:cTn dur="1" fill="hold" display="0" masterRel="nextClick" afterEffect="1"/>
                                        <p:tgtEl>
                                          <p:spTgt spid="3">
                                            <p:txEl>
                                              <p:pRg st="9" end="9"/>
                                            </p:txEl>
                                          </p:spTgt>
                                        </p:tgtEl>
                                        <p:attrNameLst>
                                          <p:attrName>style.visibility</p:attrName>
                                        </p:attrNameLst>
                                      </p:cBhvr>
                                      <p:to>
                                        <p:strVal val="hidden"/>
                                      </p:to>
                                    </p:set>
                                  </p:sub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subTnLst>
                                    <p:set>
                                      <p:cBhvr override="childStyle">
                                        <p:cTn dur="1" fill="hold" display="0" masterRel="nextClick" afterEffect="1"/>
                                        <p:tgtEl>
                                          <p:spTgt spid="3">
                                            <p:txEl>
                                              <p:pRg st="10" end="10"/>
                                            </p:txEl>
                                          </p:spTgt>
                                        </p:tgtEl>
                                        <p:attrNameLst>
                                          <p:attrName>style.visibility</p:attrName>
                                        </p:attrNameLst>
                                      </p:cBhvr>
                                      <p:to>
                                        <p:strVal val="hidden"/>
                                      </p:to>
                                    </p:set>
                                  </p:sub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subTnLst>
                                    <p:set>
                                      <p:cBhvr override="childStyle">
                                        <p:cTn dur="1" fill="hold" display="0" masterRel="nextClick" afterEffect="1"/>
                                        <p:tgtEl>
                                          <p:spTgt spid="3">
                                            <p:txEl>
                                              <p:pRg st="11" end="1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Azure Blueprints</a:t>
            </a:r>
            <a:endParaRPr lang="en-US" sz="1765" dirty="0"/>
          </a:p>
        </p:txBody>
      </p:sp>
      <p:sp>
        <p:nvSpPr>
          <p:cNvPr id="5" name="Text Placeholder 2">
            <a:extLst>
              <a:ext uri="{FF2B5EF4-FFF2-40B4-BE49-F238E27FC236}">
                <a16:creationId xmlns:a16="http://schemas.microsoft.com/office/drawing/2014/main" id="{6B898027-3752-4DFB-A220-F76BA1C32278}"/>
              </a:ext>
            </a:extLst>
          </p:cNvPr>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Role assignments</a:t>
            </a:r>
          </a:p>
          <a:p>
            <a:r>
              <a:rPr lang="en-US" sz="3200" dirty="0">
                <a:latin typeface="Segoe UI Light" panose="020B0502040204020203" pitchFamily="34" charset="0"/>
                <a:cs typeface="Segoe UI Light" panose="020B0502040204020203" pitchFamily="34" charset="0"/>
              </a:rPr>
              <a:t>Policy assignments</a:t>
            </a:r>
          </a:p>
          <a:p>
            <a:r>
              <a:rPr lang="en-AU" sz="3200" dirty="0"/>
              <a:t>Azure Resource Manager templates</a:t>
            </a:r>
          </a:p>
          <a:p>
            <a:r>
              <a:rPr lang="en-AU" sz="3200" dirty="0"/>
              <a:t>Resource groups</a:t>
            </a:r>
            <a:endParaRPr lang="en-US" sz="32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8915CE09-841B-4D16-B030-B878AB0C2A84}"/>
              </a:ext>
            </a:extLst>
          </p:cNvPr>
          <p:cNvPicPr>
            <a:picLocks noChangeAspect="1"/>
          </p:cNvPicPr>
          <p:nvPr/>
        </p:nvPicPr>
        <p:blipFill>
          <a:blip r:embed="rId3"/>
          <a:stretch>
            <a:fillRect/>
          </a:stretch>
        </p:blipFill>
        <p:spPr>
          <a:xfrm>
            <a:off x="9144788" y="419888"/>
            <a:ext cx="1585924" cy="1547824"/>
          </a:xfrm>
          <a:prstGeom prst="rect">
            <a:avLst/>
          </a:prstGeom>
        </p:spPr>
      </p:pic>
    </p:spTree>
    <p:extLst>
      <p:ext uri="{BB962C8B-B14F-4D97-AF65-F5344CB8AC3E}">
        <p14:creationId xmlns:p14="http://schemas.microsoft.com/office/powerpoint/2010/main" val="401414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a:t>
            </a:r>
            <a:r>
              <a:rPr lang="en-AU"/>
              <a:t>Key Vault</a:t>
            </a:r>
            <a:r>
              <a:rPr lang="en-AU" dirty="0"/>
              <a:t>	</a:t>
            </a:r>
          </a:p>
        </p:txBody>
      </p:sp>
    </p:spTree>
    <p:extLst>
      <p:ext uri="{BB962C8B-B14F-4D97-AF65-F5344CB8AC3E}">
        <p14:creationId xmlns:p14="http://schemas.microsoft.com/office/powerpoint/2010/main" val="398372514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Cloud service that works as a secure secrets store</a:t>
            </a:r>
          </a:p>
          <a:p>
            <a:pPr marL="224097" indent="-224097" defTabSz="896386">
              <a:lnSpc>
                <a:spcPct val="120000"/>
              </a:lnSpc>
              <a:spcBef>
                <a:spcPts val="980"/>
              </a:spcBef>
            </a:pPr>
            <a:r>
              <a:rPr lang="en-US" sz="3200" dirty="0">
                <a:solidFill>
                  <a:srgbClr val="FFFFFF"/>
                </a:solidFill>
                <a:latin typeface="Segoe UI Light"/>
              </a:rPr>
              <a:t>Centralize application secrets</a:t>
            </a:r>
          </a:p>
          <a:p>
            <a:pPr marL="224097" indent="-224097" defTabSz="896386">
              <a:lnSpc>
                <a:spcPct val="120000"/>
              </a:lnSpc>
              <a:spcBef>
                <a:spcPts val="980"/>
              </a:spcBef>
            </a:pPr>
            <a:r>
              <a:rPr lang="en-US" sz="3200" dirty="0">
                <a:solidFill>
                  <a:srgbClr val="FFFFFF"/>
                </a:solidFill>
                <a:latin typeface="Segoe UI Light"/>
              </a:rPr>
              <a:t>Securely store secrets and keys</a:t>
            </a:r>
          </a:p>
          <a:p>
            <a:pPr marL="224097" indent="-224097" defTabSz="896386">
              <a:lnSpc>
                <a:spcPct val="120000"/>
              </a:lnSpc>
              <a:spcBef>
                <a:spcPts val="980"/>
              </a:spcBef>
            </a:pPr>
            <a:r>
              <a:rPr lang="en-US" sz="3200" dirty="0">
                <a:solidFill>
                  <a:srgbClr val="FFFFFF"/>
                </a:solidFill>
                <a:latin typeface="Segoe UI Light"/>
              </a:rPr>
              <a:t>Monitor access and use</a:t>
            </a:r>
          </a:p>
          <a:p>
            <a:pPr marL="224097" indent="-224097" defTabSz="896386">
              <a:lnSpc>
                <a:spcPct val="120000"/>
              </a:lnSpc>
              <a:spcBef>
                <a:spcPts val="980"/>
              </a:spcBef>
            </a:pPr>
            <a:r>
              <a:rPr lang="en-US" sz="3200" dirty="0">
                <a:solidFill>
                  <a:srgbClr val="FFFFFF"/>
                </a:solidFill>
                <a:latin typeface="Segoe UI Light"/>
              </a:rPr>
              <a:t>Simplified administration of application secrets</a:t>
            </a:r>
          </a:p>
          <a:p>
            <a:pPr marL="224097" indent="-224097" defTabSz="896386">
              <a:lnSpc>
                <a:spcPct val="120000"/>
              </a:lnSpc>
              <a:spcBef>
                <a:spcPts val="980"/>
              </a:spcBef>
            </a:pPr>
            <a:r>
              <a:rPr lang="en-US" sz="3200" dirty="0">
                <a:solidFill>
                  <a:srgbClr val="FFFFFF"/>
                </a:solidFill>
                <a:latin typeface="Segoe UI Light"/>
              </a:rPr>
              <a:t>Integrate with other Azure services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Key Vault</a:t>
            </a:r>
            <a:endParaRPr lang="en-NZ" sz="1372" spc="-100" dirty="0">
              <a:solidFill>
                <a:srgbClr val="FFFFFF"/>
              </a:solidFill>
              <a:latin typeface="Segoe UI Light"/>
            </a:endParaRPr>
          </a:p>
        </p:txBody>
      </p:sp>
      <p:pic>
        <p:nvPicPr>
          <p:cNvPr id="4" name="Picture 3">
            <a:extLst>
              <a:ext uri="{FF2B5EF4-FFF2-40B4-BE49-F238E27FC236}">
                <a16:creationId xmlns:a16="http://schemas.microsoft.com/office/drawing/2014/main" id="{16AE9545-C5B2-46A6-9AB3-90FEEF1EAA0C}"/>
              </a:ext>
            </a:extLst>
          </p:cNvPr>
          <p:cNvPicPr>
            <a:picLocks noChangeAspect="1"/>
          </p:cNvPicPr>
          <p:nvPr/>
        </p:nvPicPr>
        <p:blipFill>
          <a:blip r:embed="rId3"/>
          <a:stretch>
            <a:fillRect/>
          </a:stretch>
        </p:blipFill>
        <p:spPr>
          <a:xfrm>
            <a:off x="9614154" y="4440382"/>
            <a:ext cx="1962150" cy="2133600"/>
          </a:xfrm>
          <a:prstGeom prst="rect">
            <a:avLst/>
          </a:prstGeom>
        </p:spPr>
      </p:pic>
    </p:spTree>
    <p:extLst>
      <p:ext uri="{BB962C8B-B14F-4D97-AF65-F5344CB8AC3E}">
        <p14:creationId xmlns:p14="http://schemas.microsoft.com/office/powerpoint/2010/main" val="19580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Network Security	</a:t>
            </a:r>
          </a:p>
        </p:txBody>
      </p:sp>
    </p:spTree>
    <p:extLst>
      <p:ext uri="{BB962C8B-B14F-4D97-AF65-F5344CB8AC3E}">
        <p14:creationId xmlns:p14="http://schemas.microsoft.com/office/powerpoint/2010/main" val="259204578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Segoe UI Light" panose="020B0502040204020203" pitchFamily="34" charset="0"/>
                <a:cs typeface="Segoe UI Light" panose="020B0502040204020203" pitchFamily="34" charset="0"/>
              </a:rPr>
              <a:t>Networking</a:t>
            </a:r>
            <a:endParaRPr lang="en-US" sz="2400"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3568491" y="987425"/>
            <a:ext cx="4647156" cy="5565379"/>
          </a:xfrm>
          <a:prstGeom prst="rect">
            <a:avLst/>
          </a:prstGeom>
        </p:spPr>
      </p:pic>
      <p:pic>
        <p:nvPicPr>
          <p:cNvPr id="8" name="Picture 7"/>
          <p:cNvPicPr>
            <a:picLocks noChangeAspect="1"/>
          </p:cNvPicPr>
          <p:nvPr/>
        </p:nvPicPr>
        <p:blipFill>
          <a:blip r:embed="rId4"/>
          <a:stretch>
            <a:fillRect/>
          </a:stretch>
        </p:blipFill>
        <p:spPr>
          <a:xfrm>
            <a:off x="3568491" y="912614"/>
            <a:ext cx="5524500" cy="5715000"/>
          </a:xfrm>
          <a:prstGeom prst="rect">
            <a:avLst/>
          </a:prstGeom>
        </p:spPr>
      </p:pic>
    </p:spTree>
    <p:extLst>
      <p:ext uri="{BB962C8B-B14F-4D97-AF65-F5344CB8AC3E}">
        <p14:creationId xmlns:p14="http://schemas.microsoft.com/office/powerpoint/2010/main" val="4067564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Security Groups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Virtual Appliances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Point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Site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EXPRESSROUTE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VNET Peering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2612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Forced Tunneling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User Defined Routing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BGP Routing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DDOS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Watcher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0918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Storage Security	</a:t>
            </a:r>
          </a:p>
        </p:txBody>
      </p:sp>
    </p:spTree>
    <p:extLst>
      <p:ext uri="{BB962C8B-B14F-4D97-AF65-F5344CB8AC3E}">
        <p14:creationId xmlns:p14="http://schemas.microsoft.com/office/powerpoint/2010/main" val="275858797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Access Keys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SAS Signatures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Storage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Disk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Secure Transfer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106115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TLS for Azure Storage Client</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46222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Microsoft Trusted Cloud Principles</a:t>
            </a:r>
          </a:p>
        </p:txBody>
      </p:sp>
    </p:spTree>
    <p:extLst>
      <p:ext uri="{BB962C8B-B14F-4D97-AF65-F5344CB8AC3E}">
        <p14:creationId xmlns:p14="http://schemas.microsoft.com/office/powerpoint/2010/main" val="1801100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SQL Security	</a:t>
            </a:r>
          </a:p>
        </p:txBody>
      </p:sp>
    </p:spTree>
    <p:extLst>
      <p:ext uri="{BB962C8B-B14F-4D97-AF65-F5344CB8AC3E}">
        <p14:creationId xmlns:p14="http://schemas.microsoft.com/office/powerpoint/2010/main" val="312605716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AAD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SQL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Data Security</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Auditing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Transparent Data Encryption</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329026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Dynamic Data Masking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419983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5"/>
            <a:ext cx="11653523" cy="3062762"/>
          </a:xfrm>
        </p:spPr>
        <p:txBody>
          <a:bodyPr/>
          <a:lstStyle/>
          <a:p>
            <a:r>
              <a:rPr lang="en-US" dirty="0"/>
              <a:t>Register at</a:t>
            </a:r>
          </a:p>
          <a:p>
            <a:r>
              <a:rPr lang="en-AU" sz="4705" u="sng" dirty="0"/>
              <a:t>Add URL</a:t>
            </a:r>
          </a:p>
          <a:p>
            <a:r>
              <a:rPr lang="en-US" sz="4705" dirty="0"/>
              <a:t>Hosted Labs</a:t>
            </a:r>
          </a:p>
          <a:p>
            <a:r>
              <a:rPr lang="en-AU" sz="4705" u="sng" dirty="0"/>
              <a:t>Add URL</a:t>
            </a:r>
          </a:p>
        </p:txBody>
      </p:sp>
      <p:sp>
        <p:nvSpPr>
          <p:cNvPr id="2" name="Title 1"/>
          <p:cNvSpPr>
            <a:spLocks noGrp="1"/>
          </p:cNvSpPr>
          <p:nvPr>
            <p:ph type="title"/>
          </p:nvPr>
        </p:nvSpPr>
        <p:spPr/>
        <p:txBody>
          <a:bodyPr/>
          <a:lstStyle/>
          <a:p>
            <a:r>
              <a:rPr lang="en-US" sz="1765" dirty="0">
                <a:solidFill>
                  <a:schemeClr val="tx1"/>
                </a:solidFill>
              </a:rPr>
              <a:t>Labs</a:t>
            </a:r>
            <a:endParaRPr lang="en-US" sz="3921" dirty="0">
              <a:solidFill>
                <a:schemeClr val="tx1"/>
              </a:solidFill>
            </a:endParaRPr>
          </a:p>
        </p:txBody>
      </p:sp>
    </p:spTree>
    <p:extLst>
      <p:ext uri="{BB962C8B-B14F-4D97-AF65-F5344CB8AC3E}">
        <p14:creationId xmlns:p14="http://schemas.microsoft.com/office/powerpoint/2010/main" val="114741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923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Security</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Privacy</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Compliance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Transparency</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715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AF6A-EA71-4A91-A687-87E95E464266}"/>
              </a:ext>
            </a:extLst>
          </p:cNvPr>
          <p:cNvSpPr>
            <a:spLocks noGrp="1"/>
          </p:cNvSpPr>
          <p:nvPr>
            <p:ph type="title"/>
          </p:nvPr>
        </p:nvSpPr>
        <p:spPr/>
        <p:txBody>
          <a:bodyPr>
            <a:normAutofit/>
          </a:bodyPr>
          <a:lstStyle/>
          <a:p>
            <a:r>
              <a:rPr lang="en-AU" sz="2800" dirty="0">
                <a:solidFill>
                  <a:schemeClr val="tx1"/>
                </a:solidFill>
              </a:rPr>
              <a:t>Cloud Computing Stack</a:t>
            </a:r>
          </a:p>
        </p:txBody>
      </p:sp>
      <p:sp>
        <p:nvSpPr>
          <p:cNvPr id="4" name="Rectangle 3">
            <a:extLst>
              <a:ext uri="{FF2B5EF4-FFF2-40B4-BE49-F238E27FC236}">
                <a16:creationId xmlns:a16="http://schemas.microsoft.com/office/drawing/2014/main" id="{5D2B28A8-B445-45CC-A127-DBFBF63D6145}"/>
              </a:ext>
            </a:extLst>
          </p:cNvPr>
          <p:cNvSpPr/>
          <p:nvPr/>
        </p:nvSpPr>
        <p:spPr>
          <a:xfrm>
            <a:off x="1265588" y="2059625"/>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a:extLst>
              <a:ext uri="{FF2B5EF4-FFF2-40B4-BE49-F238E27FC236}">
                <a16:creationId xmlns:a16="http://schemas.microsoft.com/office/drawing/2014/main" id="{3C48D5A2-C386-4CC7-9856-3085C4C2A834}"/>
              </a:ext>
            </a:extLst>
          </p:cNvPr>
          <p:cNvSpPr/>
          <p:nvPr/>
        </p:nvSpPr>
        <p:spPr bwMode="auto">
          <a:xfrm>
            <a:off x="3764982" y="2222905"/>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 name="Group 5">
            <a:extLst>
              <a:ext uri="{FF2B5EF4-FFF2-40B4-BE49-F238E27FC236}">
                <a16:creationId xmlns:a16="http://schemas.microsoft.com/office/drawing/2014/main" id="{B6CE49D9-569B-4BBA-AFDE-52E644E9D0FE}"/>
              </a:ext>
            </a:extLst>
          </p:cNvPr>
          <p:cNvGrpSpPr/>
          <p:nvPr/>
        </p:nvGrpSpPr>
        <p:grpSpPr>
          <a:xfrm>
            <a:off x="1865566" y="2374668"/>
            <a:ext cx="1912480" cy="3353301"/>
            <a:chOff x="855665" y="1583373"/>
            <a:chExt cx="2427913" cy="4790431"/>
          </a:xfrm>
        </p:grpSpPr>
        <p:sp>
          <p:nvSpPr>
            <p:cNvPr id="7" name="Rectangle 6">
              <a:extLst>
                <a:ext uri="{FF2B5EF4-FFF2-40B4-BE49-F238E27FC236}">
                  <a16:creationId xmlns:a16="http://schemas.microsoft.com/office/drawing/2014/main" id="{14DEDC39-7C8D-4E19-947C-14E452BAE10D}"/>
                </a:ext>
              </a:extLst>
            </p:cNvPr>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chemeClr val="tx1">
                      <a:alpha val="99000"/>
                    </a:schemeClr>
                  </a:solidFill>
                  <a:latin typeface="Segoe UI"/>
                  <a:ea typeface="Kozuka Gothic Pro R" pitchFamily="34" charset="-128"/>
                </a:rPr>
                <a:t>Packaged Software</a:t>
              </a:r>
            </a:p>
          </p:txBody>
        </p:sp>
        <p:sp>
          <p:nvSpPr>
            <p:cNvPr id="8" name="Rectangle 7">
              <a:extLst>
                <a:ext uri="{FF2B5EF4-FFF2-40B4-BE49-F238E27FC236}">
                  <a16:creationId xmlns:a16="http://schemas.microsoft.com/office/drawing/2014/main" id="{D1B45F28-7114-42FF-A382-D2218226B1BA}"/>
                </a:ext>
              </a:extLst>
            </p:cNvPr>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9" name="Rectangle 8">
              <a:extLst>
                <a:ext uri="{FF2B5EF4-FFF2-40B4-BE49-F238E27FC236}">
                  <a16:creationId xmlns:a16="http://schemas.microsoft.com/office/drawing/2014/main" id="{A8233D40-6FB4-4F60-B4D9-84C9A38E086D}"/>
                </a:ext>
              </a:extLst>
            </p:cNvPr>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10" name="Rectangle 9">
              <a:extLst>
                <a:ext uri="{FF2B5EF4-FFF2-40B4-BE49-F238E27FC236}">
                  <a16:creationId xmlns:a16="http://schemas.microsoft.com/office/drawing/2014/main" id="{E45F40E4-8CCD-467B-8677-CEC551C375B6}"/>
                </a:ext>
              </a:extLst>
            </p:cNvPr>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11" name="Rectangle 10">
              <a:extLst>
                <a:ext uri="{FF2B5EF4-FFF2-40B4-BE49-F238E27FC236}">
                  <a16:creationId xmlns:a16="http://schemas.microsoft.com/office/drawing/2014/main" id="{0D4BCEBF-5D0A-426B-B92D-9342C4EBC6B0}"/>
                </a:ext>
              </a:extLst>
            </p:cNvPr>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O/S</a:t>
              </a:r>
            </a:p>
          </p:txBody>
        </p:sp>
        <p:sp>
          <p:nvSpPr>
            <p:cNvPr id="12" name="Rectangle 11">
              <a:extLst>
                <a:ext uri="{FF2B5EF4-FFF2-40B4-BE49-F238E27FC236}">
                  <a16:creationId xmlns:a16="http://schemas.microsoft.com/office/drawing/2014/main" id="{8274E944-C889-45D2-8F19-06DB4F530052}"/>
                </a:ext>
              </a:extLst>
            </p:cNvPr>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Middleware</a:t>
              </a:r>
            </a:p>
          </p:txBody>
        </p:sp>
        <p:sp>
          <p:nvSpPr>
            <p:cNvPr id="13" name="Rectangle 12">
              <a:extLst>
                <a:ext uri="{FF2B5EF4-FFF2-40B4-BE49-F238E27FC236}">
                  <a16:creationId xmlns:a16="http://schemas.microsoft.com/office/drawing/2014/main" id="{84F12F19-B32B-4341-A9D4-89C0896A7A06}"/>
                </a:ext>
              </a:extLst>
            </p:cNvPr>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14" name="Rectangle 13">
              <a:extLst>
                <a:ext uri="{FF2B5EF4-FFF2-40B4-BE49-F238E27FC236}">
                  <a16:creationId xmlns:a16="http://schemas.microsoft.com/office/drawing/2014/main" id="{A0EE4CBF-8393-41D6-8AF9-1E7D20CD75B4}"/>
                </a:ext>
              </a:extLst>
            </p:cNvPr>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Data</a:t>
              </a:r>
            </a:p>
          </p:txBody>
        </p:sp>
        <p:sp>
          <p:nvSpPr>
            <p:cNvPr id="15" name="Rectangle 14">
              <a:extLst>
                <a:ext uri="{FF2B5EF4-FFF2-40B4-BE49-F238E27FC236}">
                  <a16:creationId xmlns:a16="http://schemas.microsoft.com/office/drawing/2014/main" id="{ECA7CF39-F0E7-4DBE-9382-C83F348899A4}"/>
                </a:ext>
              </a:extLst>
            </p:cNvPr>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Applications</a:t>
              </a:r>
            </a:p>
          </p:txBody>
        </p:sp>
        <p:sp>
          <p:nvSpPr>
            <p:cNvPr id="16" name="Rectangle 15">
              <a:extLst>
                <a:ext uri="{FF2B5EF4-FFF2-40B4-BE49-F238E27FC236}">
                  <a16:creationId xmlns:a16="http://schemas.microsoft.com/office/drawing/2014/main" id="{A1BF2EE6-0A0E-441B-BD3B-BEA93D13CD20}"/>
                </a:ext>
              </a:extLst>
            </p:cNvPr>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Runtime</a:t>
              </a:r>
            </a:p>
          </p:txBody>
        </p:sp>
        <p:sp>
          <p:nvSpPr>
            <p:cNvPr id="17" name="Left Brace 16">
              <a:extLst>
                <a:ext uri="{FF2B5EF4-FFF2-40B4-BE49-F238E27FC236}">
                  <a16:creationId xmlns:a16="http://schemas.microsoft.com/office/drawing/2014/main" id="{157A32CB-A9CE-4A37-B4D6-2B3958730D33}"/>
                </a:ext>
              </a:extLst>
            </p:cNvPr>
            <p:cNvSpPr/>
            <p:nvPr/>
          </p:nvSpPr>
          <p:spPr>
            <a:xfrm>
              <a:off x="1164165" y="2354255"/>
              <a:ext cx="222866" cy="3996989"/>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a:solidFill>
                  <a:srgbClr val="FFFFFF"/>
                </a:solidFill>
                <a:latin typeface="Segoe UI"/>
                <a:ea typeface="Segoe UI" pitchFamily="34" charset="0"/>
                <a:cs typeface="Segoe UI" pitchFamily="34" charset="0"/>
              </a:endParaRPr>
            </a:p>
          </p:txBody>
        </p:sp>
        <p:sp>
          <p:nvSpPr>
            <p:cNvPr id="18" name="TextBox 52">
              <a:extLst>
                <a:ext uri="{FF2B5EF4-FFF2-40B4-BE49-F238E27FC236}">
                  <a16:creationId xmlns:a16="http://schemas.microsoft.com/office/drawing/2014/main" id="{4DFC5DAC-B717-40BF-9687-F0D697A49B6D}"/>
                </a:ext>
              </a:extLst>
            </p:cNvPr>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FFFFFF">
                      <a:alpha val="99000"/>
                    </a:srgbClr>
                  </a:solidFill>
                  <a:latin typeface="Segoe UI"/>
                  <a:ea typeface="Kozuka Gothic Pro R" pitchFamily="34" charset="-128"/>
                </a:rPr>
                <a:t>You manage</a:t>
              </a:r>
            </a:p>
          </p:txBody>
        </p:sp>
      </p:grpSp>
      <p:grpSp>
        <p:nvGrpSpPr>
          <p:cNvPr id="19" name="Group 18">
            <a:extLst>
              <a:ext uri="{FF2B5EF4-FFF2-40B4-BE49-F238E27FC236}">
                <a16:creationId xmlns:a16="http://schemas.microsoft.com/office/drawing/2014/main" id="{CFDC1739-4780-4E8D-9810-01E067FD2CC2}"/>
              </a:ext>
            </a:extLst>
          </p:cNvPr>
          <p:cNvGrpSpPr/>
          <p:nvPr/>
        </p:nvGrpSpPr>
        <p:grpSpPr>
          <a:xfrm>
            <a:off x="6328982" y="2374670"/>
            <a:ext cx="2131860" cy="3359095"/>
            <a:chOff x="5979422" y="1583373"/>
            <a:chExt cx="2706420" cy="4798706"/>
          </a:xfrm>
        </p:grpSpPr>
        <p:sp>
          <p:nvSpPr>
            <p:cNvPr id="20" name="Rectangle 19">
              <a:extLst>
                <a:ext uri="{FF2B5EF4-FFF2-40B4-BE49-F238E27FC236}">
                  <a16:creationId xmlns:a16="http://schemas.microsoft.com/office/drawing/2014/main" id="{774A1CC8-5556-4195-9227-141A80B325C5}"/>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Platform</a:t>
              </a:r>
            </a:p>
            <a:p>
              <a:pPr defTabSz="982985">
                <a:defRPr/>
              </a:pPr>
              <a:r>
                <a:rPr lang="en-US" sz="1600">
                  <a:solidFill>
                    <a:srgbClr val="595959">
                      <a:alpha val="99000"/>
                    </a:srgbClr>
                  </a:solidFill>
                  <a:latin typeface="Segoe UI"/>
                  <a:ea typeface="Kozuka Gothic Pro R" pitchFamily="34" charset="-128"/>
                </a:rPr>
                <a:t>(as a Service)</a:t>
              </a:r>
            </a:p>
          </p:txBody>
        </p:sp>
        <p:sp>
          <p:nvSpPr>
            <p:cNvPr id="21" name="Left Brace 20">
              <a:extLst>
                <a:ext uri="{FF2B5EF4-FFF2-40B4-BE49-F238E27FC236}">
                  <a16:creationId xmlns:a16="http://schemas.microsoft.com/office/drawing/2014/main" id="{02AB993A-8C76-4037-8CE0-270A1CA00ADF}"/>
                </a:ext>
              </a:extLst>
            </p:cNvPr>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2" name="TextBox 54">
              <a:extLst>
                <a:ext uri="{FF2B5EF4-FFF2-40B4-BE49-F238E27FC236}">
                  <a16:creationId xmlns:a16="http://schemas.microsoft.com/office/drawing/2014/main" id="{8C982728-A2CC-4654-B8A2-BF12314E4646}"/>
                </a:ext>
              </a:extLst>
            </p:cNvPr>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23" name="Left Brace 22">
              <a:extLst>
                <a:ext uri="{FF2B5EF4-FFF2-40B4-BE49-F238E27FC236}">
                  <a16:creationId xmlns:a16="http://schemas.microsoft.com/office/drawing/2014/main" id="{220CBF5A-16B8-40D1-8718-3E372804CE0F}"/>
                </a:ext>
              </a:extLst>
            </p:cNvPr>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4" name="TextBox 60">
              <a:extLst>
                <a:ext uri="{FF2B5EF4-FFF2-40B4-BE49-F238E27FC236}">
                  <a16:creationId xmlns:a16="http://schemas.microsoft.com/office/drawing/2014/main" id="{D6652011-D776-4866-ACC1-9CDE95F9A237}"/>
                </a:ext>
              </a:extLst>
            </p:cNvPr>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25" name="Rectangle 24">
              <a:extLst>
                <a:ext uri="{FF2B5EF4-FFF2-40B4-BE49-F238E27FC236}">
                  <a16:creationId xmlns:a16="http://schemas.microsoft.com/office/drawing/2014/main" id="{24AC4019-15DA-4979-BB42-D0BE90E64F0B}"/>
                </a:ext>
              </a:extLst>
            </p:cNvPr>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26" name="Rectangle 25">
              <a:extLst>
                <a:ext uri="{FF2B5EF4-FFF2-40B4-BE49-F238E27FC236}">
                  <a16:creationId xmlns:a16="http://schemas.microsoft.com/office/drawing/2014/main" id="{FA9DCEB2-F0DF-41C1-9619-9D3307A86B33}"/>
                </a:ext>
              </a:extLst>
            </p:cNvPr>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27" name="Rectangle 26">
              <a:extLst>
                <a:ext uri="{FF2B5EF4-FFF2-40B4-BE49-F238E27FC236}">
                  <a16:creationId xmlns:a16="http://schemas.microsoft.com/office/drawing/2014/main" id="{3F87B979-75DA-4BAA-8728-6987537A5439}"/>
                </a:ext>
              </a:extLst>
            </p:cNvPr>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28" name="Rectangle 27">
              <a:extLst>
                <a:ext uri="{FF2B5EF4-FFF2-40B4-BE49-F238E27FC236}">
                  <a16:creationId xmlns:a16="http://schemas.microsoft.com/office/drawing/2014/main" id="{D9FC5BE5-3125-4AE9-A23B-540501293C27}"/>
                </a:ext>
              </a:extLst>
            </p:cNvPr>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29" name="Rectangle 28">
              <a:extLst>
                <a:ext uri="{FF2B5EF4-FFF2-40B4-BE49-F238E27FC236}">
                  <a16:creationId xmlns:a16="http://schemas.microsoft.com/office/drawing/2014/main" id="{0633D4FB-5326-4998-98B3-0FB7CFF0433B}"/>
                </a:ext>
              </a:extLst>
            </p:cNvPr>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30" name="Rectangle 29">
              <a:extLst>
                <a:ext uri="{FF2B5EF4-FFF2-40B4-BE49-F238E27FC236}">
                  <a16:creationId xmlns:a16="http://schemas.microsoft.com/office/drawing/2014/main" id="{8B71F757-D4E5-4E80-9D5F-7A81E9D96243}"/>
                </a:ext>
              </a:extLst>
            </p:cNvPr>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31" name="Rectangle 30">
              <a:extLst>
                <a:ext uri="{FF2B5EF4-FFF2-40B4-BE49-F238E27FC236}">
                  <a16:creationId xmlns:a16="http://schemas.microsoft.com/office/drawing/2014/main" id="{B8BA7999-DD25-4FB8-8B26-BF1735A16FE1}"/>
                </a:ext>
              </a:extLst>
            </p:cNvPr>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32" name="Rectangle 31">
              <a:extLst>
                <a:ext uri="{FF2B5EF4-FFF2-40B4-BE49-F238E27FC236}">
                  <a16:creationId xmlns:a16="http://schemas.microsoft.com/office/drawing/2014/main" id="{4E0EFF52-4CBB-4053-854F-62D8CEFF4D07}"/>
                </a:ext>
              </a:extLst>
            </p:cNvPr>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33" name="Rectangle 32">
              <a:extLst>
                <a:ext uri="{FF2B5EF4-FFF2-40B4-BE49-F238E27FC236}">
                  <a16:creationId xmlns:a16="http://schemas.microsoft.com/office/drawing/2014/main" id="{1AC4E0B5-8997-449B-AD9B-614B258D9CE2}"/>
                </a:ext>
              </a:extLst>
            </p:cNvPr>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34" name="Group 33">
            <a:extLst>
              <a:ext uri="{FF2B5EF4-FFF2-40B4-BE49-F238E27FC236}">
                <a16:creationId xmlns:a16="http://schemas.microsoft.com/office/drawing/2014/main" id="{2C5C3EFC-0C83-41A0-8A47-07B1EEA3768A}"/>
              </a:ext>
            </a:extLst>
          </p:cNvPr>
          <p:cNvGrpSpPr/>
          <p:nvPr/>
        </p:nvGrpSpPr>
        <p:grpSpPr>
          <a:xfrm>
            <a:off x="8693206" y="2374671"/>
            <a:ext cx="1829915" cy="3353302"/>
            <a:chOff x="8980831" y="1583373"/>
            <a:chExt cx="2323096" cy="4790431"/>
          </a:xfrm>
        </p:grpSpPr>
        <p:sp>
          <p:nvSpPr>
            <p:cNvPr id="35" name="Rectangle 34">
              <a:extLst>
                <a:ext uri="{FF2B5EF4-FFF2-40B4-BE49-F238E27FC236}">
                  <a16:creationId xmlns:a16="http://schemas.microsoft.com/office/drawing/2014/main" id="{A68F35D7-F10C-4D2D-8848-C6314D02722D}"/>
                </a:ext>
              </a:extLst>
            </p:cNvPr>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Software</a:t>
              </a:r>
              <a:endParaRPr lang="en-US" sz="1300" b="1">
                <a:solidFill>
                  <a:srgbClr val="595959">
                    <a:alpha val="99000"/>
                  </a:srgbClr>
                </a:solidFill>
                <a:latin typeface="Segoe UI"/>
                <a:ea typeface="Kozuka Gothic Pro R" pitchFamily="34" charset="-128"/>
              </a:endParaRPr>
            </a:p>
            <a:p>
              <a:pPr defTabSz="982985">
                <a:defRPr/>
              </a:pPr>
              <a:r>
                <a:rPr lang="en-US" sz="1600">
                  <a:solidFill>
                    <a:srgbClr val="595959">
                      <a:alpha val="99000"/>
                    </a:srgbClr>
                  </a:solidFill>
                  <a:latin typeface="Segoe UI"/>
                  <a:ea typeface="Kozuka Gothic Pro R" pitchFamily="34" charset="-128"/>
                </a:rPr>
                <a:t>(as a Service)</a:t>
              </a:r>
            </a:p>
          </p:txBody>
        </p:sp>
        <p:sp>
          <p:nvSpPr>
            <p:cNvPr id="36" name="Left Brace 35">
              <a:extLst>
                <a:ext uri="{FF2B5EF4-FFF2-40B4-BE49-F238E27FC236}">
                  <a16:creationId xmlns:a16="http://schemas.microsoft.com/office/drawing/2014/main" id="{6A13A205-C2E9-450F-9A5F-9CC3400C8E4D}"/>
                </a:ext>
              </a:extLst>
            </p:cNvPr>
            <p:cNvSpPr/>
            <p:nvPr/>
          </p:nvSpPr>
          <p:spPr>
            <a:xfrm flipH="1">
              <a:off x="10688404" y="2335204"/>
              <a:ext cx="218268" cy="4026294"/>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37" name="TextBox 64">
              <a:extLst>
                <a:ext uri="{FF2B5EF4-FFF2-40B4-BE49-F238E27FC236}">
                  <a16:creationId xmlns:a16="http://schemas.microsoft.com/office/drawing/2014/main" id="{4EEC39C7-78DA-4A25-8D6B-34BDEB83D645}"/>
                </a:ext>
              </a:extLst>
            </p:cNvPr>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38" name="Rectangle 37">
              <a:extLst>
                <a:ext uri="{FF2B5EF4-FFF2-40B4-BE49-F238E27FC236}">
                  <a16:creationId xmlns:a16="http://schemas.microsoft.com/office/drawing/2014/main" id="{233092F7-EA6C-412D-91CD-1A26B705133D}"/>
                </a:ext>
              </a:extLst>
            </p:cNvPr>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39" name="Rectangle 38">
              <a:extLst>
                <a:ext uri="{FF2B5EF4-FFF2-40B4-BE49-F238E27FC236}">
                  <a16:creationId xmlns:a16="http://schemas.microsoft.com/office/drawing/2014/main" id="{2A085267-4754-4E5A-829B-137728386D1F}"/>
                </a:ext>
              </a:extLst>
            </p:cNvPr>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40" name="Rectangle 39">
              <a:extLst>
                <a:ext uri="{FF2B5EF4-FFF2-40B4-BE49-F238E27FC236}">
                  <a16:creationId xmlns:a16="http://schemas.microsoft.com/office/drawing/2014/main" id="{451E9D30-1266-499C-80B8-BDD048D04286}"/>
                </a:ext>
              </a:extLst>
            </p:cNvPr>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41" name="Rectangle 40">
              <a:extLst>
                <a:ext uri="{FF2B5EF4-FFF2-40B4-BE49-F238E27FC236}">
                  <a16:creationId xmlns:a16="http://schemas.microsoft.com/office/drawing/2014/main" id="{06B5E468-0373-4FB6-AFA8-A7F9067D60C2}"/>
                </a:ext>
              </a:extLst>
            </p:cNvPr>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42" name="Rectangle 41">
              <a:extLst>
                <a:ext uri="{FF2B5EF4-FFF2-40B4-BE49-F238E27FC236}">
                  <a16:creationId xmlns:a16="http://schemas.microsoft.com/office/drawing/2014/main" id="{57696DE7-279D-4C50-9335-10F6DEE6A340}"/>
                </a:ext>
              </a:extLst>
            </p:cNvPr>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43" name="Rectangle 42">
              <a:extLst>
                <a:ext uri="{FF2B5EF4-FFF2-40B4-BE49-F238E27FC236}">
                  <a16:creationId xmlns:a16="http://schemas.microsoft.com/office/drawing/2014/main" id="{B078A842-3E5C-4C28-BB8B-B6169BB77B63}"/>
                </a:ext>
              </a:extLst>
            </p:cNvPr>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44" name="Rectangle 43">
              <a:extLst>
                <a:ext uri="{FF2B5EF4-FFF2-40B4-BE49-F238E27FC236}">
                  <a16:creationId xmlns:a16="http://schemas.microsoft.com/office/drawing/2014/main" id="{DC9A380D-207D-4705-B903-DBE5867DE4CF}"/>
                </a:ext>
              </a:extLst>
            </p:cNvPr>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45" name="Rectangle 44">
              <a:extLst>
                <a:ext uri="{FF2B5EF4-FFF2-40B4-BE49-F238E27FC236}">
                  <a16:creationId xmlns:a16="http://schemas.microsoft.com/office/drawing/2014/main" id="{936CEB56-D811-4D33-B32B-ADEB67BBA9A5}"/>
                </a:ext>
              </a:extLst>
            </p:cNvPr>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46" name="Rectangle 45">
              <a:extLst>
                <a:ext uri="{FF2B5EF4-FFF2-40B4-BE49-F238E27FC236}">
                  <a16:creationId xmlns:a16="http://schemas.microsoft.com/office/drawing/2014/main" id="{F4A95AC9-86AA-4E26-9A6A-CB0C130D4EF2}"/>
                </a:ext>
              </a:extLst>
            </p:cNvPr>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47" name="Group 46">
            <a:extLst>
              <a:ext uri="{FF2B5EF4-FFF2-40B4-BE49-F238E27FC236}">
                <a16:creationId xmlns:a16="http://schemas.microsoft.com/office/drawing/2014/main" id="{B9A91EA7-7A87-439D-AD85-AC60EE774AD7}"/>
              </a:ext>
            </a:extLst>
          </p:cNvPr>
          <p:cNvGrpSpPr/>
          <p:nvPr/>
        </p:nvGrpSpPr>
        <p:grpSpPr>
          <a:xfrm>
            <a:off x="4279331" y="2381700"/>
            <a:ext cx="2183459" cy="3346275"/>
            <a:chOff x="4478384" y="1697455"/>
            <a:chExt cx="2183459" cy="3346275"/>
          </a:xfrm>
        </p:grpSpPr>
        <p:sp>
          <p:nvSpPr>
            <p:cNvPr id="48" name="Rectangle 47">
              <a:extLst>
                <a:ext uri="{FF2B5EF4-FFF2-40B4-BE49-F238E27FC236}">
                  <a16:creationId xmlns:a16="http://schemas.microsoft.com/office/drawing/2014/main" id="{7F5BDD4E-7077-4D06-9BBD-2860139CDD3D}"/>
                </a:ext>
              </a:extLst>
            </p:cNvPr>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b="1">
                  <a:solidFill>
                    <a:srgbClr val="595959">
                      <a:alpha val="99000"/>
                    </a:srgbClr>
                  </a:solidFill>
                  <a:ea typeface="Kozuka Gothic Pro R" pitchFamily="34" charset="-128"/>
                </a:rPr>
                <a:t>Infrastructure</a:t>
              </a:r>
              <a:endParaRPr lang="en-US" sz="1300" b="1">
                <a:solidFill>
                  <a:srgbClr val="595959">
                    <a:alpha val="99000"/>
                  </a:srgbClr>
                </a:solidFill>
                <a:ea typeface="Kozuka Gothic Pro R" pitchFamily="34" charset="-128"/>
              </a:endParaRPr>
            </a:p>
            <a:p>
              <a:pPr defTabSz="982985"/>
              <a:r>
                <a:rPr lang="en-US" sz="1600">
                  <a:solidFill>
                    <a:srgbClr val="595959">
                      <a:alpha val="99000"/>
                    </a:srgbClr>
                  </a:solidFill>
                  <a:ea typeface="Kozuka Gothic Pro R" pitchFamily="34" charset="-128"/>
                </a:rPr>
                <a:t>(as a Service)</a:t>
              </a:r>
            </a:p>
          </p:txBody>
        </p:sp>
        <p:sp>
          <p:nvSpPr>
            <p:cNvPr id="49" name="Rectangle 48">
              <a:extLst>
                <a:ext uri="{FF2B5EF4-FFF2-40B4-BE49-F238E27FC236}">
                  <a16:creationId xmlns:a16="http://schemas.microsoft.com/office/drawing/2014/main" id="{3E08E6B1-AE9F-4D65-A5CD-F8D96CB5D717}"/>
                </a:ext>
              </a:extLst>
            </p:cNvPr>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50" name="Rectangle 49">
              <a:extLst>
                <a:ext uri="{FF2B5EF4-FFF2-40B4-BE49-F238E27FC236}">
                  <a16:creationId xmlns:a16="http://schemas.microsoft.com/office/drawing/2014/main" id="{97221E5B-F85A-412A-B4FF-BD96D155FEF0}"/>
                </a:ext>
              </a:extLst>
            </p:cNvPr>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51" name="Rectangle 50">
              <a:extLst>
                <a:ext uri="{FF2B5EF4-FFF2-40B4-BE49-F238E27FC236}">
                  <a16:creationId xmlns:a16="http://schemas.microsoft.com/office/drawing/2014/main" id="{87732E20-C8E9-401C-8C1E-1D1FEDDD4B58}"/>
                </a:ext>
              </a:extLst>
            </p:cNvPr>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52" name="Rectangle 51">
              <a:extLst>
                <a:ext uri="{FF2B5EF4-FFF2-40B4-BE49-F238E27FC236}">
                  <a16:creationId xmlns:a16="http://schemas.microsoft.com/office/drawing/2014/main" id="{3004A094-6279-4B81-9AFD-4CB47121A676}"/>
                </a:ext>
              </a:extLst>
            </p:cNvPr>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53" name="Rectangle 52">
              <a:extLst>
                <a:ext uri="{FF2B5EF4-FFF2-40B4-BE49-F238E27FC236}">
                  <a16:creationId xmlns:a16="http://schemas.microsoft.com/office/drawing/2014/main" id="{605CE733-080B-48E1-8E68-1DCD70DD2F34}"/>
                </a:ext>
              </a:extLst>
            </p:cNvPr>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54" name="Rectangle 53">
              <a:extLst>
                <a:ext uri="{FF2B5EF4-FFF2-40B4-BE49-F238E27FC236}">
                  <a16:creationId xmlns:a16="http://schemas.microsoft.com/office/drawing/2014/main" id="{281DF2A6-D985-4B68-BA19-6A0FAF08A428}"/>
                </a:ext>
              </a:extLst>
            </p:cNvPr>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55" name="Rectangle 54">
              <a:extLst>
                <a:ext uri="{FF2B5EF4-FFF2-40B4-BE49-F238E27FC236}">
                  <a16:creationId xmlns:a16="http://schemas.microsoft.com/office/drawing/2014/main" id="{930AC99F-DFC5-46E1-B25B-90F2F354F697}"/>
                </a:ext>
              </a:extLst>
            </p:cNvPr>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sp>
          <p:nvSpPr>
            <p:cNvPr id="56" name="Rectangle 55">
              <a:extLst>
                <a:ext uri="{FF2B5EF4-FFF2-40B4-BE49-F238E27FC236}">
                  <a16:creationId xmlns:a16="http://schemas.microsoft.com/office/drawing/2014/main" id="{16C257B3-2863-40EB-A229-670B57072815}"/>
                </a:ext>
              </a:extLst>
            </p:cNvPr>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57" name="Rectangle 56">
              <a:extLst>
                <a:ext uri="{FF2B5EF4-FFF2-40B4-BE49-F238E27FC236}">
                  <a16:creationId xmlns:a16="http://schemas.microsoft.com/office/drawing/2014/main" id="{51C3852A-A1FD-46E7-A296-0B4FD5270B4B}"/>
                </a:ext>
              </a:extLst>
            </p:cNvPr>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58" name="Left Brace 57">
              <a:extLst>
                <a:ext uri="{FF2B5EF4-FFF2-40B4-BE49-F238E27FC236}">
                  <a16:creationId xmlns:a16="http://schemas.microsoft.com/office/drawing/2014/main" id="{669A90E3-1406-4208-83B7-7C43678FC3F6}"/>
                </a:ext>
              </a:extLst>
            </p:cNvPr>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59" name="TextBox 56">
              <a:extLst>
                <a:ext uri="{FF2B5EF4-FFF2-40B4-BE49-F238E27FC236}">
                  <a16:creationId xmlns:a16="http://schemas.microsoft.com/office/drawing/2014/main" id="{B780EF21-3A2B-4000-8F7D-855777983D89}"/>
                </a:ext>
              </a:extLst>
            </p:cNvPr>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Managed by vendor</a:t>
              </a:r>
            </a:p>
          </p:txBody>
        </p:sp>
        <p:sp>
          <p:nvSpPr>
            <p:cNvPr id="60" name="Left Brace 59">
              <a:extLst>
                <a:ext uri="{FF2B5EF4-FFF2-40B4-BE49-F238E27FC236}">
                  <a16:creationId xmlns:a16="http://schemas.microsoft.com/office/drawing/2014/main" id="{422712AA-43D0-47AC-9DDC-79FE57E31AC9}"/>
                </a:ext>
              </a:extLst>
            </p:cNvPr>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61" name="TextBox 58">
              <a:extLst>
                <a:ext uri="{FF2B5EF4-FFF2-40B4-BE49-F238E27FC236}">
                  <a16:creationId xmlns:a16="http://schemas.microsoft.com/office/drawing/2014/main" id="{22D54A95-6395-4253-B100-BC47671C19DB}"/>
                </a:ext>
              </a:extLst>
            </p:cNvPr>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You manage</a:t>
              </a:r>
            </a:p>
          </p:txBody>
        </p:sp>
      </p:grpSp>
      <p:sp>
        <p:nvSpPr>
          <p:cNvPr id="64" name="Rectangle 63">
            <a:extLst>
              <a:ext uri="{FF2B5EF4-FFF2-40B4-BE49-F238E27FC236}">
                <a16:creationId xmlns:a16="http://schemas.microsoft.com/office/drawing/2014/main" id="{251CBF2A-3AEB-4551-8F73-4FF23030C3CE}"/>
              </a:ext>
            </a:extLst>
          </p:cNvPr>
          <p:cNvSpPr/>
          <p:nvPr/>
        </p:nvSpPr>
        <p:spPr bwMode="auto">
          <a:xfrm flipH="1">
            <a:off x="1436926" y="2222905"/>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8" name="Group 67">
            <a:extLst>
              <a:ext uri="{FF2B5EF4-FFF2-40B4-BE49-F238E27FC236}">
                <a16:creationId xmlns:a16="http://schemas.microsoft.com/office/drawing/2014/main" id="{000F1F3A-5468-4319-BA44-D5681BD24978}"/>
              </a:ext>
            </a:extLst>
          </p:cNvPr>
          <p:cNvGrpSpPr/>
          <p:nvPr/>
        </p:nvGrpSpPr>
        <p:grpSpPr>
          <a:xfrm>
            <a:off x="4271960" y="2123768"/>
            <a:ext cx="4141996" cy="4464120"/>
            <a:chOff x="4271960" y="2123768"/>
            <a:chExt cx="4141996" cy="4464120"/>
          </a:xfrm>
        </p:grpSpPr>
        <p:sp>
          <p:nvSpPr>
            <p:cNvPr id="3" name="Rectangle 2">
              <a:extLst>
                <a:ext uri="{FF2B5EF4-FFF2-40B4-BE49-F238E27FC236}">
                  <a16:creationId xmlns:a16="http://schemas.microsoft.com/office/drawing/2014/main" id="{32667B7F-4098-4CC4-AD80-C000C839E38A}"/>
                </a:ext>
              </a:extLst>
            </p:cNvPr>
            <p:cNvSpPr/>
            <p:nvPr/>
          </p:nvSpPr>
          <p:spPr>
            <a:xfrm>
              <a:off x="4271960" y="2123768"/>
              <a:ext cx="4141996"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Image result for Azure Logo">
              <a:extLst>
                <a:ext uri="{FF2B5EF4-FFF2-40B4-BE49-F238E27FC236}">
                  <a16:creationId xmlns:a16="http://schemas.microsoft.com/office/drawing/2014/main" id="{12D7FCA3-19AD-4D29-BFDA-CCFE5BD7E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81" b="31251"/>
            <a:stretch/>
          </p:blipFill>
          <p:spPr bwMode="auto">
            <a:xfrm>
              <a:off x="5688598" y="6073697"/>
              <a:ext cx="1548383" cy="486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a:extLst>
              <a:ext uri="{FF2B5EF4-FFF2-40B4-BE49-F238E27FC236}">
                <a16:creationId xmlns:a16="http://schemas.microsoft.com/office/drawing/2014/main" id="{3375794A-343E-4798-8963-0F83EF1A588B}"/>
              </a:ext>
            </a:extLst>
          </p:cNvPr>
          <p:cNvGrpSpPr/>
          <p:nvPr/>
        </p:nvGrpSpPr>
        <p:grpSpPr>
          <a:xfrm>
            <a:off x="8562281" y="2123767"/>
            <a:ext cx="1955234" cy="4464120"/>
            <a:chOff x="8562281" y="2123767"/>
            <a:chExt cx="1955234" cy="4464120"/>
          </a:xfrm>
        </p:grpSpPr>
        <p:sp>
          <p:nvSpPr>
            <p:cNvPr id="65" name="Rectangle 64">
              <a:extLst>
                <a:ext uri="{FF2B5EF4-FFF2-40B4-BE49-F238E27FC236}">
                  <a16:creationId xmlns:a16="http://schemas.microsoft.com/office/drawing/2014/main" id="{6198FD10-EFE1-4516-8219-9E3B3AC9FFEA}"/>
                </a:ext>
              </a:extLst>
            </p:cNvPr>
            <p:cNvSpPr/>
            <p:nvPr/>
          </p:nvSpPr>
          <p:spPr>
            <a:xfrm>
              <a:off x="8562281" y="2123767"/>
              <a:ext cx="1955234"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Image result for office 365 logo">
              <a:extLst>
                <a:ext uri="{FF2B5EF4-FFF2-40B4-BE49-F238E27FC236}">
                  <a16:creationId xmlns:a16="http://schemas.microsoft.com/office/drawing/2014/main" id="{D07A9303-05D4-4A96-A216-0A7A632F4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9633" y="6096618"/>
              <a:ext cx="1760530" cy="4052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5912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down)">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a:t>
            </a:r>
          </a:p>
        </p:txBody>
      </p:sp>
    </p:spTree>
    <p:extLst>
      <p:ext uri="{BB962C8B-B14F-4D97-AF65-F5344CB8AC3E}">
        <p14:creationId xmlns:p14="http://schemas.microsoft.com/office/powerpoint/2010/main" val="458344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Subscriptions</a:t>
            </a:r>
          </a:p>
        </p:txBody>
      </p:sp>
    </p:spTree>
    <p:extLst>
      <p:ext uri="{BB962C8B-B14F-4D97-AF65-F5344CB8AC3E}">
        <p14:creationId xmlns:p14="http://schemas.microsoft.com/office/powerpoint/2010/main" val="122050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1_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A3E2909C7F2A459E596A12DF47E721" ma:contentTypeVersion="11" ma:contentTypeDescription="Create a new document." ma:contentTypeScope="" ma:versionID="0dfd5c40916f0a9836aa579bf5cea1a3">
  <xsd:schema xmlns:xsd="http://www.w3.org/2001/XMLSchema" xmlns:xs="http://www.w3.org/2001/XMLSchema" xmlns:p="http://schemas.microsoft.com/office/2006/metadata/properties" xmlns:ns1="http://schemas.microsoft.com/sharepoint/v3" xmlns:ns2="faec1ed0-38ed-43d4-a0e9-cf8e697fe8f1" xmlns:ns3="3f133cbe-dc86-4fdd-b52e-6160995f2811" targetNamespace="http://schemas.microsoft.com/office/2006/metadata/properties" ma:root="true" ma:fieldsID="f7b03b1f2a0aa91e59c8f985f0be4c34" ns1:_="" ns2:_="" ns3:_="">
    <xsd:import namespace="http://schemas.microsoft.com/sharepoint/v3"/>
    <xsd:import namespace="faec1ed0-38ed-43d4-a0e9-cf8e697fe8f1"/>
    <xsd:import namespace="3f133cbe-dc86-4fdd-b52e-6160995f2811"/>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ec1ed0-38ed-43d4-a0e9-cf8e697fe8f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33cbe-dc86-4fdd-b52e-6160995f281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6DB394-0524-4783-9329-E33478598005}">
  <ds:schemaRefs>
    <ds:schemaRef ds:uri="http://www.w3.org/XML/1998/namespace"/>
    <ds:schemaRef ds:uri="3f133cbe-dc86-4fdd-b52e-6160995f2811"/>
    <ds:schemaRef ds:uri="http://schemas.microsoft.com/sharepoint/v3"/>
    <ds:schemaRef ds:uri="http://schemas.microsoft.com/office/2006/metadata/propertie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faec1ed0-38ed-43d4-a0e9-cf8e697fe8f1"/>
  </ds:schemaRefs>
</ds:datastoreItem>
</file>

<file path=customXml/itemProps2.xml><?xml version="1.0" encoding="utf-8"?>
<ds:datastoreItem xmlns:ds="http://schemas.openxmlformats.org/officeDocument/2006/customXml" ds:itemID="{B3979C06-1D8D-4477-9028-83B2FE903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ec1ed0-38ed-43d4-a0e9-cf8e697fe8f1"/>
    <ds:schemaRef ds:uri="3f133cbe-dc86-4fdd-b52e-6160995f2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A9793A-B3D1-4820-B538-663929A77A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1600</TotalTime>
  <Words>5927</Words>
  <Application>Microsoft Office PowerPoint</Application>
  <PresentationFormat>Widescreen</PresentationFormat>
  <Paragraphs>634</Paragraphs>
  <Slides>54</Slides>
  <Notes>50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Segoe UI</vt:lpstr>
      <vt:lpstr>Segoe UI Light</vt:lpstr>
      <vt:lpstr>Segoe UI Semilight</vt:lpstr>
      <vt:lpstr>Wingdings</vt:lpstr>
      <vt:lpstr>1_COLOR TEMPLATE</vt:lpstr>
      <vt:lpstr>Azure Security Fundamentals</vt:lpstr>
      <vt:lpstr>Agenda</vt:lpstr>
      <vt:lpstr>Agenda</vt:lpstr>
      <vt:lpstr>Introduction and Logistics</vt:lpstr>
      <vt:lpstr>Microsoft Trusted Cloud Principles</vt:lpstr>
      <vt:lpstr>Identity Best Practices</vt:lpstr>
      <vt:lpstr>Cloud Computing Stack</vt:lpstr>
      <vt:lpstr>Azure</vt:lpstr>
      <vt:lpstr>Subscriptions</vt:lpstr>
      <vt:lpstr>PowerPoint Presentation</vt:lpstr>
      <vt:lpstr>Azure Active Directory</vt:lpstr>
      <vt:lpstr>Identity Best Practices</vt:lpstr>
      <vt:lpstr>Azure Resource Manager (ARM)</vt:lpstr>
      <vt:lpstr>Resource Groups</vt:lpstr>
      <vt:lpstr>Azure Security Center </vt:lpstr>
      <vt:lpstr>PowerPoint Presentation</vt:lpstr>
      <vt:lpstr>PowerPoint Presentation</vt:lpstr>
      <vt:lpstr>PowerPoint Presentation</vt:lpstr>
      <vt:lpstr>PowerPoint Presentation</vt:lpstr>
      <vt:lpstr>PowerPoint Presentation</vt:lpstr>
      <vt:lpstr>PowerPoint Presentation</vt:lpstr>
      <vt:lpstr>Azure Monitor </vt:lpstr>
      <vt:lpstr>PowerPoint Presentation</vt:lpstr>
      <vt:lpstr>PowerPoint Presentation</vt:lpstr>
      <vt:lpstr>PowerPoint Presentation</vt:lpstr>
      <vt:lpstr>PowerPoint Presentation</vt:lpstr>
      <vt:lpstr>PowerPoint Presentation</vt:lpstr>
      <vt:lpstr>Management Policies</vt:lpstr>
      <vt:lpstr>Management Policies</vt:lpstr>
      <vt:lpstr>Management Policies</vt:lpstr>
      <vt:lpstr>Management Policies</vt:lpstr>
      <vt:lpstr>Management Policies</vt:lpstr>
      <vt:lpstr>Policy Definition structure</vt:lpstr>
      <vt:lpstr>  Resource Locks   </vt:lpstr>
      <vt:lpstr>Resource Locks</vt:lpstr>
      <vt:lpstr>Resource Lock Management</vt:lpstr>
      <vt:lpstr>Resource Lock Management</vt:lpstr>
      <vt:lpstr>Resource Lock Management</vt:lpstr>
      <vt:lpstr>Enterprise governance management</vt:lpstr>
      <vt:lpstr>Azure Blueprints</vt:lpstr>
      <vt:lpstr>Azure Key Vault </vt:lpstr>
      <vt:lpstr>PowerPoint Presentation</vt:lpstr>
      <vt:lpstr>Azure Network Security </vt:lpstr>
      <vt:lpstr>Networking</vt:lpstr>
      <vt:lpstr>PowerPoint Presentation</vt:lpstr>
      <vt:lpstr>PowerPoint Presentation</vt:lpstr>
      <vt:lpstr>Azure Storage Security </vt:lpstr>
      <vt:lpstr>PowerPoint Presentation</vt:lpstr>
      <vt:lpstr>PowerPoint Presentation</vt:lpstr>
      <vt:lpstr>Azure SQL Security </vt:lpstr>
      <vt:lpstr>PowerPoint Presentation</vt:lpstr>
      <vt:lpstr>PowerPoint Presentation</vt:lpstr>
      <vt:lpstr>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Overview</dc:title>
  <dc:creator>Andrew Nathan</dc:creator>
  <cp:lastModifiedBy>Andrew Nathan</cp:lastModifiedBy>
  <cp:revision>166</cp:revision>
  <dcterms:created xsi:type="dcterms:W3CDTF">2016-04-28T09:23:09Z</dcterms:created>
  <dcterms:modified xsi:type="dcterms:W3CDTF">2019-02-26T05:30:27Z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georgesm@microsoft.com</vt:lpwstr>
  </property>
  <property fmtid="{D5CDD505-2E9C-101B-9397-08002B2CF9AE}" pid="5" name="MSIP_Label_f42aa342-8706-4288-bd11-ebb85995028c_SetDate">
    <vt:lpwstr>2017-11-30T23:33:20.1933220Z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0x010100C9A3E2909C7F2A459E596A12DF47E721</vt:lpwstr>
  </property>
</Properties>
</file>