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2"/>
  </p:notesMasterIdLst>
  <p:sldIdLst>
    <p:sldId id="256" r:id="rId2"/>
    <p:sldId id="260" r:id="rId3"/>
    <p:sldId id="265" r:id="rId4"/>
    <p:sldId id="264" r:id="rId5"/>
    <p:sldId id="257" r:id="rId6"/>
    <p:sldId id="258" r:id="rId7"/>
    <p:sldId id="259" r:id="rId8"/>
    <p:sldId id="266" r:id="rId9"/>
    <p:sldId id="271" r:id="rId10"/>
    <p:sldId id="270" r:id="rId11"/>
    <p:sldId id="288" r:id="rId12"/>
    <p:sldId id="298" r:id="rId13"/>
    <p:sldId id="283" r:id="rId14"/>
    <p:sldId id="284" r:id="rId15"/>
    <p:sldId id="282" r:id="rId16"/>
    <p:sldId id="285" r:id="rId17"/>
    <p:sldId id="289" r:id="rId18"/>
    <p:sldId id="293" r:id="rId19"/>
    <p:sldId id="290" r:id="rId20"/>
    <p:sldId id="291" r:id="rId21"/>
    <p:sldId id="292" r:id="rId22"/>
    <p:sldId id="272" r:id="rId23"/>
    <p:sldId id="274" r:id="rId24"/>
    <p:sldId id="281" r:id="rId25"/>
    <p:sldId id="294" r:id="rId26"/>
    <p:sldId id="295" r:id="rId27"/>
    <p:sldId id="297" r:id="rId28"/>
    <p:sldId id="296" r:id="rId29"/>
    <p:sldId id="276" r:id="rId30"/>
    <p:sldId id="302" r:id="rId31"/>
    <p:sldId id="279" r:id="rId32"/>
    <p:sldId id="300" r:id="rId33"/>
    <p:sldId id="280" r:id="rId34"/>
    <p:sldId id="301" r:id="rId35"/>
    <p:sldId id="277" r:id="rId36"/>
    <p:sldId id="267" r:id="rId37"/>
    <p:sldId id="268" r:id="rId38"/>
    <p:sldId id="269" r:id="rId39"/>
    <p:sldId id="278" r:id="rId40"/>
    <p:sldId id="299"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443EB2-390E-440D-859C-0AE647F24354}" v="2994" dt="2022-02-15T21:55:18.3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3" autoAdjust="0"/>
    <p:restoredTop sz="68243" autoAdjust="0"/>
  </p:normalViewPr>
  <p:slideViewPr>
    <p:cSldViewPr snapToGrid="0">
      <p:cViewPr>
        <p:scale>
          <a:sx n="94" d="100"/>
          <a:sy n="94" d="100"/>
        </p:scale>
        <p:origin x="84" y="44"/>
      </p:cViewPr>
      <p:guideLst/>
    </p:cSldViewPr>
  </p:slideViewPr>
  <p:outlineViewPr>
    <p:cViewPr>
      <p:scale>
        <a:sx n="33" d="100"/>
        <a:sy n="33" d="100"/>
      </p:scale>
      <p:origin x="0" y="-4340"/>
    </p:cViewPr>
  </p:outlineViewPr>
  <p:notesTextViewPr>
    <p:cViewPr>
      <p:scale>
        <a:sx n="1" d="1"/>
        <a:sy n="1" d="1"/>
      </p:scale>
      <p:origin x="0" y="0"/>
    </p:cViewPr>
  </p:notesTextViewPr>
  <p:notesViewPr>
    <p:cSldViewPr snapToGrid="0">
      <p:cViewPr varScale="1">
        <p:scale>
          <a:sx n="76" d="100"/>
          <a:sy n="76" d="100"/>
        </p:scale>
        <p:origin x="2824" y="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5ED522-214D-4D8A-9476-8CC4125F20DE}" type="datetimeFigureOut">
              <a:rPr lang="en-US" smtClean="0"/>
              <a:t>2/14/2022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F86DC7-ADAA-4500-8E44-CE6400D6A6B1}" type="slidenum">
              <a:rPr lang="en-US" smtClean="0"/>
              <a:t>‹#›</a:t>
            </a:fld>
            <a:endParaRPr lang="en-US"/>
          </a:p>
        </p:txBody>
      </p:sp>
    </p:spTree>
    <p:extLst>
      <p:ext uri="{BB962C8B-B14F-4D97-AF65-F5344CB8AC3E}">
        <p14:creationId xmlns:p14="http://schemas.microsoft.com/office/powerpoint/2010/main" val="4063999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python.org/3/library/itertools.htm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F86DC7-ADAA-4500-8E44-CE6400D6A6B1}" type="slidenum">
              <a:rPr lang="en-US" smtClean="0"/>
              <a:t>1</a:t>
            </a:fld>
            <a:endParaRPr lang="en-US"/>
          </a:p>
        </p:txBody>
      </p:sp>
    </p:spTree>
    <p:extLst>
      <p:ext uri="{BB962C8B-B14F-4D97-AF65-F5344CB8AC3E}">
        <p14:creationId xmlns:p14="http://schemas.microsoft.com/office/powerpoint/2010/main" val="4111455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going to be looking at </a:t>
            </a:r>
            <a:r>
              <a:rPr lang="en-US" dirty="0" err="1"/>
              <a:t>cProfile</a:t>
            </a:r>
            <a:r>
              <a:rPr lang="en-US" dirty="0"/>
              <a:t> today, which is the profiler that ships in the </a:t>
            </a:r>
            <a:r>
              <a:rPr lang="en-US" dirty="0" err="1"/>
              <a:t>stdlib</a:t>
            </a:r>
            <a:r>
              <a:rPr lang="en-US" dirty="0"/>
              <a:t>. There are other options – I’ve linked to Austin on the slide. I haven’t used it yet, but it looks really interesting.</a:t>
            </a:r>
          </a:p>
          <a:p>
            <a:r>
              <a:rPr lang="en-US" dirty="0"/>
              <a:t>There are several approaches to using </a:t>
            </a:r>
            <a:r>
              <a:rPr lang="en-US" dirty="0" err="1"/>
              <a:t>cProfile</a:t>
            </a:r>
            <a:r>
              <a:rPr lang="en-US" dirty="0"/>
              <a:t> – if you are wanting to profile a single function, or targeted section of a project, it can be imported as a module and run from within your code. Today we’re going to be looking at running it from the command line, which is a simple utility for measuring end-to-end performance of a script. I’ve linked to the </a:t>
            </a:r>
            <a:r>
              <a:rPr lang="en-US" dirty="0" err="1"/>
              <a:t>cProfile</a:t>
            </a:r>
            <a:r>
              <a:rPr lang="en-US" dirty="0"/>
              <a:t> docs there, so you can take a closer look at the in-code solution if that’s what you need.</a:t>
            </a:r>
          </a:p>
          <a:p>
            <a:endParaRPr lang="en-US" dirty="0"/>
          </a:p>
          <a:p>
            <a:r>
              <a:rPr lang="en-US" dirty="0"/>
              <a:t>The other two links there are tools for interacting with the profile results. </a:t>
            </a:r>
          </a:p>
          <a:p>
            <a:endParaRPr lang="en-US" dirty="0"/>
          </a:p>
          <a:p>
            <a:pPr algn="l">
              <a:buFont typeface="+mj-lt"/>
              <a:buAutoNum type="arabicPeriod"/>
            </a:pPr>
            <a:r>
              <a:rPr lang="en-US" b="0" i="0" dirty="0">
                <a:solidFill>
                  <a:srgbClr val="24292F"/>
                </a:solidFill>
                <a:effectLst/>
                <a:latin typeface="-apple-system"/>
              </a:rPr>
              <a:t> How long does this piece of code take to run? An expensive function might be fine if it's only run once per request</a:t>
            </a:r>
          </a:p>
          <a:p>
            <a:pPr algn="l">
              <a:buFont typeface="+mj-lt"/>
              <a:buAutoNum type="arabicPeriod"/>
            </a:pPr>
            <a:r>
              <a:rPr lang="en-US" b="0" i="0" dirty="0">
                <a:solidFill>
                  <a:srgbClr val="24292F"/>
                </a:solidFill>
                <a:effectLst/>
                <a:latin typeface="-apple-system"/>
              </a:rPr>
              <a:t> How many times is it run? An inexpensive function might seem fine, but cumulatively causes a problem if it's run 1000 times per request.</a:t>
            </a:r>
          </a:p>
          <a:p>
            <a:pPr algn="l">
              <a:buFont typeface="+mj-lt"/>
              <a:buAutoNum type="arabicPeriod"/>
            </a:pPr>
            <a:r>
              <a:rPr lang="en-US" b="0" i="0" dirty="0">
                <a:solidFill>
                  <a:srgbClr val="24292F"/>
                </a:solidFill>
                <a:effectLst/>
                <a:latin typeface="-apple-system"/>
              </a:rPr>
              <a:t> Time spent in methods that aren’t achieving our objectives. This might be in </a:t>
            </a:r>
            <a:r>
              <a:rPr lang="en-US" b="0" i="0" dirty="0" err="1">
                <a:solidFill>
                  <a:srgbClr val="24292F"/>
                </a:solidFill>
                <a:effectLst/>
                <a:latin typeface="-apple-system"/>
              </a:rPr>
              <a:t>builtin</a:t>
            </a:r>
            <a:r>
              <a:rPr lang="en-US" b="0" i="0" dirty="0">
                <a:solidFill>
                  <a:srgbClr val="24292F"/>
                </a:solidFill>
                <a:effectLst/>
                <a:latin typeface="-apple-system"/>
              </a:rPr>
              <a:t> Python functions, or object constructors. Or it could point to poor design choices.</a:t>
            </a:r>
          </a:p>
          <a:p>
            <a:pPr algn="l">
              <a:buFont typeface="+mj-lt"/>
              <a:buAutoNum type="arabicPeriod"/>
            </a:pPr>
            <a:endParaRPr lang="en-US" b="0" i="0" dirty="0">
              <a:solidFill>
                <a:srgbClr val="24292F"/>
              </a:solidFill>
              <a:effectLst/>
              <a:latin typeface="-apple-system"/>
            </a:endParaRPr>
          </a:p>
          <a:p>
            <a:pPr algn="l">
              <a:buFont typeface="+mj-lt"/>
              <a:buNone/>
            </a:pPr>
            <a:r>
              <a:rPr lang="en-US" b="0" i="0" dirty="0">
                <a:solidFill>
                  <a:srgbClr val="24292F"/>
                </a:solidFill>
                <a:effectLst/>
                <a:latin typeface="-apple-system"/>
              </a:rPr>
              <a:t>The first two might be addressable with syntax substitutions or simple refactoring, the third one may indicate a more substantial design change is needed.</a:t>
            </a:r>
          </a:p>
          <a:p>
            <a:endParaRPr lang="en-US" dirty="0"/>
          </a:p>
        </p:txBody>
      </p:sp>
      <p:sp>
        <p:nvSpPr>
          <p:cNvPr id="4" name="Slide Number Placeholder 3"/>
          <p:cNvSpPr>
            <a:spLocks noGrp="1"/>
          </p:cNvSpPr>
          <p:nvPr>
            <p:ph type="sldNum" sz="quarter" idx="5"/>
          </p:nvPr>
        </p:nvSpPr>
        <p:spPr/>
        <p:txBody>
          <a:bodyPr/>
          <a:lstStyle/>
          <a:p>
            <a:fld id="{50F86DC7-ADAA-4500-8E44-CE6400D6A6B1}" type="slidenum">
              <a:rPr lang="en-US" smtClean="0"/>
              <a:t>10</a:t>
            </a:fld>
            <a:endParaRPr lang="en-US"/>
          </a:p>
        </p:txBody>
      </p:sp>
    </p:spTree>
    <p:extLst>
      <p:ext uri="{BB962C8B-B14F-4D97-AF65-F5344CB8AC3E}">
        <p14:creationId xmlns:p14="http://schemas.microsoft.com/office/powerpoint/2010/main" val="1463957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going to start diving into the weeds a little bit here and actually look at how to optimize Python syntax.</a:t>
            </a:r>
          </a:p>
          <a:p>
            <a:r>
              <a:rPr lang="en-US" dirty="0"/>
              <a:t>And let’s be very clear – we’re talking about saving microseconds at this point.</a:t>
            </a:r>
          </a:p>
          <a:p>
            <a:r>
              <a:rPr lang="en-US" dirty="0"/>
              <a:t>How relevant this will be to you comes back to our larger questions about the needs of your customers and the goals of your project.</a:t>
            </a:r>
          </a:p>
          <a:p>
            <a:endParaRPr lang="en-US" dirty="0"/>
          </a:p>
          <a:p>
            <a:r>
              <a:rPr lang="en-US" dirty="0"/>
              <a:t>I mentioned at the start that this endeavor was driving by the need for us to replace a C extension for processing 15k+ incoming messages per second.</a:t>
            </a:r>
          </a:p>
          <a:p>
            <a:r>
              <a:rPr lang="en-US" dirty="0"/>
              <a:t>For us if we could save microseconds in the deserialization of a single message, then that has a measurable cumulative effect.</a:t>
            </a:r>
          </a:p>
          <a:p>
            <a:endParaRPr lang="en-US" dirty="0"/>
          </a:p>
          <a:p>
            <a:r>
              <a:rPr lang="en-US" dirty="0"/>
              <a:t>So if you have very rigorous perf requirements for your project, these might be helpful.</a:t>
            </a:r>
          </a:p>
          <a:p>
            <a:r>
              <a:rPr lang="en-US" dirty="0"/>
              <a:t>If you don’t have those requirements, I hope it will at least help you think a little bit more about how you write Python code, and the potential trade offs you might be unconsciously making.</a:t>
            </a:r>
          </a:p>
          <a:p>
            <a:endParaRPr lang="en-US" dirty="0"/>
          </a:p>
        </p:txBody>
      </p:sp>
      <p:sp>
        <p:nvSpPr>
          <p:cNvPr id="4" name="Slide Number Placeholder 3"/>
          <p:cNvSpPr>
            <a:spLocks noGrp="1"/>
          </p:cNvSpPr>
          <p:nvPr>
            <p:ph type="sldNum" sz="quarter" idx="5"/>
          </p:nvPr>
        </p:nvSpPr>
        <p:spPr/>
        <p:txBody>
          <a:bodyPr/>
          <a:lstStyle/>
          <a:p>
            <a:fld id="{50F86DC7-ADAA-4500-8E44-CE6400D6A6B1}" type="slidenum">
              <a:rPr lang="en-US" smtClean="0"/>
              <a:t>22</a:t>
            </a:fld>
            <a:endParaRPr lang="en-US"/>
          </a:p>
        </p:txBody>
      </p:sp>
    </p:spTree>
    <p:extLst>
      <p:ext uri="{BB962C8B-B14F-4D97-AF65-F5344CB8AC3E}">
        <p14:creationId xmlns:p14="http://schemas.microsoft.com/office/powerpoint/2010/main" val="2657018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are using Pythonic syntax in our code, we are often unknowingly already using the most performant option.</a:t>
            </a:r>
          </a:p>
          <a:p>
            <a:r>
              <a:rPr lang="en-US" dirty="0"/>
              <a:t>As we’ve seen, this can be especially important when translating projects between different languages.</a:t>
            </a:r>
          </a:p>
          <a:p>
            <a:r>
              <a:rPr lang="en-US" dirty="0"/>
              <a:t>Often these things will only make a _tiny_ difference – but if you’re doing any tight loops, for example iterating over large data sets, or processing 15k frames per second, these things can _really_ add up.</a:t>
            </a:r>
          </a:p>
          <a:p>
            <a:endParaRPr lang="en-US" dirty="0"/>
          </a:p>
          <a:p>
            <a:r>
              <a:rPr lang="en-US" dirty="0"/>
              <a:t>Built-ins</a:t>
            </a:r>
          </a:p>
          <a:p>
            <a:r>
              <a:rPr lang="en-US" b="0" i="0" dirty="0">
                <a:solidFill>
                  <a:srgbClr val="24292F"/>
                </a:solidFill>
                <a:effectLst/>
                <a:latin typeface="-apple-system"/>
              </a:rPr>
              <a:t>These are often implemented in C, and therefore will be the fastest version. Always check the docs for </a:t>
            </a:r>
            <a:r>
              <a:rPr lang="en-US" b="0" i="0" dirty="0" err="1">
                <a:solidFill>
                  <a:srgbClr val="24292F"/>
                </a:solidFill>
                <a:effectLst/>
                <a:latin typeface="-apple-system"/>
              </a:rPr>
              <a:t>stdlib</a:t>
            </a:r>
            <a:r>
              <a:rPr lang="en-US" b="0" i="0" dirty="0">
                <a:solidFill>
                  <a:srgbClr val="24292F"/>
                </a:solidFill>
                <a:effectLst/>
                <a:latin typeface="-apple-system"/>
              </a:rPr>
              <a:t> modules like </a:t>
            </a:r>
            <a:r>
              <a:rPr lang="en-US" b="0" i="0" u="none" strike="noStrike" dirty="0" err="1">
                <a:effectLst/>
                <a:latin typeface="-apple-system"/>
                <a:hlinkClick r:id="rId3"/>
              </a:rPr>
              <a:t>itertools</a:t>
            </a:r>
            <a:r>
              <a:rPr lang="en-US" b="0" i="0" dirty="0">
                <a:solidFill>
                  <a:srgbClr val="24292F"/>
                </a:solidFill>
                <a:effectLst/>
                <a:latin typeface="-apple-system"/>
              </a:rPr>
              <a:t> before embarking on unique loop traversal - you may find an existing utility that will be faster.</a:t>
            </a:r>
            <a:endParaRPr lang="en-US" dirty="0"/>
          </a:p>
          <a:p>
            <a:endParaRPr lang="en-US" dirty="0"/>
          </a:p>
        </p:txBody>
      </p:sp>
      <p:sp>
        <p:nvSpPr>
          <p:cNvPr id="4" name="Slide Number Placeholder 3"/>
          <p:cNvSpPr>
            <a:spLocks noGrp="1"/>
          </p:cNvSpPr>
          <p:nvPr>
            <p:ph type="sldNum" sz="quarter" idx="5"/>
          </p:nvPr>
        </p:nvSpPr>
        <p:spPr/>
        <p:txBody>
          <a:bodyPr/>
          <a:lstStyle/>
          <a:p>
            <a:fld id="{50F86DC7-ADAA-4500-8E44-CE6400D6A6B1}" type="slidenum">
              <a:rPr lang="en-US" smtClean="0"/>
              <a:t>23</a:t>
            </a:fld>
            <a:endParaRPr lang="en-US"/>
          </a:p>
        </p:txBody>
      </p:sp>
    </p:spTree>
    <p:extLst>
      <p:ext uri="{BB962C8B-B14F-4D97-AF65-F5344CB8AC3E}">
        <p14:creationId xmlns:p14="http://schemas.microsoft.com/office/powerpoint/2010/main" val="1491565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F86DC7-ADAA-4500-8E44-CE6400D6A6B1}" type="slidenum">
              <a:rPr lang="en-US" smtClean="0"/>
              <a:t>24</a:t>
            </a:fld>
            <a:endParaRPr lang="en-US"/>
          </a:p>
        </p:txBody>
      </p:sp>
    </p:spTree>
    <p:extLst>
      <p:ext uri="{BB962C8B-B14F-4D97-AF65-F5344CB8AC3E}">
        <p14:creationId xmlns:p14="http://schemas.microsoft.com/office/powerpoint/2010/main" val="2110355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Azure SDK we built a custom perf testing framework from scratch. The reasons for this were because we wanted easy test portability between all the major Azure SDK languages by non-language experts, and a consistent experience for running and collecting the results across all languages.</a:t>
            </a:r>
          </a:p>
          <a:p>
            <a:endParaRPr lang="en-US" dirty="0"/>
          </a:p>
          <a:p>
            <a:r>
              <a:rPr lang="en-US" dirty="0"/>
              <a:t>We are currently in the process of incorporating this perf test framework into our nightly test runs so that we can see performance over time, and changes to perf with any given feature or release.</a:t>
            </a:r>
          </a:p>
        </p:txBody>
      </p:sp>
      <p:sp>
        <p:nvSpPr>
          <p:cNvPr id="4" name="Slide Number Placeholder 3"/>
          <p:cNvSpPr>
            <a:spLocks noGrp="1"/>
          </p:cNvSpPr>
          <p:nvPr>
            <p:ph type="sldNum" sz="quarter" idx="5"/>
          </p:nvPr>
        </p:nvSpPr>
        <p:spPr/>
        <p:txBody>
          <a:bodyPr/>
          <a:lstStyle/>
          <a:p>
            <a:fld id="{50F86DC7-ADAA-4500-8E44-CE6400D6A6B1}" type="slidenum">
              <a:rPr lang="en-US" smtClean="0"/>
              <a:t>31</a:t>
            </a:fld>
            <a:endParaRPr lang="en-US"/>
          </a:p>
        </p:txBody>
      </p:sp>
    </p:spTree>
    <p:extLst>
      <p:ext uri="{BB962C8B-B14F-4D97-AF65-F5344CB8AC3E}">
        <p14:creationId xmlns:p14="http://schemas.microsoft.com/office/powerpoint/2010/main" val="3897794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24292F"/>
                </a:solidFill>
                <a:effectLst/>
                <a:latin typeface="-apple-system"/>
              </a:rPr>
              <a:t>Improving Python perf is not a quick process and involves many iterations.</a:t>
            </a:r>
          </a:p>
          <a:p>
            <a:pPr algn="l">
              <a:buFont typeface="Arial" panose="020B0604020202020204" pitchFamily="34" charset="0"/>
              <a:buChar char="•"/>
            </a:pPr>
            <a:r>
              <a:rPr lang="en-US" b="0" i="0" dirty="0">
                <a:solidFill>
                  <a:srgbClr val="24292F"/>
                </a:solidFill>
                <a:effectLst/>
                <a:latin typeface="-apple-system"/>
              </a:rPr>
              <a:t>Often after a first profiling, low hanging fruit will become obvious, and improving these can result in some immediate gains, which may be 'sufficient'.</a:t>
            </a:r>
          </a:p>
          <a:p>
            <a:pPr algn="l">
              <a:buFont typeface="Arial" panose="020B0604020202020204" pitchFamily="34" charset="0"/>
              <a:buChar char="•"/>
            </a:pPr>
            <a:r>
              <a:rPr lang="en-US" b="0" i="0" dirty="0">
                <a:solidFill>
                  <a:srgbClr val="24292F"/>
                </a:solidFill>
                <a:effectLst/>
                <a:latin typeface="-apple-system"/>
              </a:rPr>
              <a:t>Each iteration after than may only shave a </a:t>
            </a:r>
            <a:r>
              <a:rPr lang="en-US" b="0" i="1" dirty="0">
                <a:solidFill>
                  <a:srgbClr val="24292F"/>
                </a:solidFill>
                <a:effectLst/>
                <a:latin typeface="-apple-system"/>
              </a:rPr>
              <a:t>tiny</a:t>
            </a:r>
            <a:r>
              <a:rPr lang="en-US" b="0" i="0" dirty="0">
                <a:solidFill>
                  <a:srgbClr val="24292F"/>
                </a:solidFill>
                <a:effectLst/>
                <a:latin typeface="-apple-system"/>
              </a:rPr>
              <a:t> fraction off the run time. Some iterations will probably go backwards. What helped speed up one SDK, may not work for the next - so profile and iterate will always be a unique experience for each application and its parameters.</a:t>
            </a:r>
          </a:p>
          <a:p>
            <a:pPr algn="l">
              <a:buFont typeface="Arial" panose="020B0604020202020204" pitchFamily="34" charset="0"/>
              <a:buChar char="•"/>
            </a:pPr>
            <a:r>
              <a:rPr lang="en-US" b="0" i="0" dirty="0">
                <a:solidFill>
                  <a:srgbClr val="24292F"/>
                </a:solidFill>
                <a:effectLst/>
                <a:latin typeface="-apple-system"/>
              </a:rPr>
              <a:t>There's not really an endpoint. It can probably always get better, but knowing your metrics, and what baseline perf you need to achieve, should help you reach a state that is 'good enough'.</a:t>
            </a:r>
          </a:p>
          <a:p>
            <a:pPr algn="l">
              <a:buFont typeface="Arial" panose="020B0604020202020204" pitchFamily="34" charset="0"/>
              <a:buChar char="•"/>
            </a:pPr>
            <a:r>
              <a:rPr lang="en-US" b="0" i="0" dirty="0">
                <a:solidFill>
                  <a:srgbClr val="24292F"/>
                </a:solidFill>
                <a:effectLst/>
                <a:latin typeface="-apple-system"/>
              </a:rPr>
              <a:t>The more you do it, the more you will instinctively use the most efficient tools.</a:t>
            </a:r>
          </a:p>
          <a:p>
            <a:pPr algn="l">
              <a:buFont typeface="Arial" panose="020B0604020202020204" pitchFamily="34" charset="0"/>
              <a:buChar char="•"/>
            </a:pPr>
            <a:r>
              <a:rPr lang="en-US" b="0" i="0" dirty="0">
                <a:solidFill>
                  <a:srgbClr val="24292F"/>
                </a:solidFill>
                <a:effectLst/>
                <a:latin typeface="-apple-system"/>
              </a:rPr>
              <a:t>It's very easy for perf to regress over time as features are added. Making sure that perf is a feature of CI should help prevent this happening - or at least keep it transparent so that we aware of the tradeoffs we are making for new features.</a:t>
            </a:r>
          </a:p>
          <a:p>
            <a:endParaRPr lang="en-US" dirty="0"/>
          </a:p>
        </p:txBody>
      </p:sp>
      <p:sp>
        <p:nvSpPr>
          <p:cNvPr id="4" name="Slide Number Placeholder 3"/>
          <p:cNvSpPr>
            <a:spLocks noGrp="1"/>
          </p:cNvSpPr>
          <p:nvPr>
            <p:ph type="sldNum" sz="quarter" idx="5"/>
          </p:nvPr>
        </p:nvSpPr>
        <p:spPr/>
        <p:txBody>
          <a:bodyPr/>
          <a:lstStyle/>
          <a:p>
            <a:fld id="{50F86DC7-ADAA-4500-8E44-CE6400D6A6B1}" type="slidenum">
              <a:rPr lang="en-US" smtClean="0"/>
              <a:t>33</a:t>
            </a:fld>
            <a:endParaRPr lang="en-US"/>
          </a:p>
        </p:txBody>
      </p:sp>
    </p:spTree>
    <p:extLst>
      <p:ext uri="{BB962C8B-B14F-4D97-AF65-F5344CB8AC3E}">
        <p14:creationId xmlns:p14="http://schemas.microsoft.com/office/powerpoint/2010/main" val="2698759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achieve the most performant code, you may need to go against some of your instincts to write developer-friendly readable code.</a:t>
            </a:r>
          </a:p>
          <a:p>
            <a:endParaRPr lang="en-US" dirty="0"/>
          </a:p>
          <a:p>
            <a:r>
              <a:rPr lang="en-US" dirty="0"/>
              <a:t>This is a function we pulled from the first iteration of our decoder, and the same function in the most recent version.</a:t>
            </a:r>
          </a:p>
          <a:p>
            <a:r>
              <a:rPr lang="en-US" dirty="0"/>
              <a:t>It went from a short, human-readable paragraph to a giant switch statement full of integer indexes.</a:t>
            </a:r>
          </a:p>
        </p:txBody>
      </p:sp>
      <p:sp>
        <p:nvSpPr>
          <p:cNvPr id="4" name="Slide Number Placeholder 3"/>
          <p:cNvSpPr>
            <a:spLocks noGrp="1"/>
          </p:cNvSpPr>
          <p:nvPr>
            <p:ph type="sldNum" sz="quarter" idx="5"/>
          </p:nvPr>
        </p:nvSpPr>
        <p:spPr/>
        <p:txBody>
          <a:bodyPr/>
          <a:lstStyle/>
          <a:p>
            <a:fld id="{50F86DC7-ADAA-4500-8E44-CE6400D6A6B1}" type="slidenum">
              <a:rPr lang="en-US" smtClean="0"/>
              <a:t>34</a:t>
            </a:fld>
            <a:endParaRPr lang="en-US"/>
          </a:p>
        </p:txBody>
      </p:sp>
    </p:spTree>
    <p:extLst>
      <p:ext uri="{BB962C8B-B14F-4D97-AF65-F5344CB8AC3E}">
        <p14:creationId xmlns:p14="http://schemas.microsoft.com/office/powerpoint/2010/main" val="9845846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project, performance was paramount, and we were happy to accept difficult-to-parse code to achieve a few more messages per second.</a:t>
            </a:r>
          </a:p>
          <a:p>
            <a:r>
              <a:rPr lang="en-US" dirty="0"/>
              <a:t>Not all projects will have those requirements – so keep these trade-offs in mind.</a:t>
            </a:r>
          </a:p>
        </p:txBody>
      </p:sp>
      <p:sp>
        <p:nvSpPr>
          <p:cNvPr id="4" name="Slide Number Placeholder 3"/>
          <p:cNvSpPr>
            <a:spLocks noGrp="1"/>
          </p:cNvSpPr>
          <p:nvPr>
            <p:ph type="sldNum" sz="quarter" idx="5"/>
          </p:nvPr>
        </p:nvSpPr>
        <p:spPr/>
        <p:txBody>
          <a:bodyPr/>
          <a:lstStyle/>
          <a:p>
            <a:fld id="{50F86DC7-ADAA-4500-8E44-CE6400D6A6B1}" type="slidenum">
              <a:rPr lang="en-US" smtClean="0"/>
              <a:t>35</a:t>
            </a:fld>
            <a:endParaRPr lang="en-US"/>
          </a:p>
        </p:txBody>
      </p:sp>
    </p:spTree>
    <p:extLst>
      <p:ext uri="{BB962C8B-B14F-4D97-AF65-F5344CB8AC3E}">
        <p14:creationId xmlns:p14="http://schemas.microsoft.com/office/powerpoint/2010/main" val="2845342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this talk you’ll often here me refer to the ‘customer experience’ – and this is because I work in customer facing code, SDKs and utilities that customers interact with. These SDK’s are also how Python developers will experience the Azure platform as a whole, so the quality of that experience is actually part of how they will view Microsoft’s cloud platform. And an aspect of that quality is performance.</a:t>
            </a:r>
          </a:p>
          <a:p>
            <a:endParaRPr lang="en-US" dirty="0"/>
          </a:p>
          <a:p>
            <a:r>
              <a:rPr lang="en-US" dirty="0"/>
              <a:t>This talk is a consolidation of a couple of talks my colleague Adam Ling and I did for our team and has largely grown out of the work we have been doing on the </a:t>
            </a:r>
            <a:r>
              <a:rPr lang="en-US" dirty="0" err="1"/>
              <a:t>uAMQP</a:t>
            </a:r>
            <a:r>
              <a:rPr lang="en-US" dirty="0"/>
              <a:t> Python library.</a:t>
            </a:r>
            <a:br>
              <a:rPr lang="en-US" dirty="0"/>
            </a:br>
            <a:endParaRPr lang="en-US" dirty="0"/>
          </a:p>
          <a:p>
            <a:r>
              <a:rPr lang="en-US" dirty="0"/>
              <a:t>This is an implementation of the AMQP messaging protocol, that needs to be able to receive, deserialize and process upwards of 10k messages per seconds. Currently this is done by a </a:t>
            </a:r>
            <a:r>
              <a:rPr lang="en-US" dirty="0" err="1"/>
              <a:t>Cython</a:t>
            </a:r>
            <a:r>
              <a:rPr lang="en-US" dirty="0"/>
              <a:t> bindings over a C library. We are currently rewriting this in Pure Python, where we found ourselves needing to spend significant amounts of time fine-tuning performance.</a:t>
            </a:r>
          </a:p>
        </p:txBody>
      </p:sp>
      <p:sp>
        <p:nvSpPr>
          <p:cNvPr id="4" name="Slide Number Placeholder 3"/>
          <p:cNvSpPr>
            <a:spLocks noGrp="1"/>
          </p:cNvSpPr>
          <p:nvPr>
            <p:ph type="sldNum" sz="quarter" idx="5"/>
          </p:nvPr>
        </p:nvSpPr>
        <p:spPr/>
        <p:txBody>
          <a:bodyPr/>
          <a:lstStyle/>
          <a:p>
            <a:fld id="{50F86DC7-ADAA-4500-8E44-CE6400D6A6B1}" type="slidenum">
              <a:rPr lang="en-US" smtClean="0"/>
              <a:t>2</a:t>
            </a:fld>
            <a:endParaRPr lang="en-US"/>
          </a:p>
        </p:txBody>
      </p:sp>
    </p:spTree>
    <p:extLst>
      <p:ext uri="{BB962C8B-B14F-4D97-AF65-F5344CB8AC3E}">
        <p14:creationId xmlns:p14="http://schemas.microsoft.com/office/powerpoint/2010/main" val="198576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F86DC7-ADAA-4500-8E44-CE6400D6A6B1}" type="slidenum">
              <a:rPr lang="en-US" smtClean="0"/>
              <a:t>3</a:t>
            </a:fld>
            <a:endParaRPr lang="en-US"/>
          </a:p>
        </p:txBody>
      </p:sp>
    </p:spTree>
    <p:extLst>
      <p:ext uri="{BB962C8B-B14F-4D97-AF65-F5344CB8AC3E}">
        <p14:creationId xmlns:p14="http://schemas.microsoft.com/office/powerpoint/2010/main" val="1886952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24292F"/>
                </a:solidFill>
                <a:effectLst/>
                <a:latin typeface="-apple-system"/>
              </a:rPr>
              <a:t>Performance can mean different things:</a:t>
            </a:r>
            <a:br>
              <a:rPr lang="en-US" b="0" i="0" dirty="0">
                <a:solidFill>
                  <a:srgbClr val="24292F"/>
                </a:solidFill>
                <a:effectLst/>
                <a:latin typeface="-apple-system"/>
              </a:rPr>
            </a:br>
            <a:r>
              <a:rPr lang="en-US" b="0" i="0" dirty="0">
                <a:solidFill>
                  <a:srgbClr val="24292F"/>
                </a:solidFill>
                <a:effectLst/>
                <a:latin typeface="-apple-system"/>
              </a:rPr>
              <a:t>- Disk or CPU usage</a:t>
            </a:r>
          </a:p>
          <a:p>
            <a:pPr algn="l">
              <a:buFont typeface="Arial" panose="020B0604020202020204" pitchFamily="34" charset="0"/>
              <a:buNone/>
            </a:pPr>
            <a:r>
              <a:rPr lang="en-US" b="0" i="0" dirty="0">
                <a:solidFill>
                  <a:srgbClr val="24292F"/>
                </a:solidFill>
                <a:effectLst/>
                <a:latin typeface="-apple-system"/>
              </a:rPr>
              <a:t>- Networking bandwidth usage</a:t>
            </a:r>
          </a:p>
          <a:p>
            <a:pPr algn="l">
              <a:buFont typeface="Arial" panose="020B0604020202020204" pitchFamily="34" charset="0"/>
              <a:buNone/>
            </a:pPr>
            <a:r>
              <a:rPr lang="en-US" b="0" i="0" dirty="0">
                <a:solidFill>
                  <a:srgbClr val="24292F"/>
                </a:solidFill>
                <a:effectLst/>
                <a:latin typeface="-apple-system"/>
              </a:rPr>
              <a:t>- Memory usage</a:t>
            </a:r>
          </a:p>
          <a:p>
            <a:pPr algn="l">
              <a:buFont typeface="Arial" panose="020B0604020202020204" pitchFamily="34" charset="0"/>
              <a:buNone/>
            </a:pPr>
            <a:r>
              <a:rPr lang="en-US" b="0" i="0" dirty="0">
                <a:solidFill>
                  <a:srgbClr val="24292F"/>
                </a:solidFill>
                <a:effectLst/>
                <a:latin typeface="-apple-system"/>
              </a:rPr>
              <a:t>- Latency</a:t>
            </a:r>
          </a:p>
          <a:p>
            <a:pPr algn="l">
              <a:buFont typeface="Arial" panose="020B0604020202020204" pitchFamily="34" charset="0"/>
              <a:buNone/>
            </a:pPr>
            <a:r>
              <a:rPr lang="en-US" b="0" i="0" dirty="0">
                <a:solidFill>
                  <a:srgbClr val="24292F"/>
                </a:solidFill>
                <a:effectLst/>
                <a:latin typeface="-apple-system"/>
              </a:rPr>
              <a:t>- Throughput</a:t>
            </a:r>
          </a:p>
          <a:p>
            <a:pPr algn="l"/>
            <a:endParaRPr lang="en-US" b="0" i="0" dirty="0">
              <a:solidFill>
                <a:srgbClr val="24292F"/>
              </a:solidFill>
              <a:effectLst/>
              <a:latin typeface="-apple-system"/>
            </a:endParaRPr>
          </a:p>
        </p:txBody>
      </p:sp>
      <p:sp>
        <p:nvSpPr>
          <p:cNvPr id="4" name="Slide Number Placeholder 3"/>
          <p:cNvSpPr>
            <a:spLocks noGrp="1"/>
          </p:cNvSpPr>
          <p:nvPr>
            <p:ph type="sldNum" sz="quarter" idx="5"/>
          </p:nvPr>
        </p:nvSpPr>
        <p:spPr/>
        <p:txBody>
          <a:bodyPr/>
          <a:lstStyle/>
          <a:p>
            <a:fld id="{50F86DC7-ADAA-4500-8E44-CE6400D6A6B1}" type="slidenum">
              <a:rPr lang="en-US" smtClean="0"/>
              <a:t>4</a:t>
            </a:fld>
            <a:endParaRPr lang="en-US"/>
          </a:p>
        </p:txBody>
      </p:sp>
    </p:spTree>
    <p:extLst>
      <p:ext uri="{BB962C8B-B14F-4D97-AF65-F5344CB8AC3E}">
        <p14:creationId xmlns:p14="http://schemas.microsoft.com/office/powerpoint/2010/main" val="1195105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F86DC7-ADAA-4500-8E44-CE6400D6A6B1}" type="slidenum">
              <a:rPr lang="en-US" smtClean="0"/>
              <a:t>5</a:t>
            </a:fld>
            <a:endParaRPr lang="en-US"/>
          </a:p>
        </p:txBody>
      </p:sp>
    </p:spTree>
    <p:extLst>
      <p:ext uri="{BB962C8B-B14F-4D97-AF65-F5344CB8AC3E}">
        <p14:creationId xmlns:p14="http://schemas.microsoft.com/office/powerpoint/2010/main" val="820601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92F"/>
                </a:solidFill>
                <a:effectLst/>
                <a:latin typeface="-apple-system"/>
              </a:rPr>
              <a:t>Just because performance may not be the primary reason a customer selects to work in Python, does not mean that it's inconsequential.</a:t>
            </a:r>
            <a:br>
              <a:rPr lang="en-US" b="0" i="0" dirty="0">
                <a:solidFill>
                  <a:srgbClr val="24292F"/>
                </a:solidFill>
                <a:effectLst/>
                <a:latin typeface="-apple-system"/>
              </a:rPr>
            </a:br>
            <a:r>
              <a:rPr lang="en-US" b="0" i="0" dirty="0">
                <a:solidFill>
                  <a:srgbClr val="24292F"/>
                </a:solidFill>
                <a:effectLst/>
                <a:latin typeface="-apple-system"/>
              </a:rPr>
              <a:t>Depending on how it's used, Python can actually be performant - and not tapping into this can be a frustration for customers.</a:t>
            </a:r>
          </a:p>
          <a:p>
            <a:br>
              <a:rPr lang="en-US" dirty="0"/>
            </a:br>
            <a:br>
              <a:rPr lang="en-US" dirty="0"/>
            </a:br>
            <a:r>
              <a:rPr lang="en-US" dirty="0"/>
              <a:t>For the </a:t>
            </a:r>
            <a:r>
              <a:rPr lang="en-US" dirty="0" err="1"/>
              <a:t>uamqp</a:t>
            </a:r>
            <a:r>
              <a:rPr lang="en-US" dirty="0"/>
              <a:t> Python project, we had to publish 32 compiled wheels per release. And this only covered the major operating systems – Windows, MacOS and </a:t>
            </a:r>
            <a:r>
              <a:rPr lang="en-US" dirty="0" err="1"/>
              <a:t>ManyLinux</a:t>
            </a:r>
            <a:r>
              <a:rPr lang="en-US" dirty="0"/>
              <a:t>.</a:t>
            </a:r>
          </a:p>
          <a:p>
            <a:r>
              <a:rPr lang="en-US" dirty="0"/>
              <a:t>We had no support for ARM architectures – anyone needing this had to compile on their own.</a:t>
            </a:r>
          </a:p>
          <a:p>
            <a:r>
              <a:rPr lang="en-US" dirty="0"/>
              <a:t>I’m not saying there aren’t vastly simpler ways to achieve C extensions – just that there can be complications for both the dev team and customers. They also may run slower on </a:t>
            </a:r>
            <a:r>
              <a:rPr lang="en-US" dirty="0" err="1"/>
              <a:t>Pypy</a:t>
            </a:r>
            <a:r>
              <a:rPr lang="en-US" dirty="0"/>
              <a:t>.</a:t>
            </a:r>
          </a:p>
          <a:p>
            <a:endParaRPr lang="en-US" dirty="0"/>
          </a:p>
          <a:p>
            <a:r>
              <a:rPr lang="en-US" dirty="0"/>
              <a:t>As an open-source project, having a C extension can also be a bigger barrier to entry for open-source engagement and contribution. It’s also harder to maintain for a team that is primarily Python developers.</a:t>
            </a:r>
          </a:p>
          <a:p>
            <a:endParaRPr lang="en-US" dirty="0"/>
          </a:p>
        </p:txBody>
      </p:sp>
      <p:sp>
        <p:nvSpPr>
          <p:cNvPr id="4" name="Slide Number Placeholder 3"/>
          <p:cNvSpPr>
            <a:spLocks noGrp="1"/>
          </p:cNvSpPr>
          <p:nvPr>
            <p:ph type="sldNum" sz="quarter" idx="5"/>
          </p:nvPr>
        </p:nvSpPr>
        <p:spPr/>
        <p:txBody>
          <a:bodyPr/>
          <a:lstStyle/>
          <a:p>
            <a:fld id="{50F86DC7-ADAA-4500-8E44-CE6400D6A6B1}" type="slidenum">
              <a:rPr lang="en-US" smtClean="0"/>
              <a:t>6</a:t>
            </a:fld>
            <a:endParaRPr lang="en-US"/>
          </a:p>
        </p:txBody>
      </p:sp>
    </p:spTree>
    <p:extLst>
      <p:ext uri="{BB962C8B-B14F-4D97-AF65-F5344CB8AC3E}">
        <p14:creationId xmlns:p14="http://schemas.microsoft.com/office/powerpoint/2010/main" val="2748875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all projects need to be “performant”? Here are some questions to gage the level of attention that should be applied to the performance of the project.</a:t>
            </a:r>
          </a:p>
          <a:p>
            <a:endParaRPr lang="en-US" dirty="0"/>
          </a:p>
          <a:p>
            <a:r>
              <a:rPr lang="en-US" dirty="0"/>
              <a:t>If you are writing a project that communicates with other services – like a client-side SDK or utility – are these services highly performant? Or maybe they will throttle excessive traffic?</a:t>
            </a:r>
            <a:br>
              <a:rPr lang="en-US" dirty="0"/>
            </a:br>
            <a:r>
              <a:rPr lang="en-US" b="0" i="0" dirty="0">
                <a:solidFill>
                  <a:srgbClr val="24292F"/>
                </a:solidFill>
                <a:effectLst/>
                <a:latin typeface="-apple-system"/>
              </a:rPr>
              <a:t>For example, most ARM services will only allow 1200 writes per subscription per hour, so fine tuning an SDK for high volume of requests might be wasted effort.</a:t>
            </a:r>
            <a:br>
              <a:rPr lang="en-US" b="0" i="0" dirty="0">
                <a:solidFill>
                  <a:srgbClr val="24292F"/>
                </a:solidFill>
                <a:effectLst/>
                <a:latin typeface="-apple-system"/>
              </a:rPr>
            </a:br>
            <a:br>
              <a:rPr lang="en-US" b="0" i="0" dirty="0">
                <a:solidFill>
                  <a:srgbClr val="24292F"/>
                </a:solidFill>
                <a:effectLst/>
                <a:latin typeface="-apple-system"/>
              </a:rPr>
            </a:br>
            <a:r>
              <a:rPr lang="en-US" dirty="0"/>
              <a:t>Are these services, by their nature, dealing with high throughput workloads, for example messaging services or storage?</a:t>
            </a:r>
          </a:p>
          <a:p>
            <a:r>
              <a:rPr lang="en-US" dirty="0"/>
              <a:t>And in these scenarios, we want to make sure that the code we write is maximizing the throughput these services can handle.</a:t>
            </a:r>
          </a:p>
          <a:p>
            <a:endParaRPr lang="en-US" dirty="0"/>
          </a:p>
          <a:p>
            <a:r>
              <a:rPr lang="en-US" dirty="0"/>
              <a:t>Will customers be running your project irregularly? For example, administrative, or resource-management style tasks.</a:t>
            </a:r>
          </a:p>
          <a:p>
            <a:r>
              <a:rPr lang="en-US" dirty="0"/>
              <a:t>Or will it be running on an ongoing basis, like a webservice or app?</a:t>
            </a:r>
          </a:p>
          <a:p>
            <a:endParaRPr lang="en-US" dirty="0"/>
          </a:p>
          <a:p>
            <a:r>
              <a:rPr lang="en-US" dirty="0"/>
              <a:t>Doing performance analysis doesn’t just apply to projects as a whole – perhaps we only need to scrutinize the critical path, or particular functions or modules.</a:t>
            </a:r>
          </a:p>
          <a:p>
            <a:endParaRPr lang="en-US" dirty="0"/>
          </a:p>
          <a:p>
            <a:r>
              <a:rPr lang="en-US" dirty="0"/>
              <a:t>Depending on the perf needs of the project, maybe we can f</a:t>
            </a:r>
            <a:r>
              <a:rPr lang="en-US" b="0" i="0" dirty="0">
                <a:solidFill>
                  <a:srgbClr val="24292F"/>
                </a:solidFill>
                <a:effectLst/>
                <a:latin typeface="-apple-system"/>
              </a:rPr>
              <a:t>ocus on areas of the code that will be used frequently during the running of an application - e.g. serializing and deserializing requests and responses. Due to the volume of usage, making these areas performant will have more impact on customers than fining tuning an expensive utility that is only run once during the construction of a Client.</a:t>
            </a:r>
          </a:p>
          <a:p>
            <a:endParaRPr lang="en-US" dirty="0"/>
          </a:p>
          <a:p>
            <a:endParaRPr lang="en-US" dirty="0"/>
          </a:p>
        </p:txBody>
      </p:sp>
      <p:sp>
        <p:nvSpPr>
          <p:cNvPr id="4" name="Slide Number Placeholder 3"/>
          <p:cNvSpPr>
            <a:spLocks noGrp="1"/>
          </p:cNvSpPr>
          <p:nvPr>
            <p:ph type="sldNum" sz="quarter" idx="5"/>
          </p:nvPr>
        </p:nvSpPr>
        <p:spPr/>
        <p:txBody>
          <a:bodyPr/>
          <a:lstStyle/>
          <a:p>
            <a:fld id="{50F86DC7-ADAA-4500-8E44-CE6400D6A6B1}" type="slidenum">
              <a:rPr lang="en-US" smtClean="0"/>
              <a:t>7</a:t>
            </a:fld>
            <a:endParaRPr lang="en-US"/>
          </a:p>
        </p:txBody>
      </p:sp>
    </p:spTree>
    <p:extLst>
      <p:ext uri="{BB962C8B-B14F-4D97-AF65-F5344CB8AC3E}">
        <p14:creationId xmlns:p14="http://schemas.microsoft.com/office/powerpoint/2010/main" val="1188295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F86DC7-ADAA-4500-8E44-CE6400D6A6B1}" type="slidenum">
              <a:rPr lang="en-US" smtClean="0"/>
              <a:t>8</a:t>
            </a:fld>
            <a:endParaRPr lang="en-US"/>
          </a:p>
        </p:txBody>
      </p:sp>
    </p:spTree>
    <p:extLst>
      <p:ext uri="{BB962C8B-B14F-4D97-AF65-F5344CB8AC3E}">
        <p14:creationId xmlns:p14="http://schemas.microsoft.com/office/powerpoint/2010/main" val="4231270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600" b="0" i="0" dirty="0">
              <a:solidFill>
                <a:srgbClr val="24292F"/>
              </a:solidFill>
              <a:effectLst/>
              <a:latin typeface="-apple-system"/>
            </a:endParaRPr>
          </a:p>
          <a:p>
            <a:pPr algn="l"/>
            <a:r>
              <a:rPr lang="en-US" sz="1600" b="0" i="0" dirty="0">
                <a:solidFill>
                  <a:srgbClr val="24292F"/>
                </a:solidFill>
                <a:effectLst/>
                <a:latin typeface="-apple-system"/>
              </a:rPr>
              <a:t>Identify our metrics:</a:t>
            </a:r>
          </a:p>
          <a:p>
            <a:pPr algn="l">
              <a:buFont typeface="Arial" panose="020B0604020202020204" pitchFamily="34" charset="0"/>
              <a:buChar char="•"/>
            </a:pPr>
            <a:r>
              <a:rPr lang="en-US" sz="1600" b="0" i="0" dirty="0">
                <a:solidFill>
                  <a:srgbClr val="24292F"/>
                </a:solidFill>
                <a:effectLst/>
                <a:latin typeface="-apple-system"/>
              </a:rPr>
              <a:t>Throughput: How much amount of work could be done in a certain period of time (e.g. 10 ops/seconds)</a:t>
            </a:r>
          </a:p>
          <a:p>
            <a:pPr algn="l">
              <a:buFont typeface="Arial" panose="020B0604020202020204" pitchFamily="34" charset="0"/>
              <a:buChar char="•"/>
            </a:pPr>
            <a:r>
              <a:rPr lang="en-US" sz="1600" b="0" i="0" dirty="0">
                <a:solidFill>
                  <a:srgbClr val="24292F"/>
                </a:solidFill>
                <a:effectLst/>
                <a:latin typeface="-apple-system"/>
              </a:rPr>
              <a:t>Response time/latency: How long it takes from performing a request until receiving the response (e.g. 40 </a:t>
            </a:r>
            <a:r>
              <a:rPr lang="en-US" sz="1600" b="0" i="0" dirty="0" err="1">
                <a:solidFill>
                  <a:srgbClr val="24292F"/>
                </a:solidFill>
                <a:effectLst/>
                <a:latin typeface="-apple-system"/>
              </a:rPr>
              <a:t>ms</a:t>
            </a:r>
            <a:r>
              <a:rPr lang="en-US" sz="1600" b="0" i="0" dirty="0">
                <a:solidFill>
                  <a:srgbClr val="24292F"/>
                </a:solidFill>
                <a:effectLst/>
                <a:latin typeface="-apple-system"/>
              </a:rPr>
              <a:t>)</a:t>
            </a:r>
          </a:p>
          <a:p>
            <a:pPr algn="l">
              <a:buFont typeface="Arial" panose="020B0604020202020204" pitchFamily="34" charset="0"/>
              <a:buChar char="•"/>
            </a:pPr>
            <a:r>
              <a:rPr lang="en-US" sz="1600" b="0" i="0" dirty="0">
                <a:solidFill>
                  <a:srgbClr val="24292F"/>
                </a:solidFill>
                <a:effectLst/>
                <a:latin typeface="-apple-system"/>
              </a:rPr>
              <a:t>Resource allocation: CPU/Memory/Disk/Network Bandwidth Usage (e.g. 10K memory)</a:t>
            </a:r>
          </a:p>
          <a:p>
            <a:pPr algn="l">
              <a:buFont typeface="Arial" panose="020B0604020202020204" pitchFamily="34" charset="0"/>
              <a:buChar char="•"/>
            </a:pPr>
            <a:endParaRPr lang="en-US" sz="1600" b="0" i="0" dirty="0">
              <a:solidFill>
                <a:srgbClr val="24292F"/>
              </a:solidFill>
              <a:effectLst/>
              <a:latin typeface="-apple-system"/>
            </a:endParaRPr>
          </a:p>
          <a:p>
            <a:pPr algn="l">
              <a:buFont typeface="Arial" panose="020B0604020202020204" pitchFamily="34" charset="0"/>
              <a:buNone/>
            </a:pPr>
            <a:r>
              <a:rPr lang="en-US" sz="1600" b="0" i="0" dirty="0">
                <a:solidFill>
                  <a:srgbClr val="24292F"/>
                </a:solidFill>
                <a:effectLst/>
                <a:latin typeface="-apple-system"/>
              </a:rPr>
              <a:t>How to select a benchmark:</a:t>
            </a:r>
          </a:p>
          <a:p>
            <a:pPr marL="171450" indent="-171450" algn="l">
              <a:buFontTx/>
              <a:buChar char="-"/>
            </a:pPr>
            <a:r>
              <a:rPr lang="en-US" sz="1600" b="0" i="0" dirty="0">
                <a:solidFill>
                  <a:srgbClr val="24292F"/>
                </a:solidFill>
                <a:effectLst/>
                <a:latin typeface="-apple-system"/>
              </a:rPr>
              <a:t>Maybe we want to maximize the capabilities of a service endpoint we’re communicating with.</a:t>
            </a:r>
          </a:p>
          <a:p>
            <a:pPr marL="171450" indent="-171450" algn="l">
              <a:buFontTx/>
              <a:buChar char="-"/>
            </a:pPr>
            <a:r>
              <a:rPr lang="en-US" sz="1600" b="0" i="0" dirty="0">
                <a:solidFill>
                  <a:srgbClr val="24292F"/>
                </a:solidFill>
                <a:effectLst/>
                <a:latin typeface="-apple-system"/>
              </a:rPr>
              <a:t>Maybe we want to achieve comparable results to the same project in a different language.</a:t>
            </a:r>
          </a:p>
          <a:p>
            <a:pPr marL="171450" indent="-171450" algn="l">
              <a:buFontTx/>
              <a:buChar char="-"/>
            </a:pPr>
            <a:r>
              <a:rPr lang="en-US" sz="1600" b="0" i="0" dirty="0">
                <a:solidFill>
                  <a:srgbClr val="24292F"/>
                </a:solidFill>
                <a:effectLst/>
                <a:latin typeface="-apple-system"/>
              </a:rPr>
              <a:t>Maybe we want to achieve parity with a competing product.</a:t>
            </a:r>
          </a:p>
          <a:p>
            <a:pPr marL="171450" indent="-171450" algn="l">
              <a:buFontTx/>
              <a:buChar char="-"/>
            </a:pPr>
            <a:r>
              <a:rPr lang="en-US" sz="1600" b="0" i="0" dirty="0">
                <a:solidFill>
                  <a:srgbClr val="24292F"/>
                </a:solidFill>
                <a:effectLst/>
                <a:latin typeface="-apple-system"/>
              </a:rPr>
              <a:t>Maybe we need to assess a certain amount of data within a particular time frame before it becomes stale or expired.</a:t>
            </a:r>
          </a:p>
          <a:p>
            <a:pPr marL="171450" indent="-171450" algn="l">
              <a:buFontTx/>
              <a:buChar char="-"/>
            </a:pPr>
            <a:r>
              <a:rPr lang="en-US" sz="1600" b="0" i="0" dirty="0">
                <a:solidFill>
                  <a:srgbClr val="24292F"/>
                </a:solidFill>
                <a:effectLst/>
                <a:latin typeface="-apple-system"/>
              </a:rPr>
              <a:t>In AMQP we needed to achieve parity with the C-based implementation – which meant a throughput of 15k messages per second.</a:t>
            </a:r>
          </a:p>
          <a:p>
            <a:pPr marL="0" indent="0" algn="l">
              <a:buFontTx/>
              <a:buNone/>
            </a:pPr>
            <a:endParaRPr lang="en-US" sz="1600" b="0" i="0" dirty="0">
              <a:solidFill>
                <a:srgbClr val="24292F"/>
              </a:solidFill>
              <a:effectLst/>
              <a:latin typeface="-apple-system"/>
            </a:endParaRPr>
          </a:p>
          <a:p>
            <a:pPr algn="l">
              <a:buFont typeface="Arial" panose="020B0604020202020204" pitchFamily="34" charset="0"/>
              <a:buNone/>
            </a:pPr>
            <a:r>
              <a:rPr lang="en-US" sz="1600" b="0" i="0" dirty="0">
                <a:solidFill>
                  <a:srgbClr val="24292F"/>
                </a:solidFill>
                <a:effectLst/>
                <a:latin typeface="-apple-system"/>
              </a:rPr>
              <a:t>Perhaps we don’t have an exact target in mind, maybe we just need to invest a sprint or less to do some investigation to see what the major bottlenecks are and whether there’s some low-hanging fruit that can be tackled to improve performance.</a:t>
            </a:r>
          </a:p>
          <a:p>
            <a:pPr algn="l">
              <a:buFont typeface="Arial" panose="020B0604020202020204" pitchFamily="34" charset="0"/>
              <a:buNone/>
            </a:pPr>
            <a:r>
              <a:rPr lang="en-US" sz="1600" b="0" i="0" dirty="0">
                <a:solidFill>
                  <a:srgbClr val="24292F"/>
                </a:solidFill>
                <a:effectLst/>
                <a:latin typeface="-apple-system"/>
              </a:rPr>
              <a:t>That’s still a very valid approach and really important (and awesome) that you are investing in it.</a:t>
            </a:r>
          </a:p>
          <a:p>
            <a:endParaRPr lang="en-US" sz="1600" dirty="0"/>
          </a:p>
        </p:txBody>
      </p:sp>
      <p:sp>
        <p:nvSpPr>
          <p:cNvPr id="4" name="Slide Number Placeholder 3"/>
          <p:cNvSpPr>
            <a:spLocks noGrp="1"/>
          </p:cNvSpPr>
          <p:nvPr>
            <p:ph type="sldNum" sz="quarter" idx="5"/>
          </p:nvPr>
        </p:nvSpPr>
        <p:spPr/>
        <p:txBody>
          <a:bodyPr/>
          <a:lstStyle/>
          <a:p>
            <a:fld id="{50F86DC7-ADAA-4500-8E44-CE6400D6A6B1}" type="slidenum">
              <a:rPr lang="en-US" smtClean="0"/>
              <a:t>9</a:t>
            </a:fld>
            <a:endParaRPr lang="en-US"/>
          </a:p>
        </p:txBody>
      </p:sp>
    </p:spTree>
    <p:extLst>
      <p:ext uri="{BB962C8B-B14F-4D97-AF65-F5344CB8AC3E}">
        <p14:creationId xmlns:p14="http://schemas.microsoft.com/office/powerpoint/2010/main" val="4292267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2/14/2022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2/14/2022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2/14/2022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2/14/2022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2/14/2022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python.org/3/library/profile.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marketplace.visualstudio.com/items?itemName=p403n1x87.austin-vscode" TargetMode="External"/><Relationship Id="rId5" Type="http://schemas.openxmlformats.org/officeDocument/2006/relationships/hyperlink" Target="https://jiffyclub.github.io/snakeviz/" TargetMode="External"/><Relationship Id="rId4" Type="http://schemas.openxmlformats.org/officeDocument/2006/relationships/hyperlink" Target="https://www.jetbrains.com/pychar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Azure/azure-uamqp-python/tree/pyprot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python.org/3/library/functions.html#built-in-func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https://docs.python.org/3/library/di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teams.microsoft.com/l/team/19%3ab1620cabfa8049329cee7ba42b06abe6%40thread.skype/conversations?groupId=68ae9c56-b648-45f2-b7d3-c65feb9b3d20&amp;tenantId=72f988bf-86f1-41af-91ab-2d7cd011db47" TargetMode="External"/><Relationship Id="rId2" Type="http://schemas.openxmlformats.org/officeDocument/2006/relationships/hyperlink" Target="mailto:pytalk@microsoft.com" TargetMode="External"/><Relationship Id="rId1" Type="http://schemas.openxmlformats.org/officeDocument/2006/relationships/slideLayout" Target="../slideLayouts/slideLayout2.xml"/><Relationship Id="rId6" Type="http://schemas.openxmlformats.org/officeDocument/2006/relationships/hyperlink" Target="https://github.com/annatisch/PythonPerfTalk" TargetMode="External"/><Relationship Id="rId5" Type="http://schemas.openxmlformats.org/officeDocument/2006/relationships/hyperlink" Target="https://github.com/Azure/azure-uamqp-python/tree/pyproto" TargetMode="External"/><Relationship Id="rId4" Type="http://schemas.openxmlformats.org/officeDocument/2006/relationships/hyperlink" Target="https://teams.microsoft.com/l/team/19%3af6d52ac6465c40ea80dc86b8be3825aa%40thread.skype/conversations?groupId=3e17dcb0-4257-4a30-b843-77f47f1d4121&amp;tenantId=72f988bf-86f1-41af-91ab-2d7cd011db47"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801BA-16F7-4947-8B09-2689C97DB807}"/>
              </a:ext>
            </a:extLst>
          </p:cNvPr>
          <p:cNvSpPr>
            <a:spLocks noGrp="1"/>
          </p:cNvSpPr>
          <p:nvPr>
            <p:ph type="ctrTitle"/>
          </p:nvPr>
        </p:nvSpPr>
        <p:spPr>
          <a:xfrm>
            <a:off x="1915128" y="2296435"/>
            <a:ext cx="8361229" cy="2098226"/>
          </a:xfrm>
        </p:spPr>
        <p:txBody>
          <a:bodyPr/>
          <a:lstStyle/>
          <a:p>
            <a:br>
              <a:rPr lang="en-US" sz="8800" cap="none" dirty="0">
                <a:latin typeface="Magneto" panose="04030805050802020D02" pitchFamily="82" charset="0"/>
              </a:rPr>
            </a:br>
            <a:r>
              <a:rPr lang="en-US" sz="2300" cap="none" dirty="0">
                <a:latin typeface="Courier New" panose="02070309020205020404" pitchFamily="49" charset="0"/>
                <a:cs typeface="Courier New" panose="02070309020205020404" pitchFamily="49" charset="0"/>
              </a:rPr>
              <a:t>a brief introduction to</a:t>
            </a:r>
            <a:br>
              <a:rPr lang="en-US" sz="8800" cap="none" dirty="0">
                <a:latin typeface="Magneto" panose="04030805050802020D02" pitchFamily="82" charset="0"/>
              </a:rPr>
            </a:br>
            <a:r>
              <a:rPr lang="en-US" sz="8800" cap="none" dirty="0">
                <a:latin typeface="Magneto" panose="04030805050802020D02" pitchFamily="82" charset="0"/>
              </a:rPr>
              <a:t>Performant</a:t>
            </a:r>
            <a:br>
              <a:rPr lang="en-US" sz="8800" cap="none" dirty="0">
                <a:latin typeface="Magneto" panose="04030805050802020D02" pitchFamily="82" charset="0"/>
              </a:rPr>
            </a:br>
            <a:r>
              <a:rPr lang="en-US" sz="8800" cap="none" dirty="0">
                <a:latin typeface="Magneto" panose="04030805050802020D02" pitchFamily="82" charset="0"/>
              </a:rPr>
              <a:t>Python</a:t>
            </a:r>
            <a:endParaRPr lang="en-US" sz="8800" dirty="0">
              <a:latin typeface="Magneto" panose="04030805050802020D02" pitchFamily="82" charset="0"/>
            </a:endParaRPr>
          </a:p>
        </p:txBody>
      </p:sp>
      <p:sp>
        <p:nvSpPr>
          <p:cNvPr id="3" name="Subtitle 2">
            <a:extLst>
              <a:ext uri="{FF2B5EF4-FFF2-40B4-BE49-F238E27FC236}">
                <a16:creationId xmlns:a16="http://schemas.microsoft.com/office/drawing/2014/main" id="{DD5C8213-A682-48F4-8FF8-36EBE42F3D89}"/>
              </a:ext>
            </a:extLst>
          </p:cNvPr>
          <p:cNvSpPr>
            <a:spLocks noGrp="1"/>
          </p:cNvSpPr>
          <p:nvPr>
            <p:ph type="subTitle" idx="1"/>
          </p:nvPr>
        </p:nvSpPr>
        <p:spPr>
          <a:xfrm>
            <a:off x="2587414" y="4647152"/>
            <a:ext cx="7030720" cy="1089854"/>
          </a:xfrm>
        </p:spPr>
        <p:txBody>
          <a:bodyPr/>
          <a:lstStyle/>
          <a:p>
            <a:r>
              <a:rPr lang="en-US" dirty="0">
                <a:latin typeface="Courier New" panose="02070309020205020404" pitchFamily="49" charset="0"/>
                <a:cs typeface="Courier New" panose="02070309020205020404" pitchFamily="49" charset="0"/>
              </a:rPr>
              <a:t>analysis, testing, tools and techniques</a:t>
            </a:r>
          </a:p>
        </p:txBody>
      </p:sp>
    </p:spTree>
    <p:extLst>
      <p:ext uri="{BB962C8B-B14F-4D97-AF65-F5344CB8AC3E}">
        <p14:creationId xmlns:p14="http://schemas.microsoft.com/office/powerpoint/2010/main" val="689329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3A59F-3644-4C2E-AC25-3AF0186ADDC6}"/>
              </a:ext>
            </a:extLst>
          </p:cNvPr>
          <p:cNvSpPr>
            <a:spLocks noGrp="1"/>
          </p:cNvSpPr>
          <p:nvPr>
            <p:ph type="title"/>
          </p:nvPr>
        </p:nvSpPr>
        <p:spPr/>
        <p:txBody>
          <a:bodyPr/>
          <a:lstStyle/>
          <a:p>
            <a:r>
              <a:rPr lang="en-US" spc="-300" dirty="0">
                <a:latin typeface="Courier New" panose="02070309020205020404" pitchFamily="49" charset="0"/>
                <a:cs typeface="Courier New" panose="02070309020205020404" pitchFamily="49" charset="0"/>
              </a:rPr>
              <a:t>step 2. profile</a:t>
            </a:r>
          </a:p>
        </p:txBody>
      </p:sp>
      <p:sp>
        <p:nvSpPr>
          <p:cNvPr id="3" name="Content Placeholder 2">
            <a:extLst>
              <a:ext uri="{FF2B5EF4-FFF2-40B4-BE49-F238E27FC236}">
                <a16:creationId xmlns:a16="http://schemas.microsoft.com/office/drawing/2014/main" id="{DBCA6938-2A07-4C7F-A8C1-60A972654416}"/>
              </a:ext>
            </a:extLst>
          </p:cNvPr>
          <p:cNvSpPr>
            <a:spLocks noGrp="1"/>
          </p:cNvSpPr>
          <p:nvPr>
            <p:ph idx="1"/>
          </p:nvPr>
        </p:nvSpPr>
        <p:spPr/>
        <p:txBody>
          <a:bodyPr>
            <a:normAutofit fontScale="92500" lnSpcReduction="10000"/>
          </a:bodyPr>
          <a:lstStyle/>
          <a:p>
            <a:r>
              <a:rPr lang="en-US" sz="2400" dirty="0"/>
              <a:t>Tools:</a:t>
            </a:r>
          </a:p>
          <a:p>
            <a:pPr lvl="1"/>
            <a:r>
              <a:rPr lang="en-US" sz="2400" dirty="0" err="1">
                <a:hlinkClick r:id="rId3"/>
              </a:rPr>
              <a:t>cProfile</a:t>
            </a:r>
            <a:r>
              <a:rPr lang="en-US" sz="2400" dirty="0">
                <a:hlinkClick r:id="rId3"/>
              </a:rPr>
              <a:t>/profile</a:t>
            </a:r>
            <a:endParaRPr lang="en-US" sz="2600" dirty="0"/>
          </a:p>
          <a:p>
            <a:pPr lvl="1"/>
            <a:r>
              <a:rPr lang="en-US" sz="2400" dirty="0">
                <a:hlinkClick r:id="rId4"/>
              </a:rPr>
              <a:t>PyCharm</a:t>
            </a:r>
            <a:endParaRPr lang="en-US" sz="2400" dirty="0"/>
          </a:p>
          <a:p>
            <a:pPr lvl="1"/>
            <a:r>
              <a:rPr lang="en-US" sz="2400" dirty="0" err="1">
                <a:hlinkClick r:id="rId5"/>
              </a:rPr>
              <a:t>SnakeViz</a:t>
            </a:r>
            <a:endParaRPr lang="en-US" sz="2400" dirty="0"/>
          </a:p>
          <a:p>
            <a:pPr lvl="1"/>
            <a:r>
              <a:rPr lang="en-US" sz="2400" dirty="0">
                <a:hlinkClick r:id="rId6"/>
              </a:rPr>
              <a:t>Austin</a:t>
            </a:r>
            <a:endParaRPr lang="en-US" sz="2400" dirty="0"/>
          </a:p>
          <a:p>
            <a:r>
              <a:rPr lang="en-US" sz="2400" dirty="0"/>
              <a:t>Profiling can help us see:</a:t>
            </a:r>
          </a:p>
          <a:p>
            <a:pPr lvl="1"/>
            <a:r>
              <a:rPr lang="en-US" sz="2400" dirty="0"/>
              <a:t>Which areas are computationally expensive (how much time).</a:t>
            </a:r>
          </a:p>
          <a:p>
            <a:pPr lvl="1"/>
            <a:r>
              <a:rPr lang="en-US" sz="2400" dirty="0"/>
              <a:t>Which areas are excessively repetitive (how many times).</a:t>
            </a:r>
          </a:p>
          <a:p>
            <a:pPr lvl="1"/>
            <a:r>
              <a:rPr lang="en-US" sz="2400" dirty="0"/>
              <a:t>Time wasted unproductively (methods that shouldn’t be there).</a:t>
            </a:r>
          </a:p>
          <a:p>
            <a:endParaRPr lang="en-US" sz="2400" dirty="0"/>
          </a:p>
        </p:txBody>
      </p:sp>
    </p:spTree>
    <p:extLst>
      <p:ext uri="{BB962C8B-B14F-4D97-AF65-F5344CB8AC3E}">
        <p14:creationId xmlns:p14="http://schemas.microsoft.com/office/powerpoint/2010/main" val="2067324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F6D13-328A-4FC2-90FE-DE95EFD0772A}"/>
              </a:ext>
            </a:extLst>
          </p:cNvPr>
          <p:cNvSpPr>
            <a:spLocks noGrp="1"/>
          </p:cNvSpPr>
          <p:nvPr>
            <p:ph type="title"/>
          </p:nvPr>
        </p:nvSpPr>
        <p:spPr/>
        <p:txBody>
          <a:bodyPr/>
          <a:lstStyle/>
          <a:p>
            <a:r>
              <a:rPr lang="en-US" spc="-300" dirty="0">
                <a:latin typeface="Courier New" panose="02070309020205020404" pitchFamily="49" charset="0"/>
                <a:cs typeface="Courier New" panose="02070309020205020404" pitchFamily="49" charset="0"/>
              </a:rPr>
              <a:t>example: </a:t>
            </a:r>
            <a:r>
              <a:rPr lang="en-US" spc="-300" dirty="0" err="1">
                <a:latin typeface="Courier New" panose="02070309020205020404" pitchFamily="49" charset="0"/>
                <a:cs typeface="Courier New" panose="02070309020205020404" pitchFamily="49" charset="0"/>
              </a:rPr>
              <a:t>amqp</a:t>
            </a:r>
            <a:r>
              <a:rPr lang="en-US" spc="-300" dirty="0">
                <a:latin typeface="Courier New" panose="02070309020205020404" pitchFamily="49" charset="0"/>
                <a:cs typeface="Courier New" panose="02070309020205020404" pitchFamily="49" charset="0"/>
              </a:rPr>
              <a:t> frame decode</a:t>
            </a:r>
          </a:p>
        </p:txBody>
      </p:sp>
      <p:sp>
        <p:nvSpPr>
          <p:cNvPr id="3" name="Content Placeholder 2">
            <a:extLst>
              <a:ext uri="{FF2B5EF4-FFF2-40B4-BE49-F238E27FC236}">
                <a16:creationId xmlns:a16="http://schemas.microsoft.com/office/drawing/2014/main" id="{C287EB41-3023-4CE8-BCA7-BAF5CE5F1EFC}"/>
              </a:ext>
            </a:extLst>
          </p:cNvPr>
          <p:cNvSpPr>
            <a:spLocks noGrp="1"/>
          </p:cNvSpPr>
          <p:nvPr>
            <p:ph idx="1"/>
          </p:nvPr>
        </p:nvSpPr>
        <p:spPr>
          <a:xfrm>
            <a:off x="1371600" y="2286000"/>
            <a:ext cx="10353040" cy="3581400"/>
          </a:xfrm>
        </p:spPr>
        <p:txBody>
          <a:bodyPr>
            <a:normAutofit/>
          </a:bodyPr>
          <a:lstStyle/>
          <a:p>
            <a:pPr marL="0" indent="0">
              <a:buNone/>
            </a:pPr>
            <a:r>
              <a:rPr lang="en-US" b="0" dirty="0">
                <a:solidFill>
                  <a:srgbClr val="0000FF"/>
                </a:solidFill>
                <a:effectLst/>
                <a:latin typeface="Consolas" panose="020B0609020204030204" pitchFamily="49" charset="0"/>
              </a:rPr>
              <a:t>from</a:t>
            </a:r>
            <a:r>
              <a:rPr lang="en-US" b="0" dirty="0">
                <a:solidFill>
                  <a:srgbClr val="000000"/>
                </a:solidFill>
                <a:effectLst/>
                <a:latin typeface="Consolas" panose="020B0609020204030204" pitchFamily="49" charset="0"/>
              </a:rPr>
              <a:t> decode_v1 </a:t>
            </a:r>
            <a:r>
              <a:rPr lang="en-US" b="0" dirty="0">
                <a:solidFill>
                  <a:srgbClr val="0000FF"/>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decode_frame</a:t>
            </a:r>
            <a:endParaRPr lang="en-US" b="0" dirty="0">
              <a:solidFill>
                <a:srgbClr val="000000"/>
              </a:solidFill>
              <a:effectLst/>
              <a:latin typeface="Consolas" panose="020B0609020204030204" pitchFamily="49" charset="0"/>
            </a:endParaRPr>
          </a:p>
          <a:p>
            <a:pPr marL="0" indent="0">
              <a:buNone/>
            </a:pP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err="1">
                <a:solidFill>
                  <a:srgbClr val="000000"/>
                </a:solidFill>
                <a:effectLst/>
                <a:latin typeface="Consolas" panose="020B0609020204030204" pitchFamily="49" charset="0"/>
              </a:rPr>
              <a:t>frame_bytes</a:t>
            </a:r>
            <a:r>
              <a:rPr lang="en-US" b="0" dirty="0">
                <a:solidFill>
                  <a:srgbClr val="000000"/>
                </a:solidFill>
                <a:effectLst/>
                <a:latin typeface="Consolas" panose="020B0609020204030204" pitchFamily="49" charset="0"/>
              </a:rPr>
              <a:t> =   </a:t>
            </a:r>
            <a:r>
              <a:rPr lang="en-US" sz="1800" b="0" dirty="0">
                <a:solidFill>
                  <a:srgbClr val="0000FF"/>
                </a:solidFill>
                <a:effectLst/>
                <a:latin typeface="Consolas" panose="020B0609020204030204" pitchFamily="49" charset="0"/>
              </a:rPr>
              <a:t>b</a:t>
            </a:r>
            <a:r>
              <a:rPr lang="en-US" sz="1800" b="0" dirty="0">
                <a:solidFill>
                  <a:srgbClr val="A31515"/>
                </a:solidFill>
                <a:effectLst/>
                <a:latin typeface="Consolas" panose="020B0609020204030204" pitchFamily="49" charset="0"/>
              </a:rPr>
              <a:t>'\x00S\x11\xc0\x15\x08@Cp\x00\x01\x00\x00p\x00\x01\x00\x00p\</a:t>
            </a:r>
            <a:r>
              <a:rPr lang="en-US" sz="1800" b="0" dirty="0" err="1">
                <a:solidFill>
                  <a:srgbClr val="A31515"/>
                </a:solidFill>
                <a:effectLst/>
                <a:latin typeface="Consolas" panose="020B0609020204030204" pitchFamily="49" charset="0"/>
              </a:rPr>
              <a:t>xff</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xff</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xff</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xff</a:t>
            </a:r>
            <a:r>
              <a:rPr lang="en-US" sz="1800" b="0" dirty="0">
                <a:solidFill>
                  <a:srgbClr val="A31515"/>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marL="0" indent="0">
              <a:buNone/>
            </a:pP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def</a:t>
            </a:r>
            <a:r>
              <a:rPr lang="en-US" b="0" dirty="0">
                <a:solidFill>
                  <a:srgbClr val="000000"/>
                </a:solidFill>
                <a:effectLst/>
                <a:latin typeface="Consolas" panose="020B0609020204030204" pitchFamily="49" charset="0"/>
              </a:rPr>
              <a:t> decode_lots_of_frames1():</a:t>
            </a:r>
          </a:p>
          <a:p>
            <a:pPr marL="0" indent="0">
              <a:buNone/>
            </a:pPr>
            <a:r>
              <a:rPr lang="en-US" dirty="0">
                <a:solidFill>
                  <a:srgbClr val="000000"/>
                </a:solidFill>
                <a:latin typeface="Consolas" panose="020B0609020204030204" pitchFamily="49" charset="0"/>
              </a:rPr>
              <a:t>    </a:t>
            </a:r>
            <a:r>
              <a:rPr lang="en-US" b="0" dirty="0">
                <a:solidFill>
                  <a:srgbClr val="0000FF"/>
                </a:solidFill>
                <a:effectLst/>
                <a:latin typeface="Consolas" panose="020B0609020204030204" pitchFamily="49" charset="0"/>
              </a:rPr>
              <a:t>for</a:t>
            </a:r>
            <a:r>
              <a:rPr lang="en-US" b="0" dirty="0">
                <a:solidFill>
                  <a:srgbClr val="000000"/>
                </a:solidFill>
                <a:effectLst/>
                <a:latin typeface="Consolas" panose="020B0609020204030204" pitchFamily="49" charset="0"/>
              </a:rPr>
              <a:t> _ </a:t>
            </a:r>
            <a:r>
              <a:rPr lang="en-US" b="0" dirty="0">
                <a:solidFill>
                  <a:srgbClr val="0000FF"/>
                </a:solidFill>
                <a:effectLst/>
                <a:latin typeface="Consolas" panose="020B0609020204030204" pitchFamily="49" charset="0"/>
              </a:rPr>
              <a:t>in</a:t>
            </a:r>
            <a:r>
              <a:rPr lang="en-US" b="0" dirty="0">
                <a:solidFill>
                  <a:srgbClr val="000000"/>
                </a:solidFill>
                <a:effectLst/>
                <a:latin typeface="Consolas" panose="020B0609020204030204" pitchFamily="49" charset="0"/>
              </a:rPr>
              <a:t> range(</a:t>
            </a:r>
            <a:r>
              <a:rPr lang="en-US" b="0" dirty="0">
                <a:solidFill>
                  <a:srgbClr val="098658"/>
                </a:solidFill>
                <a:effectLst/>
                <a:latin typeface="Consolas" panose="020B0609020204030204" pitchFamily="49" charset="0"/>
              </a:rPr>
              <a:t>150000</a:t>
            </a:r>
            <a:r>
              <a:rPr lang="en-US" b="0" dirty="0">
                <a:solidFill>
                  <a:srgbClr val="000000"/>
                </a:solidFill>
                <a:effectLst/>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b="0" dirty="0" err="1">
                <a:solidFill>
                  <a:srgbClr val="000000"/>
                </a:solidFill>
                <a:effectLst/>
                <a:latin typeface="Consolas" panose="020B0609020204030204" pitchFamily="49" charset="0"/>
              </a:rPr>
              <a:t>decode_frame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frame_bytes</a:t>
            </a:r>
            <a:r>
              <a:rPr lang="en-US" b="0" dirty="0">
                <a:solidFill>
                  <a:srgbClr val="000000"/>
                </a:solidFill>
                <a:effectLst/>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3245466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E429C-771E-49CE-AFCD-A2CC997207AE}"/>
              </a:ext>
            </a:extLst>
          </p:cNvPr>
          <p:cNvSpPr>
            <a:spLocks noGrp="1"/>
          </p:cNvSpPr>
          <p:nvPr>
            <p:ph type="title"/>
          </p:nvPr>
        </p:nvSpPr>
        <p:spPr>
          <a:xfrm>
            <a:off x="1023562" y="685800"/>
            <a:ext cx="10493524" cy="1485900"/>
          </a:xfrm>
        </p:spPr>
        <p:txBody>
          <a:bodyPr>
            <a:normAutofit/>
          </a:bodyPr>
          <a:lstStyle/>
          <a:p>
            <a:r>
              <a:rPr lang="en-US" spc="-300" dirty="0">
                <a:latin typeface="Courier New" panose="02070309020205020404" pitchFamily="49" charset="0"/>
                <a:cs typeface="Courier New" panose="02070309020205020404" pitchFamily="49" charset="0"/>
              </a:rPr>
              <a:t>example: running the profiler</a:t>
            </a:r>
          </a:p>
        </p:txBody>
      </p:sp>
      <p:sp>
        <p:nvSpPr>
          <p:cNvPr id="10" name="Rectangle 9">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A9C3B3A0-FE11-42BD-86FA-6005EFFC7B27}"/>
              </a:ext>
            </a:extLst>
          </p:cNvPr>
          <p:cNvSpPr>
            <a:spLocks noGrp="1"/>
          </p:cNvSpPr>
          <p:nvPr>
            <p:ph idx="1"/>
          </p:nvPr>
        </p:nvSpPr>
        <p:spPr>
          <a:xfrm>
            <a:off x="1023562" y="2286000"/>
            <a:ext cx="5370465" cy="3581400"/>
          </a:xfrm>
        </p:spPr>
        <p:txBody>
          <a:bodyPr>
            <a:normAutofit/>
          </a:bodyPr>
          <a:lstStyle/>
          <a:p>
            <a:pPr marL="0" indent="0">
              <a:buNone/>
            </a:pPr>
            <a:r>
              <a:rPr lang="en-US" sz="1800" b="0" dirty="0">
                <a:effectLst/>
                <a:latin typeface="Consolas" panose="020B0609020204030204" pitchFamily="49" charset="0"/>
              </a:rPr>
              <a:t>&gt; python -m </a:t>
            </a:r>
            <a:r>
              <a:rPr lang="en-US" sz="1800" b="0" dirty="0" err="1">
                <a:effectLst/>
                <a:latin typeface="Consolas" panose="020B0609020204030204" pitchFamily="49" charset="0"/>
              </a:rPr>
              <a:t>cProfile</a:t>
            </a:r>
            <a:r>
              <a:rPr lang="en-US" sz="1800" b="0" dirty="0">
                <a:effectLst/>
                <a:latin typeface="Consolas" panose="020B0609020204030204" pitchFamily="49" charset="0"/>
              </a:rPr>
              <a:t> -o [OUTPUT] [INPUT]</a:t>
            </a:r>
          </a:p>
          <a:p>
            <a:pPr marL="0" indent="0">
              <a:buNone/>
            </a:pPr>
            <a:endParaRPr lang="en-US" sz="1800" dirty="0"/>
          </a:p>
        </p:txBody>
      </p:sp>
      <p:pic>
        <p:nvPicPr>
          <p:cNvPr id="5" name="Picture 4" descr="A screenshot of a windows command line demonstrating the command to profile a specific Python script and write the results to an output file.">
            <a:extLst>
              <a:ext uri="{FF2B5EF4-FFF2-40B4-BE49-F238E27FC236}">
                <a16:creationId xmlns:a16="http://schemas.microsoft.com/office/drawing/2014/main" id="{EE558AF5-CDC3-478B-AECE-42CAF2976CB8}"/>
              </a:ext>
            </a:extLst>
          </p:cNvPr>
          <p:cNvPicPr>
            <a:picLocks noChangeAspect="1"/>
          </p:cNvPicPr>
          <p:nvPr/>
        </p:nvPicPr>
        <p:blipFill>
          <a:blip r:embed="rId2"/>
          <a:stretch>
            <a:fillRect/>
          </a:stretch>
        </p:blipFill>
        <p:spPr>
          <a:xfrm>
            <a:off x="3544530" y="3457836"/>
            <a:ext cx="8114789" cy="2109844"/>
          </a:xfrm>
          <a:prstGeom prst="rect">
            <a:avLst/>
          </a:prstGeom>
        </p:spPr>
      </p:pic>
    </p:spTree>
    <p:extLst>
      <p:ext uri="{BB962C8B-B14F-4D97-AF65-F5344CB8AC3E}">
        <p14:creationId xmlns:p14="http://schemas.microsoft.com/office/powerpoint/2010/main" val="3900412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0D036D-5E2A-4452-8AB2-849A74251327}"/>
              </a:ext>
            </a:extLst>
          </p:cNvPr>
          <p:cNvSpPr>
            <a:spLocks noGrp="1"/>
          </p:cNvSpPr>
          <p:nvPr>
            <p:ph type="title" idx="4294967295"/>
          </p:nvPr>
        </p:nvSpPr>
        <p:spPr>
          <a:xfrm>
            <a:off x="1371600" y="-1485900"/>
            <a:ext cx="9601200" cy="1485900"/>
          </a:xfrm>
        </p:spPr>
        <p:txBody>
          <a:bodyPr vert="horz" lIns="91440" tIns="45720" rIns="91440" bIns="45720" rtlCol="0" anchor="b">
            <a:normAutofit/>
          </a:bodyPr>
          <a:lstStyle/>
          <a:p>
            <a:r>
              <a:rPr lang="en-US" dirty="0" err="1"/>
              <a:t>Pycharm</a:t>
            </a:r>
            <a:r>
              <a:rPr lang="en-US" dirty="0"/>
              <a:t> screenshot: profile results table</a:t>
            </a:r>
          </a:p>
        </p:txBody>
      </p:sp>
      <p:pic>
        <p:nvPicPr>
          <p:cNvPr id="3" name="Picture 2" descr="A screenshot from PyCharm displaying the tabulated profiling data.&#10;The table displays the top 18 method calls, with three columns of statistics: the number of times the method was called, it's total cumulative runtime, and it's total runtime exclusive of the runtime of any child method calls.">
            <a:extLst>
              <a:ext uri="{FF2B5EF4-FFF2-40B4-BE49-F238E27FC236}">
                <a16:creationId xmlns:a16="http://schemas.microsoft.com/office/drawing/2014/main" id="{D7FCB71F-22A8-47B6-94EA-4E969B2FAFC7}"/>
              </a:ext>
            </a:extLst>
          </p:cNvPr>
          <p:cNvPicPr>
            <a:picLocks noChangeAspect="1"/>
          </p:cNvPicPr>
          <p:nvPr/>
        </p:nvPicPr>
        <p:blipFill>
          <a:blip r:embed="rId2"/>
          <a:stretch>
            <a:fillRect/>
          </a:stretch>
        </p:blipFill>
        <p:spPr>
          <a:xfrm>
            <a:off x="1412634" y="403068"/>
            <a:ext cx="9366731" cy="6051861"/>
          </a:xfrm>
          <a:prstGeom prst="rect">
            <a:avLst/>
          </a:prstGeom>
        </p:spPr>
      </p:pic>
    </p:spTree>
    <p:extLst>
      <p:ext uri="{BB962C8B-B14F-4D97-AF65-F5344CB8AC3E}">
        <p14:creationId xmlns:p14="http://schemas.microsoft.com/office/powerpoint/2010/main" val="2542526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D9043B-98B9-4AEE-A3EA-1DE64BAA100A}"/>
              </a:ext>
            </a:extLst>
          </p:cNvPr>
          <p:cNvSpPr>
            <a:spLocks noGrp="1"/>
          </p:cNvSpPr>
          <p:nvPr>
            <p:ph type="title" idx="4294967295"/>
          </p:nvPr>
        </p:nvSpPr>
        <p:spPr>
          <a:xfrm>
            <a:off x="1371600" y="-1485900"/>
            <a:ext cx="9601200" cy="1485900"/>
          </a:xfrm>
        </p:spPr>
        <p:txBody>
          <a:bodyPr vert="horz" lIns="91440" tIns="45720" rIns="91440" bIns="45720" rtlCol="0" anchor="b">
            <a:normAutofit/>
          </a:bodyPr>
          <a:lstStyle/>
          <a:p>
            <a:r>
              <a:rPr lang="en-US" dirty="0" err="1"/>
              <a:t>Pycharm</a:t>
            </a:r>
            <a:r>
              <a:rPr lang="en-US" dirty="0"/>
              <a:t> screenshot: profile results table with primary functions</a:t>
            </a:r>
          </a:p>
        </p:txBody>
      </p:sp>
      <p:pic>
        <p:nvPicPr>
          <p:cNvPr id="3" name="Picture 2" descr="The same screenshot from the previous slide, displaying the tabulated profiling data.&#10;This time the methods called directly from our script have been highlighted, demonstrating that they cumulatively account for 99% of the runtime, or 12.8% when considered exclusive of their child methods.">
            <a:extLst>
              <a:ext uri="{FF2B5EF4-FFF2-40B4-BE49-F238E27FC236}">
                <a16:creationId xmlns:a16="http://schemas.microsoft.com/office/drawing/2014/main" id="{DC2F1643-EE24-4BC2-8A5E-EDF75D0959FB}"/>
              </a:ext>
            </a:extLst>
          </p:cNvPr>
          <p:cNvPicPr>
            <a:picLocks noChangeAspect="1"/>
          </p:cNvPicPr>
          <p:nvPr/>
        </p:nvPicPr>
        <p:blipFill>
          <a:blip r:embed="rId2"/>
          <a:stretch>
            <a:fillRect/>
          </a:stretch>
        </p:blipFill>
        <p:spPr>
          <a:xfrm>
            <a:off x="1412634" y="403069"/>
            <a:ext cx="9366731" cy="6051861"/>
          </a:xfrm>
          <a:prstGeom prst="rect">
            <a:avLst/>
          </a:prstGeom>
        </p:spPr>
      </p:pic>
    </p:spTree>
    <p:extLst>
      <p:ext uri="{BB962C8B-B14F-4D97-AF65-F5344CB8AC3E}">
        <p14:creationId xmlns:p14="http://schemas.microsoft.com/office/powerpoint/2010/main" val="90107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D0661D-943D-41DA-BA35-676FA0549388}"/>
              </a:ext>
            </a:extLst>
          </p:cNvPr>
          <p:cNvSpPr>
            <a:spLocks noGrp="1"/>
          </p:cNvSpPr>
          <p:nvPr>
            <p:ph type="title" idx="4294967295"/>
          </p:nvPr>
        </p:nvSpPr>
        <p:spPr>
          <a:xfrm>
            <a:off x="1371600" y="-1485900"/>
            <a:ext cx="9601200" cy="1485900"/>
          </a:xfrm>
        </p:spPr>
        <p:txBody>
          <a:bodyPr vert="horz" lIns="91440" tIns="45720" rIns="91440" bIns="45720" rtlCol="0" anchor="b">
            <a:normAutofit/>
          </a:bodyPr>
          <a:lstStyle/>
          <a:p>
            <a:r>
              <a:rPr lang="en-US" dirty="0" err="1"/>
              <a:t>Pycharm</a:t>
            </a:r>
            <a:r>
              <a:rPr lang="en-US" dirty="0"/>
              <a:t> screenshot: profile results table with calculation functions</a:t>
            </a:r>
          </a:p>
        </p:txBody>
      </p:sp>
      <p:pic>
        <p:nvPicPr>
          <p:cNvPr id="3" name="Picture 2" descr="The same screenshot from the previous slide, displaying the tabulated profiling data.&#10;This time the methods that actually do most of the decoding work have been highlighted, demonstrating that they only account for about 5% of the runtime.">
            <a:extLst>
              <a:ext uri="{FF2B5EF4-FFF2-40B4-BE49-F238E27FC236}">
                <a16:creationId xmlns:a16="http://schemas.microsoft.com/office/drawing/2014/main" id="{15D654FF-D7A7-4FB4-B39D-EC919E9D8B05}"/>
              </a:ext>
            </a:extLst>
          </p:cNvPr>
          <p:cNvPicPr>
            <a:picLocks noChangeAspect="1"/>
          </p:cNvPicPr>
          <p:nvPr/>
        </p:nvPicPr>
        <p:blipFill>
          <a:blip r:embed="rId2"/>
          <a:stretch>
            <a:fillRect/>
          </a:stretch>
        </p:blipFill>
        <p:spPr>
          <a:xfrm>
            <a:off x="1412634" y="403069"/>
            <a:ext cx="9366731" cy="6051861"/>
          </a:xfrm>
          <a:prstGeom prst="rect">
            <a:avLst/>
          </a:prstGeom>
        </p:spPr>
      </p:pic>
    </p:spTree>
    <p:extLst>
      <p:ext uri="{BB962C8B-B14F-4D97-AF65-F5344CB8AC3E}">
        <p14:creationId xmlns:p14="http://schemas.microsoft.com/office/powerpoint/2010/main" val="2010612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AC058B8-097E-4345-9BE9-A23A046DFEC0}"/>
              </a:ext>
            </a:extLst>
          </p:cNvPr>
          <p:cNvSpPr>
            <a:spLocks noGrp="1"/>
          </p:cNvSpPr>
          <p:nvPr>
            <p:ph type="title" idx="4294967295"/>
          </p:nvPr>
        </p:nvSpPr>
        <p:spPr>
          <a:xfrm>
            <a:off x="1371600" y="-1485900"/>
            <a:ext cx="9601200" cy="1485900"/>
          </a:xfrm>
        </p:spPr>
        <p:txBody>
          <a:bodyPr vert="horz" lIns="91440" tIns="45720" rIns="91440" bIns="45720" rtlCol="0" anchor="b">
            <a:normAutofit/>
          </a:bodyPr>
          <a:lstStyle/>
          <a:p>
            <a:r>
              <a:rPr lang="en-US" dirty="0" err="1"/>
              <a:t>Pycharm</a:t>
            </a:r>
            <a:r>
              <a:rPr lang="en-US" dirty="0"/>
              <a:t> screenshot: profile results table with read functions</a:t>
            </a:r>
          </a:p>
        </p:txBody>
      </p:sp>
      <p:pic>
        <p:nvPicPr>
          <p:cNvPr id="7" name="Picture 6" descr="The same screenshot from the previous slide, displaying the tabulated profiling data.&#10;This time unproductive methods that are reading bytes from the buffer have been highlighted, demonstrating that they account for 12.8% of the runtime.">
            <a:extLst>
              <a:ext uri="{FF2B5EF4-FFF2-40B4-BE49-F238E27FC236}">
                <a16:creationId xmlns:a16="http://schemas.microsoft.com/office/drawing/2014/main" id="{347D933B-9143-4076-8D58-89AD12FCC1B8}"/>
              </a:ext>
            </a:extLst>
          </p:cNvPr>
          <p:cNvPicPr>
            <a:picLocks noChangeAspect="1"/>
          </p:cNvPicPr>
          <p:nvPr/>
        </p:nvPicPr>
        <p:blipFill>
          <a:blip r:embed="rId2"/>
          <a:stretch>
            <a:fillRect/>
          </a:stretch>
        </p:blipFill>
        <p:spPr>
          <a:xfrm>
            <a:off x="1412634" y="403069"/>
            <a:ext cx="9366731" cy="6051861"/>
          </a:xfrm>
          <a:prstGeom prst="rect">
            <a:avLst/>
          </a:prstGeom>
        </p:spPr>
      </p:pic>
    </p:spTree>
    <p:extLst>
      <p:ext uri="{BB962C8B-B14F-4D97-AF65-F5344CB8AC3E}">
        <p14:creationId xmlns:p14="http://schemas.microsoft.com/office/powerpoint/2010/main" val="3294472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CA019-4171-45B0-A126-B95B07048407}"/>
              </a:ext>
            </a:extLst>
          </p:cNvPr>
          <p:cNvSpPr>
            <a:spLocks noGrp="1"/>
          </p:cNvSpPr>
          <p:nvPr>
            <p:ph type="title"/>
          </p:nvPr>
        </p:nvSpPr>
        <p:spPr/>
        <p:txBody>
          <a:bodyPr/>
          <a:lstStyle/>
          <a:p>
            <a:r>
              <a:rPr lang="en-US" spc="-300" dirty="0">
                <a:latin typeface="Courier New" panose="02070309020205020404" pitchFamily="49" charset="0"/>
                <a:cs typeface="Courier New" panose="02070309020205020404" pitchFamily="49" charset="0"/>
              </a:rPr>
              <a:t>example: reading bytes</a:t>
            </a:r>
          </a:p>
        </p:txBody>
      </p:sp>
      <p:sp>
        <p:nvSpPr>
          <p:cNvPr id="3" name="Content Placeholder 2">
            <a:extLst>
              <a:ext uri="{FF2B5EF4-FFF2-40B4-BE49-F238E27FC236}">
                <a16:creationId xmlns:a16="http://schemas.microsoft.com/office/drawing/2014/main" id="{2E4A24DB-52BA-4698-B97A-CB1D04E937C0}"/>
              </a:ext>
            </a:extLst>
          </p:cNvPr>
          <p:cNvSpPr>
            <a:spLocks noGrp="1"/>
          </p:cNvSpPr>
          <p:nvPr>
            <p:ph idx="1"/>
          </p:nvPr>
        </p:nvSpPr>
        <p:spPr/>
        <p:txBody>
          <a:bodyPr>
            <a:normAutofit/>
          </a:bodyPr>
          <a:lstStyle/>
          <a:p>
            <a:pPr marL="0" indent="0">
              <a:buNone/>
            </a:pPr>
            <a:r>
              <a:rPr lang="en-US" b="0" dirty="0">
                <a:solidFill>
                  <a:srgbClr val="0000FF"/>
                </a:solidFill>
                <a:effectLst/>
                <a:latin typeface="Consolas" panose="020B0609020204030204" pitchFamily="49" charset="0"/>
              </a:rPr>
              <a:t>def</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decode_frame</a:t>
            </a:r>
            <a:r>
              <a:rPr lang="en-US" b="0" dirty="0">
                <a:solidFill>
                  <a:srgbClr val="000000"/>
                </a:solidFill>
                <a:effectLst/>
                <a:latin typeface="Consolas" panose="020B0609020204030204" pitchFamily="49" charset="0"/>
              </a:rPr>
              <a:t>(data, offset=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byte_buffer</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BytesIO</a:t>
            </a:r>
            <a:r>
              <a:rPr lang="en-US" b="0" dirty="0">
                <a:solidFill>
                  <a:srgbClr val="000000"/>
                </a:solidFill>
                <a:effectLst/>
                <a:latin typeface="Consolas" panose="020B0609020204030204" pitchFamily="49" charset="0"/>
              </a:rPr>
              <a:t>(data[offset:])</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p>
          <a:p>
            <a:pPr marL="0" indent="0">
              <a:buNone/>
            </a:pPr>
            <a:endParaRPr lang="en-US" dirty="0">
              <a:solidFill>
                <a:srgbClr val="000000"/>
              </a:solidFill>
              <a:latin typeface="Consolas" panose="020B0609020204030204" pitchFamily="49" charset="0"/>
            </a:endParaRPr>
          </a:p>
          <a:p>
            <a:pPr marL="0" indent="0">
              <a:buNone/>
            </a:pPr>
            <a:r>
              <a:rPr lang="en-US" b="0" dirty="0">
                <a:solidFill>
                  <a:srgbClr val="0000FF"/>
                </a:solidFill>
                <a:effectLst/>
                <a:latin typeface="Consolas" panose="020B0609020204030204" pitchFamily="49" charset="0"/>
              </a:rPr>
              <a:t>def</a:t>
            </a:r>
            <a:r>
              <a:rPr lang="en-US" b="0" dirty="0">
                <a:solidFill>
                  <a:srgbClr val="000000"/>
                </a:solidFill>
                <a:effectLst/>
                <a:latin typeface="Consolas" panose="020B0609020204030204" pitchFamily="49" charset="0"/>
              </a:rPr>
              <a:t> _read(buffer, size):</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data = </a:t>
            </a:r>
            <a:r>
              <a:rPr lang="en-US" b="0" dirty="0" err="1">
                <a:solidFill>
                  <a:srgbClr val="000000"/>
                </a:solidFill>
                <a:effectLst/>
                <a:latin typeface="Consolas" panose="020B0609020204030204" pitchFamily="49" charset="0"/>
              </a:rPr>
              <a:t>buffer.read</a:t>
            </a:r>
            <a:r>
              <a:rPr lang="en-US" b="0" dirty="0">
                <a:solidFill>
                  <a:srgbClr val="000000"/>
                </a:solidFill>
                <a:effectLst/>
                <a:latin typeface="Consolas" panose="020B0609020204030204" pitchFamily="49" charset="0"/>
              </a:rPr>
              <a:t>(size)</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data == </a:t>
            </a:r>
            <a:r>
              <a:rPr lang="en-US" b="0" dirty="0">
                <a:solidFill>
                  <a:srgbClr val="0000FF"/>
                </a:solidFill>
                <a:effectLst/>
                <a:latin typeface="Consolas" panose="020B0609020204030204" pitchFamily="49" charset="0"/>
              </a:rPr>
              <a:t>b</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or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len</a:t>
            </a:r>
            <a:r>
              <a:rPr lang="en-US" b="0" dirty="0">
                <a:solidFill>
                  <a:srgbClr val="000000"/>
                </a:solidFill>
                <a:effectLst/>
                <a:latin typeface="Consolas" panose="020B0609020204030204" pitchFamily="49" charset="0"/>
              </a:rPr>
              <a:t>(data) != size:</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raise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ValueError</a:t>
            </a:r>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r>
              <a:rPr lang="en-US" dirty="0">
                <a:solidFill>
                  <a:srgbClr val="000000"/>
                </a:solidFill>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data</a:t>
            </a:r>
          </a:p>
          <a:p>
            <a:pPr marL="0" indent="0">
              <a:buNone/>
            </a:pPr>
            <a:endParaRPr lang="en-US" b="0" dirty="0">
              <a:solidFill>
                <a:srgbClr val="000000"/>
              </a:solidFill>
              <a:effectLst/>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972164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22896-9B0B-4768-A713-F79AFDAB17F6}"/>
              </a:ext>
            </a:extLst>
          </p:cNvPr>
          <p:cNvSpPr>
            <a:spLocks noGrp="1"/>
          </p:cNvSpPr>
          <p:nvPr>
            <p:ph type="title" idx="4294967295"/>
          </p:nvPr>
        </p:nvSpPr>
        <p:spPr>
          <a:xfrm>
            <a:off x="1371600" y="-1485900"/>
            <a:ext cx="9601200" cy="1485900"/>
          </a:xfrm>
        </p:spPr>
        <p:txBody>
          <a:bodyPr vert="horz" lIns="91440" tIns="45720" rIns="91440" bIns="45720" rtlCol="0" anchor="b">
            <a:normAutofit/>
          </a:bodyPr>
          <a:lstStyle/>
          <a:p>
            <a:r>
              <a:rPr lang="en-US" dirty="0" err="1"/>
              <a:t>Pycharm</a:t>
            </a:r>
            <a:r>
              <a:rPr lang="en-US" dirty="0"/>
              <a:t> screenshot: profile results table with decode status functions</a:t>
            </a:r>
          </a:p>
        </p:txBody>
      </p:sp>
      <p:pic>
        <p:nvPicPr>
          <p:cNvPr id="3" name="Picture 2" descr="The same screenshot from the previous slide, displaying the tabulated profiling data.&#10;This time unproductive methods that track the decode state of the buffer have been highlighted, demonstrating that they account for 20.5% of the runtime.">
            <a:extLst>
              <a:ext uri="{FF2B5EF4-FFF2-40B4-BE49-F238E27FC236}">
                <a16:creationId xmlns:a16="http://schemas.microsoft.com/office/drawing/2014/main" id="{779C68F7-9916-453C-92EB-E08B0D27DC0D}"/>
              </a:ext>
            </a:extLst>
          </p:cNvPr>
          <p:cNvPicPr>
            <a:picLocks noChangeAspect="1"/>
          </p:cNvPicPr>
          <p:nvPr/>
        </p:nvPicPr>
        <p:blipFill>
          <a:blip r:embed="rId2"/>
          <a:stretch>
            <a:fillRect/>
          </a:stretch>
        </p:blipFill>
        <p:spPr>
          <a:xfrm>
            <a:off x="1412634" y="403069"/>
            <a:ext cx="9366731" cy="6051861"/>
          </a:xfrm>
          <a:prstGeom prst="rect">
            <a:avLst/>
          </a:prstGeom>
        </p:spPr>
      </p:pic>
    </p:spTree>
    <p:extLst>
      <p:ext uri="{BB962C8B-B14F-4D97-AF65-F5344CB8AC3E}">
        <p14:creationId xmlns:p14="http://schemas.microsoft.com/office/powerpoint/2010/main" val="2781376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28252-AD1E-4A32-899E-EF50DE90635F}"/>
              </a:ext>
            </a:extLst>
          </p:cNvPr>
          <p:cNvSpPr>
            <a:spLocks noGrp="1"/>
          </p:cNvSpPr>
          <p:nvPr>
            <p:ph type="title"/>
          </p:nvPr>
        </p:nvSpPr>
        <p:spPr/>
        <p:txBody>
          <a:bodyPr/>
          <a:lstStyle/>
          <a:p>
            <a:r>
              <a:rPr lang="en-US" spc="-300" dirty="0">
                <a:latin typeface="Courier New" panose="02070309020205020404" pitchFamily="49" charset="0"/>
                <a:cs typeface="Courier New" panose="02070309020205020404" pitchFamily="49" charset="0"/>
              </a:rPr>
              <a:t>example: decoder status</a:t>
            </a:r>
          </a:p>
        </p:txBody>
      </p:sp>
      <p:sp>
        <p:nvSpPr>
          <p:cNvPr id="3" name="Content Placeholder 2">
            <a:extLst>
              <a:ext uri="{FF2B5EF4-FFF2-40B4-BE49-F238E27FC236}">
                <a16:creationId xmlns:a16="http://schemas.microsoft.com/office/drawing/2014/main" id="{7BAE4CB6-21CA-4986-A3EE-02523CD75470}"/>
              </a:ext>
            </a:extLst>
          </p:cNvPr>
          <p:cNvSpPr>
            <a:spLocks noGrp="1"/>
          </p:cNvSpPr>
          <p:nvPr>
            <p:ph idx="1"/>
          </p:nvPr>
        </p:nvSpPr>
        <p:spPr/>
        <p:txBody>
          <a:bodyPr>
            <a:normAutofit fontScale="70000" lnSpcReduction="20000"/>
          </a:bodyPr>
          <a:lstStyle/>
          <a:p>
            <a:pPr marL="0" indent="0">
              <a:buNone/>
            </a:pP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Decoder(object):</a:t>
            </a:r>
          </a:p>
          <a:p>
            <a:pPr marL="0" indent="0">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t>
            </a:r>
            <a:r>
              <a:rPr lang="en-US" b="0" dirty="0">
                <a:solidFill>
                  <a:srgbClr val="000000"/>
                </a:solidFill>
                <a:effectLst/>
                <a:latin typeface="Consolas" panose="020B0609020204030204" pitchFamily="49" charset="0"/>
              </a:rPr>
              <a:t> __</a:t>
            </a:r>
            <a:r>
              <a:rPr lang="en-US" b="0" dirty="0" err="1">
                <a:solidFill>
                  <a:srgbClr val="000000"/>
                </a:solidFill>
                <a:effectLst/>
                <a:latin typeface="Consolas" panose="020B0609020204030204" pitchFamily="49" charset="0"/>
              </a:rPr>
              <a:t>init</a:t>
            </a:r>
            <a:r>
              <a:rPr lang="en-US" b="0" dirty="0">
                <a:solidFill>
                  <a:srgbClr val="000000"/>
                </a:solidFill>
                <a:effectLst/>
                <a:latin typeface="Consolas" panose="020B0609020204030204" pitchFamily="49" charset="0"/>
              </a:rPr>
              <a:t>__(self, length):</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self</a:t>
            </a:r>
            <a:r>
              <a:rPr lang="en-US" b="0" dirty="0" err="1">
                <a:solidFill>
                  <a:srgbClr val="000000"/>
                </a:solidFill>
                <a:effectLst/>
                <a:latin typeface="Consolas" panose="020B0609020204030204" pitchFamily="49" charset="0"/>
              </a:rPr>
              <a:t>.state</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DecoderState.constructor</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self</a:t>
            </a:r>
            <a:r>
              <a:rPr lang="en-US" b="0" dirty="0" err="1">
                <a:solidFill>
                  <a:srgbClr val="000000"/>
                </a:solidFill>
                <a:effectLst/>
                <a:latin typeface="Consolas" panose="020B0609020204030204" pitchFamily="49" charset="0"/>
              </a:rPr>
              <a:t>.bytes_remaining</a:t>
            </a:r>
            <a:r>
              <a:rPr lang="en-US" b="0" dirty="0">
                <a:solidFill>
                  <a:srgbClr val="000000"/>
                </a:solidFill>
                <a:effectLst/>
                <a:latin typeface="Consolas" panose="020B0609020204030204" pitchFamily="49" charset="0"/>
              </a:rPr>
              <a:t> = length</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self</a:t>
            </a:r>
            <a:r>
              <a:rPr lang="en-US" b="0" dirty="0" err="1">
                <a:solidFill>
                  <a:srgbClr val="000000"/>
                </a:solidFill>
                <a:effectLst/>
                <a:latin typeface="Consolas" panose="020B0609020204030204" pitchFamily="49" charset="0"/>
              </a:rPr>
              <a:t>.decoded_value</a:t>
            </a:r>
            <a:r>
              <a:rPr lang="en-US" b="0" dirty="0">
                <a:solidFill>
                  <a:srgbClr val="000000"/>
                </a:solidFill>
                <a:effectLst/>
                <a:latin typeface="Consolas" panose="020B0609020204030204" pitchFamily="49" charset="0"/>
              </a:rPr>
              <a:t> =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self</a:t>
            </a:r>
            <a:r>
              <a:rPr lang="en-US" b="0" dirty="0" err="1">
                <a:solidFill>
                  <a:srgbClr val="000000"/>
                </a:solidFill>
                <a:effectLst/>
                <a:latin typeface="Consolas" panose="020B0609020204030204" pitchFamily="49" charset="0"/>
              </a:rPr>
              <a:t>.constructor_byte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None</a:t>
            </a:r>
            <a:endParaRPr lang="en-US" b="0" dirty="0">
              <a:solidFill>
                <a:srgbClr val="000000"/>
              </a:solidFill>
              <a:effectLst/>
              <a:latin typeface="Consolas" panose="020B0609020204030204" pitchFamily="49" charset="0"/>
            </a:endParaRPr>
          </a:p>
          <a:p>
            <a:pPr marL="0" indent="0">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still_working</a:t>
            </a:r>
            <a:r>
              <a:rPr lang="en-US" b="0" dirty="0">
                <a:solidFill>
                  <a:srgbClr val="000000"/>
                </a:solidFill>
                <a:effectLst/>
                <a:latin typeface="Consolas" panose="020B0609020204030204" pitchFamily="49" charset="0"/>
              </a:rPr>
              <a:t>(self):</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self</a:t>
            </a:r>
            <a:r>
              <a:rPr lang="en-US" b="0" dirty="0" err="1">
                <a:solidFill>
                  <a:srgbClr val="000000"/>
                </a:solidFill>
                <a:effectLst/>
                <a:latin typeface="Consolas" panose="020B0609020204030204" pitchFamily="49" charset="0"/>
              </a:rPr>
              <a:t>.bytes_remaining</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is</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None</a:t>
            </a:r>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self</a:t>
            </a:r>
            <a:r>
              <a:rPr lang="en-US" b="0" dirty="0" err="1">
                <a:solidFill>
                  <a:srgbClr val="000000"/>
                </a:solidFill>
                <a:effectLst/>
                <a:latin typeface="Consolas" panose="020B0609020204030204" pitchFamily="49" charset="0"/>
              </a:rPr>
              <a:t>.state</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DecoderState.done</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self</a:t>
            </a:r>
            <a:r>
              <a:rPr lang="en-US" b="0" dirty="0" err="1">
                <a:solidFill>
                  <a:srgbClr val="000000"/>
                </a:solidFill>
                <a:effectLst/>
                <a:latin typeface="Consolas" panose="020B0609020204030204" pitchFamily="49" charset="0"/>
              </a:rPr>
              <a:t>.bytes_remaining</a:t>
            </a:r>
            <a:r>
              <a:rPr lang="en-US" b="0" dirty="0">
                <a:solidFill>
                  <a:srgbClr val="000000"/>
                </a:solidFill>
                <a:effectLst/>
                <a:latin typeface="Consolas" panose="020B0609020204030204" pitchFamily="49" charset="0"/>
              </a:rPr>
              <a:t> &gt;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pPr marL="0" indent="0">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t>
            </a:r>
            <a:r>
              <a:rPr lang="en-US" b="0" dirty="0">
                <a:solidFill>
                  <a:srgbClr val="000000"/>
                </a:solidFill>
                <a:effectLst/>
                <a:latin typeface="Consolas" panose="020B0609020204030204" pitchFamily="49" charset="0"/>
              </a:rPr>
              <a:t> progress(self, </a:t>
            </a:r>
            <a:r>
              <a:rPr lang="en-US" b="0" dirty="0" err="1">
                <a:solidFill>
                  <a:srgbClr val="000000"/>
                </a:solidFill>
                <a:effectLst/>
                <a:latin typeface="Consolas" panose="020B0609020204030204" pitchFamily="49" charset="0"/>
              </a:rPr>
              <a:t>num_bytes</a:t>
            </a:r>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self</a:t>
            </a:r>
            <a:r>
              <a:rPr lang="en-US" b="0" dirty="0" err="1">
                <a:solidFill>
                  <a:srgbClr val="000000"/>
                </a:solidFill>
                <a:effectLst/>
                <a:latin typeface="Consolas" panose="020B0609020204030204" pitchFamily="49" charset="0"/>
              </a:rPr>
              <a:t>.bytes_remaining</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is</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None</a:t>
            </a:r>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br>
              <a:rPr lang="en-US" b="0" dirty="0">
                <a:solidFill>
                  <a:srgbClr val="0000FF"/>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self</a:t>
            </a:r>
            <a:r>
              <a:rPr lang="en-US" b="0" dirty="0" err="1">
                <a:solidFill>
                  <a:srgbClr val="000000"/>
                </a:solidFill>
                <a:effectLst/>
                <a:latin typeface="Consolas" panose="020B0609020204030204" pitchFamily="49" charset="0"/>
              </a:rPr>
              <a:t>.bytes_remaining</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num_bytes</a:t>
            </a:r>
            <a:r>
              <a:rPr lang="en-US" b="0" dirty="0">
                <a:solidFill>
                  <a:srgbClr val="000000"/>
                </a:solidFill>
                <a:effectLst/>
                <a:latin typeface="Consolas" panose="020B0609020204030204" pitchFamily="49" charset="0"/>
              </a:rPr>
              <a:t> &lt;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raise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ValueError</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"Buffer bytes exhausted."</a:t>
            </a:r>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self</a:t>
            </a:r>
            <a:r>
              <a:rPr lang="en-US" b="0" dirty="0" err="1">
                <a:solidFill>
                  <a:srgbClr val="000000"/>
                </a:solidFill>
                <a:effectLst/>
                <a:latin typeface="Consolas" panose="020B0609020204030204" pitchFamily="49" charset="0"/>
              </a:rPr>
              <a:t>.bytes_remaining</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num_bytes</a:t>
            </a:r>
            <a:endParaRPr lang="en-US" b="0" dirty="0">
              <a:solidFill>
                <a:srgbClr val="000000"/>
              </a:solidFill>
              <a:effectLst/>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491740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13A09-C66F-4738-8C9B-0619BDF6F10C}"/>
              </a:ext>
            </a:extLst>
          </p:cNvPr>
          <p:cNvSpPr>
            <a:spLocks noGrp="1"/>
          </p:cNvSpPr>
          <p:nvPr>
            <p:ph type="title"/>
          </p:nvPr>
        </p:nvSpPr>
        <p:spPr/>
        <p:txBody>
          <a:bodyPr/>
          <a:lstStyle/>
          <a:p>
            <a:r>
              <a:rPr lang="en-US" spc="-300" dirty="0">
                <a:latin typeface="Courier New" panose="02070309020205020404" pitchFamily="49" charset="0"/>
                <a:cs typeface="Courier New" panose="02070309020205020404" pitchFamily="49" charset="0"/>
              </a:rPr>
              <a:t>a brief introduction</a:t>
            </a:r>
          </a:p>
        </p:txBody>
      </p:sp>
      <p:sp>
        <p:nvSpPr>
          <p:cNvPr id="3" name="Content Placeholder 2">
            <a:extLst>
              <a:ext uri="{FF2B5EF4-FFF2-40B4-BE49-F238E27FC236}">
                <a16:creationId xmlns:a16="http://schemas.microsoft.com/office/drawing/2014/main" id="{5896AD83-0C27-46EB-8C56-026DCA64C41E}"/>
              </a:ext>
            </a:extLst>
          </p:cNvPr>
          <p:cNvSpPr>
            <a:spLocks noGrp="1"/>
          </p:cNvSpPr>
          <p:nvPr>
            <p:ph idx="1"/>
          </p:nvPr>
        </p:nvSpPr>
        <p:spPr/>
        <p:txBody>
          <a:bodyPr>
            <a:normAutofit fontScale="92500" lnSpcReduction="10000"/>
          </a:bodyPr>
          <a:lstStyle/>
          <a:p>
            <a:r>
              <a:rPr lang="en-US" sz="2400" dirty="0"/>
              <a:t>I work in the Azure SDK for Python, so my background is in writing customer facing client-side code.</a:t>
            </a:r>
          </a:p>
          <a:p>
            <a:r>
              <a:rPr lang="en-US" sz="2400" dirty="0"/>
              <a:t>We’re going to talk about:</a:t>
            </a:r>
          </a:p>
          <a:p>
            <a:pPr lvl="1"/>
            <a:r>
              <a:rPr lang="en-US" sz="2400" dirty="0"/>
              <a:t>Why and where performance matters.</a:t>
            </a:r>
          </a:p>
          <a:p>
            <a:pPr lvl="1"/>
            <a:r>
              <a:rPr lang="en-US" sz="2400" dirty="0"/>
              <a:t>How to profile your Python code.</a:t>
            </a:r>
          </a:p>
          <a:p>
            <a:pPr lvl="1"/>
            <a:r>
              <a:rPr lang="en-US" sz="2400" dirty="0"/>
              <a:t>How to process and interpret the results.</a:t>
            </a:r>
          </a:p>
          <a:p>
            <a:pPr lvl="1"/>
            <a:r>
              <a:rPr lang="en-US" sz="2400" dirty="0"/>
              <a:t>Some strategies to optimize code performance.</a:t>
            </a:r>
          </a:p>
          <a:p>
            <a:r>
              <a:rPr lang="en-US" sz="2400" dirty="0"/>
              <a:t>This talk is only going to cover </a:t>
            </a:r>
            <a:r>
              <a:rPr lang="en-US" sz="2400" dirty="0" err="1"/>
              <a:t>CPython</a:t>
            </a:r>
            <a:r>
              <a:rPr lang="en-US" sz="2400" dirty="0"/>
              <a:t>.</a:t>
            </a:r>
          </a:p>
          <a:p>
            <a:r>
              <a:rPr lang="en-US" sz="2400" dirty="0"/>
              <a:t>This talk will reference Adam Ling and my work on </a:t>
            </a:r>
            <a:r>
              <a:rPr lang="en-US" sz="2400" dirty="0">
                <a:hlinkClick r:id="rId3"/>
              </a:rPr>
              <a:t>Python AMQP library</a:t>
            </a:r>
            <a:r>
              <a:rPr lang="en-US" sz="2400" dirty="0"/>
              <a:t>.</a:t>
            </a:r>
          </a:p>
          <a:p>
            <a:endParaRPr lang="en-US" sz="2400" dirty="0"/>
          </a:p>
        </p:txBody>
      </p:sp>
    </p:spTree>
    <p:extLst>
      <p:ext uri="{BB962C8B-B14F-4D97-AF65-F5344CB8AC3E}">
        <p14:creationId xmlns:p14="http://schemas.microsoft.com/office/powerpoint/2010/main" val="2792296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3549-EFE2-486C-B7C1-FF8DE2BDE1B8}"/>
              </a:ext>
            </a:extLst>
          </p:cNvPr>
          <p:cNvSpPr>
            <a:spLocks noGrp="1"/>
          </p:cNvSpPr>
          <p:nvPr>
            <p:ph type="title"/>
          </p:nvPr>
        </p:nvSpPr>
        <p:spPr/>
        <p:txBody>
          <a:bodyPr/>
          <a:lstStyle/>
          <a:p>
            <a:r>
              <a:rPr lang="en-US" spc="-300" dirty="0">
                <a:latin typeface="Courier New" panose="02070309020205020404" pitchFamily="49" charset="0"/>
                <a:cs typeface="Courier New" panose="02070309020205020404" pitchFamily="49" charset="0"/>
              </a:rPr>
              <a:t>example: more decoder state</a:t>
            </a:r>
          </a:p>
        </p:txBody>
      </p:sp>
      <p:sp>
        <p:nvSpPr>
          <p:cNvPr id="3" name="Content Placeholder 2">
            <a:extLst>
              <a:ext uri="{FF2B5EF4-FFF2-40B4-BE49-F238E27FC236}">
                <a16:creationId xmlns:a16="http://schemas.microsoft.com/office/drawing/2014/main" id="{9C63E986-2A05-48AF-8F0B-BE01E11049E5}"/>
              </a:ext>
            </a:extLst>
          </p:cNvPr>
          <p:cNvSpPr>
            <a:spLocks noGrp="1"/>
          </p:cNvSpPr>
          <p:nvPr>
            <p:ph idx="1"/>
          </p:nvPr>
        </p:nvSpPr>
        <p:spPr/>
        <p:txBody>
          <a:bodyPr>
            <a:normAutofit fontScale="62500" lnSpcReduction="20000"/>
          </a:bodyPr>
          <a:lstStyle/>
          <a:p>
            <a:pPr marL="0" indent="0">
              <a:buNone/>
            </a:pP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DecoderState</a:t>
            </a:r>
            <a:r>
              <a:rPr lang="en-US" b="0" dirty="0">
                <a:solidFill>
                  <a:srgbClr val="000000"/>
                </a:solidFill>
                <a:effectLst/>
                <a:latin typeface="Consolas" panose="020B0609020204030204" pitchFamily="49" charset="0"/>
              </a:rPr>
              <a:t>(object):</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constructor = </a:t>
            </a:r>
            <a:r>
              <a:rPr lang="en-US" b="0" dirty="0">
                <a:solidFill>
                  <a:srgbClr val="A31515"/>
                </a:solidFill>
                <a:effectLst/>
                <a:latin typeface="Consolas" panose="020B0609020204030204" pitchFamily="49" charset="0"/>
              </a:rPr>
              <a:t>'CONSTRUCTOR’</a:t>
            </a:r>
            <a:br>
              <a:rPr lang="en-US" dirty="0">
                <a:solidFill>
                  <a:srgbClr val="000000"/>
                </a:solidFill>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type_data</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'TYPE_DATA’</a:t>
            </a:r>
            <a:br>
              <a:rPr lang="en-US" dirty="0">
                <a:solidFill>
                  <a:srgbClr val="000000"/>
                </a:solidFill>
                <a:latin typeface="Consolas" panose="020B0609020204030204" pitchFamily="49" charset="0"/>
              </a:rPr>
            </a:br>
            <a:r>
              <a:rPr lang="en-US" b="0" dirty="0">
                <a:solidFill>
                  <a:srgbClr val="000000"/>
                </a:solidFill>
                <a:effectLst/>
                <a:latin typeface="Consolas" panose="020B0609020204030204" pitchFamily="49" charset="0"/>
              </a:rPr>
              <a:t>    done = </a:t>
            </a:r>
            <a:r>
              <a:rPr lang="en-US" b="0" dirty="0">
                <a:solidFill>
                  <a:srgbClr val="A31515"/>
                </a:solidFill>
                <a:effectLst/>
                <a:latin typeface="Consolas" panose="020B0609020204030204" pitchFamily="49" charset="0"/>
              </a:rPr>
              <a:t>'DONE'</a:t>
            </a:r>
            <a:endParaRPr lang="en-US" b="0" dirty="0">
              <a:solidFill>
                <a:srgbClr val="000000"/>
              </a:solidFill>
              <a:effectLst/>
              <a:latin typeface="Consolas" panose="020B0609020204030204" pitchFamily="49" charset="0"/>
            </a:endParaRPr>
          </a:p>
          <a:p>
            <a:pPr marL="0" indent="0">
              <a:buNone/>
            </a:pP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def</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decode_constructor</a:t>
            </a:r>
            <a:r>
              <a:rPr lang="en-US" b="0" dirty="0">
                <a:solidFill>
                  <a:srgbClr val="000000"/>
                </a:solidFill>
                <a:effectLst/>
                <a:latin typeface="Consolas" panose="020B0609020204030204" pitchFamily="49" charset="0"/>
              </a:rPr>
              <a:t>(decoder):</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decoder.constructor_byte</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ConstructorBytes.null</a:t>
            </a:r>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decoder.decoded_value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None</a:t>
            </a:r>
            <a:br>
              <a:rPr lang="en-US" b="0" dirty="0">
                <a:solidFill>
                  <a:srgbClr val="0000FF"/>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decoder.state</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DecoderState.done</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elif</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decoder.constructor_byte</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ConstructorBytes.bool_true</a:t>
            </a:r>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decoder.decoded_value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True</a:t>
            </a:r>
            <a:br>
              <a:rPr lang="en-US" dirty="0">
                <a:solidFill>
                  <a:srgbClr val="000000"/>
                </a:solidFill>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decoder.state</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DecoderState.done</a:t>
            </a:r>
            <a:br>
              <a:rPr lang="en-US" dirty="0">
                <a:solidFill>
                  <a:srgbClr val="000000"/>
                </a:solidFill>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elif</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decoder.constructor_byte</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ConstructorBytes.bool_false</a:t>
            </a:r>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decoder.decoded_value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False</a:t>
            </a:r>
            <a:br>
              <a:rPr lang="en-US" b="0" dirty="0">
                <a:solidFill>
                  <a:srgbClr val="0000FF"/>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decoder.state</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DecoderState.done</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elif</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decoder.constructor_byte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a:t>
            </a:r>
            <a:r>
              <a:rPr lang="en-US" b="0" dirty="0">
                <a:solidFill>
                  <a:srgbClr val="000000"/>
                </a:solidFill>
                <a:effectLst/>
                <a:latin typeface="Consolas" panose="020B0609020204030204" pitchFamily="49" charset="0"/>
              </a:rPr>
              <a:t> [ConstructorBytes.uint_0, ConstructorBytes.ulong_0]:</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decoder.decoded_value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br>
              <a:rPr lang="en-US" b="0" dirty="0">
                <a:solidFill>
                  <a:srgbClr val="098658"/>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decoder.state</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DecoderState.done</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else</a:t>
            </a:r>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decoder.state</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DecoderState.type_data</a:t>
            </a:r>
            <a:endParaRPr lang="en-US" b="0" dirty="0">
              <a:solidFill>
                <a:srgbClr val="000000"/>
              </a:solidFill>
              <a:effectLst/>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2124267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504B62-CED6-4441-96CC-B95E21199213}"/>
              </a:ext>
            </a:extLst>
          </p:cNvPr>
          <p:cNvSpPr>
            <a:spLocks noGrp="1"/>
          </p:cNvSpPr>
          <p:nvPr>
            <p:ph type="title" idx="4294967295"/>
          </p:nvPr>
        </p:nvSpPr>
        <p:spPr>
          <a:xfrm>
            <a:off x="1371600" y="-1485900"/>
            <a:ext cx="9601200" cy="1485900"/>
          </a:xfrm>
        </p:spPr>
        <p:txBody>
          <a:bodyPr vert="horz" lIns="91440" tIns="45720" rIns="91440" bIns="45720" rtlCol="0" anchor="b">
            <a:normAutofit/>
          </a:bodyPr>
          <a:lstStyle/>
          <a:p>
            <a:r>
              <a:rPr lang="en-US" dirty="0" err="1"/>
              <a:t>Pycharm</a:t>
            </a:r>
            <a:r>
              <a:rPr lang="en-US" dirty="0"/>
              <a:t> screenshot: profile results table with built-in functions</a:t>
            </a:r>
          </a:p>
        </p:txBody>
      </p:sp>
      <p:pic>
        <p:nvPicPr>
          <p:cNvPr id="3" name="Picture 2" descr="The same screenshot from the previous slide, displaying the tabulated profiling data.&#10;This time unproductive built-in methods have been highlighted, demonstrating that they account for 5.5% of the runtime.">
            <a:extLst>
              <a:ext uri="{FF2B5EF4-FFF2-40B4-BE49-F238E27FC236}">
                <a16:creationId xmlns:a16="http://schemas.microsoft.com/office/drawing/2014/main" id="{C3A6EABF-6F88-42D7-8C4B-92877A867E46}"/>
              </a:ext>
            </a:extLst>
          </p:cNvPr>
          <p:cNvPicPr>
            <a:picLocks noChangeAspect="1"/>
          </p:cNvPicPr>
          <p:nvPr/>
        </p:nvPicPr>
        <p:blipFill>
          <a:blip r:embed="rId2"/>
          <a:stretch>
            <a:fillRect/>
          </a:stretch>
        </p:blipFill>
        <p:spPr>
          <a:xfrm>
            <a:off x="1412634" y="403069"/>
            <a:ext cx="9366731" cy="6051861"/>
          </a:xfrm>
          <a:prstGeom prst="rect">
            <a:avLst/>
          </a:prstGeom>
        </p:spPr>
      </p:pic>
    </p:spTree>
    <p:extLst>
      <p:ext uri="{BB962C8B-B14F-4D97-AF65-F5344CB8AC3E}">
        <p14:creationId xmlns:p14="http://schemas.microsoft.com/office/powerpoint/2010/main" val="1905344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F6B42-0F39-486F-8898-D9693BB99F0F}"/>
              </a:ext>
            </a:extLst>
          </p:cNvPr>
          <p:cNvSpPr>
            <a:spLocks noGrp="1"/>
          </p:cNvSpPr>
          <p:nvPr>
            <p:ph type="title"/>
          </p:nvPr>
        </p:nvSpPr>
        <p:spPr/>
        <p:txBody>
          <a:bodyPr/>
          <a:lstStyle/>
          <a:p>
            <a:r>
              <a:rPr lang="en-US" spc="-300" dirty="0">
                <a:latin typeface="Courier New" panose="02070309020205020404" pitchFamily="49" charset="0"/>
                <a:cs typeface="Courier New" panose="02070309020205020404" pitchFamily="49" charset="0"/>
              </a:rPr>
              <a:t>step 3. optimize </a:t>
            </a:r>
          </a:p>
        </p:txBody>
      </p:sp>
      <p:sp>
        <p:nvSpPr>
          <p:cNvPr id="3" name="Content Placeholder 2">
            <a:extLst>
              <a:ext uri="{FF2B5EF4-FFF2-40B4-BE49-F238E27FC236}">
                <a16:creationId xmlns:a16="http://schemas.microsoft.com/office/drawing/2014/main" id="{BDF51707-ED22-4284-AC37-D350AFB0C549}"/>
              </a:ext>
            </a:extLst>
          </p:cNvPr>
          <p:cNvSpPr>
            <a:spLocks noGrp="1"/>
          </p:cNvSpPr>
          <p:nvPr>
            <p:ph idx="1"/>
          </p:nvPr>
        </p:nvSpPr>
        <p:spPr/>
        <p:txBody>
          <a:bodyPr>
            <a:normAutofit/>
          </a:bodyPr>
          <a:lstStyle/>
          <a:p>
            <a:r>
              <a:rPr lang="en-US" sz="2400" dirty="0"/>
              <a:t>Question every line of code:</a:t>
            </a:r>
          </a:p>
          <a:p>
            <a:pPr lvl="1">
              <a:buFont typeface="Arial" panose="020B0604020202020204" pitchFamily="34" charset="0"/>
              <a:buChar char="•"/>
            </a:pPr>
            <a:r>
              <a:rPr lang="en-US" sz="2400" b="0" i="0" dirty="0">
                <a:solidFill>
                  <a:srgbClr val="24292F"/>
                </a:solidFill>
                <a:effectLst/>
                <a:latin typeface="-apple-system"/>
              </a:rPr>
              <a:t>Is this method/object/line/operation/utility even necessary?</a:t>
            </a:r>
          </a:p>
          <a:p>
            <a:pPr lvl="1">
              <a:buFont typeface="Arial" panose="020B0604020202020204" pitchFamily="34" charset="0"/>
              <a:buChar char="•"/>
            </a:pPr>
            <a:r>
              <a:rPr lang="en-US" sz="2400" b="0" i="0" dirty="0">
                <a:solidFill>
                  <a:srgbClr val="24292F"/>
                </a:solidFill>
                <a:effectLst/>
                <a:latin typeface="-apple-system"/>
              </a:rPr>
              <a:t>Can it be replaced with a faster version?</a:t>
            </a:r>
          </a:p>
          <a:p>
            <a:pPr lvl="1">
              <a:buFont typeface="Arial" panose="020B0604020202020204" pitchFamily="34" charset="0"/>
              <a:buChar char="•"/>
            </a:pPr>
            <a:r>
              <a:rPr lang="en-US" sz="2400" b="0" i="0" dirty="0">
                <a:solidFill>
                  <a:srgbClr val="24292F"/>
                </a:solidFill>
                <a:effectLst/>
                <a:latin typeface="-apple-system"/>
              </a:rPr>
              <a:t>Can it be refactored to run fewer times?</a:t>
            </a:r>
          </a:p>
          <a:p>
            <a:pPr lvl="1">
              <a:buFont typeface="Arial" panose="020B0604020202020204" pitchFamily="34" charset="0"/>
              <a:buChar char="•"/>
            </a:pPr>
            <a:r>
              <a:rPr lang="en-US" sz="2400" b="0" i="0" dirty="0">
                <a:solidFill>
                  <a:srgbClr val="24292F"/>
                </a:solidFill>
                <a:effectLst/>
                <a:latin typeface="-apple-system"/>
              </a:rPr>
              <a:t>Can it be optimized for the majority case(s), possibly at the expense of the minority case?</a:t>
            </a:r>
          </a:p>
          <a:p>
            <a:r>
              <a:rPr lang="en-US" sz="2400" dirty="0">
                <a:solidFill>
                  <a:srgbClr val="24292F"/>
                </a:solidFill>
                <a:latin typeface="-apple-system"/>
              </a:rPr>
              <a:t>I</a:t>
            </a:r>
            <a:r>
              <a:rPr lang="en-US" sz="2400" b="0" i="0" dirty="0">
                <a:solidFill>
                  <a:srgbClr val="24292F"/>
                </a:solidFill>
                <a:effectLst/>
                <a:latin typeface="-apple-system"/>
              </a:rPr>
              <a:t>f we understand when and how C is being used under the surface, we can write our Python code to best utilize it.</a:t>
            </a:r>
            <a:endParaRPr lang="en-US" sz="2400" dirty="0"/>
          </a:p>
          <a:p>
            <a:endParaRPr lang="en-US" sz="2400" dirty="0"/>
          </a:p>
        </p:txBody>
      </p:sp>
    </p:spTree>
    <p:extLst>
      <p:ext uri="{BB962C8B-B14F-4D97-AF65-F5344CB8AC3E}">
        <p14:creationId xmlns:p14="http://schemas.microsoft.com/office/powerpoint/2010/main" val="1456878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F380C-95CB-4007-A863-A56599D13193}"/>
              </a:ext>
            </a:extLst>
          </p:cNvPr>
          <p:cNvSpPr>
            <a:spLocks noGrp="1"/>
          </p:cNvSpPr>
          <p:nvPr>
            <p:ph type="title"/>
          </p:nvPr>
        </p:nvSpPr>
        <p:spPr/>
        <p:txBody>
          <a:bodyPr/>
          <a:lstStyle/>
          <a:p>
            <a:r>
              <a:rPr lang="en-US" spc="-300" dirty="0">
                <a:latin typeface="Courier New" panose="02070309020205020404" pitchFamily="49" charset="0"/>
                <a:cs typeface="Courier New" panose="02070309020205020404" pitchFamily="49" charset="0"/>
              </a:rPr>
              <a:t>pythonic == performant</a:t>
            </a:r>
          </a:p>
        </p:txBody>
      </p:sp>
      <p:sp>
        <p:nvSpPr>
          <p:cNvPr id="3" name="Content Placeholder 2">
            <a:extLst>
              <a:ext uri="{FF2B5EF4-FFF2-40B4-BE49-F238E27FC236}">
                <a16:creationId xmlns:a16="http://schemas.microsoft.com/office/drawing/2014/main" id="{DC0A69B6-67D1-49E5-8DF3-3AB7C23A5ED4}"/>
              </a:ext>
            </a:extLst>
          </p:cNvPr>
          <p:cNvSpPr>
            <a:spLocks noGrp="1"/>
          </p:cNvSpPr>
          <p:nvPr>
            <p:ph idx="1"/>
          </p:nvPr>
        </p:nvSpPr>
        <p:spPr>
          <a:xfrm>
            <a:off x="1371600" y="2076016"/>
            <a:ext cx="9601200" cy="4487332"/>
          </a:xfrm>
        </p:spPr>
        <p:txBody>
          <a:bodyPr>
            <a:normAutofit/>
          </a:bodyPr>
          <a:lstStyle/>
          <a:p>
            <a:r>
              <a:rPr lang="en-US" dirty="0"/>
              <a:t>Use </a:t>
            </a:r>
            <a:r>
              <a:rPr lang="en-US" dirty="0">
                <a:hlinkClick r:id="rId3"/>
              </a:rPr>
              <a:t>built-in functions</a:t>
            </a:r>
            <a:r>
              <a:rPr lang="en-US" dirty="0"/>
              <a:t> where possible.</a:t>
            </a:r>
          </a:p>
          <a:p>
            <a:r>
              <a:rPr lang="en-US" dirty="0"/>
              <a:t>A local variable look-up is faster than a global one. A hard-coded value is even faster.</a:t>
            </a:r>
          </a:p>
          <a:p>
            <a:r>
              <a:rPr lang="en-US" dirty="0"/>
              <a:t>Index access and iteration is faster in a List, but loop-up is faster in a dictionary.</a:t>
            </a:r>
          </a:p>
          <a:p>
            <a:r>
              <a:rPr lang="en-US" dirty="0"/>
              <a:t>A dictionary look-up is faster than accessing an object attribute.</a:t>
            </a:r>
          </a:p>
          <a:p>
            <a:r>
              <a:rPr lang="en-US" dirty="0"/>
              <a:t>Instantiating a dictionary or a tuple is faster than an object.</a:t>
            </a:r>
          </a:p>
          <a:p>
            <a:r>
              <a:rPr lang="en-US" dirty="0"/>
              <a:t>If you are concatenating data, </a:t>
            </a:r>
            <a:r>
              <a:rPr lang="en-US" dirty="0" err="1"/>
              <a:t>bytearray</a:t>
            </a:r>
            <a:r>
              <a:rPr lang="en-US" dirty="0"/>
              <a:t> is faster than bytes.</a:t>
            </a:r>
          </a:p>
          <a:p>
            <a:r>
              <a:rPr lang="en-US" dirty="0"/>
              <a:t>If you are slicing data, use </a:t>
            </a:r>
            <a:r>
              <a:rPr lang="en-US" dirty="0" err="1"/>
              <a:t>memoryview</a:t>
            </a:r>
            <a:r>
              <a:rPr lang="en-US" dirty="0"/>
              <a:t> rather than reading from an IO.</a:t>
            </a:r>
          </a:p>
          <a:p>
            <a:r>
              <a:rPr lang="en-US" sz="2000" dirty="0"/>
              <a:t>Loop and dictionary comprehensions are highly optimized.</a:t>
            </a:r>
          </a:p>
          <a:p>
            <a:r>
              <a:rPr lang="en-US" sz="2000" dirty="0"/>
              <a:t>For 'if-statements' - always use the first path to represent your highest traffic case.</a:t>
            </a:r>
            <a:endParaRPr lang="en-US" dirty="0"/>
          </a:p>
          <a:p>
            <a:endParaRPr lang="en-US" dirty="0"/>
          </a:p>
        </p:txBody>
      </p:sp>
    </p:spTree>
    <p:extLst>
      <p:ext uri="{BB962C8B-B14F-4D97-AF65-F5344CB8AC3E}">
        <p14:creationId xmlns:p14="http://schemas.microsoft.com/office/powerpoint/2010/main" val="15556211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FA5AE-CA35-4E02-965E-70F5843A6B62}"/>
              </a:ext>
            </a:extLst>
          </p:cNvPr>
          <p:cNvSpPr>
            <a:spLocks noGrp="1"/>
          </p:cNvSpPr>
          <p:nvPr>
            <p:ph type="title"/>
          </p:nvPr>
        </p:nvSpPr>
        <p:spPr/>
        <p:txBody>
          <a:bodyPr/>
          <a:lstStyle/>
          <a:p>
            <a:r>
              <a:rPr lang="en-US" spc="-300" dirty="0">
                <a:latin typeface="Courier New" panose="02070309020205020404" pitchFamily="49" charset="0"/>
                <a:cs typeface="Courier New" panose="02070309020205020404" pitchFamily="49" charset="0"/>
              </a:rPr>
              <a:t>pythonic != performant?</a:t>
            </a:r>
          </a:p>
        </p:txBody>
      </p:sp>
      <p:sp>
        <p:nvSpPr>
          <p:cNvPr id="3" name="Content Placeholder 2">
            <a:extLst>
              <a:ext uri="{FF2B5EF4-FFF2-40B4-BE49-F238E27FC236}">
                <a16:creationId xmlns:a16="http://schemas.microsoft.com/office/drawing/2014/main" id="{60FDAA95-D039-4FE3-B0A0-E42A44D7ED0B}"/>
              </a:ext>
            </a:extLst>
          </p:cNvPr>
          <p:cNvSpPr>
            <a:spLocks noGrp="1"/>
          </p:cNvSpPr>
          <p:nvPr>
            <p:ph idx="1"/>
          </p:nvPr>
        </p:nvSpPr>
        <p:spPr/>
        <p:txBody>
          <a:bodyPr/>
          <a:lstStyle/>
          <a:p>
            <a:r>
              <a:rPr lang="en-US" sz="2000" dirty="0"/>
              <a:t>If you have many conditional options, with no obvious preference, using a list or dictionary lookup might be faster.</a:t>
            </a:r>
          </a:p>
          <a:p>
            <a:r>
              <a:rPr lang="en-US" b="0" i="0" dirty="0">
                <a:solidFill>
                  <a:srgbClr val="24292F"/>
                </a:solidFill>
                <a:effectLst/>
                <a:latin typeface="-apple-system"/>
              </a:rPr>
              <a:t>Calling methods is expensive. For critical path - avoid moving code out into many 'utilities’.</a:t>
            </a:r>
          </a:p>
          <a:p>
            <a:r>
              <a:rPr lang="en-US" b="0" i="0" dirty="0">
                <a:solidFill>
                  <a:srgbClr val="24292F"/>
                </a:solidFill>
                <a:effectLst/>
                <a:latin typeface="-apple-system"/>
              </a:rPr>
              <a:t>In Python we prefer EAFP instead of LBYL. This is largely because raising errors is considered inexpensive in Python. This </a:t>
            </a:r>
            <a:r>
              <a:rPr lang="en-US" dirty="0">
                <a:solidFill>
                  <a:srgbClr val="24292F"/>
                </a:solidFill>
                <a:latin typeface="-apple-system"/>
              </a:rPr>
              <a:t>may </a:t>
            </a:r>
            <a:r>
              <a:rPr lang="en-US" b="0" i="0" dirty="0">
                <a:solidFill>
                  <a:srgbClr val="24292F"/>
                </a:solidFill>
                <a:effectLst/>
                <a:latin typeface="-apple-system"/>
              </a:rPr>
              <a:t>not always be the case, and should be validated for a given scenario.</a:t>
            </a:r>
          </a:p>
          <a:p>
            <a:endParaRPr lang="en-US" b="0" i="0" dirty="0">
              <a:solidFill>
                <a:srgbClr val="24292F"/>
              </a:solidFill>
              <a:effectLst/>
              <a:latin typeface="-apple-system"/>
            </a:endParaRPr>
          </a:p>
          <a:p>
            <a:endParaRPr lang="en-US" sz="2000" dirty="0"/>
          </a:p>
        </p:txBody>
      </p:sp>
    </p:spTree>
    <p:extLst>
      <p:ext uri="{BB962C8B-B14F-4D97-AF65-F5344CB8AC3E}">
        <p14:creationId xmlns:p14="http://schemas.microsoft.com/office/powerpoint/2010/main" val="3645647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D9545-AF66-466D-A47E-E2C0CC388432}"/>
              </a:ext>
            </a:extLst>
          </p:cNvPr>
          <p:cNvSpPr>
            <a:spLocks noGrp="1"/>
          </p:cNvSpPr>
          <p:nvPr>
            <p:ph type="title"/>
          </p:nvPr>
        </p:nvSpPr>
        <p:spPr/>
        <p:txBody>
          <a:bodyPr/>
          <a:lstStyle/>
          <a:p>
            <a:r>
              <a:rPr lang="en-US" spc="-300" dirty="0">
                <a:latin typeface="Courier New" panose="02070309020205020404" pitchFamily="49" charset="0"/>
                <a:cs typeface="Courier New" panose="02070309020205020404" pitchFamily="49" charset="0"/>
              </a:rPr>
              <a:t>example: </a:t>
            </a:r>
            <a:r>
              <a:rPr lang="en-US" spc="-300" dirty="0" err="1">
                <a:latin typeface="Courier New" panose="02070309020205020404" pitchFamily="49" charset="0"/>
                <a:cs typeface="Courier New" panose="02070309020205020404" pitchFamily="49" charset="0"/>
              </a:rPr>
              <a:t>amqp</a:t>
            </a:r>
            <a:r>
              <a:rPr lang="en-US" spc="-300" dirty="0">
                <a:latin typeface="Courier New" panose="02070309020205020404" pitchFamily="49" charset="0"/>
                <a:cs typeface="Courier New" panose="02070309020205020404" pitchFamily="49" charset="0"/>
              </a:rPr>
              <a:t> frame decode v2</a:t>
            </a:r>
            <a:endParaRPr lang="en-US" dirty="0"/>
          </a:p>
        </p:txBody>
      </p:sp>
      <p:sp>
        <p:nvSpPr>
          <p:cNvPr id="3" name="Content Placeholder 2">
            <a:extLst>
              <a:ext uri="{FF2B5EF4-FFF2-40B4-BE49-F238E27FC236}">
                <a16:creationId xmlns:a16="http://schemas.microsoft.com/office/drawing/2014/main" id="{D7D3F53C-70D9-4EA9-ADAA-566496CC8923}"/>
              </a:ext>
            </a:extLst>
          </p:cNvPr>
          <p:cNvSpPr>
            <a:spLocks noGrp="1"/>
          </p:cNvSpPr>
          <p:nvPr>
            <p:ph idx="1"/>
          </p:nvPr>
        </p:nvSpPr>
        <p:spPr>
          <a:xfrm>
            <a:off x="1371599" y="2286000"/>
            <a:ext cx="10278533" cy="3581400"/>
          </a:xfrm>
        </p:spPr>
        <p:txBody>
          <a:bodyPr>
            <a:normAutofit fontScale="85000" lnSpcReduction="10000"/>
          </a:bodyPr>
          <a:lstStyle/>
          <a:p>
            <a:pPr marL="0" indent="0">
              <a:buNone/>
            </a:pPr>
            <a:r>
              <a:rPr lang="en-US" b="0" dirty="0">
                <a:solidFill>
                  <a:srgbClr val="0000FF"/>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decode_vlatest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decode_frame</a:t>
            </a:r>
            <a:endParaRPr lang="en-US" b="0" dirty="0">
              <a:solidFill>
                <a:srgbClr val="000000"/>
              </a:solidFill>
              <a:effectLst/>
              <a:latin typeface="Consolas" panose="020B0609020204030204" pitchFamily="49" charset="0"/>
            </a:endParaRPr>
          </a:p>
          <a:p>
            <a:pPr marL="0" indent="0">
              <a:buNone/>
            </a:pP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err="1">
                <a:solidFill>
                  <a:srgbClr val="000000"/>
                </a:solidFill>
                <a:effectLst/>
                <a:latin typeface="Consolas" panose="020B0609020204030204" pitchFamily="49" charset="0"/>
              </a:rPr>
              <a:t>frame_bytes</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memoryview</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b</a:t>
            </a:r>
            <a:r>
              <a:rPr lang="en-US" b="0" dirty="0">
                <a:solidFill>
                  <a:srgbClr val="A31515"/>
                </a:solidFill>
                <a:effectLst/>
                <a:latin typeface="Consolas" panose="020B0609020204030204" pitchFamily="49" charset="0"/>
              </a:rPr>
              <a:t>'\x00S\x11\xc0\x15\x08@Cp\x00\x01\x00\x00p\x00\x01\x00\x00p\</a:t>
            </a:r>
            <a:r>
              <a:rPr lang="en-US" b="0" dirty="0" err="1">
                <a:solidFill>
                  <a:srgbClr val="A31515"/>
                </a:solidFill>
                <a:effectLst/>
                <a:latin typeface="Consolas" panose="020B0609020204030204" pitchFamily="49" charset="0"/>
              </a:rPr>
              <a:t>xff</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xff</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xff</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xff</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pPr marL="0" indent="0">
              <a:buNone/>
            </a:pPr>
            <a:r>
              <a:rPr lang="en-US" b="0" dirty="0">
                <a:solidFill>
                  <a:srgbClr val="000000"/>
                </a:solidFill>
                <a:effectLst/>
                <a:latin typeface="Consolas" panose="020B0609020204030204" pitchFamily="49" charset="0"/>
              </a:rPr>
              <a:t>)</a:t>
            </a:r>
          </a:p>
          <a:p>
            <a:pPr marL="0" indent="0">
              <a:buNone/>
            </a:pP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def</a:t>
            </a:r>
            <a:r>
              <a:rPr lang="en-US" b="0" dirty="0">
                <a:solidFill>
                  <a:srgbClr val="000000"/>
                </a:solidFill>
                <a:effectLst/>
                <a:latin typeface="Consolas" panose="020B0609020204030204" pitchFamily="49" charset="0"/>
              </a:rPr>
              <a:t> decode_lots_of_frames2():</a:t>
            </a:r>
          </a:p>
          <a:p>
            <a:pPr marL="0" indent="0">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for</a:t>
            </a:r>
            <a:r>
              <a:rPr lang="en-US" b="0" dirty="0">
                <a:solidFill>
                  <a:srgbClr val="000000"/>
                </a:solidFill>
                <a:effectLst/>
                <a:latin typeface="Consolas" panose="020B0609020204030204" pitchFamily="49" charset="0"/>
              </a:rPr>
              <a:t> _ </a:t>
            </a:r>
            <a:r>
              <a:rPr lang="en-US" b="0" dirty="0">
                <a:solidFill>
                  <a:srgbClr val="0000FF"/>
                </a:solidFill>
                <a:effectLst/>
                <a:latin typeface="Consolas" panose="020B0609020204030204" pitchFamily="49" charset="0"/>
              </a:rPr>
              <a:t>in</a:t>
            </a:r>
            <a:r>
              <a:rPr lang="en-US" b="0" dirty="0">
                <a:solidFill>
                  <a:srgbClr val="000000"/>
                </a:solidFill>
                <a:effectLst/>
                <a:latin typeface="Consolas" panose="020B0609020204030204" pitchFamily="49" charset="0"/>
              </a:rPr>
              <a:t> range(</a:t>
            </a:r>
            <a:r>
              <a:rPr lang="en-US" b="0" dirty="0">
                <a:solidFill>
                  <a:srgbClr val="098658"/>
                </a:solidFill>
                <a:effectLst/>
                <a:latin typeface="Consolas" panose="020B0609020204030204" pitchFamily="49" charset="0"/>
              </a:rPr>
              <a:t>150000</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decode_frame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frame_bytes</a:t>
            </a:r>
            <a:r>
              <a:rPr lang="en-US" b="0" dirty="0">
                <a:solidFill>
                  <a:srgbClr val="000000"/>
                </a:solidFill>
                <a:effectLst/>
                <a:latin typeface="Consolas" panose="020B0609020204030204" pitchFamily="49" charset="0"/>
              </a:rPr>
              <a:t>)</a:t>
            </a:r>
          </a:p>
          <a:p>
            <a:endParaRPr lang="en-US" dirty="0"/>
          </a:p>
        </p:txBody>
      </p:sp>
    </p:spTree>
    <p:extLst>
      <p:ext uri="{BB962C8B-B14F-4D97-AF65-F5344CB8AC3E}">
        <p14:creationId xmlns:p14="http://schemas.microsoft.com/office/powerpoint/2010/main" val="3430536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630C28-B917-4DF8-A90A-85C6B137C073}"/>
              </a:ext>
            </a:extLst>
          </p:cNvPr>
          <p:cNvSpPr>
            <a:spLocks noGrp="1"/>
          </p:cNvSpPr>
          <p:nvPr>
            <p:ph type="title" idx="4294967295"/>
          </p:nvPr>
        </p:nvSpPr>
        <p:spPr>
          <a:xfrm>
            <a:off x="1371600" y="-1485900"/>
            <a:ext cx="9601200" cy="1485900"/>
          </a:xfrm>
        </p:spPr>
        <p:txBody>
          <a:bodyPr vert="horz" lIns="91440" tIns="45720" rIns="91440" bIns="45720" rtlCol="0" anchor="b">
            <a:normAutofit/>
          </a:bodyPr>
          <a:lstStyle/>
          <a:p>
            <a:r>
              <a:rPr lang="en-US" dirty="0" err="1"/>
              <a:t>Pycharm</a:t>
            </a:r>
            <a:r>
              <a:rPr lang="en-US" dirty="0"/>
              <a:t> screenshot: profile results table v2</a:t>
            </a:r>
          </a:p>
        </p:txBody>
      </p:sp>
      <p:pic>
        <p:nvPicPr>
          <p:cNvPr id="3" name="Picture 2" descr="A new screenshot from PyCharm, this time showing the tabulated data of the profile results from the second iteration of the decode script.&#10;The table shows the top 18 method calls, but only the first 7 rows have are using greater than 0.1% of the runtime.">
            <a:extLst>
              <a:ext uri="{FF2B5EF4-FFF2-40B4-BE49-F238E27FC236}">
                <a16:creationId xmlns:a16="http://schemas.microsoft.com/office/drawing/2014/main" id="{272BE656-D5C6-4CE0-9A69-BA7EA7F8BC32}"/>
              </a:ext>
            </a:extLst>
          </p:cNvPr>
          <p:cNvPicPr>
            <a:picLocks noChangeAspect="1"/>
          </p:cNvPicPr>
          <p:nvPr/>
        </p:nvPicPr>
        <p:blipFill>
          <a:blip r:embed="rId2"/>
          <a:stretch>
            <a:fillRect/>
          </a:stretch>
        </p:blipFill>
        <p:spPr>
          <a:xfrm>
            <a:off x="1412634" y="403069"/>
            <a:ext cx="9366731" cy="6051861"/>
          </a:xfrm>
          <a:prstGeom prst="rect">
            <a:avLst/>
          </a:prstGeom>
        </p:spPr>
      </p:pic>
    </p:spTree>
    <p:extLst>
      <p:ext uri="{BB962C8B-B14F-4D97-AF65-F5344CB8AC3E}">
        <p14:creationId xmlns:p14="http://schemas.microsoft.com/office/powerpoint/2010/main" val="232420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D47ED1-A554-4465-AB80-D37026AE4530}"/>
              </a:ext>
            </a:extLst>
          </p:cNvPr>
          <p:cNvSpPr>
            <a:spLocks noGrp="1"/>
          </p:cNvSpPr>
          <p:nvPr>
            <p:ph type="title" idx="4294967295"/>
          </p:nvPr>
        </p:nvSpPr>
        <p:spPr>
          <a:xfrm>
            <a:off x="1371600" y="-1485900"/>
            <a:ext cx="9601200" cy="1485900"/>
          </a:xfrm>
        </p:spPr>
        <p:txBody>
          <a:bodyPr vert="horz" lIns="91440" tIns="45720" rIns="91440" bIns="45720" rtlCol="0" anchor="b">
            <a:normAutofit/>
          </a:bodyPr>
          <a:lstStyle/>
          <a:p>
            <a:r>
              <a:rPr lang="en-US" dirty="0" err="1"/>
              <a:t>Pycharm</a:t>
            </a:r>
            <a:r>
              <a:rPr lang="en-US" dirty="0"/>
              <a:t> screenshot: profile results table v2 with primary functions</a:t>
            </a:r>
          </a:p>
        </p:txBody>
      </p:sp>
      <p:pic>
        <p:nvPicPr>
          <p:cNvPr id="3" name="Picture 2" descr="The same screenshot from the previous slide, displaying the tabulated profiling data.&#10;This time the methods called directly from our script have been highlighted, demonstrating that they cumulatively account for 96.8% of the runtime, or 60.8% when considered exclusive of their child methods.">
            <a:extLst>
              <a:ext uri="{FF2B5EF4-FFF2-40B4-BE49-F238E27FC236}">
                <a16:creationId xmlns:a16="http://schemas.microsoft.com/office/drawing/2014/main" id="{234C554C-F276-404A-9130-77A87DAFBD07}"/>
              </a:ext>
            </a:extLst>
          </p:cNvPr>
          <p:cNvPicPr>
            <a:picLocks noChangeAspect="1"/>
          </p:cNvPicPr>
          <p:nvPr/>
        </p:nvPicPr>
        <p:blipFill>
          <a:blip r:embed="rId2"/>
          <a:stretch>
            <a:fillRect/>
          </a:stretch>
        </p:blipFill>
        <p:spPr>
          <a:xfrm>
            <a:off x="1412634" y="403069"/>
            <a:ext cx="9366731" cy="6051861"/>
          </a:xfrm>
          <a:prstGeom prst="rect">
            <a:avLst/>
          </a:prstGeom>
        </p:spPr>
      </p:pic>
    </p:spTree>
    <p:extLst>
      <p:ext uri="{BB962C8B-B14F-4D97-AF65-F5344CB8AC3E}">
        <p14:creationId xmlns:p14="http://schemas.microsoft.com/office/powerpoint/2010/main" val="4251514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E77AD8-E60A-4070-81BD-F511907D3459}"/>
              </a:ext>
            </a:extLst>
          </p:cNvPr>
          <p:cNvSpPr>
            <a:spLocks noGrp="1"/>
          </p:cNvSpPr>
          <p:nvPr>
            <p:ph type="title" idx="4294967295"/>
          </p:nvPr>
        </p:nvSpPr>
        <p:spPr>
          <a:xfrm>
            <a:off x="1371600" y="-1485900"/>
            <a:ext cx="9601200" cy="1485900"/>
          </a:xfrm>
        </p:spPr>
        <p:txBody>
          <a:bodyPr vert="horz" lIns="91440" tIns="45720" rIns="91440" bIns="45720" rtlCol="0" anchor="b">
            <a:normAutofit/>
          </a:bodyPr>
          <a:lstStyle/>
          <a:p>
            <a:r>
              <a:rPr lang="en-US" dirty="0" err="1"/>
              <a:t>Pycharm</a:t>
            </a:r>
            <a:r>
              <a:rPr lang="en-US" dirty="0"/>
              <a:t> screenshot: profile results table v2 with calculation functions</a:t>
            </a:r>
          </a:p>
        </p:txBody>
      </p:sp>
      <p:pic>
        <p:nvPicPr>
          <p:cNvPr id="3" name="Picture 2" descr="The same screenshot from the previous slide, displaying the tabulated profiling data.&#10;This time the methods that actually do most of the decoding work have been highlighted, demonstrating that they now account for about 27.2% of the runtime.">
            <a:extLst>
              <a:ext uri="{FF2B5EF4-FFF2-40B4-BE49-F238E27FC236}">
                <a16:creationId xmlns:a16="http://schemas.microsoft.com/office/drawing/2014/main" id="{ADA85E38-A093-41E7-A5CB-E9957FF7DC4B}"/>
              </a:ext>
            </a:extLst>
          </p:cNvPr>
          <p:cNvPicPr>
            <a:picLocks noChangeAspect="1"/>
          </p:cNvPicPr>
          <p:nvPr/>
        </p:nvPicPr>
        <p:blipFill>
          <a:blip r:embed="rId2"/>
          <a:stretch>
            <a:fillRect/>
          </a:stretch>
        </p:blipFill>
        <p:spPr>
          <a:xfrm>
            <a:off x="1412634" y="403069"/>
            <a:ext cx="9366731" cy="6051861"/>
          </a:xfrm>
          <a:prstGeom prst="rect">
            <a:avLst/>
          </a:prstGeom>
        </p:spPr>
      </p:pic>
    </p:spTree>
    <p:extLst>
      <p:ext uri="{BB962C8B-B14F-4D97-AF65-F5344CB8AC3E}">
        <p14:creationId xmlns:p14="http://schemas.microsoft.com/office/powerpoint/2010/main" val="4046011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EC266-4F1C-4A1F-A6AE-4531A1C36A8F}"/>
              </a:ext>
            </a:extLst>
          </p:cNvPr>
          <p:cNvSpPr>
            <a:spLocks noGrp="1"/>
          </p:cNvSpPr>
          <p:nvPr>
            <p:ph type="title"/>
          </p:nvPr>
        </p:nvSpPr>
        <p:spPr/>
        <p:txBody>
          <a:bodyPr/>
          <a:lstStyle/>
          <a:p>
            <a:r>
              <a:rPr lang="en-US" spc="-300" dirty="0">
                <a:latin typeface="Courier New" panose="02070309020205020404" pitchFamily="49" charset="0"/>
                <a:cs typeface="Courier New" panose="02070309020205020404" pitchFamily="49" charset="0"/>
              </a:rPr>
              <a:t>going deeper with dis</a:t>
            </a:r>
          </a:p>
        </p:txBody>
      </p:sp>
      <p:sp>
        <p:nvSpPr>
          <p:cNvPr id="3" name="Content Placeholder 2">
            <a:extLst>
              <a:ext uri="{FF2B5EF4-FFF2-40B4-BE49-F238E27FC236}">
                <a16:creationId xmlns:a16="http://schemas.microsoft.com/office/drawing/2014/main" id="{F6251949-68CD-4C21-BA52-301A9DD21668}"/>
              </a:ext>
            </a:extLst>
          </p:cNvPr>
          <p:cNvSpPr>
            <a:spLocks noGrp="1"/>
          </p:cNvSpPr>
          <p:nvPr>
            <p:ph idx="1"/>
          </p:nvPr>
        </p:nvSpPr>
        <p:spPr/>
        <p:txBody>
          <a:bodyPr/>
          <a:lstStyle/>
          <a:p>
            <a:r>
              <a:rPr lang="en-US" dirty="0"/>
              <a:t>The </a:t>
            </a:r>
            <a:r>
              <a:rPr lang="en-US" dirty="0">
                <a:hlinkClick r:id="rId2"/>
              </a:rPr>
              <a:t>dis module</a:t>
            </a:r>
            <a:r>
              <a:rPr lang="en-US" dirty="0"/>
              <a:t> in Python will disassemble the bytecode to show you the underlying instructions.</a:t>
            </a:r>
          </a:p>
          <a:p>
            <a:r>
              <a:rPr lang="en-US" dirty="0"/>
              <a:t>Great way to fine-tune the performance of tight loops or functions.</a:t>
            </a:r>
          </a:p>
          <a:p>
            <a:r>
              <a:rPr lang="en-US" dirty="0"/>
              <a:t>For even deeper analysis, you can find use </a:t>
            </a:r>
            <a:r>
              <a:rPr lang="en-US" dirty="0" err="1"/>
              <a:t>gdb</a:t>
            </a:r>
            <a:r>
              <a:rPr lang="en-US" dirty="0"/>
              <a:t> to debug specific instructions in </a:t>
            </a:r>
            <a:r>
              <a:rPr lang="en-US" dirty="0" err="1"/>
              <a:t>Cpython</a:t>
            </a:r>
            <a:r>
              <a:rPr lang="en-US" dirty="0"/>
              <a:t>.</a:t>
            </a:r>
          </a:p>
          <a:p>
            <a:endParaRPr lang="en-US" dirty="0"/>
          </a:p>
        </p:txBody>
      </p:sp>
    </p:spTree>
    <p:extLst>
      <p:ext uri="{BB962C8B-B14F-4D97-AF65-F5344CB8AC3E}">
        <p14:creationId xmlns:p14="http://schemas.microsoft.com/office/powerpoint/2010/main" val="127661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D2C8A-F43B-4628-BCA2-6924398004CB}"/>
              </a:ext>
            </a:extLst>
          </p:cNvPr>
          <p:cNvSpPr>
            <a:spLocks noGrp="1"/>
          </p:cNvSpPr>
          <p:nvPr>
            <p:ph type="title"/>
          </p:nvPr>
        </p:nvSpPr>
        <p:spPr>
          <a:xfrm>
            <a:off x="501228" y="1301361"/>
            <a:ext cx="9895840" cy="2823600"/>
          </a:xfrm>
        </p:spPr>
        <p:txBody>
          <a:bodyPr/>
          <a:lstStyle/>
          <a:p>
            <a:r>
              <a:rPr lang="en-US" dirty="0">
                <a:latin typeface="Courier New" panose="02070309020205020404" pitchFamily="49" charset="0"/>
                <a:cs typeface="Courier New" panose="02070309020205020404" pitchFamily="49" charset="0"/>
              </a:rPr>
              <a:t>The </a:t>
            </a:r>
            <a:r>
              <a:rPr lang="en-US" b="1" dirty="0">
                <a:latin typeface="Courier New" panose="02070309020205020404" pitchFamily="49" charset="0"/>
                <a:cs typeface="Courier New" panose="02070309020205020404" pitchFamily="49" charset="0"/>
              </a:rPr>
              <a:t>What</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Why</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And </a:t>
            </a:r>
            <a:r>
              <a:rPr lang="en-US" b="1" dirty="0">
                <a:latin typeface="Courier New" panose="02070309020205020404" pitchFamily="49" charset="0"/>
                <a:cs typeface="Courier New" panose="02070309020205020404" pitchFamily="49" charset="0"/>
              </a:rPr>
              <a:t>when</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76552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A3563-8B5B-44ED-B16E-60E76DFE1904}"/>
              </a:ext>
            </a:extLst>
          </p:cNvPr>
          <p:cNvSpPr>
            <a:spLocks noGrp="1"/>
          </p:cNvSpPr>
          <p:nvPr>
            <p:ph type="title"/>
          </p:nvPr>
        </p:nvSpPr>
        <p:spPr/>
        <p:txBody>
          <a:bodyPr/>
          <a:lstStyle/>
          <a:p>
            <a:r>
              <a:rPr lang="en-US" spc="-300" dirty="0">
                <a:latin typeface="Courier New" panose="02070309020205020404" pitchFamily="49" charset="0"/>
                <a:cs typeface="Courier New" panose="02070309020205020404" pitchFamily="49" charset="0"/>
              </a:rPr>
              <a:t>example: perf analysis with dis</a:t>
            </a:r>
          </a:p>
        </p:txBody>
      </p:sp>
      <p:sp>
        <p:nvSpPr>
          <p:cNvPr id="3" name="Content Placeholder 2">
            <a:extLst>
              <a:ext uri="{FF2B5EF4-FFF2-40B4-BE49-F238E27FC236}">
                <a16:creationId xmlns:a16="http://schemas.microsoft.com/office/drawing/2014/main" id="{5918A770-A6A3-4BDA-B45A-F2448DB47E63}"/>
              </a:ext>
            </a:extLst>
          </p:cNvPr>
          <p:cNvSpPr>
            <a:spLocks noGrp="1"/>
          </p:cNvSpPr>
          <p:nvPr>
            <p:ph sz="half" idx="1"/>
          </p:nvPr>
        </p:nvSpPr>
        <p:spPr>
          <a:xfrm>
            <a:off x="1371599" y="2285999"/>
            <a:ext cx="5153803" cy="3581401"/>
          </a:xfrm>
        </p:spPr>
        <p:txBody>
          <a:bodyPr>
            <a:normAutofit fontScale="92500" lnSpcReduction="20000"/>
          </a:bodyPr>
          <a:lstStyle/>
          <a:p>
            <a:pPr marL="0" indent="0">
              <a:buNone/>
            </a:pPr>
            <a:r>
              <a:rPr lang="en-US" sz="1900" b="0" dirty="0">
                <a:solidFill>
                  <a:srgbClr val="0000FF"/>
                </a:solidFill>
                <a:effectLst/>
                <a:latin typeface="Consolas" panose="020B0609020204030204" pitchFamily="49" charset="0"/>
              </a:rPr>
              <a:t>import</a:t>
            </a:r>
            <a:r>
              <a:rPr lang="en-US" sz="1900" b="0" dirty="0">
                <a:solidFill>
                  <a:srgbClr val="000000"/>
                </a:solidFill>
                <a:effectLst/>
                <a:latin typeface="Consolas" panose="020B0609020204030204" pitchFamily="49" charset="0"/>
              </a:rPr>
              <a:t> dis</a:t>
            </a:r>
          </a:p>
          <a:p>
            <a:pPr marL="0" indent="0">
              <a:buNone/>
            </a:pPr>
            <a:br>
              <a:rPr lang="en-US" sz="1900" b="0" dirty="0">
                <a:solidFill>
                  <a:srgbClr val="000000"/>
                </a:solidFill>
                <a:effectLst/>
                <a:latin typeface="Consolas" panose="020B0609020204030204" pitchFamily="49" charset="0"/>
              </a:rPr>
            </a:br>
            <a:br>
              <a:rPr lang="en-US" sz="1900" b="0" dirty="0">
                <a:solidFill>
                  <a:srgbClr val="000000"/>
                </a:solidFill>
                <a:effectLst/>
                <a:latin typeface="Consolas" panose="020B0609020204030204" pitchFamily="49" charset="0"/>
              </a:rPr>
            </a:br>
            <a:r>
              <a:rPr lang="en-US" sz="1900" b="0" dirty="0">
                <a:solidFill>
                  <a:srgbClr val="0000FF"/>
                </a:solidFill>
                <a:effectLst/>
                <a:latin typeface="Consolas" panose="020B0609020204030204" pitchFamily="49" charset="0"/>
              </a:rPr>
              <a:t>def</a:t>
            </a:r>
            <a:r>
              <a:rPr lang="en-US" sz="1900" b="0" dirty="0">
                <a:solidFill>
                  <a:srgbClr val="000000"/>
                </a:solidFill>
                <a:effectLst/>
                <a:latin typeface="Consolas" panose="020B0609020204030204" pitchFamily="49" charset="0"/>
              </a:rPr>
              <a:t> </a:t>
            </a:r>
            <a:r>
              <a:rPr lang="en-US" sz="1900" b="0" dirty="0" err="1">
                <a:solidFill>
                  <a:srgbClr val="000000"/>
                </a:solidFill>
                <a:effectLst/>
                <a:latin typeface="Consolas" panose="020B0609020204030204" pitchFamily="49" charset="0"/>
              </a:rPr>
              <a:t>test_func</a:t>
            </a:r>
            <a:r>
              <a:rPr lang="en-US" sz="1900" b="0" dirty="0">
                <a:solidFill>
                  <a:srgbClr val="000000"/>
                </a:solidFill>
                <a:effectLst/>
                <a:latin typeface="Consolas" panose="020B0609020204030204" pitchFamily="49" charset="0"/>
              </a:rPr>
              <a:t>(a):</a:t>
            </a:r>
          </a:p>
          <a:p>
            <a:pPr marL="0" indent="0">
              <a:buNone/>
            </a:pPr>
            <a:r>
              <a:rPr lang="en-US" sz="1900" b="0" dirty="0">
                <a:solidFill>
                  <a:srgbClr val="000000"/>
                </a:solidFill>
                <a:effectLst/>
                <a:latin typeface="Consolas" panose="020B0609020204030204" pitchFamily="49" charset="0"/>
              </a:rPr>
              <a:t>    multiplier = </a:t>
            </a:r>
            <a:r>
              <a:rPr lang="en-US" sz="1900" b="0" dirty="0">
                <a:solidFill>
                  <a:srgbClr val="098658"/>
                </a:solidFill>
                <a:effectLst/>
                <a:latin typeface="Consolas" panose="020B0609020204030204" pitchFamily="49" charset="0"/>
              </a:rPr>
              <a:t>2</a:t>
            </a:r>
            <a:endParaRPr lang="en-US" sz="1900" b="0" dirty="0">
              <a:solidFill>
                <a:srgbClr val="000000"/>
              </a:solidFill>
              <a:effectLst/>
              <a:latin typeface="Consolas" panose="020B0609020204030204" pitchFamily="49" charset="0"/>
            </a:endParaRPr>
          </a:p>
          <a:p>
            <a:pPr marL="0" indent="0">
              <a:buNone/>
            </a:pPr>
            <a:r>
              <a:rPr lang="en-US" sz="1900" b="0" dirty="0">
                <a:solidFill>
                  <a:srgbClr val="000000"/>
                </a:solidFill>
                <a:effectLst/>
                <a:latin typeface="Consolas" panose="020B0609020204030204" pitchFamily="49" charset="0"/>
              </a:rPr>
              <a:t>    </a:t>
            </a:r>
            <a:r>
              <a:rPr lang="en-US" sz="1900" b="0" dirty="0">
                <a:solidFill>
                  <a:srgbClr val="0000FF"/>
                </a:solidFill>
                <a:effectLst/>
                <a:latin typeface="Consolas" panose="020B0609020204030204" pitchFamily="49" charset="0"/>
              </a:rPr>
              <a:t>return</a:t>
            </a:r>
            <a:r>
              <a:rPr lang="en-US" sz="1900" b="0" dirty="0">
                <a:solidFill>
                  <a:srgbClr val="000000"/>
                </a:solidFill>
                <a:effectLst/>
                <a:latin typeface="Consolas" panose="020B0609020204030204" pitchFamily="49" charset="0"/>
              </a:rPr>
              <a:t> [</a:t>
            </a:r>
            <a:br>
              <a:rPr lang="en-US" sz="1900" b="0" dirty="0">
                <a:solidFill>
                  <a:srgbClr val="000000"/>
                </a:solidFill>
                <a:effectLst/>
                <a:latin typeface="Consolas" panose="020B0609020204030204" pitchFamily="49" charset="0"/>
              </a:rPr>
            </a:br>
            <a:r>
              <a:rPr lang="en-US" sz="1900" b="0" dirty="0">
                <a:solidFill>
                  <a:srgbClr val="000000"/>
                </a:solidFill>
                <a:effectLst/>
                <a:latin typeface="Consolas" panose="020B0609020204030204" pitchFamily="49" charset="0"/>
              </a:rPr>
              <a:t>        </a:t>
            </a:r>
            <a:r>
              <a:rPr lang="en-US" sz="1900" b="0" dirty="0" err="1">
                <a:solidFill>
                  <a:srgbClr val="000000"/>
                </a:solidFill>
                <a:effectLst/>
                <a:latin typeface="Consolas" panose="020B0609020204030204" pitchFamily="49" charset="0"/>
              </a:rPr>
              <a:t>i</a:t>
            </a:r>
            <a:r>
              <a:rPr lang="en-US" sz="1900" b="0" dirty="0">
                <a:solidFill>
                  <a:srgbClr val="000000"/>
                </a:solidFill>
                <a:effectLst/>
                <a:latin typeface="Consolas" panose="020B0609020204030204" pitchFamily="49" charset="0"/>
              </a:rPr>
              <a:t>*multiplier </a:t>
            </a:r>
            <a:r>
              <a:rPr lang="en-US" sz="1900" b="0" dirty="0">
                <a:solidFill>
                  <a:srgbClr val="0000FF"/>
                </a:solidFill>
                <a:effectLst/>
                <a:latin typeface="Consolas" panose="020B0609020204030204" pitchFamily="49" charset="0"/>
              </a:rPr>
              <a:t>for</a:t>
            </a:r>
            <a:r>
              <a:rPr lang="en-US" sz="1900" b="0" dirty="0">
                <a:solidFill>
                  <a:srgbClr val="000000"/>
                </a:solidFill>
                <a:effectLst/>
                <a:latin typeface="Consolas" panose="020B0609020204030204" pitchFamily="49" charset="0"/>
              </a:rPr>
              <a:t> </a:t>
            </a:r>
            <a:r>
              <a:rPr lang="en-US" sz="1900" b="0" dirty="0" err="1">
                <a:solidFill>
                  <a:srgbClr val="000000"/>
                </a:solidFill>
                <a:effectLst/>
                <a:latin typeface="Consolas" panose="020B0609020204030204" pitchFamily="49" charset="0"/>
              </a:rPr>
              <a:t>i</a:t>
            </a:r>
            <a:r>
              <a:rPr lang="en-US" sz="1900" b="0" dirty="0">
                <a:solidFill>
                  <a:srgbClr val="000000"/>
                </a:solidFill>
                <a:effectLst/>
                <a:latin typeface="Consolas" panose="020B0609020204030204" pitchFamily="49" charset="0"/>
              </a:rPr>
              <a:t> </a:t>
            </a:r>
            <a:r>
              <a:rPr lang="en-US" sz="1900" b="0" dirty="0">
                <a:solidFill>
                  <a:srgbClr val="0000FF"/>
                </a:solidFill>
                <a:effectLst/>
                <a:latin typeface="Consolas" panose="020B0609020204030204" pitchFamily="49" charset="0"/>
              </a:rPr>
              <a:t>in</a:t>
            </a:r>
            <a:r>
              <a:rPr lang="en-US" sz="1900" b="0" dirty="0">
                <a:solidFill>
                  <a:srgbClr val="000000"/>
                </a:solidFill>
                <a:effectLst/>
                <a:latin typeface="Consolas" panose="020B0609020204030204" pitchFamily="49" charset="0"/>
              </a:rPr>
              <a:t> range(a)</a:t>
            </a:r>
            <a:br>
              <a:rPr lang="en-US" sz="1900" b="0" dirty="0">
                <a:solidFill>
                  <a:srgbClr val="000000"/>
                </a:solidFill>
                <a:effectLst/>
                <a:latin typeface="Consolas" panose="020B0609020204030204" pitchFamily="49" charset="0"/>
              </a:rPr>
            </a:br>
            <a:r>
              <a:rPr lang="en-US" sz="1900" b="0" dirty="0">
                <a:solidFill>
                  <a:srgbClr val="000000"/>
                </a:solidFill>
                <a:effectLst/>
                <a:latin typeface="Consolas" panose="020B0609020204030204" pitchFamily="49" charset="0"/>
              </a:rPr>
              <a:t>    ]</a:t>
            </a:r>
          </a:p>
          <a:p>
            <a:pPr marL="0" indent="0">
              <a:buNone/>
            </a:pPr>
            <a:br>
              <a:rPr lang="en-US" sz="1900" b="0" dirty="0">
                <a:solidFill>
                  <a:srgbClr val="000000"/>
                </a:solidFill>
                <a:effectLst/>
                <a:latin typeface="Consolas" panose="020B0609020204030204" pitchFamily="49" charset="0"/>
              </a:rPr>
            </a:br>
            <a:br>
              <a:rPr lang="en-US" sz="1900" b="0" dirty="0">
                <a:solidFill>
                  <a:srgbClr val="000000"/>
                </a:solidFill>
                <a:effectLst/>
                <a:latin typeface="Consolas" panose="020B0609020204030204" pitchFamily="49" charset="0"/>
              </a:rPr>
            </a:br>
            <a:r>
              <a:rPr lang="en-US" sz="1900" b="0" dirty="0">
                <a:solidFill>
                  <a:srgbClr val="0000FF"/>
                </a:solidFill>
                <a:effectLst/>
                <a:latin typeface="Consolas" panose="020B0609020204030204" pitchFamily="49" charset="0"/>
              </a:rPr>
              <a:t>if</a:t>
            </a:r>
            <a:r>
              <a:rPr lang="en-US" sz="1900" b="0" dirty="0">
                <a:solidFill>
                  <a:srgbClr val="000000"/>
                </a:solidFill>
                <a:effectLst/>
                <a:latin typeface="Consolas" panose="020B0609020204030204" pitchFamily="49" charset="0"/>
              </a:rPr>
              <a:t> __name__ == </a:t>
            </a:r>
            <a:r>
              <a:rPr lang="en-US" sz="1900" b="0" dirty="0">
                <a:solidFill>
                  <a:srgbClr val="A31515"/>
                </a:solidFill>
                <a:effectLst/>
                <a:latin typeface="Consolas" panose="020B0609020204030204" pitchFamily="49" charset="0"/>
              </a:rPr>
              <a:t>'__main__'</a:t>
            </a:r>
            <a:r>
              <a:rPr lang="en-US" sz="1900" b="0" dirty="0">
                <a:solidFill>
                  <a:srgbClr val="000000"/>
                </a:solidFill>
                <a:effectLst/>
                <a:latin typeface="Consolas" panose="020B0609020204030204" pitchFamily="49" charset="0"/>
              </a:rPr>
              <a:t>:</a:t>
            </a:r>
          </a:p>
          <a:p>
            <a:pPr marL="0" indent="0">
              <a:buNone/>
            </a:pPr>
            <a:r>
              <a:rPr lang="en-US" sz="1900" b="0" dirty="0">
                <a:solidFill>
                  <a:srgbClr val="000000"/>
                </a:solidFill>
                <a:effectLst/>
                <a:latin typeface="Consolas" panose="020B0609020204030204" pitchFamily="49" charset="0"/>
              </a:rPr>
              <a:t>    </a:t>
            </a:r>
            <a:r>
              <a:rPr lang="en-US" sz="1900" b="0" dirty="0" err="1">
                <a:solidFill>
                  <a:srgbClr val="000000"/>
                </a:solidFill>
                <a:effectLst/>
                <a:latin typeface="Consolas" panose="020B0609020204030204" pitchFamily="49" charset="0"/>
              </a:rPr>
              <a:t>dis.dis</a:t>
            </a:r>
            <a:r>
              <a:rPr lang="en-US" sz="1900" b="0" dirty="0">
                <a:solidFill>
                  <a:srgbClr val="000000"/>
                </a:solidFill>
                <a:effectLst/>
                <a:latin typeface="Consolas" panose="020B0609020204030204" pitchFamily="49" charset="0"/>
              </a:rPr>
              <a:t>(</a:t>
            </a:r>
            <a:r>
              <a:rPr lang="en-US" sz="1900" b="0" dirty="0" err="1">
                <a:solidFill>
                  <a:srgbClr val="000000"/>
                </a:solidFill>
                <a:effectLst/>
                <a:latin typeface="Consolas" panose="020B0609020204030204" pitchFamily="49" charset="0"/>
              </a:rPr>
              <a:t>test_func</a:t>
            </a:r>
            <a:r>
              <a:rPr lang="en-US" sz="1900" b="0" dirty="0">
                <a:solidFill>
                  <a:srgbClr val="000000"/>
                </a:solidFill>
                <a:effectLst/>
                <a:latin typeface="Consolas" panose="020B0609020204030204" pitchFamily="49" charset="0"/>
              </a:rPr>
              <a:t>)</a:t>
            </a:r>
          </a:p>
          <a:p>
            <a:endParaRPr lang="en-US" dirty="0"/>
          </a:p>
        </p:txBody>
      </p:sp>
      <p:sp>
        <p:nvSpPr>
          <p:cNvPr id="4" name="Content Placeholder 3">
            <a:extLst>
              <a:ext uri="{FF2B5EF4-FFF2-40B4-BE49-F238E27FC236}">
                <a16:creationId xmlns:a16="http://schemas.microsoft.com/office/drawing/2014/main" id="{1CA77F8D-DF22-4B71-8D9A-B6A76F2915ED}"/>
              </a:ext>
            </a:extLst>
          </p:cNvPr>
          <p:cNvSpPr>
            <a:spLocks noGrp="1"/>
          </p:cNvSpPr>
          <p:nvPr>
            <p:ph sz="half" idx="2"/>
          </p:nvPr>
        </p:nvSpPr>
        <p:spPr>
          <a:xfrm>
            <a:off x="6525403" y="2285999"/>
            <a:ext cx="5456624" cy="3581401"/>
          </a:xfrm>
        </p:spPr>
        <p:txBody>
          <a:bodyPr>
            <a:noAutofit/>
          </a:bodyPr>
          <a:lstStyle/>
          <a:p>
            <a:pPr marL="0" indent="0">
              <a:buNone/>
            </a:pPr>
            <a:r>
              <a:rPr lang="en-US" sz="900" dirty="0"/>
              <a:t>5           0 LOAD_CONST               1 (2)</a:t>
            </a:r>
            <a:br>
              <a:rPr lang="en-US" sz="900" dirty="0"/>
            </a:br>
            <a:r>
              <a:rPr lang="en-US" sz="900" dirty="0"/>
              <a:t>              2 STORE_DEREF              0 (multiplier)</a:t>
            </a:r>
            <a:br>
              <a:rPr lang="en-US" sz="900" dirty="0"/>
            </a:br>
            <a:br>
              <a:rPr lang="en-US" sz="900" dirty="0"/>
            </a:br>
            <a:r>
              <a:rPr lang="en-US" sz="900" dirty="0"/>
              <a:t>  6           4 LOAD_CLOSURE             0 (multiplier)</a:t>
            </a:r>
            <a:br>
              <a:rPr lang="en-US" sz="900" dirty="0"/>
            </a:br>
            <a:r>
              <a:rPr lang="en-US" sz="900" dirty="0"/>
              <a:t>              6 BUILD_TUPLE              1</a:t>
            </a:r>
            <a:br>
              <a:rPr lang="en-US" sz="900" dirty="0"/>
            </a:br>
            <a:r>
              <a:rPr lang="en-US" sz="900" dirty="0"/>
              <a:t>              8 LOAD_CONST               2 (&lt;code object &lt;</a:t>
            </a:r>
            <a:r>
              <a:rPr lang="en-US" sz="900" dirty="0" err="1"/>
              <a:t>listcomp</a:t>
            </a:r>
            <a:r>
              <a:rPr lang="en-US" sz="900" dirty="0"/>
              <a:t>&gt; at …, file "dis_test.py", line 6&gt;)</a:t>
            </a:r>
            <a:br>
              <a:rPr lang="en-US" sz="900" dirty="0"/>
            </a:br>
            <a:r>
              <a:rPr lang="en-US" sz="900" dirty="0"/>
              <a:t>             10 LOAD_CONST               3 ('</a:t>
            </a:r>
            <a:r>
              <a:rPr lang="en-US" sz="900" dirty="0" err="1"/>
              <a:t>test_func</a:t>
            </a:r>
            <a:r>
              <a:rPr lang="en-US" sz="900" dirty="0"/>
              <a:t>.&lt;locals&gt;.&lt;</a:t>
            </a:r>
            <a:r>
              <a:rPr lang="en-US" sz="900" dirty="0" err="1"/>
              <a:t>listcomp</a:t>
            </a:r>
            <a:r>
              <a:rPr lang="en-US" sz="900" dirty="0"/>
              <a:t>&gt;’)</a:t>
            </a:r>
            <a:br>
              <a:rPr lang="en-US" sz="900" dirty="0"/>
            </a:br>
            <a:r>
              <a:rPr lang="en-US" sz="900" dirty="0"/>
              <a:t>             12 MAKE_FUNCTION            8 (closure)</a:t>
            </a:r>
            <a:br>
              <a:rPr lang="en-US" sz="900" dirty="0"/>
            </a:br>
            <a:br>
              <a:rPr lang="en-US" sz="900" dirty="0"/>
            </a:br>
            <a:r>
              <a:rPr lang="en-US" sz="900" dirty="0"/>
              <a:t>  7          14 LOAD_GLOBAL              0 (range)</a:t>
            </a:r>
            <a:br>
              <a:rPr lang="en-US" sz="900" dirty="0"/>
            </a:br>
            <a:r>
              <a:rPr lang="en-US" sz="900" dirty="0"/>
              <a:t>             16 LOAD_FAST                0 (a)</a:t>
            </a:r>
            <a:br>
              <a:rPr lang="en-US" sz="900" dirty="0"/>
            </a:br>
            <a:r>
              <a:rPr lang="en-US" sz="900" dirty="0"/>
              <a:t>             18 CALL_FUNCTION            1</a:t>
            </a:r>
            <a:br>
              <a:rPr lang="en-US" sz="900" dirty="0"/>
            </a:br>
            <a:br>
              <a:rPr lang="en-US" sz="900" dirty="0"/>
            </a:br>
            <a:r>
              <a:rPr lang="en-US" sz="900" dirty="0"/>
              <a:t>  6          20 GET_ITER</a:t>
            </a:r>
            <a:br>
              <a:rPr lang="en-US" sz="900" dirty="0"/>
            </a:br>
            <a:r>
              <a:rPr lang="en-US" sz="900" dirty="0"/>
              <a:t>             22 CALL_FUNCTION            1</a:t>
            </a:r>
            <a:br>
              <a:rPr lang="en-US" sz="900" dirty="0"/>
            </a:br>
            <a:r>
              <a:rPr lang="en-US" sz="900" dirty="0"/>
              <a:t>             24 RETURN_VALUE</a:t>
            </a:r>
            <a:br>
              <a:rPr lang="en-US" sz="900" dirty="0"/>
            </a:br>
            <a:br>
              <a:rPr lang="en-US" sz="900" dirty="0"/>
            </a:br>
            <a:r>
              <a:rPr lang="en-US" sz="900" dirty="0"/>
              <a:t>Disassembly of &lt;code object &lt;</a:t>
            </a:r>
            <a:r>
              <a:rPr lang="en-US" sz="900" dirty="0" err="1"/>
              <a:t>listcomp</a:t>
            </a:r>
            <a:r>
              <a:rPr lang="en-US" sz="900" dirty="0"/>
              <a:t>&gt; at …, file "dis_test.py", line 6&gt;:</a:t>
            </a:r>
            <a:br>
              <a:rPr lang="en-US" sz="900" dirty="0"/>
            </a:br>
            <a:r>
              <a:rPr lang="en-US" sz="900" dirty="0"/>
              <a:t>  6           0 BUILD_LIST               0</a:t>
            </a:r>
            <a:br>
              <a:rPr lang="en-US" sz="900" dirty="0"/>
            </a:br>
            <a:r>
              <a:rPr lang="en-US" sz="900" dirty="0"/>
              <a:t>              2 LOAD_FAST                0 (.0)</a:t>
            </a:r>
            <a:br>
              <a:rPr lang="en-US" sz="900" dirty="0"/>
            </a:br>
            <a:r>
              <a:rPr lang="en-US" sz="900" dirty="0"/>
              <a:t>        &gt;&gt;    4 FOR_ITER                 6 (to 18)</a:t>
            </a:r>
            <a:br>
              <a:rPr lang="en-US" sz="900" dirty="0"/>
            </a:br>
            <a:br>
              <a:rPr lang="en-US" sz="900" dirty="0"/>
            </a:br>
            <a:r>
              <a:rPr lang="en-US" sz="900" dirty="0"/>
              <a:t>  7           6 STORE_FAST               1 (</a:t>
            </a:r>
            <a:r>
              <a:rPr lang="en-US" sz="900" dirty="0" err="1"/>
              <a:t>i</a:t>
            </a:r>
            <a:r>
              <a:rPr lang="en-US" sz="900" dirty="0"/>
              <a:t>)</a:t>
            </a:r>
            <a:br>
              <a:rPr lang="en-US" sz="900" dirty="0"/>
            </a:br>
            <a:r>
              <a:rPr lang="en-US" sz="900" dirty="0"/>
              <a:t>              8 LOAD_FAST                1 (</a:t>
            </a:r>
            <a:r>
              <a:rPr lang="en-US" sz="900" dirty="0" err="1"/>
              <a:t>i</a:t>
            </a:r>
            <a:r>
              <a:rPr lang="en-US" sz="900" dirty="0"/>
              <a:t>)</a:t>
            </a:r>
            <a:br>
              <a:rPr lang="en-US" sz="900" dirty="0"/>
            </a:br>
            <a:r>
              <a:rPr lang="en-US" sz="900" dirty="0"/>
              <a:t>             10 LOAD_DEREF               0 (multiplier)</a:t>
            </a:r>
            <a:br>
              <a:rPr lang="en-US" sz="900" dirty="0"/>
            </a:br>
            <a:r>
              <a:rPr lang="en-US" sz="900" dirty="0"/>
              <a:t>             12 BINARY_MULTIPLY</a:t>
            </a:r>
            <a:br>
              <a:rPr lang="en-US" sz="900" dirty="0"/>
            </a:br>
            <a:br>
              <a:rPr lang="en-US" sz="900" dirty="0"/>
            </a:br>
            <a:r>
              <a:rPr lang="en-US" sz="900" dirty="0"/>
              <a:t>  6          14 LIST_APPEND              2</a:t>
            </a:r>
            <a:br>
              <a:rPr lang="en-US" sz="900" dirty="0"/>
            </a:br>
            <a:r>
              <a:rPr lang="en-US" sz="900" dirty="0"/>
              <a:t>             16 JUMP_ABSOLUTE            2 (to 4)</a:t>
            </a:r>
            <a:br>
              <a:rPr lang="en-US" sz="900" dirty="0"/>
            </a:br>
            <a:r>
              <a:rPr lang="en-US" sz="900" dirty="0"/>
              <a:t>        &gt;&gt;   18 RETURN_VALUE</a:t>
            </a:r>
          </a:p>
        </p:txBody>
      </p:sp>
    </p:spTree>
    <p:extLst>
      <p:ext uri="{BB962C8B-B14F-4D97-AF65-F5344CB8AC3E}">
        <p14:creationId xmlns:p14="http://schemas.microsoft.com/office/powerpoint/2010/main" val="15531488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2D6DB-57FF-48FC-84A8-232997407A38}"/>
              </a:ext>
            </a:extLst>
          </p:cNvPr>
          <p:cNvSpPr>
            <a:spLocks noGrp="1"/>
          </p:cNvSpPr>
          <p:nvPr>
            <p:ph type="title"/>
          </p:nvPr>
        </p:nvSpPr>
        <p:spPr/>
        <p:txBody>
          <a:bodyPr/>
          <a:lstStyle/>
          <a:p>
            <a:r>
              <a:rPr lang="en-US" spc="-300" dirty="0">
                <a:latin typeface="Courier New" panose="02070309020205020404" pitchFamily="49" charset="0"/>
                <a:cs typeface="Courier New" panose="02070309020205020404" pitchFamily="49" charset="0"/>
              </a:rPr>
              <a:t>step 4. verify</a:t>
            </a:r>
          </a:p>
        </p:txBody>
      </p:sp>
      <p:sp>
        <p:nvSpPr>
          <p:cNvPr id="3" name="Content Placeholder 2">
            <a:extLst>
              <a:ext uri="{FF2B5EF4-FFF2-40B4-BE49-F238E27FC236}">
                <a16:creationId xmlns:a16="http://schemas.microsoft.com/office/drawing/2014/main" id="{1B3E26F1-D050-476E-BD3F-E4A028988612}"/>
              </a:ext>
            </a:extLst>
          </p:cNvPr>
          <p:cNvSpPr>
            <a:spLocks noGrp="1"/>
          </p:cNvSpPr>
          <p:nvPr>
            <p:ph idx="1"/>
          </p:nvPr>
        </p:nvSpPr>
        <p:spPr/>
        <p:txBody>
          <a:bodyPr>
            <a:normAutofit/>
          </a:bodyPr>
          <a:lstStyle/>
          <a:p>
            <a:r>
              <a:rPr lang="en-US" sz="2400" dirty="0"/>
              <a:t>Use the </a:t>
            </a:r>
            <a:r>
              <a:rPr lang="en-US" sz="2400" dirty="0" err="1"/>
              <a:t>timeit</a:t>
            </a:r>
            <a:r>
              <a:rPr lang="en-US" sz="2400" dirty="0"/>
              <a:t> module to compare different approaches.</a:t>
            </a:r>
          </a:p>
          <a:p>
            <a:r>
              <a:rPr lang="en-US" sz="2400" dirty="0"/>
              <a:t>Make sure you have the tests in place to validate your success criteria.</a:t>
            </a:r>
          </a:p>
          <a:p>
            <a:r>
              <a:rPr lang="en-US" sz="2400" dirty="0"/>
              <a:t>Make sure you have the tests in place to prevent perf regression going forward.</a:t>
            </a:r>
          </a:p>
          <a:p>
            <a:endParaRPr lang="en-US" sz="2400" dirty="0"/>
          </a:p>
        </p:txBody>
      </p:sp>
    </p:spTree>
    <p:extLst>
      <p:ext uri="{BB962C8B-B14F-4D97-AF65-F5344CB8AC3E}">
        <p14:creationId xmlns:p14="http://schemas.microsoft.com/office/powerpoint/2010/main" val="20016023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A6149-8CF8-4C17-B421-5A1209E8A04F}"/>
              </a:ext>
            </a:extLst>
          </p:cNvPr>
          <p:cNvSpPr>
            <a:spLocks noGrp="1"/>
          </p:cNvSpPr>
          <p:nvPr>
            <p:ph type="title"/>
          </p:nvPr>
        </p:nvSpPr>
        <p:spPr/>
        <p:txBody>
          <a:bodyPr/>
          <a:lstStyle/>
          <a:p>
            <a:r>
              <a:rPr lang="en-US" spc="-300" dirty="0">
                <a:latin typeface="Courier New" panose="02070309020205020404" pitchFamily="49" charset="0"/>
                <a:cs typeface="Courier New" panose="02070309020205020404" pitchFamily="49" charset="0"/>
              </a:rPr>
              <a:t>example: using </a:t>
            </a:r>
            <a:r>
              <a:rPr lang="en-US" spc="-300" dirty="0" err="1">
                <a:latin typeface="Courier New" panose="02070309020205020404" pitchFamily="49" charset="0"/>
                <a:cs typeface="Courier New" panose="02070309020205020404" pitchFamily="49" charset="0"/>
              </a:rPr>
              <a:t>timeit</a:t>
            </a:r>
            <a:endParaRPr lang="en-US" spc="-300"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493F9CDD-D3D0-4BB0-9280-8FCA2D702624}"/>
              </a:ext>
            </a:extLst>
          </p:cNvPr>
          <p:cNvSpPr>
            <a:spLocks noGrp="1"/>
          </p:cNvSpPr>
          <p:nvPr>
            <p:ph idx="1"/>
          </p:nvPr>
        </p:nvSpPr>
        <p:spPr>
          <a:xfrm>
            <a:off x="1371600" y="1791532"/>
            <a:ext cx="8558107" cy="3172462"/>
          </a:xfrm>
        </p:spPr>
        <p:txBody>
          <a:bodyPr>
            <a:normAutofit fontScale="70000" lnSpcReduction="20000"/>
          </a:bodyPr>
          <a:lstStyle/>
          <a:p>
            <a:pPr marL="0" indent="0">
              <a:buNone/>
            </a:pPr>
            <a:r>
              <a:rPr lang="en-US" b="0" dirty="0">
                <a:solidFill>
                  <a:srgbClr val="0000FF"/>
                </a:solidFill>
                <a:effectLst/>
                <a:latin typeface="Consolas" panose="020B0609020204030204" pitchFamily="49" charset="0"/>
              </a:rPr>
              <a:t>from</a:t>
            </a:r>
            <a:r>
              <a:rPr lang="en-US" b="0" dirty="0">
                <a:solidFill>
                  <a:srgbClr val="000000"/>
                </a:solidFill>
                <a:effectLst/>
                <a:latin typeface="Consolas" panose="020B0609020204030204" pitchFamily="49" charset="0"/>
              </a:rPr>
              <a:t> decode_v1 </a:t>
            </a:r>
            <a:r>
              <a:rPr lang="en-US" b="0" dirty="0">
                <a:solidFill>
                  <a:srgbClr val="0000FF"/>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decode_frame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as</a:t>
            </a:r>
            <a:r>
              <a:rPr lang="en-US" b="0" dirty="0">
                <a:solidFill>
                  <a:srgbClr val="000000"/>
                </a:solidFill>
                <a:effectLst/>
                <a:latin typeface="Consolas" panose="020B0609020204030204" pitchFamily="49" charset="0"/>
              </a:rPr>
              <a:t> decode1</a:t>
            </a:r>
          </a:p>
          <a:p>
            <a:pPr marL="0" indent="0">
              <a:buNone/>
            </a:pPr>
            <a:r>
              <a:rPr lang="en-US" b="0" dirty="0">
                <a:solidFill>
                  <a:srgbClr val="0000FF"/>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decode_vlatest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decode_frame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as</a:t>
            </a:r>
            <a:r>
              <a:rPr lang="en-US" b="0" dirty="0">
                <a:solidFill>
                  <a:srgbClr val="000000"/>
                </a:solidFill>
                <a:effectLst/>
                <a:latin typeface="Consolas" panose="020B0609020204030204" pitchFamily="49" charset="0"/>
              </a:rPr>
              <a:t> decode2</a:t>
            </a:r>
          </a:p>
          <a:p>
            <a:pPr marL="0" indent="0">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timeit</a:t>
            </a:r>
            <a:endParaRPr lang="en-US" b="0" dirty="0">
              <a:solidFill>
                <a:srgbClr val="000000"/>
              </a:solidFill>
              <a:effectLst/>
              <a:latin typeface="Consolas" panose="020B0609020204030204" pitchFamily="49" charset="0"/>
            </a:endParaRPr>
          </a:p>
          <a:p>
            <a:pPr marL="0" indent="0">
              <a:buNone/>
            </a:pPr>
            <a:br>
              <a:rPr lang="en-US" b="0" dirty="0">
                <a:solidFill>
                  <a:srgbClr val="000000"/>
                </a:solidFill>
                <a:effectLst/>
                <a:latin typeface="Consolas" panose="020B0609020204030204" pitchFamily="49" charset="0"/>
              </a:rPr>
            </a:br>
            <a:r>
              <a:rPr lang="en-US" b="0" dirty="0" err="1">
                <a:solidFill>
                  <a:srgbClr val="000000"/>
                </a:solidFill>
                <a:effectLst/>
                <a:latin typeface="Consolas" panose="020B0609020204030204" pitchFamily="49" charset="0"/>
              </a:rPr>
              <a:t>frame_bytes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b</a:t>
            </a:r>
            <a:r>
              <a:rPr lang="en-US" b="0" dirty="0">
                <a:solidFill>
                  <a:srgbClr val="A31515"/>
                </a:solidFill>
                <a:effectLst/>
                <a:latin typeface="Consolas" panose="020B0609020204030204" pitchFamily="49" charset="0"/>
              </a:rPr>
              <a:t>'\x00S\x11\xc0\x15\x08@Cp\x00\x01\x00\x00p\x00\x01\x00\x00p\</a:t>
            </a:r>
            <a:r>
              <a:rPr lang="en-US" b="0" dirty="0" err="1">
                <a:solidFill>
                  <a:srgbClr val="A31515"/>
                </a:solidFill>
                <a:effectLst/>
                <a:latin typeface="Consolas" panose="020B0609020204030204" pitchFamily="49" charset="0"/>
              </a:rPr>
              <a:t>xff</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xff</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xff</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xff</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pPr marL="0" indent="0">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 = </a:t>
            </a:r>
            <a:r>
              <a:rPr lang="en-US" b="0" dirty="0" err="1">
                <a:solidFill>
                  <a:srgbClr val="000000"/>
                </a:solidFill>
                <a:effectLst/>
                <a:latin typeface="Consolas" panose="020B0609020204030204" pitchFamily="49" charset="0"/>
              </a:rPr>
              <a:t>timeit.timeit</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lambda</a:t>
            </a:r>
            <a:r>
              <a:rPr lang="en-US" b="0" dirty="0">
                <a:solidFill>
                  <a:srgbClr val="000000"/>
                </a:solidFill>
                <a:effectLst/>
                <a:latin typeface="Consolas" panose="020B0609020204030204" pitchFamily="49" charset="0"/>
              </a:rPr>
              <a:t>: decode1(</a:t>
            </a:r>
            <a:r>
              <a:rPr lang="en-US" b="0" dirty="0" err="1">
                <a:solidFill>
                  <a:srgbClr val="000000"/>
                </a:solidFill>
                <a:effectLst/>
                <a:latin typeface="Consolas" panose="020B0609020204030204" pitchFamily="49" charset="0"/>
              </a:rPr>
              <a:t>frame_bytes</a:t>
            </a:r>
            <a:r>
              <a:rPr lang="en-US" b="0" dirty="0">
                <a:solidFill>
                  <a:srgbClr val="000000"/>
                </a:solidFill>
                <a:effectLst/>
                <a:latin typeface="Consolas" panose="020B0609020204030204" pitchFamily="49" charset="0"/>
              </a:rPr>
              <a:t>), number=</a:t>
            </a:r>
            <a:r>
              <a:rPr lang="en-US" b="0" dirty="0">
                <a:solidFill>
                  <a:srgbClr val="098658"/>
                </a:solidFill>
                <a:effectLst/>
                <a:latin typeface="Consolas" panose="020B0609020204030204" pitchFamily="49" charset="0"/>
              </a:rPr>
              <a:t>15000</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print(</a:t>
            </a:r>
            <a:r>
              <a:rPr lang="en-US" b="0" dirty="0" err="1">
                <a:solidFill>
                  <a:srgbClr val="0000FF"/>
                </a:solidFill>
                <a:effectLst/>
                <a:latin typeface="Consolas" panose="020B0609020204030204" pitchFamily="49" charset="0"/>
              </a:rPr>
              <a:t>f</a:t>
            </a:r>
            <a:r>
              <a:rPr lang="en-US" b="0" dirty="0" err="1">
                <a:solidFill>
                  <a:srgbClr val="A31515"/>
                </a:solidFill>
                <a:effectLst/>
                <a:latin typeface="Consolas" panose="020B0609020204030204" pitchFamily="49" charset="0"/>
              </a:rPr>
              <a:t>"Time</a:t>
            </a:r>
            <a:r>
              <a:rPr lang="en-US" b="0" dirty="0">
                <a:solidFill>
                  <a:srgbClr val="A31515"/>
                </a:solidFill>
                <a:effectLst/>
                <a:latin typeface="Consolas" panose="020B0609020204030204" pitchFamily="49" charset="0"/>
              </a:rPr>
              <a:t> to decode 15k frames v1: </a:t>
            </a:r>
            <a:r>
              <a:rPr lang="en-US" b="0" dirty="0">
                <a:solidFill>
                  <a:srgbClr val="000000"/>
                </a:solidFill>
                <a:effectLst/>
                <a:latin typeface="Consolas" panose="020B0609020204030204" pitchFamily="49" charset="0"/>
              </a:rPr>
              <a:t>{t}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t = </a:t>
            </a:r>
            <a:r>
              <a:rPr lang="en-US" b="0" dirty="0" err="1">
                <a:solidFill>
                  <a:srgbClr val="000000"/>
                </a:solidFill>
                <a:effectLst/>
                <a:latin typeface="Consolas" panose="020B0609020204030204" pitchFamily="49" charset="0"/>
              </a:rPr>
              <a:t>timeit.timeit</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lambda</a:t>
            </a:r>
            <a:r>
              <a:rPr lang="en-US" b="0" dirty="0">
                <a:solidFill>
                  <a:srgbClr val="000000"/>
                </a:solidFill>
                <a:effectLst/>
                <a:latin typeface="Consolas" panose="020B0609020204030204" pitchFamily="49" charset="0"/>
              </a:rPr>
              <a:t>: decode2(</a:t>
            </a:r>
            <a:r>
              <a:rPr lang="en-US" b="0" dirty="0" err="1">
                <a:solidFill>
                  <a:srgbClr val="000000"/>
                </a:solidFill>
                <a:effectLst/>
                <a:latin typeface="Consolas" panose="020B0609020204030204" pitchFamily="49" charset="0"/>
              </a:rPr>
              <a:t>memoryview</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frame_bytes</a:t>
            </a:r>
            <a:r>
              <a:rPr lang="en-US" b="0" dirty="0">
                <a:solidFill>
                  <a:srgbClr val="000000"/>
                </a:solidFill>
                <a:effectLst/>
                <a:latin typeface="Consolas" panose="020B0609020204030204" pitchFamily="49" charset="0"/>
              </a:rPr>
              <a:t>)), number=</a:t>
            </a:r>
            <a:r>
              <a:rPr lang="en-US" b="0" dirty="0">
                <a:solidFill>
                  <a:srgbClr val="098658"/>
                </a:solidFill>
                <a:effectLst/>
                <a:latin typeface="Consolas" panose="020B0609020204030204" pitchFamily="49" charset="0"/>
              </a:rPr>
              <a:t>15000</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print(</a:t>
            </a:r>
            <a:r>
              <a:rPr lang="en-US" b="0" dirty="0" err="1">
                <a:solidFill>
                  <a:srgbClr val="0000FF"/>
                </a:solidFill>
                <a:effectLst/>
                <a:latin typeface="Consolas" panose="020B0609020204030204" pitchFamily="49" charset="0"/>
              </a:rPr>
              <a:t>f</a:t>
            </a:r>
            <a:r>
              <a:rPr lang="en-US" b="0" dirty="0" err="1">
                <a:solidFill>
                  <a:srgbClr val="A31515"/>
                </a:solidFill>
                <a:effectLst/>
                <a:latin typeface="Consolas" panose="020B0609020204030204" pitchFamily="49" charset="0"/>
              </a:rPr>
              <a:t>"Time</a:t>
            </a:r>
            <a:r>
              <a:rPr lang="en-US" b="0" dirty="0">
                <a:solidFill>
                  <a:srgbClr val="A31515"/>
                </a:solidFill>
                <a:effectLst/>
                <a:latin typeface="Consolas" panose="020B0609020204030204" pitchFamily="49" charset="0"/>
              </a:rPr>
              <a:t> to decode 15k frames v2: </a:t>
            </a:r>
            <a:r>
              <a:rPr lang="en-US" b="0" dirty="0">
                <a:solidFill>
                  <a:srgbClr val="000000"/>
                </a:solidFill>
                <a:effectLst/>
                <a:latin typeface="Consolas" panose="020B0609020204030204" pitchFamily="49" charset="0"/>
              </a:rPr>
              <a:t>{t}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marL="0" indent="0">
              <a:buNone/>
            </a:pPr>
            <a:endParaRPr lang="en-US" dirty="0"/>
          </a:p>
        </p:txBody>
      </p:sp>
      <p:pic>
        <p:nvPicPr>
          <p:cNvPr id="7" name="Picture 6" descr="A screenshot of a windows command prompt showing the results of running the timed test on the two versions of the decoder code.&#10;The first decoder ran 15000 times in 8.54 seconds, the second decoder ran 15000 times in 0.64 seconds.">
            <a:extLst>
              <a:ext uri="{FF2B5EF4-FFF2-40B4-BE49-F238E27FC236}">
                <a16:creationId xmlns:a16="http://schemas.microsoft.com/office/drawing/2014/main" id="{5830C05A-94A4-4EA8-BAF5-D902427E1695}"/>
              </a:ext>
            </a:extLst>
          </p:cNvPr>
          <p:cNvPicPr>
            <a:picLocks noChangeAspect="1"/>
          </p:cNvPicPr>
          <p:nvPr/>
        </p:nvPicPr>
        <p:blipFill>
          <a:blip r:embed="rId2"/>
          <a:stretch>
            <a:fillRect/>
          </a:stretch>
        </p:blipFill>
        <p:spPr>
          <a:xfrm>
            <a:off x="4326060" y="4955078"/>
            <a:ext cx="7563239" cy="1485976"/>
          </a:xfrm>
          <a:prstGeom prst="rect">
            <a:avLst/>
          </a:prstGeom>
        </p:spPr>
      </p:pic>
    </p:spTree>
    <p:extLst>
      <p:ext uri="{BB962C8B-B14F-4D97-AF65-F5344CB8AC3E}">
        <p14:creationId xmlns:p14="http://schemas.microsoft.com/office/powerpoint/2010/main" val="12763272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B1E2D-E0F6-47A6-988A-51ABE07F3945}"/>
              </a:ext>
            </a:extLst>
          </p:cNvPr>
          <p:cNvSpPr>
            <a:spLocks noGrp="1"/>
          </p:cNvSpPr>
          <p:nvPr>
            <p:ph type="title"/>
          </p:nvPr>
        </p:nvSpPr>
        <p:spPr/>
        <p:txBody>
          <a:bodyPr/>
          <a:lstStyle/>
          <a:p>
            <a:r>
              <a:rPr lang="en-US" spc="-300" dirty="0">
                <a:latin typeface="Courier New" panose="02070309020205020404" pitchFamily="49" charset="0"/>
                <a:cs typeface="Courier New" panose="02070309020205020404" pitchFamily="49" charset="0"/>
              </a:rPr>
              <a:t>step 5. repeat</a:t>
            </a:r>
          </a:p>
        </p:txBody>
      </p:sp>
      <p:sp>
        <p:nvSpPr>
          <p:cNvPr id="3" name="Content Placeholder 2">
            <a:extLst>
              <a:ext uri="{FF2B5EF4-FFF2-40B4-BE49-F238E27FC236}">
                <a16:creationId xmlns:a16="http://schemas.microsoft.com/office/drawing/2014/main" id="{5306A019-96D1-4889-99B8-B7DE95DCB43F}"/>
              </a:ext>
            </a:extLst>
          </p:cNvPr>
          <p:cNvSpPr>
            <a:spLocks noGrp="1"/>
          </p:cNvSpPr>
          <p:nvPr>
            <p:ph idx="1"/>
          </p:nvPr>
        </p:nvSpPr>
        <p:spPr/>
        <p:txBody>
          <a:bodyPr>
            <a:normAutofit/>
          </a:bodyPr>
          <a:lstStyle/>
          <a:p>
            <a:r>
              <a:rPr lang="en-US" sz="2400" dirty="0"/>
              <a:t>Performance refinement can be a slow process.</a:t>
            </a:r>
          </a:p>
          <a:p>
            <a:r>
              <a:rPr lang="en-US" sz="2400" dirty="0"/>
              <a:t>Fixing a few “low-hanging fruit” can make a big difference to performance.</a:t>
            </a:r>
          </a:p>
          <a:p>
            <a:r>
              <a:rPr lang="en-US" sz="2400" dirty="0"/>
              <a:t>With each iteration, you will likely get smaller returns on investment.</a:t>
            </a:r>
          </a:p>
          <a:p>
            <a:r>
              <a:rPr lang="en-US" sz="2400" dirty="0"/>
              <a:t>But you can always make it faster.</a:t>
            </a:r>
          </a:p>
        </p:txBody>
      </p:sp>
    </p:spTree>
    <p:extLst>
      <p:ext uri="{BB962C8B-B14F-4D97-AF65-F5344CB8AC3E}">
        <p14:creationId xmlns:p14="http://schemas.microsoft.com/office/powerpoint/2010/main" val="10849909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D6693-D75E-4616-BAA6-7FFA9A5852EE}"/>
              </a:ext>
            </a:extLst>
          </p:cNvPr>
          <p:cNvSpPr>
            <a:spLocks noGrp="1"/>
          </p:cNvSpPr>
          <p:nvPr>
            <p:ph type="title"/>
          </p:nvPr>
        </p:nvSpPr>
        <p:spPr/>
        <p:txBody>
          <a:bodyPr/>
          <a:lstStyle/>
          <a:p>
            <a:r>
              <a:rPr lang="en-US" spc="-300" dirty="0">
                <a:latin typeface="Courier New" panose="02070309020205020404" pitchFamily="49" charset="0"/>
                <a:cs typeface="Courier New" panose="02070309020205020404" pitchFamily="49" charset="0"/>
              </a:rPr>
              <a:t>my code is now fast and ugly</a:t>
            </a:r>
            <a:endParaRPr lang="en-US" dirty="0"/>
          </a:p>
        </p:txBody>
      </p:sp>
      <p:sp>
        <p:nvSpPr>
          <p:cNvPr id="3" name="Content Placeholder 2">
            <a:extLst>
              <a:ext uri="{FF2B5EF4-FFF2-40B4-BE49-F238E27FC236}">
                <a16:creationId xmlns:a16="http://schemas.microsoft.com/office/drawing/2014/main" id="{C55D5C99-D816-41AD-9BA9-9814DF1121F5}"/>
              </a:ext>
            </a:extLst>
          </p:cNvPr>
          <p:cNvSpPr>
            <a:spLocks noGrp="1"/>
          </p:cNvSpPr>
          <p:nvPr>
            <p:ph sz="half" idx="1"/>
          </p:nvPr>
        </p:nvSpPr>
        <p:spPr>
          <a:xfrm>
            <a:off x="1371599" y="2285999"/>
            <a:ext cx="5153804" cy="3581401"/>
          </a:xfrm>
        </p:spPr>
        <p:txBody>
          <a:bodyPr>
            <a:normAutofit fontScale="32500" lnSpcReduction="20000"/>
          </a:bodyPr>
          <a:lstStyle/>
          <a:p>
            <a:pPr marL="0" indent="0">
              <a:buNone/>
            </a:pPr>
            <a:r>
              <a:rPr lang="en-US" sz="3100" b="0" dirty="0">
                <a:solidFill>
                  <a:srgbClr val="0000FF"/>
                </a:solidFill>
                <a:effectLst/>
                <a:latin typeface="Consolas" panose="020B0609020204030204" pitchFamily="49" charset="0"/>
              </a:rPr>
              <a:t>def</a:t>
            </a:r>
            <a:r>
              <a:rPr lang="en-US" sz="3100" b="0" dirty="0">
                <a:solidFill>
                  <a:srgbClr val="000000"/>
                </a:solidFill>
                <a:effectLst/>
                <a:latin typeface="Consolas" panose="020B0609020204030204" pitchFamily="49" charset="0"/>
              </a:rPr>
              <a:t> </a:t>
            </a:r>
            <a:r>
              <a:rPr lang="en-US" sz="3100" b="0" dirty="0" err="1">
                <a:solidFill>
                  <a:srgbClr val="000000"/>
                </a:solidFill>
                <a:effectLst/>
                <a:latin typeface="Consolas" panose="020B0609020204030204" pitchFamily="49" charset="0"/>
              </a:rPr>
              <a:t>decode_payload</a:t>
            </a:r>
            <a:r>
              <a:rPr lang="en-US" sz="3100" b="0" dirty="0">
                <a:solidFill>
                  <a:srgbClr val="000000"/>
                </a:solidFill>
                <a:effectLst/>
                <a:latin typeface="Consolas" panose="020B0609020204030204" pitchFamily="49" charset="0"/>
              </a:rPr>
              <a:t>(buffer, length):</a:t>
            </a:r>
            <a:br>
              <a:rPr lang="en-US" sz="3100" b="0" dirty="0">
                <a:solidFill>
                  <a:srgbClr val="000000"/>
                </a:solidFill>
                <a:effectLst/>
                <a:latin typeface="Consolas" panose="020B0609020204030204" pitchFamily="49" charset="0"/>
              </a:rPr>
            </a:br>
            <a:r>
              <a:rPr lang="en-US" sz="3100" b="0" dirty="0">
                <a:solidFill>
                  <a:srgbClr val="000000"/>
                </a:solidFill>
                <a:effectLst/>
                <a:latin typeface="Consolas" panose="020B0609020204030204" pitchFamily="49" charset="0"/>
              </a:rPr>
              <a:t>    decoder = Decoder(length)</a:t>
            </a:r>
            <a:br>
              <a:rPr lang="en-US" sz="3100" b="0" dirty="0">
                <a:solidFill>
                  <a:srgbClr val="000000"/>
                </a:solidFill>
                <a:effectLst/>
                <a:latin typeface="Consolas" panose="020B0609020204030204" pitchFamily="49" charset="0"/>
              </a:rPr>
            </a:br>
            <a:r>
              <a:rPr lang="en-US" sz="3100" b="0" dirty="0">
                <a:solidFill>
                  <a:srgbClr val="000000"/>
                </a:solidFill>
                <a:effectLst/>
                <a:latin typeface="Consolas" panose="020B0609020204030204" pitchFamily="49" charset="0"/>
              </a:rPr>
              <a:t>    </a:t>
            </a:r>
            <a:r>
              <a:rPr lang="en-US" sz="3100" b="0" dirty="0" err="1">
                <a:solidFill>
                  <a:srgbClr val="000000"/>
                </a:solidFill>
                <a:effectLst/>
                <a:latin typeface="Consolas" panose="020B0609020204030204" pitchFamily="49" charset="0"/>
              </a:rPr>
              <a:t>decoded_values</a:t>
            </a:r>
            <a:r>
              <a:rPr lang="en-US" sz="3100" b="0" dirty="0">
                <a:solidFill>
                  <a:srgbClr val="000000"/>
                </a:solidFill>
                <a:effectLst/>
                <a:latin typeface="Consolas" panose="020B0609020204030204" pitchFamily="49" charset="0"/>
              </a:rPr>
              <a:t> = {}</a:t>
            </a:r>
            <a:br>
              <a:rPr lang="en-US" sz="3100" b="0" dirty="0">
                <a:solidFill>
                  <a:srgbClr val="000000"/>
                </a:solidFill>
                <a:effectLst/>
                <a:latin typeface="Consolas" panose="020B0609020204030204" pitchFamily="49" charset="0"/>
              </a:rPr>
            </a:br>
            <a:r>
              <a:rPr lang="en-US" sz="3100" b="0" dirty="0">
                <a:solidFill>
                  <a:srgbClr val="000000"/>
                </a:solidFill>
                <a:effectLst/>
                <a:latin typeface="Consolas" panose="020B0609020204030204" pitchFamily="49" charset="0"/>
              </a:rPr>
              <a:t>    </a:t>
            </a:r>
            <a:r>
              <a:rPr lang="en-US" sz="3100" b="0" dirty="0">
                <a:solidFill>
                  <a:srgbClr val="0000FF"/>
                </a:solidFill>
                <a:effectLst/>
                <a:latin typeface="Consolas" panose="020B0609020204030204" pitchFamily="49" charset="0"/>
              </a:rPr>
              <a:t>while</a:t>
            </a:r>
            <a:r>
              <a:rPr lang="en-US" sz="3100" b="0" dirty="0">
                <a:solidFill>
                  <a:srgbClr val="000000"/>
                </a:solidFill>
                <a:effectLst/>
                <a:latin typeface="Consolas" panose="020B0609020204030204" pitchFamily="49" charset="0"/>
              </a:rPr>
              <a:t> </a:t>
            </a:r>
            <a:r>
              <a:rPr lang="en-US" sz="3100" b="0" dirty="0" err="1">
                <a:solidFill>
                  <a:srgbClr val="000000"/>
                </a:solidFill>
                <a:effectLst/>
                <a:latin typeface="Consolas" panose="020B0609020204030204" pitchFamily="49" charset="0"/>
              </a:rPr>
              <a:t>decoder.still_working</a:t>
            </a:r>
            <a:r>
              <a:rPr lang="en-US" sz="3100" b="0" dirty="0">
                <a:solidFill>
                  <a:srgbClr val="000000"/>
                </a:solidFill>
                <a:effectLst/>
                <a:latin typeface="Consolas" panose="020B0609020204030204" pitchFamily="49" charset="0"/>
              </a:rPr>
              <a:t>():</a:t>
            </a:r>
            <a:br>
              <a:rPr lang="en-US" sz="3100" b="0" dirty="0">
                <a:solidFill>
                  <a:srgbClr val="000000"/>
                </a:solidFill>
                <a:effectLst/>
                <a:latin typeface="Consolas" panose="020B0609020204030204" pitchFamily="49" charset="0"/>
              </a:rPr>
            </a:br>
            <a:r>
              <a:rPr lang="en-US" sz="3100" b="0" dirty="0">
                <a:solidFill>
                  <a:srgbClr val="000000"/>
                </a:solidFill>
                <a:effectLst/>
                <a:latin typeface="Consolas" panose="020B0609020204030204" pitchFamily="49" charset="0"/>
              </a:rPr>
              <a:t>        </a:t>
            </a:r>
            <a:r>
              <a:rPr lang="en-US" sz="3100" b="0" dirty="0">
                <a:solidFill>
                  <a:srgbClr val="0000FF"/>
                </a:solidFill>
                <a:effectLst/>
                <a:latin typeface="Consolas" panose="020B0609020204030204" pitchFamily="49" charset="0"/>
              </a:rPr>
              <a:t>if</a:t>
            </a:r>
            <a:r>
              <a:rPr lang="en-US" sz="3100" b="0" dirty="0">
                <a:solidFill>
                  <a:srgbClr val="000000"/>
                </a:solidFill>
                <a:effectLst/>
                <a:latin typeface="Consolas" panose="020B0609020204030204" pitchFamily="49" charset="0"/>
              </a:rPr>
              <a:t> </a:t>
            </a:r>
            <a:r>
              <a:rPr lang="en-US" sz="3100" b="0" dirty="0" err="1">
                <a:solidFill>
                  <a:srgbClr val="000000"/>
                </a:solidFill>
                <a:effectLst/>
                <a:latin typeface="Consolas" panose="020B0609020204030204" pitchFamily="49" charset="0"/>
              </a:rPr>
              <a:t>decoder.state</a:t>
            </a:r>
            <a:r>
              <a:rPr lang="en-US" sz="3100" b="0" dirty="0">
                <a:solidFill>
                  <a:srgbClr val="000000"/>
                </a:solidFill>
                <a:effectLst/>
                <a:latin typeface="Consolas" panose="020B0609020204030204" pitchFamily="49" charset="0"/>
              </a:rPr>
              <a:t> == </a:t>
            </a:r>
            <a:r>
              <a:rPr lang="en-US" sz="3100" b="0" dirty="0" err="1">
                <a:solidFill>
                  <a:srgbClr val="000000"/>
                </a:solidFill>
                <a:effectLst/>
                <a:latin typeface="Consolas" panose="020B0609020204030204" pitchFamily="49" charset="0"/>
              </a:rPr>
              <a:t>DecoderState.constructor</a:t>
            </a:r>
            <a:r>
              <a:rPr lang="en-US" sz="3100" b="0" dirty="0">
                <a:solidFill>
                  <a:srgbClr val="000000"/>
                </a:solidFill>
                <a:effectLst/>
                <a:latin typeface="Consolas" panose="020B0609020204030204" pitchFamily="49" charset="0"/>
              </a:rPr>
              <a:t>:</a:t>
            </a:r>
            <a:br>
              <a:rPr lang="en-US" sz="3100" b="0" dirty="0">
                <a:solidFill>
                  <a:srgbClr val="000000"/>
                </a:solidFill>
                <a:effectLst/>
                <a:latin typeface="Consolas" panose="020B0609020204030204" pitchFamily="49" charset="0"/>
              </a:rPr>
            </a:br>
            <a:r>
              <a:rPr lang="en-US" sz="3100" b="0" dirty="0">
                <a:solidFill>
                  <a:srgbClr val="000000"/>
                </a:solidFill>
                <a:effectLst/>
                <a:latin typeface="Consolas" panose="020B0609020204030204" pitchFamily="49" charset="0"/>
              </a:rPr>
              <a:t>            </a:t>
            </a:r>
            <a:r>
              <a:rPr lang="en-US" sz="3100" b="0" dirty="0">
                <a:solidFill>
                  <a:srgbClr val="0000FF"/>
                </a:solidFill>
                <a:effectLst/>
                <a:latin typeface="Consolas" panose="020B0609020204030204" pitchFamily="49" charset="0"/>
              </a:rPr>
              <a:t>try</a:t>
            </a:r>
            <a:r>
              <a:rPr lang="en-US" sz="3100" b="0" dirty="0">
                <a:solidFill>
                  <a:srgbClr val="000000"/>
                </a:solidFill>
                <a:effectLst/>
                <a:latin typeface="Consolas" panose="020B0609020204030204" pitchFamily="49" charset="0"/>
              </a:rPr>
              <a:t>:</a:t>
            </a:r>
            <a:br>
              <a:rPr lang="en-US" sz="3100" b="0" dirty="0">
                <a:solidFill>
                  <a:srgbClr val="000000"/>
                </a:solidFill>
                <a:effectLst/>
                <a:latin typeface="Consolas" panose="020B0609020204030204" pitchFamily="49" charset="0"/>
              </a:rPr>
            </a:br>
            <a:r>
              <a:rPr lang="en-US" sz="3100" b="0" dirty="0">
                <a:solidFill>
                  <a:srgbClr val="000000"/>
                </a:solidFill>
                <a:effectLst/>
                <a:latin typeface="Consolas" panose="020B0609020204030204" pitchFamily="49" charset="0"/>
              </a:rPr>
              <a:t>                </a:t>
            </a:r>
            <a:r>
              <a:rPr lang="en-US" sz="3100" b="0" dirty="0" err="1">
                <a:solidFill>
                  <a:srgbClr val="000000"/>
                </a:solidFill>
                <a:effectLst/>
                <a:latin typeface="Consolas" panose="020B0609020204030204" pitchFamily="49" charset="0"/>
              </a:rPr>
              <a:t>decoder.constructor_byte</a:t>
            </a:r>
            <a:r>
              <a:rPr lang="en-US" sz="3100" b="0" dirty="0">
                <a:solidFill>
                  <a:srgbClr val="000000"/>
                </a:solidFill>
                <a:effectLst/>
                <a:latin typeface="Consolas" panose="020B0609020204030204" pitchFamily="49" charset="0"/>
              </a:rPr>
              <a:t> = _read(buffer, </a:t>
            </a:r>
            <a:r>
              <a:rPr lang="en-US" sz="3100" b="0" dirty="0">
                <a:solidFill>
                  <a:srgbClr val="098658"/>
                </a:solidFill>
                <a:effectLst/>
                <a:latin typeface="Consolas" panose="020B0609020204030204" pitchFamily="49" charset="0"/>
              </a:rPr>
              <a:t>1</a:t>
            </a:r>
            <a:r>
              <a:rPr lang="en-US" sz="3100" b="0" dirty="0">
                <a:solidFill>
                  <a:srgbClr val="000000"/>
                </a:solidFill>
                <a:effectLst/>
                <a:latin typeface="Consolas" panose="020B0609020204030204" pitchFamily="49" charset="0"/>
              </a:rPr>
              <a:t>)</a:t>
            </a:r>
            <a:br>
              <a:rPr lang="en-US" sz="3100" b="0" dirty="0">
                <a:solidFill>
                  <a:srgbClr val="000000"/>
                </a:solidFill>
                <a:effectLst/>
                <a:latin typeface="Consolas" panose="020B0609020204030204" pitchFamily="49" charset="0"/>
              </a:rPr>
            </a:br>
            <a:r>
              <a:rPr lang="en-US" sz="3100" b="0" dirty="0">
                <a:solidFill>
                  <a:srgbClr val="000000"/>
                </a:solidFill>
                <a:effectLst/>
                <a:latin typeface="Consolas" panose="020B0609020204030204" pitchFamily="49" charset="0"/>
              </a:rPr>
              <a:t>            </a:t>
            </a:r>
            <a:r>
              <a:rPr lang="en-US" sz="3100" b="0" dirty="0">
                <a:solidFill>
                  <a:srgbClr val="0000FF"/>
                </a:solidFill>
                <a:effectLst/>
                <a:latin typeface="Consolas" panose="020B0609020204030204" pitchFamily="49" charset="0"/>
              </a:rPr>
              <a:t>except</a:t>
            </a:r>
            <a:r>
              <a:rPr lang="en-US" sz="3100" b="0" dirty="0">
                <a:solidFill>
                  <a:srgbClr val="000000"/>
                </a:solidFill>
                <a:effectLst/>
                <a:latin typeface="Consolas" panose="020B0609020204030204" pitchFamily="49" charset="0"/>
              </a:rPr>
              <a:t> </a:t>
            </a:r>
            <a:r>
              <a:rPr lang="en-US" sz="3100" b="0" dirty="0" err="1">
                <a:solidFill>
                  <a:srgbClr val="000000"/>
                </a:solidFill>
                <a:effectLst/>
                <a:latin typeface="Consolas" panose="020B0609020204030204" pitchFamily="49" charset="0"/>
              </a:rPr>
              <a:t>ValueError</a:t>
            </a:r>
            <a:r>
              <a:rPr lang="en-US" sz="3100" b="0" dirty="0">
                <a:solidFill>
                  <a:srgbClr val="000000"/>
                </a:solidFill>
                <a:effectLst/>
                <a:latin typeface="Consolas" panose="020B0609020204030204" pitchFamily="49" charset="0"/>
              </a:rPr>
              <a:t>:</a:t>
            </a:r>
            <a:br>
              <a:rPr lang="en-US" sz="3100" b="0" dirty="0">
                <a:solidFill>
                  <a:srgbClr val="000000"/>
                </a:solidFill>
                <a:effectLst/>
                <a:latin typeface="Consolas" panose="020B0609020204030204" pitchFamily="49" charset="0"/>
              </a:rPr>
            </a:br>
            <a:r>
              <a:rPr lang="en-US" sz="3100" b="0" dirty="0">
                <a:solidFill>
                  <a:srgbClr val="000000"/>
                </a:solidFill>
                <a:effectLst/>
                <a:latin typeface="Consolas" panose="020B0609020204030204" pitchFamily="49" charset="0"/>
              </a:rPr>
              <a:t>                </a:t>
            </a:r>
            <a:r>
              <a:rPr lang="en-US" sz="3100" b="0" dirty="0">
                <a:solidFill>
                  <a:srgbClr val="0000FF"/>
                </a:solidFill>
                <a:effectLst/>
                <a:latin typeface="Consolas" panose="020B0609020204030204" pitchFamily="49" charset="0"/>
              </a:rPr>
              <a:t>break</a:t>
            </a:r>
            <a:br>
              <a:rPr lang="en-US" sz="3100" dirty="0">
                <a:solidFill>
                  <a:srgbClr val="000000"/>
                </a:solidFill>
                <a:latin typeface="Consolas" panose="020B0609020204030204" pitchFamily="49" charset="0"/>
              </a:rPr>
            </a:br>
            <a:r>
              <a:rPr lang="en-US" sz="3100" b="0" dirty="0">
                <a:solidFill>
                  <a:srgbClr val="000000"/>
                </a:solidFill>
                <a:effectLst/>
                <a:latin typeface="Consolas" panose="020B0609020204030204" pitchFamily="49" charset="0"/>
              </a:rPr>
              <a:t>            </a:t>
            </a:r>
            <a:r>
              <a:rPr lang="en-US" sz="3100" b="0" dirty="0" err="1">
                <a:solidFill>
                  <a:srgbClr val="000000"/>
                </a:solidFill>
                <a:effectLst/>
                <a:latin typeface="Consolas" panose="020B0609020204030204" pitchFamily="49" charset="0"/>
              </a:rPr>
              <a:t>decoder.progress</a:t>
            </a:r>
            <a:r>
              <a:rPr lang="en-US" sz="3100" b="0" dirty="0">
                <a:solidFill>
                  <a:srgbClr val="000000"/>
                </a:solidFill>
                <a:effectLst/>
                <a:latin typeface="Consolas" panose="020B0609020204030204" pitchFamily="49" charset="0"/>
              </a:rPr>
              <a:t>(</a:t>
            </a:r>
            <a:r>
              <a:rPr lang="en-US" sz="3100" b="0" dirty="0">
                <a:solidFill>
                  <a:srgbClr val="098658"/>
                </a:solidFill>
                <a:effectLst/>
                <a:latin typeface="Consolas" panose="020B0609020204030204" pitchFamily="49" charset="0"/>
              </a:rPr>
              <a:t>1</a:t>
            </a:r>
            <a:r>
              <a:rPr lang="en-US" sz="3100" b="0" dirty="0">
                <a:solidFill>
                  <a:srgbClr val="000000"/>
                </a:solidFill>
                <a:effectLst/>
                <a:latin typeface="Consolas" panose="020B0609020204030204" pitchFamily="49" charset="0"/>
              </a:rPr>
              <a:t>)</a:t>
            </a:r>
            <a:br>
              <a:rPr lang="en-US" sz="3100" b="0" dirty="0">
                <a:solidFill>
                  <a:srgbClr val="000000"/>
                </a:solidFill>
                <a:effectLst/>
                <a:latin typeface="Consolas" panose="020B0609020204030204" pitchFamily="49" charset="0"/>
              </a:rPr>
            </a:br>
            <a:r>
              <a:rPr lang="en-US" sz="3100" b="0" dirty="0">
                <a:solidFill>
                  <a:srgbClr val="000000"/>
                </a:solidFill>
                <a:effectLst/>
                <a:latin typeface="Consolas" panose="020B0609020204030204" pitchFamily="49" charset="0"/>
              </a:rPr>
              <a:t>            </a:t>
            </a:r>
            <a:r>
              <a:rPr lang="en-US" sz="3100" b="0" dirty="0" err="1">
                <a:solidFill>
                  <a:srgbClr val="000000"/>
                </a:solidFill>
                <a:effectLst/>
                <a:latin typeface="Consolas" panose="020B0609020204030204" pitchFamily="49" charset="0"/>
              </a:rPr>
              <a:t>decode_constructor</a:t>
            </a:r>
            <a:r>
              <a:rPr lang="en-US" sz="3100" b="0" dirty="0">
                <a:solidFill>
                  <a:srgbClr val="000000"/>
                </a:solidFill>
                <a:effectLst/>
                <a:latin typeface="Consolas" panose="020B0609020204030204" pitchFamily="49" charset="0"/>
              </a:rPr>
              <a:t>(decoder)</a:t>
            </a:r>
            <a:br>
              <a:rPr lang="en-US" sz="3100" b="0" dirty="0">
                <a:solidFill>
                  <a:srgbClr val="000000"/>
                </a:solidFill>
                <a:effectLst/>
                <a:latin typeface="Consolas" panose="020B0609020204030204" pitchFamily="49" charset="0"/>
              </a:rPr>
            </a:br>
            <a:r>
              <a:rPr lang="en-US" sz="3100" b="0" dirty="0">
                <a:solidFill>
                  <a:srgbClr val="000000"/>
                </a:solidFill>
                <a:effectLst/>
                <a:latin typeface="Consolas" panose="020B0609020204030204" pitchFamily="49" charset="0"/>
              </a:rPr>
              <a:t>        </a:t>
            </a:r>
            <a:r>
              <a:rPr lang="en-US" sz="3100" b="0" dirty="0" err="1">
                <a:solidFill>
                  <a:srgbClr val="0000FF"/>
                </a:solidFill>
                <a:effectLst/>
                <a:latin typeface="Consolas" panose="020B0609020204030204" pitchFamily="49" charset="0"/>
              </a:rPr>
              <a:t>elif</a:t>
            </a:r>
            <a:r>
              <a:rPr lang="en-US" sz="3100" b="0" dirty="0">
                <a:solidFill>
                  <a:srgbClr val="000000"/>
                </a:solidFill>
                <a:effectLst/>
                <a:latin typeface="Consolas" panose="020B0609020204030204" pitchFamily="49" charset="0"/>
              </a:rPr>
              <a:t> </a:t>
            </a:r>
            <a:r>
              <a:rPr lang="en-US" sz="3100" b="0" dirty="0" err="1">
                <a:solidFill>
                  <a:srgbClr val="000000"/>
                </a:solidFill>
                <a:effectLst/>
                <a:latin typeface="Consolas" panose="020B0609020204030204" pitchFamily="49" charset="0"/>
              </a:rPr>
              <a:t>decoder.state</a:t>
            </a:r>
            <a:r>
              <a:rPr lang="en-US" sz="3100" b="0" dirty="0">
                <a:solidFill>
                  <a:srgbClr val="000000"/>
                </a:solidFill>
                <a:effectLst/>
                <a:latin typeface="Consolas" panose="020B0609020204030204" pitchFamily="49" charset="0"/>
              </a:rPr>
              <a:t> == </a:t>
            </a:r>
            <a:r>
              <a:rPr lang="en-US" sz="3100" b="0" dirty="0" err="1">
                <a:solidFill>
                  <a:srgbClr val="000000"/>
                </a:solidFill>
                <a:effectLst/>
                <a:latin typeface="Consolas" panose="020B0609020204030204" pitchFamily="49" charset="0"/>
              </a:rPr>
              <a:t>DecoderState.type_data</a:t>
            </a:r>
            <a:r>
              <a:rPr lang="en-US" sz="3100" b="0" dirty="0">
                <a:solidFill>
                  <a:srgbClr val="000000"/>
                </a:solidFill>
                <a:effectLst/>
                <a:latin typeface="Consolas" panose="020B0609020204030204" pitchFamily="49" charset="0"/>
              </a:rPr>
              <a:t>:</a:t>
            </a:r>
            <a:br>
              <a:rPr lang="en-US" sz="3100" b="0" dirty="0">
                <a:solidFill>
                  <a:srgbClr val="000000"/>
                </a:solidFill>
                <a:effectLst/>
                <a:latin typeface="Consolas" panose="020B0609020204030204" pitchFamily="49" charset="0"/>
              </a:rPr>
            </a:br>
            <a:r>
              <a:rPr lang="en-US" sz="3100" b="0" dirty="0">
                <a:solidFill>
                  <a:srgbClr val="000000"/>
                </a:solidFill>
                <a:effectLst/>
                <a:latin typeface="Consolas" panose="020B0609020204030204" pitchFamily="49" charset="0"/>
              </a:rPr>
              <a:t>            </a:t>
            </a:r>
            <a:r>
              <a:rPr lang="en-US" sz="3100" b="0" dirty="0" err="1">
                <a:solidFill>
                  <a:srgbClr val="000000"/>
                </a:solidFill>
                <a:effectLst/>
                <a:latin typeface="Consolas" panose="020B0609020204030204" pitchFamily="49" charset="0"/>
              </a:rPr>
              <a:t>decode_described</a:t>
            </a:r>
            <a:r>
              <a:rPr lang="en-US" sz="3100" b="0" dirty="0">
                <a:solidFill>
                  <a:srgbClr val="000000"/>
                </a:solidFill>
                <a:effectLst/>
                <a:latin typeface="Consolas" panose="020B0609020204030204" pitchFamily="49" charset="0"/>
              </a:rPr>
              <a:t>(decoder, buffer)</a:t>
            </a:r>
            <a:br>
              <a:rPr lang="en-US" sz="3100" b="0" dirty="0">
                <a:solidFill>
                  <a:srgbClr val="000000"/>
                </a:solidFill>
                <a:effectLst/>
                <a:latin typeface="Consolas" panose="020B0609020204030204" pitchFamily="49" charset="0"/>
              </a:rPr>
            </a:br>
            <a:r>
              <a:rPr lang="en-US" sz="3100" b="0" dirty="0">
                <a:solidFill>
                  <a:srgbClr val="000000"/>
                </a:solidFill>
                <a:effectLst/>
                <a:latin typeface="Consolas" panose="020B0609020204030204" pitchFamily="49" charset="0"/>
              </a:rPr>
              <a:t>            </a:t>
            </a:r>
            <a:r>
              <a:rPr lang="en-US" sz="3100" b="0" dirty="0" err="1">
                <a:solidFill>
                  <a:srgbClr val="000000"/>
                </a:solidFill>
                <a:effectLst/>
                <a:latin typeface="Consolas" panose="020B0609020204030204" pitchFamily="49" charset="0"/>
              </a:rPr>
              <a:t>decode_message_section</a:t>
            </a:r>
            <a:r>
              <a:rPr lang="en-US" sz="3100" b="0" dirty="0">
                <a:solidFill>
                  <a:srgbClr val="000000"/>
                </a:solidFill>
                <a:effectLst/>
                <a:latin typeface="Consolas" panose="020B0609020204030204" pitchFamily="49" charset="0"/>
              </a:rPr>
              <a:t>(</a:t>
            </a:r>
            <a:br>
              <a:rPr lang="en-US" sz="3100" b="0" dirty="0">
                <a:solidFill>
                  <a:srgbClr val="000000"/>
                </a:solidFill>
                <a:effectLst/>
                <a:latin typeface="Consolas" panose="020B0609020204030204" pitchFamily="49" charset="0"/>
              </a:rPr>
            </a:br>
            <a:r>
              <a:rPr lang="en-US" sz="3100" b="0" dirty="0">
                <a:solidFill>
                  <a:srgbClr val="000000"/>
                </a:solidFill>
                <a:effectLst/>
                <a:latin typeface="Consolas" panose="020B0609020204030204" pitchFamily="49" charset="0"/>
              </a:rPr>
              <a:t>                </a:t>
            </a:r>
            <a:r>
              <a:rPr lang="en-US" sz="3100" b="0" dirty="0" err="1">
                <a:solidFill>
                  <a:srgbClr val="000000"/>
                </a:solidFill>
                <a:effectLst/>
                <a:latin typeface="Consolas" panose="020B0609020204030204" pitchFamily="49" charset="0"/>
              </a:rPr>
              <a:t>Message.SECTIONS</a:t>
            </a:r>
            <a:r>
              <a:rPr lang="en-US" sz="3100" b="0" dirty="0">
                <a:solidFill>
                  <a:srgbClr val="000000"/>
                </a:solidFill>
                <a:effectLst/>
                <a:latin typeface="Consolas" panose="020B0609020204030204" pitchFamily="49" charset="0"/>
              </a:rPr>
              <a:t>[</a:t>
            </a:r>
            <a:r>
              <a:rPr lang="en-US" sz="3100" b="0" dirty="0" err="1">
                <a:solidFill>
                  <a:srgbClr val="000000"/>
                </a:solidFill>
                <a:effectLst/>
                <a:latin typeface="Consolas" panose="020B0609020204030204" pitchFamily="49" charset="0"/>
              </a:rPr>
              <a:t>decoder.decoded_value</a:t>
            </a:r>
            <a:r>
              <a:rPr lang="en-US" sz="3100" b="0" dirty="0">
                <a:solidFill>
                  <a:srgbClr val="000000"/>
                </a:solidFill>
                <a:effectLst/>
                <a:latin typeface="Consolas" panose="020B0609020204030204" pitchFamily="49" charset="0"/>
              </a:rPr>
              <a:t>[</a:t>
            </a:r>
            <a:r>
              <a:rPr lang="en-US" sz="3100" b="0" dirty="0">
                <a:solidFill>
                  <a:srgbClr val="098658"/>
                </a:solidFill>
                <a:effectLst/>
                <a:latin typeface="Consolas" panose="020B0609020204030204" pitchFamily="49" charset="0"/>
              </a:rPr>
              <a:t>0</a:t>
            </a:r>
            <a:r>
              <a:rPr lang="en-US" sz="3100" b="0" dirty="0">
                <a:solidFill>
                  <a:srgbClr val="000000"/>
                </a:solidFill>
                <a:effectLst/>
                <a:latin typeface="Consolas" panose="020B0609020204030204" pitchFamily="49" charset="0"/>
              </a:rPr>
              <a:t>]],</a:t>
            </a:r>
            <a:br>
              <a:rPr lang="en-US" sz="3100" b="0" dirty="0">
                <a:solidFill>
                  <a:srgbClr val="000000"/>
                </a:solidFill>
                <a:effectLst/>
                <a:latin typeface="Consolas" panose="020B0609020204030204" pitchFamily="49" charset="0"/>
              </a:rPr>
            </a:br>
            <a:r>
              <a:rPr lang="en-US" sz="3100" b="0" dirty="0">
                <a:solidFill>
                  <a:srgbClr val="000000"/>
                </a:solidFill>
                <a:effectLst/>
                <a:latin typeface="Consolas" panose="020B0609020204030204" pitchFamily="49" charset="0"/>
              </a:rPr>
              <a:t>                </a:t>
            </a:r>
            <a:r>
              <a:rPr lang="en-US" sz="3100" b="0" dirty="0" err="1">
                <a:solidFill>
                  <a:srgbClr val="000000"/>
                </a:solidFill>
                <a:effectLst/>
                <a:latin typeface="Consolas" panose="020B0609020204030204" pitchFamily="49" charset="0"/>
              </a:rPr>
              <a:t>decoded_values</a:t>
            </a:r>
            <a:r>
              <a:rPr lang="en-US" sz="3100" b="0" dirty="0">
                <a:solidFill>
                  <a:srgbClr val="000000"/>
                </a:solidFill>
                <a:effectLst/>
                <a:latin typeface="Consolas" panose="020B0609020204030204" pitchFamily="49" charset="0"/>
              </a:rPr>
              <a:t>,</a:t>
            </a:r>
            <a:br>
              <a:rPr lang="en-US" sz="3100" b="0" dirty="0">
                <a:solidFill>
                  <a:srgbClr val="000000"/>
                </a:solidFill>
                <a:effectLst/>
                <a:latin typeface="Consolas" panose="020B0609020204030204" pitchFamily="49" charset="0"/>
              </a:rPr>
            </a:br>
            <a:r>
              <a:rPr lang="en-US" sz="3100" b="0" dirty="0">
                <a:solidFill>
                  <a:srgbClr val="000000"/>
                </a:solidFill>
                <a:effectLst/>
                <a:latin typeface="Consolas" panose="020B0609020204030204" pitchFamily="49" charset="0"/>
              </a:rPr>
              <a:t>                </a:t>
            </a:r>
            <a:r>
              <a:rPr lang="en-US" sz="3100" b="0" dirty="0" err="1">
                <a:solidFill>
                  <a:srgbClr val="000000"/>
                </a:solidFill>
                <a:effectLst/>
                <a:latin typeface="Consolas" panose="020B0609020204030204" pitchFamily="49" charset="0"/>
              </a:rPr>
              <a:t>decoder.decoded_value</a:t>
            </a:r>
            <a:r>
              <a:rPr lang="en-US" sz="3100" b="0" dirty="0">
                <a:solidFill>
                  <a:srgbClr val="000000"/>
                </a:solidFill>
                <a:effectLst/>
                <a:latin typeface="Consolas" panose="020B0609020204030204" pitchFamily="49" charset="0"/>
              </a:rPr>
              <a:t>[</a:t>
            </a:r>
            <a:r>
              <a:rPr lang="en-US" sz="3100" b="0" dirty="0">
                <a:solidFill>
                  <a:srgbClr val="098658"/>
                </a:solidFill>
                <a:effectLst/>
                <a:latin typeface="Consolas" panose="020B0609020204030204" pitchFamily="49" charset="0"/>
              </a:rPr>
              <a:t>1</a:t>
            </a:r>
            <a:r>
              <a:rPr lang="en-US" sz="3100" b="0" dirty="0">
                <a:solidFill>
                  <a:srgbClr val="000000"/>
                </a:solidFill>
                <a:effectLst/>
                <a:latin typeface="Consolas" panose="020B0609020204030204" pitchFamily="49" charset="0"/>
              </a:rPr>
              <a:t>])</a:t>
            </a:r>
            <a:br>
              <a:rPr lang="en-US" sz="3100" b="0" dirty="0">
                <a:solidFill>
                  <a:srgbClr val="000000"/>
                </a:solidFill>
                <a:effectLst/>
                <a:latin typeface="Consolas" panose="020B0609020204030204" pitchFamily="49" charset="0"/>
              </a:rPr>
            </a:br>
            <a:r>
              <a:rPr lang="en-US" sz="3100" b="0" dirty="0">
                <a:solidFill>
                  <a:srgbClr val="000000"/>
                </a:solidFill>
                <a:effectLst/>
                <a:latin typeface="Consolas" panose="020B0609020204030204" pitchFamily="49" charset="0"/>
              </a:rPr>
              <a:t>        </a:t>
            </a:r>
            <a:r>
              <a:rPr lang="en-US" sz="3100" b="0" dirty="0">
                <a:solidFill>
                  <a:srgbClr val="0000FF"/>
                </a:solidFill>
                <a:effectLst/>
                <a:latin typeface="Consolas" panose="020B0609020204030204" pitchFamily="49" charset="0"/>
              </a:rPr>
              <a:t>else</a:t>
            </a:r>
            <a:r>
              <a:rPr lang="en-US" sz="3100" b="0" dirty="0">
                <a:solidFill>
                  <a:srgbClr val="000000"/>
                </a:solidFill>
                <a:effectLst/>
                <a:latin typeface="Consolas" panose="020B0609020204030204" pitchFamily="49" charset="0"/>
              </a:rPr>
              <a:t>:</a:t>
            </a:r>
            <a:br>
              <a:rPr lang="en-US" sz="3100" b="0" dirty="0">
                <a:solidFill>
                  <a:srgbClr val="000000"/>
                </a:solidFill>
                <a:effectLst/>
                <a:latin typeface="Consolas" panose="020B0609020204030204" pitchFamily="49" charset="0"/>
              </a:rPr>
            </a:br>
            <a:r>
              <a:rPr lang="en-US" sz="3100" b="0" dirty="0">
                <a:solidFill>
                  <a:srgbClr val="000000"/>
                </a:solidFill>
                <a:effectLst/>
                <a:latin typeface="Consolas" panose="020B0609020204030204" pitchFamily="49" charset="0"/>
              </a:rPr>
              <a:t>            </a:t>
            </a:r>
            <a:r>
              <a:rPr lang="en-US" sz="3100" b="0" dirty="0">
                <a:solidFill>
                  <a:srgbClr val="0000FF"/>
                </a:solidFill>
                <a:effectLst/>
                <a:latin typeface="Consolas" panose="020B0609020204030204" pitchFamily="49" charset="0"/>
              </a:rPr>
              <a:t>raise</a:t>
            </a:r>
            <a:r>
              <a:rPr lang="en-US" sz="3100" b="0" dirty="0">
                <a:solidFill>
                  <a:srgbClr val="000000"/>
                </a:solidFill>
                <a:effectLst/>
                <a:latin typeface="Consolas" panose="020B0609020204030204" pitchFamily="49" charset="0"/>
              </a:rPr>
              <a:t> </a:t>
            </a:r>
            <a:r>
              <a:rPr lang="en-US" sz="3100" b="0" dirty="0" err="1">
                <a:solidFill>
                  <a:srgbClr val="000000"/>
                </a:solidFill>
                <a:effectLst/>
                <a:latin typeface="Consolas" panose="020B0609020204030204" pitchFamily="49" charset="0"/>
              </a:rPr>
              <a:t>ValueError</a:t>
            </a:r>
            <a:r>
              <a:rPr lang="en-US" sz="3100" b="0" dirty="0">
                <a:solidFill>
                  <a:srgbClr val="000000"/>
                </a:solidFill>
                <a:effectLst/>
                <a:latin typeface="Consolas" panose="020B0609020204030204" pitchFamily="49" charset="0"/>
              </a:rPr>
              <a:t>(</a:t>
            </a:r>
            <a:r>
              <a:rPr lang="en-US" sz="3100" b="0" dirty="0">
                <a:solidFill>
                  <a:srgbClr val="A31515"/>
                </a:solidFill>
                <a:effectLst/>
                <a:latin typeface="Consolas" panose="020B0609020204030204" pitchFamily="49" charset="0"/>
              </a:rPr>
              <a:t>"Invalid state"</a:t>
            </a:r>
            <a:r>
              <a:rPr lang="en-US" sz="3100" b="0" dirty="0">
                <a:solidFill>
                  <a:srgbClr val="000000"/>
                </a:solidFill>
                <a:effectLst/>
                <a:latin typeface="Consolas" panose="020B0609020204030204" pitchFamily="49" charset="0"/>
              </a:rPr>
              <a:t>)</a:t>
            </a:r>
            <a:br>
              <a:rPr lang="en-US" sz="3100" b="0" dirty="0">
                <a:solidFill>
                  <a:srgbClr val="000000"/>
                </a:solidFill>
                <a:effectLst/>
                <a:latin typeface="Consolas" panose="020B0609020204030204" pitchFamily="49" charset="0"/>
              </a:rPr>
            </a:br>
            <a:r>
              <a:rPr lang="en-US" sz="3100" b="0" dirty="0">
                <a:solidFill>
                  <a:srgbClr val="000000"/>
                </a:solidFill>
                <a:effectLst/>
                <a:latin typeface="Consolas" panose="020B0609020204030204" pitchFamily="49" charset="0"/>
              </a:rPr>
              <a:t>        </a:t>
            </a:r>
            <a:r>
              <a:rPr lang="en-US" sz="3100" b="0" dirty="0">
                <a:solidFill>
                  <a:srgbClr val="0000FF"/>
                </a:solidFill>
                <a:effectLst/>
                <a:latin typeface="Consolas" panose="020B0609020204030204" pitchFamily="49" charset="0"/>
              </a:rPr>
              <a:t>if</a:t>
            </a:r>
            <a:r>
              <a:rPr lang="en-US" sz="3100" b="0" dirty="0">
                <a:solidFill>
                  <a:srgbClr val="000000"/>
                </a:solidFill>
                <a:effectLst/>
                <a:latin typeface="Consolas" panose="020B0609020204030204" pitchFamily="49" charset="0"/>
              </a:rPr>
              <a:t> </a:t>
            </a:r>
            <a:r>
              <a:rPr lang="en-US" sz="3100" b="0" dirty="0" err="1">
                <a:solidFill>
                  <a:srgbClr val="000000"/>
                </a:solidFill>
                <a:effectLst/>
                <a:latin typeface="Consolas" panose="020B0609020204030204" pitchFamily="49" charset="0"/>
              </a:rPr>
              <a:t>decoder.state</a:t>
            </a:r>
            <a:r>
              <a:rPr lang="en-US" sz="3100" b="0" dirty="0">
                <a:solidFill>
                  <a:srgbClr val="000000"/>
                </a:solidFill>
                <a:effectLst/>
                <a:latin typeface="Consolas" panose="020B0609020204030204" pitchFamily="49" charset="0"/>
              </a:rPr>
              <a:t> == </a:t>
            </a:r>
            <a:r>
              <a:rPr lang="en-US" sz="3100" b="0" dirty="0" err="1">
                <a:solidFill>
                  <a:srgbClr val="000000"/>
                </a:solidFill>
                <a:effectLst/>
                <a:latin typeface="Consolas" panose="020B0609020204030204" pitchFamily="49" charset="0"/>
              </a:rPr>
              <a:t>DecoderState.done</a:t>
            </a:r>
            <a:r>
              <a:rPr lang="en-US" sz="3100" b="0" dirty="0">
                <a:solidFill>
                  <a:srgbClr val="000000"/>
                </a:solidFill>
                <a:effectLst/>
                <a:latin typeface="Consolas" panose="020B0609020204030204" pitchFamily="49" charset="0"/>
              </a:rPr>
              <a:t>:</a:t>
            </a:r>
            <a:br>
              <a:rPr lang="en-US" sz="3100" b="0" dirty="0">
                <a:solidFill>
                  <a:srgbClr val="000000"/>
                </a:solidFill>
                <a:effectLst/>
                <a:latin typeface="Consolas" panose="020B0609020204030204" pitchFamily="49" charset="0"/>
              </a:rPr>
            </a:br>
            <a:r>
              <a:rPr lang="en-US" sz="3100" b="0" dirty="0">
                <a:solidFill>
                  <a:srgbClr val="000000"/>
                </a:solidFill>
                <a:effectLst/>
                <a:latin typeface="Consolas" panose="020B0609020204030204" pitchFamily="49" charset="0"/>
              </a:rPr>
              <a:t>            </a:t>
            </a:r>
            <a:r>
              <a:rPr lang="en-US" sz="3100" b="0" dirty="0" err="1">
                <a:solidFill>
                  <a:srgbClr val="000000"/>
                </a:solidFill>
                <a:effectLst/>
                <a:latin typeface="Consolas" panose="020B0609020204030204" pitchFamily="49" charset="0"/>
              </a:rPr>
              <a:t>decoder.state</a:t>
            </a:r>
            <a:r>
              <a:rPr lang="en-US" sz="3100" b="0" dirty="0">
                <a:solidFill>
                  <a:srgbClr val="000000"/>
                </a:solidFill>
                <a:effectLst/>
                <a:latin typeface="Consolas" panose="020B0609020204030204" pitchFamily="49" charset="0"/>
              </a:rPr>
              <a:t> = </a:t>
            </a:r>
            <a:r>
              <a:rPr lang="en-US" sz="3100" b="0" dirty="0" err="1">
                <a:solidFill>
                  <a:srgbClr val="000000"/>
                </a:solidFill>
                <a:effectLst/>
                <a:latin typeface="Consolas" panose="020B0609020204030204" pitchFamily="49" charset="0"/>
              </a:rPr>
              <a:t>DecoderState.constructor</a:t>
            </a:r>
            <a:br>
              <a:rPr lang="en-US" sz="3100" dirty="0">
                <a:solidFill>
                  <a:srgbClr val="000000"/>
                </a:solidFill>
                <a:latin typeface="Consolas" panose="020B0609020204030204" pitchFamily="49" charset="0"/>
              </a:rPr>
            </a:br>
            <a:r>
              <a:rPr lang="en-US" sz="3100" b="0" dirty="0">
                <a:solidFill>
                  <a:srgbClr val="000000"/>
                </a:solidFill>
                <a:effectLst/>
                <a:latin typeface="Consolas" panose="020B0609020204030204" pitchFamily="49" charset="0"/>
              </a:rPr>
              <a:t>            </a:t>
            </a:r>
            <a:r>
              <a:rPr lang="en-US" sz="3100" b="0" dirty="0" err="1">
                <a:solidFill>
                  <a:srgbClr val="000000"/>
                </a:solidFill>
                <a:effectLst/>
                <a:latin typeface="Consolas" panose="020B0609020204030204" pitchFamily="49" charset="0"/>
              </a:rPr>
              <a:t>decoder.decoded_value</a:t>
            </a:r>
            <a:r>
              <a:rPr lang="en-US" sz="3100" b="0" dirty="0">
                <a:solidFill>
                  <a:srgbClr val="000000"/>
                </a:solidFill>
                <a:effectLst/>
                <a:latin typeface="Consolas" panose="020B0609020204030204" pitchFamily="49" charset="0"/>
              </a:rPr>
              <a:t> = {}</a:t>
            </a:r>
            <a:br>
              <a:rPr lang="en-US" sz="3100" b="0" dirty="0">
                <a:solidFill>
                  <a:srgbClr val="000000"/>
                </a:solidFill>
                <a:effectLst/>
                <a:latin typeface="Consolas" panose="020B0609020204030204" pitchFamily="49" charset="0"/>
              </a:rPr>
            </a:br>
            <a:r>
              <a:rPr lang="en-US" sz="3100" b="0" dirty="0">
                <a:solidFill>
                  <a:srgbClr val="000000"/>
                </a:solidFill>
                <a:effectLst/>
                <a:latin typeface="Consolas" panose="020B0609020204030204" pitchFamily="49" charset="0"/>
              </a:rPr>
              <a:t>            </a:t>
            </a:r>
            <a:r>
              <a:rPr lang="en-US" sz="3100" b="0" dirty="0" err="1">
                <a:solidFill>
                  <a:srgbClr val="000000"/>
                </a:solidFill>
                <a:effectLst/>
                <a:latin typeface="Consolas" panose="020B0609020204030204" pitchFamily="49" charset="0"/>
              </a:rPr>
              <a:t>decoder.constructor_byte</a:t>
            </a:r>
            <a:r>
              <a:rPr lang="en-US" sz="3100" b="0" dirty="0">
                <a:solidFill>
                  <a:srgbClr val="000000"/>
                </a:solidFill>
                <a:effectLst/>
                <a:latin typeface="Consolas" panose="020B0609020204030204" pitchFamily="49" charset="0"/>
              </a:rPr>
              <a:t> = </a:t>
            </a:r>
            <a:r>
              <a:rPr lang="en-US" sz="3100" b="0" dirty="0">
                <a:solidFill>
                  <a:srgbClr val="0000FF"/>
                </a:solidFill>
                <a:effectLst/>
                <a:latin typeface="Consolas" panose="020B0609020204030204" pitchFamily="49" charset="0"/>
              </a:rPr>
              <a:t>None</a:t>
            </a:r>
            <a:br>
              <a:rPr lang="en-US" sz="3100" b="0" dirty="0">
                <a:solidFill>
                  <a:srgbClr val="0000FF"/>
                </a:solidFill>
                <a:effectLst/>
                <a:latin typeface="Consolas" panose="020B0609020204030204" pitchFamily="49" charset="0"/>
              </a:rPr>
            </a:br>
            <a:r>
              <a:rPr lang="en-US" sz="3100" b="0" dirty="0">
                <a:solidFill>
                  <a:srgbClr val="000000"/>
                </a:solidFill>
                <a:effectLst/>
                <a:latin typeface="Consolas" panose="020B0609020204030204" pitchFamily="49" charset="0"/>
              </a:rPr>
              <a:t>    </a:t>
            </a:r>
            <a:r>
              <a:rPr lang="en-US" sz="3100" b="0" dirty="0">
                <a:solidFill>
                  <a:srgbClr val="0000FF"/>
                </a:solidFill>
                <a:effectLst/>
                <a:latin typeface="Consolas" panose="020B0609020204030204" pitchFamily="49" charset="0"/>
              </a:rPr>
              <a:t>return</a:t>
            </a:r>
            <a:r>
              <a:rPr lang="en-US" sz="3100" b="0" dirty="0">
                <a:solidFill>
                  <a:srgbClr val="000000"/>
                </a:solidFill>
                <a:effectLst/>
                <a:latin typeface="Consolas" panose="020B0609020204030204" pitchFamily="49" charset="0"/>
              </a:rPr>
              <a:t> Message(**</a:t>
            </a:r>
            <a:r>
              <a:rPr lang="en-US" sz="3100" b="0" dirty="0" err="1">
                <a:solidFill>
                  <a:srgbClr val="000000"/>
                </a:solidFill>
                <a:effectLst/>
                <a:latin typeface="Consolas" panose="020B0609020204030204" pitchFamily="49" charset="0"/>
              </a:rPr>
              <a:t>decoded_values</a:t>
            </a:r>
            <a:r>
              <a:rPr lang="en-US" sz="3100" b="0" dirty="0">
                <a:solidFill>
                  <a:srgbClr val="000000"/>
                </a:solidFill>
                <a:effectLst/>
                <a:latin typeface="Consolas" panose="020B0609020204030204" pitchFamily="49" charset="0"/>
              </a:rPr>
              <a:t>)</a:t>
            </a:r>
          </a:p>
          <a:p>
            <a:endParaRPr lang="en-US" dirty="0"/>
          </a:p>
        </p:txBody>
      </p:sp>
      <p:sp>
        <p:nvSpPr>
          <p:cNvPr id="4" name="Content Placeholder 3">
            <a:extLst>
              <a:ext uri="{FF2B5EF4-FFF2-40B4-BE49-F238E27FC236}">
                <a16:creationId xmlns:a16="http://schemas.microsoft.com/office/drawing/2014/main" id="{3CEB0F9F-D0C7-42EA-94CD-8ED4FB45D838}"/>
              </a:ext>
            </a:extLst>
          </p:cNvPr>
          <p:cNvSpPr>
            <a:spLocks noGrp="1"/>
          </p:cNvSpPr>
          <p:nvPr>
            <p:ph sz="half" idx="2"/>
          </p:nvPr>
        </p:nvSpPr>
        <p:spPr>
          <a:xfrm>
            <a:off x="6525402" y="2285999"/>
            <a:ext cx="5153803" cy="3581401"/>
          </a:xfrm>
        </p:spPr>
        <p:txBody>
          <a:bodyPr>
            <a:normAutofit fontScale="32500" lnSpcReduction="20000"/>
          </a:bodyPr>
          <a:lstStyle/>
          <a:p>
            <a:pPr marL="0" indent="0">
              <a:buNone/>
            </a:pPr>
            <a:r>
              <a:rPr lang="en-US" sz="3100" b="0" dirty="0">
                <a:solidFill>
                  <a:srgbClr val="0000FF"/>
                </a:solidFill>
                <a:effectLst/>
                <a:latin typeface="Consolas" panose="020B0609020204030204" pitchFamily="49" charset="0"/>
              </a:rPr>
              <a:t>def</a:t>
            </a:r>
            <a:r>
              <a:rPr lang="en-US" sz="3100" b="0" dirty="0">
                <a:solidFill>
                  <a:srgbClr val="000000"/>
                </a:solidFill>
                <a:effectLst/>
                <a:latin typeface="Consolas" panose="020B0609020204030204" pitchFamily="49" charset="0"/>
              </a:rPr>
              <a:t> </a:t>
            </a:r>
            <a:r>
              <a:rPr lang="en-US" sz="3100" b="0" dirty="0" err="1">
                <a:solidFill>
                  <a:srgbClr val="000000"/>
                </a:solidFill>
                <a:effectLst/>
                <a:latin typeface="Consolas" panose="020B0609020204030204" pitchFamily="49" charset="0"/>
              </a:rPr>
              <a:t>decode_payload</a:t>
            </a:r>
            <a:r>
              <a:rPr lang="en-US" sz="3100" b="0" dirty="0">
                <a:solidFill>
                  <a:srgbClr val="000000"/>
                </a:solidFill>
                <a:effectLst/>
                <a:latin typeface="Consolas" panose="020B0609020204030204" pitchFamily="49" charset="0"/>
              </a:rPr>
              <a:t>(buffer):</a:t>
            </a:r>
            <a:br>
              <a:rPr lang="en-US" sz="3100" b="0" dirty="0">
                <a:solidFill>
                  <a:srgbClr val="000000"/>
                </a:solidFill>
                <a:effectLst/>
                <a:latin typeface="Consolas" panose="020B0609020204030204" pitchFamily="49" charset="0"/>
              </a:rPr>
            </a:br>
            <a:r>
              <a:rPr lang="en-US" sz="3100" b="0" dirty="0">
                <a:solidFill>
                  <a:srgbClr val="000000"/>
                </a:solidFill>
                <a:effectLst/>
                <a:latin typeface="Consolas" panose="020B0609020204030204" pitchFamily="49" charset="0"/>
              </a:rPr>
              <a:t>    message = [</a:t>
            </a:r>
            <a:r>
              <a:rPr lang="en-US" sz="3100" b="0" dirty="0">
                <a:solidFill>
                  <a:srgbClr val="0000FF"/>
                </a:solidFill>
                <a:effectLst/>
                <a:latin typeface="Consolas" panose="020B0609020204030204" pitchFamily="49" charset="0"/>
              </a:rPr>
              <a:t>None</a:t>
            </a:r>
            <a:r>
              <a:rPr lang="en-US" sz="3100" b="0" dirty="0">
                <a:solidFill>
                  <a:srgbClr val="000000"/>
                </a:solidFill>
                <a:effectLst/>
                <a:latin typeface="Consolas" panose="020B0609020204030204" pitchFamily="49" charset="0"/>
              </a:rPr>
              <a:t>] * </a:t>
            </a:r>
            <a:r>
              <a:rPr lang="en-US" sz="3100" b="0" dirty="0">
                <a:solidFill>
                  <a:srgbClr val="098658"/>
                </a:solidFill>
                <a:effectLst/>
                <a:latin typeface="Consolas" panose="020B0609020204030204" pitchFamily="49" charset="0"/>
              </a:rPr>
              <a:t>9</a:t>
            </a:r>
            <a:br>
              <a:rPr lang="en-US" sz="3100" dirty="0">
                <a:solidFill>
                  <a:srgbClr val="000000"/>
                </a:solidFill>
                <a:latin typeface="Consolas" panose="020B0609020204030204" pitchFamily="49" charset="0"/>
              </a:rPr>
            </a:br>
            <a:r>
              <a:rPr lang="en-US" sz="3100" b="0" dirty="0">
                <a:solidFill>
                  <a:srgbClr val="000000"/>
                </a:solidFill>
                <a:effectLst/>
                <a:latin typeface="Consolas" panose="020B0609020204030204" pitchFamily="49" charset="0"/>
              </a:rPr>
              <a:t>    </a:t>
            </a:r>
            <a:r>
              <a:rPr lang="en-US" sz="3100" b="0" dirty="0">
                <a:solidFill>
                  <a:srgbClr val="0000FF"/>
                </a:solidFill>
                <a:effectLst/>
                <a:latin typeface="Consolas" panose="020B0609020204030204" pitchFamily="49" charset="0"/>
              </a:rPr>
              <a:t>while</a:t>
            </a:r>
            <a:r>
              <a:rPr lang="en-US" sz="3100" b="0" dirty="0">
                <a:solidFill>
                  <a:srgbClr val="000000"/>
                </a:solidFill>
                <a:effectLst/>
                <a:latin typeface="Consolas" panose="020B0609020204030204" pitchFamily="49" charset="0"/>
              </a:rPr>
              <a:t> buffer:</a:t>
            </a:r>
            <a:br>
              <a:rPr lang="en-US" sz="3100" b="0" dirty="0">
                <a:solidFill>
                  <a:srgbClr val="000000"/>
                </a:solidFill>
                <a:effectLst/>
                <a:latin typeface="Consolas" panose="020B0609020204030204" pitchFamily="49" charset="0"/>
              </a:rPr>
            </a:br>
            <a:r>
              <a:rPr lang="en-US" sz="3100" b="0" dirty="0">
                <a:solidFill>
                  <a:srgbClr val="000000"/>
                </a:solidFill>
                <a:effectLst/>
                <a:latin typeface="Consolas" panose="020B0609020204030204" pitchFamily="49" charset="0"/>
              </a:rPr>
              <a:t>        descriptor = buffer[</a:t>
            </a:r>
            <a:r>
              <a:rPr lang="en-US" sz="3100" b="0" dirty="0">
                <a:solidFill>
                  <a:srgbClr val="098658"/>
                </a:solidFill>
                <a:effectLst/>
                <a:latin typeface="Consolas" panose="020B0609020204030204" pitchFamily="49" charset="0"/>
              </a:rPr>
              <a:t>2</a:t>
            </a:r>
            <a:r>
              <a:rPr lang="en-US" sz="3100" b="0" dirty="0">
                <a:solidFill>
                  <a:srgbClr val="000000"/>
                </a:solidFill>
                <a:effectLst/>
                <a:latin typeface="Consolas" panose="020B0609020204030204" pitchFamily="49" charset="0"/>
              </a:rPr>
              <a:t>]</a:t>
            </a:r>
            <a:br>
              <a:rPr lang="en-US" sz="3100" b="0" dirty="0">
                <a:solidFill>
                  <a:srgbClr val="000000"/>
                </a:solidFill>
                <a:effectLst/>
                <a:latin typeface="Consolas" panose="020B0609020204030204" pitchFamily="49" charset="0"/>
              </a:rPr>
            </a:br>
            <a:r>
              <a:rPr lang="en-US" sz="3100" b="0" dirty="0">
                <a:solidFill>
                  <a:srgbClr val="000000"/>
                </a:solidFill>
                <a:effectLst/>
                <a:latin typeface="Consolas" panose="020B0609020204030204" pitchFamily="49" charset="0"/>
              </a:rPr>
              <a:t>        buffer, value = _DECODE_BY_CONSTRUCTOR[buffer[</a:t>
            </a:r>
            <a:r>
              <a:rPr lang="en-US" sz="3100" b="0" dirty="0">
                <a:solidFill>
                  <a:srgbClr val="098658"/>
                </a:solidFill>
                <a:effectLst/>
                <a:latin typeface="Consolas" panose="020B0609020204030204" pitchFamily="49" charset="0"/>
              </a:rPr>
              <a:t>3</a:t>
            </a:r>
            <a:r>
              <a:rPr lang="en-US" sz="3100" b="0" dirty="0">
                <a:solidFill>
                  <a:srgbClr val="000000"/>
                </a:solidFill>
                <a:effectLst/>
                <a:latin typeface="Consolas" panose="020B0609020204030204" pitchFamily="49" charset="0"/>
              </a:rPr>
              <a:t>]](buffer[</a:t>
            </a:r>
            <a:r>
              <a:rPr lang="en-US" sz="3100" b="0" dirty="0">
                <a:solidFill>
                  <a:srgbClr val="098658"/>
                </a:solidFill>
                <a:effectLst/>
                <a:latin typeface="Consolas" panose="020B0609020204030204" pitchFamily="49" charset="0"/>
              </a:rPr>
              <a:t>4</a:t>
            </a:r>
            <a:r>
              <a:rPr lang="en-US" sz="3100" b="0" dirty="0">
                <a:solidFill>
                  <a:srgbClr val="000000"/>
                </a:solidFill>
                <a:effectLst/>
                <a:latin typeface="Consolas" panose="020B0609020204030204" pitchFamily="49" charset="0"/>
              </a:rPr>
              <a:t>:])</a:t>
            </a:r>
            <a:br>
              <a:rPr lang="en-US" sz="3100" b="0" dirty="0">
                <a:solidFill>
                  <a:srgbClr val="000000"/>
                </a:solidFill>
                <a:effectLst/>
                <a:latin typeface="Consolas" panose="020B0609020204030204" pitchFamily="49" charset="0"/>
              </a:rPr>
            </a:br>
            <a:r>
              <a:rPr lang="en-US" sz="3100" b="0" dirty="0">
                <a:solidFill>
                  <a:srgbClr val="000000"/>
                </a:solidFill>
                <a:effectLst/>
                <a:latin typeface="Consolas" panose="020B0609020204030204" pitchFamily="49" charset="0"/>
              </a:rPr>
              <a:t>        </a:t>
            </a:r>
            <a:r>
              <a:rPr lang="en-US" sz="3100" b="0" dirty="0">
                <a:solidFill>
                  <a:srgbClr val="0000FF"/>
                </a:solidFill>
                <a:effectLst/>
                <a:latin typeface="Consolas" panose="020B0609020204030204" pitchFamily="49" charset="0"/>
              </a:rPr>
              <a:t>if</a:t>
            </a:r>
            <a:r>
              <a:rPr lang="en-US" sz="3100" b="0" dirty="0">
                <a:solidFill>
                  <a:srgbClr val="000000"/>
                </a:solidFill>
                <a:effectLst/>
                <a:latin typeface="Consolas" panose="020B0609020204030204" pitchFamily="49" charset="0"/>
              </a:rPr>
              <a:t> descriptor == </a:t>
            </a:r>
            <a:r>
              <a:rPr lang="en-US" sz="3100" b="0" dirty="0">
                <a:solidFill>
                  <a:srgbClr val="098658"/>
                </a:solidFill>
                <a:effectLst/>
                <a:latin typeface="Consolas" panose="020B0609020204030204" pitchFamily="49" charset="0"/>
              </a:rPr>
              <a:t>112</a:t>
            </a:r>
            <a:r>
              <a:rPr lang="en-US" sz="3100" b="0" dirty="0">
                <a:solidFill>
                  <a:srgbClr val="000000"/>
                </a:solidFill>
                <a:effectLst/>
                <a:latin typeface="Consolas" panose="020B0609020204030204" pitchFamily="49" charset="0"/>
              </a:rPr>
              <a:t>:</a:t>
            </a:r>
            <a:br>
              <a:rPr lang="en-US" sz="3100" b="0" dirty="0">
                <a:solidFill>
                  <a:srgbClr val="000000"/>
                </a:solidFill>
                <a:effectLst/>
                <a:latin typeface="Consolas" panose="020B0609020204030204" pitchFamily="49" charset="0"/>
              </a:rPr>
            </a:br>
            <a:r>
              <a:rPr lang="en-US" sz="3100" b="0" dirty="0">
                <a:solidFill>
                  <a:srgbClr val="000000"/>
                </a:solidFill>
                <a:effectLst/>
                <a:latin typeface="Consolas" panose="020B0609020204030204" pitchFamily="49" charset="0"/>
              </a:rPr>
              <a:t>            message[</a:t>
            </a:r>
            <a:r>
              <a:rPr lang="en-US" sz="3100" b="0" dirty="0">
                <a:solidFill>
                  <a:srgbClr val="098658"/>
                </a:solidFill>
                <a:effectLst/>
                <a:latin typeface="Consolas" panose="020B0609020204030204" pitchFamily="49" charset="0"/>
              </a:rPr>
              <a:t>0</a:t>
            </a:r>
            <a:r>
              <a:rPr lang="en-US" sz="3100" b="0" dirty="0">
                <a:solidFill>
                  <a:srgbClr val="000000"/>
                </a:solidFill>
                <a:effectLst/>
                <a:latin typeface="Consolas" panose="020B0609020204030204" pitchFamily="49" charset="0"/>
              </a:rPr>
              <a:t>] = Header(*value)</a:t>
            </a:r>
            <a:br>
              <a:rPr lang="en-US" sz="3100" b="0" dirty="0">
                <a:solidFill>
                  <a:srgbClr val="000000"/>
                </a:solidFill>
                <a:effectLst/>
                <a:latin typeface="Consolas" panose="020B0609020204030204" pitchFamily="49" charset="0"/>
              </a:rPr>
            </a:br>
            <a:r>
              <a:rPr lang="en-US" sz="3100" b="0" dirty="0">
                <a:solidFill>
                  <a:srgbClr val="000000"/>
                </a:solidFill>
                <a:effectLst/>
                <a:latin typeface="Consolas" panose="020B0609020204030204" pitchFamily="49" charset="0"/>
              </a:rPr>
              <a:t>        </a:t>
            </a:r>
            <a:r>
              <a:rPr lang="en-US" sz="3100" b="0" dirty="0" err="1">
                <a:solidFill>
                  <a:srgbClr val="0000FF"/>
                </a:solidFill>
                <a:effectLst/>
                <a:latin typeface="Consolas" panose="020B0609020204030204" pitchFamily="49" charset="0"/>
              </a:rPr>
              <a:t>elif</a:t>
            </a:r>
            <a:r>
              <a:rPr lang="en-US" sz="3100" b="0" dirty="0">
                <a:solidFill>
                  <a:srgbClr val="000000"/>
                </a:solidFill>
                <a:effectLst/>
                <a:latin typeface="Consolas" panose="020B0609020204030204" pitchFamily="49" charset="0"/>
              </a:rPr>
              <a:t> descriptor == </a:t>
            </a:r>
            <a:r>
              <a:rPr lang="en-US" sz="3100" b="0" dirty="0">
                <a:solidFill>
                  <a:srgbClr val="098658"/>
                </a:solidFill>
                <a:effectLst/>
                <a:latin typeface="Consolas" panose="020B0609020204030204" pitchFamily="49" charset="0"/>
              </a:rPr>
              <a:t>113</a:t>
            </a:r>
            <a:r>
              <a:rPr lang="en-US" sz="3100" b="0" dirty="0">
                <a:solidFill>
                  <a:srgbClr val="000000"/>
                </a:solidFill>
                <a:effectLst/>
                <a:latin typeface="Consolas" panose="020B0609020204030204" pitchFamily="49" charset="0"/>
              </a:rPr>
              <a:t>:</a:t>
            </a:r>
            <a:br>
              <a:rPr lang="en-US" sz="3100" b="0" dirty="0">
                <a:solidFill>
                  <a:srgbClr val="000000"/>
                </a:solidFill>
                <a:effectLst/>
                <a:latin typeface="Consolas" panose="020B0609020204030204" pitchFamily="49" charset="0"/>
              </a:rPr>
            </a:br>
            <a:r>
              <a:rPr lang="en-US" sz="3100" b="0" dirty="0">
                <a:solidFill>
                  <a:srgbClr val="000000"/>
                </a:solidFill>
                <a:effectLst/>
                <a:latin typeface="Consolas" panose="020B0609020204030204" pitchFamily="49" charset="0"/>
              </a:rPr>
              <a:t>            message[</a:t>
            </a:r>
            <a:r>
              <a:rPr lang="en-US" sz="3100" b="0" dirty="0">
                <a:solidFill>
                  <a:srgbClr val="098658"/>
                </a:solidFill>
                <a:effectLst/>
                <a:latin typeface="Consolas" panose="020B0609020204030204" pitchFamily="49" charset="0"/>
              </a:rPr>
              <a:t>1</a:t>
            </a:r>
            <a:r>
              <a:rPr lang="en-US" sz="3100" b="0" dirty="0">
                <a:solidFill>
                  <a:srgbClr val="000000"/>
                </a:solidFill>
                <a:effectLst/>
                <a:latin typeface="Consolas" panose="020B0609020204030204" pitchFamily="49" charset="0"/>
              </a:rPr>
              <a:t>] = value</a:t>
            </a:r>
            <a:br>
              <a:rPr lang="en-US" sz="3100" b="0" dirty="0">
                <a:solidFill>
                  <a:srgbClr val="000000"/>
                </a:solidFill>
                <a:effectLst/>
                <a:latin typeface="Consolas" panose="020B0609020204030204" pitchFamily="49" charset="0"/>
              </a:rPr>
            </a:br>
            <a:r>
              <a:rPr lang="en-US" sz="3100" b="0" dirty="0">
                <a:solidFill>
                  <a:srgbClr val="000000"/>
                </a:solidFill>
                <a:effectLst/>
                <a:latin typeface="Consolas" panose="020B0609020204030204" pitchFamily="49" charset="0"/>
              </a:rPr>
              <a:t>        </a:t>
            </a:r>
            <a:r>
              <a:rPr lang="en-US" sz="3100" b="0" dirty="0" err="1">
                <a:solidFill>
                  <a:srgbClr val="0000FF"/>
                </a:solidFill>
                <a:effectLst/>
                <a:latin typeface="Consolas" panose="020B0609020204030204" pitchFamily="49" charset="0"/>
              </a:rPr>
              <a:t>elif</a:t>
            </a:r>
            <a:r>
              <a:rPr lang="en-US" sz="3100" b="0" dirty="0">
                <a:solidFill>
                  <a:srgbClr val="000000"/>
                </a:solidFill>
                <a:effectLst/>
                <a:latin typeface="Consolas" panose="020B0609020204030204" pitchFamily="49" charset="0"/>
              </a:rPr>
              <a:t> descriptor == </a:t>
            </a:r>
            <a:r>
              <a:rPr lang="en-US" sz="3100" b="0" dirty="0">
                <a:solidFill>
                  <a:srgbClr val="098658"/>
                </a:solidFill>
                <a:effectLst/>
                <a:latin typeface="Consolas" panose="020B0609020204030204" pitchFamily="49" charset="0"/>
              </a:rPr>
              <a:t>114</a:t>
            </a:r>
            <a:r>
              <a:rPr lang="en-US" sz="3100" b="0" dirty="0">
                <a:solidFill>
                  <a:srgbClr val="000000"/>
                </a:solidFill>
                <a:effectLst/>
                <a:latin typeface="Consolas" panose="020B0609020204030204" pitchFamily="49" charset="0"/>
              </a:rPr>
              <a:t>:</a:t>
            </a:r>
            <a:br>
              <a:rPr lang="en-US" sz="3100" b="0" dirty="0">
                <a:solidFill>
                  <a:srgbClr val="000000"/>
                </a:solidFill>
                <a:effectLst/>
                <a:latin typeface="Consolas" panose="020B0609020204030204" pitchFamily="49" charset="0"/>
              </a:rPr>
            </a:br>
            <a:r>
              <a:rPr lang="en-US" sz="3100" b="0" dirty="0">
                <a:solidFill>
                  <a:srgbClr val="000000"/>
                </a:solidFill>
                <a:effectLst/>
                <a:latin typeface="Consolas" panose="020B0609020204030204" pitchFamily="49" charset="0"/>
              </a:rPr>
              <a:t>            message[</a:t>
            </a:r>
            <a:r>
              <a:rPr lang="en-US" sz="3100" b="0" dirty="0">
                <a:solidFill>
                  <a:srgbClr val="098658"/>
                </a:solidFill>
                <a:effectLst/>
                <a:latin typeface="Consolas" panose="020B0609020204030204" pitchFamily="49" charset="0"/>
              </a:rPr>
              <a:t>2</a:t>
            </a:r>
            <a:r>
              <a:rPr lang="en-US" sz="3100" b="0" dirty="0">
                <a:solidFill>
                  <a:srgbClr val="000000"/>
                </a:solidFill>
                <a:effectLst/>
                <a:latin typeface="Consolas" panose="020B0609020204030204" pitchFamily="49" charset="0"/>
              </a:rPr>
              <a:t>] = value</a:t>
            </a:r>
            <a:br>
              <a:rPr lang="en-US" sz="3100" b="0" dirty="0">
                <a:solidFill>
                  <a:srgbClr val="000000"/>
                </a:solidFill>
                <a:effectLst/>
                <a:latin typeface="Consolas" panose="020B0609020204030204" pitchFamily="49" charset="0"/>
              </a:rPr>
            </a:br>
            <a:r>
              <a:rPr lang="en-US" sz="3100" b="0" dirty="0">
                <a:solidFill>
                  <a:srgbClr val="000000"/>
                </a:solidFill>
                <a:effectLst/>
                <a:latin typeface="Consolas" panose="020B0609020204030204" pitchFamily="49" charset="0"/>
              </a:rPr>
              <a:t>        </a:t>
            </a:r>
            <a:r>
              <a:rPr lang="en-US" sz="3100" b="0" dirty="0" err="1">
                <a:solidFill>
                  <a:srgbClr val="0000FF"/>
                </a:solidFill>
                <a:effectLst/>
                <a:latin typeface="Consolas" panose="020B0609020204030204" pitchFamily="49" charset="0"/>
              </a:rPr>
              <a:t>elif</a:t>
            </a:r>
            <a:r>
              <a:rPr lang="en-US" sz="3100" b="0" dirty="0">
                <a:solidFill>
                  <a:srgbClr val="000000"/>
                </a:solidFill>
                <a:effectLst/>
                <a:latin typeface="Consolas" panose="020B0609020204030204" pitchFamily="49" charset="0"/>
              </a:rPr>
              <a:t> descriptor == </a:t>
            </a:r>
            <a:r>
              <a:rPr lang="en-US" sz="3100" b="0" dirty="0">
                <a:solidFill>
                  <a:srgbClr val="098658"/>
                </a:solidFill>
                <a:effectLst/>
                <a:latin typeface="Consolas" panose="020B0609020204030204" pitchFamily="49" charset="0"/>
              </a:rPr>
              <a:t>115</a:t>
            </a:r>
            <a:r>
              <a:rPr lang="en-US" sz="3100" b="0" dirty="0">
                <a:solidFill>
                  <a:srgbClr val="000000"/>
                </a:solidFill>
                <a:effectLst/>
                <a:latin typeface="Consolas" panose="020B0609020204030204" pitchFamily="49" charset="0"/>
              </a:rPr>
              <a:t>:</a:t>
            </a:r>
            <a:br>
              <a:rPr lang="en-US" sz="3100" b="0" dirty="0">
                <a:solidFill>
                  <a:srgbClr val="000000"/>
                </a:solidFill>
                <a:effectLst/>
                <a:latin typeface="Consolas" panose="020B0609020204030204" pitchFamily="49" charset="0"/>
              </a:rPr>
            </a:br>
            <a:r>
              <a:rPr lang="en-US" sz="3100" b="0" dirty="0">
                <a:solidFill>
                  <a:srgbClr val="000000"/>
                </a:solidFill>
                <a:effectLst/>
                <a:latin typeface="Consolas" panose="020B0609020204030204" pitchFamily="49" charset="0"/>
              </a:rPr>
              <a:t>            message[</a:t>
            </a:r>
            <a:r>
              <a:rPr lang="en-US" sz="3100" b="0" dirty="0">
                <a:solidFill>
                  <a:srgbClr val="098658"/>
                </a:solidFill>
                <a:effectLst/>
                <a:latin typeface="Consolas" panose="020B0609020204030204" pitchFamily="49" charset="0"/>
              </a:rPr>
              <a:t>3</a:t>
            </a:r>
            <a:r>
              <a:rPr lang="en-US" sz="3100" b="0" dirty="0">
                <a:solidFill>
                  <a:srgbClr val="000000"/>
                </a:solidFill>
                <a:effectLst/>
                <a:latin typeface="Consolas" panose="020B0609020204030204" pitchFamily="49" charset="0"/>
              </a:rPr>
              <a:t>] = Properties(*value)</a:t>
            </a:r>
            <a:br>
              <a:rPr lang="en-US" sz="3100" b="0" dirty="0">
                <a:solidFill>
                  <a:srgbClr val="000000"/>
                </a:solidFill>
                <a:effectLst/>
                <a:latin typeface="Consolas" panose="020B0609020204030204" pitchFamily="49" charset="0"/>
              </a:rPr>
            </a:br>
            <a:r>
              <a:rPr lang="en-US" sz="3100" b="0" dirty="0">
                <a:solidFill>
                  <a:srgbClr val="000000"/>
                </a:solidFill>
                <a:effectLst/>
                <a:latin typeface="Consolas" panose="020B0609020204030204" pitchFamily="49" charset="0"/>
              </a:rPr>
              <a:t>        </a:t>
            </a:r>
            <a:r>
              <a:rPr lang="en-US" sz="3100" b="0" dirty="0" err="1">
                <a:solidFill>
                  <a:srgbClr val="0000FF"/>
                </a:solidFill>
                <a:effectLst/>
                <a:latin typeface="Consolas" panose="020B0609020204030204" pitchFamily="49" charset="0"/>
              </a:rPr>
              <a:t>elif</a:t>
            </a:r>
            <a:r>
              <a:rPr lang="en-US" sz="3100" b="0" dirty="0">
                <a:solidFill>
                  <a:srgbClr val="000000"/>
                </a:solidFill>
                <a:effectLst/>
                <a:latin typeface="Consolas" panose="020B0609020204030204" pitchFamily="49" charset="0"/>
              </a:rPr>
              <a:t> descriptor == </a:t>
            </a:r>
            <a:r>
              <a:rPr lang="en-US" sz="3100" b="0" dirty="0">
                <a:solidFill>
                  <a:srgbClr val="098658"/>
                </a:solidFill>
                <a:effectLst/>
                <a:latin typeface="Consolas" panose="020B0609020204030204" pitchFamily="49" charset="0"/>
              </a:rPr>
              <a:t>116</a:t>
            </a:r>
            <a:r>
              <a:rPr lang="en-US" sz="3100" b="0" dirty="0">
                <a:solidFill>
                  <a:srgbClr val="000000"/>
                </a:solidFill>
                <a:effectLst/>
                <a:latin typeface="Consolas" panose="020B0609020204030204" pitchFamily="49" charset="0"/>
              </a:rPr>
              <a:t>:</a:t>
            </a:r>
            <a:br>
              <a:rPr lang="en-US" sz="3100" b="0" dirty="0">
                <a:solidFill>
                  <a:srgbClr val="000000"/>
                </a:solidFill>
                <a:effectLst/>
                <a:latin typeface="Consolas" panose="020B0609020204030204" pitchFamily="49" charset="0"/>
              </a:rPr>
            </a:br>
            <a:r>
              <a:rPr lang="en-US" sz="3100" b="0" dirty="0">
                <a:solidFill>
                  <a:srgbClr val="000000"/>
                </a:solidFill>
                <a:effectLst/>
                <a:latin typeface="Consolas" panose="020B0609020204030204" pitchFamily="49" charset="0"/>
              </a:rPr>
              <a:t>            message[</a:t>
            </a:r>
            <a:r>
              <a:rPr lang="en-US" sz="3100" b="0" dirty="0">
                <a:solidFill>
                  <a:srgbClr val="098658"/>
                </a:solidFill>
                <a:effectLst/>
                <a:latin typeface="Consolas" panose="020B0609020204030204" pitchFamily="49" charset="0"/>
              </a:rPr>
              <a:t>4</a:t>
            </a:r>
            <a:r>
              <a:rPr lang="en-US" sz="3100" b="0" dirty="0">
                <a:solidFill>
                  <a:srgbClr val="000000"/>
                </a:solidFill>
                <a:effectLst/>
                <a:latin typeface="Consolas" panose="020B0609020204030204" pitchFamily="49" charset="0"/>
              </a:rPr>
              <a:t>] = value</a:t>
            </a:r>
            <a:br>
              <a:rPr lang="en-US" sz="3100" b="0" dirty="0">
                <a:solidFill>
                  <a:srgbClr val="000000"/>
                </a:solidFill>
                <a:effectLst/>
                <a:latin typeface="Consolas" panose="020B0609020204030204" pitchFamily="49" charset="0"/>
              </a:rPr>
            </a:br>
            <a:r>
              <a:rPr lang="en-US" sz="3100" b="0" dirty="0">
                <a:solidFill>
                  <a:srgbClr val="000000"/>
                </a:solidFill>
                <a:effectLst/>
                <a:latin typeface="Consolas" panose="020B0609020204030204" pitchFamily="49" charset="0"/>
              </a:rPr>
              <a:t>        </a:t>
            </a:r>
            <a:r>
              <a:rPr lang="en-US" sz="3100" b="0" dirty="0" err="1">
                <a:solidFill>
                  <a:srgbClr val="0000FF"/>
                </a:solidFill>
                <a:effectLst/>
                <a:latin typeface="Consolas" panose="020B0609020204030204" pitchFamily="49" charset="0"/>
              </a:rPr>
              <a:t>elif</a:t>
            </a:r>
            <a:r>
              <a:rPr lang="en-US" sz="3100" b="0" dirty="0">
                <a:solidFill>
                  <a:srgbClr val="000000"/>
                </a:solidFill>
                <a:effectLst/>
                <a:latin typeface="Consolas" panose="020B0609020204030204" pitchFamily="49" charset="0"/>
              </a:rPr>
              <a:t> descriptor == </a:t>
            </a:r>
            <a:r>
              <a:rPr lang="en-US" sz="3100" b="0" dirty="0">
                <a:solidFill>
                  <a:srgbClr val="098658"/>
                </a:solidFill>
                <a:effectLst/>
                <a:latin typeface="Consolas" panose="020B0609020204030204" pitchFamily="49" charset="0"/>
              </a:rPr>
              <a:t>117</a:t>
            </a:r>
            <a:r>
              <a:rPr lang="en-US" sz="3100" b="0" dirty="0">
                <a:solidFill>
                  <a:srgbClr val="000000"/>
                </a:solidFill>
                <a:effectLst/>
                <a:latin typeface="Consolas" panose="020B0609020204030204" pitchFamily="49" charset="0"/>
              </a:rPr>
              <a:t>:</a:t>
            </a:r>
            <a:br>
              <a:rPr lang="en-US" sz="3100" b="0" dirty="0">
                <a:solidFill>
                  <a:srgbClr val="000000"/>
                </a:solidFill>
                <a:effectLst/>
                <a:latin typeface="Consolas" panose="020B0609020204030204" pitchFamily="49" charset="0"/>
              </a:rPr>
            </a:br>
            <a:r>
              <a:rPr lang="en-US" sz="3100" b="0" dirty="0">
                <a:solidFill>
                  <a:srgbClr val="000000"/>
                </a:solidFill>
                <a:effectLst/>
                <a:latin typeface="Consolas" panose="020B0609020204030204" pitchFamily="49" charset="0"/>
              </a:rPr>
              <a:t>            </a:t>
            </a:r>
            <a:r>
              <a:rPr lang="en-US" sz="3100" b="0" dirty="0">
                <a:solidFill>
                  <a:srgbClr val="0000FF"/>
                </a:solidFill>
                <a:effectLst/>
                <a:latin typeface="Consolas" panose="020B0609020204030204" pitchFamily="49" charset="0"/>
              </a:rPr>
              <a:t>try</a:t>
            </a:r>
            <a:r>
              <a:rPr lang="en-US" sz="3100" b="0" dirty="0">
                <a:solidFill>
                  <a:srgbClr val="000000"/>
                </a:solidFill>
                <a:effectLst/>
                <a:latin typeface="Consolas" panose="020B0609020204030204" pitchFamily="49" charset="0"/>
              </a:rPr>
              <a:t>:</a:t>
            </a:r>
            <a:br>
              <a:rPr lang="en-US" sz="3100" b="0" dirty="0">
                <a:solidFill>
                  <a:srgbClr val="000000"/>
                </a:solidFill>
                <a:effectLst/>
                <a:latin typeface="Consolas" panose="020B0609020204030204" pitchFamily="49" charset="0"/>
              </a:rPr>
            </a:br>
            <a:r>
              <a:rPr lang="en-US" sz="3100" b="0" dirty="0">
                <a:solidFill>
                  <a:srgbClr val="000000"/>
                </a:solidFill>
                <a:effectLst/>
                <a:latin typeface="Consolas" panose="020B0609020204030204" pitchFamily="49" charset="0"/>
              </a:rPr>
              <a:t>                message[</a:t>
            </a:r>
            <a:r>
              <a:rPr lang="en-US" sz="3100" b="0" dirty="0">
                <a:solidFill>
                  <a:srgbClr val="098658"/>
                </a:solidFill>
                <a:effectLst/>
                <a:latin typeface="Consolas" panose="020B0609020204030204" pitchFamily="49" charset="0"/>
              </a:rPr>
              <a:t>5</a:t>
            </a:r>
            <a:r>
              <a:rPr lang="en-US" sz="3100" b="0" dirty="0">
                <a:solidFill>
                  <a:srgbClr val="000000"/>
                </a:solidFill>
                <a:effectLst/>
                <a:latin typeface="Consolas" panose="020B0609020204030204" pitchFamily="49" charset="0"/>
              </a:rPr>
              <a:t>].append(value)</a:t>
            </a:r>
            <a:br>
              <a:rPr lang="en-US" sz="3100" b="0" dirty="0">
                <a:solidFill>
                  <a:srgbClr val="000000"/>
                </a:solidFill>
                <a:effectLst/>
                <a:latin typeface="Consolas" panose="020B0609020204030204" pitchFamily="49" charset="0"/>
              </a:rPr>
            </a:br>
            <a:r>
              <a:rPr lang="en-US" sz="3100" b="0" dirty="0">
                <a:solidFill>
                  <a:srgbClr val="000000"/>
                </a:solidFill>
                <a:effectLst/>
                <a:latin typeface="Consolas" panose="020B0609020204030204" pitchFamily="49" charset="0"/>
              </a:rPr>
              <a:t>            </a:t>
            </a:r>
            <a:r>
              <a:rPr lang="en-US" sz="3100" b="0" dirty="0">
                <a:solidFill>
                  <a:srgbClr val="0000FF"/>
                </a:solidFill>
                <a:effectLst/>
                <a:latin typeface="Consolas" panose="020B0609020204030204" pitchFamily="49" charset="0"/>
              </a:rPr>
              <a:t>except</a:t>
            </a:r>
            <a:r>
              <a:rPr lang="en-US" sz="3100" b="0" dirty="0">
                <a:solidFill>
                  <a:srgbClr val="000000"/>
                </a:solidFill>
                <a:effectLst/>
                <a:latin typeface="Consolas" panose="020B0609020204030204" pitchFamily="49" charset="0"/>
              </a:rPr>
              <a:t> </a:t>
            </a:r>
            <a:r>
              <a:rPr lang="en-US" sz="3100" b="0" dirty="0" err="1">
                <a:solidFill>
                  <a:srgbClr val="000000"/>
                </a:solidFill>
                <a:effectLst/>
                <a:latin typeface="Consolas" panose="020B0609020204030204" pitchFamily="49" charset="0"/>
              </a:rPr>
              <a:t>KeyError</a:t>
            </a:r>
            <a:r>
              <a:rPr lang="en-US" sz="3100" b="0" dirty="0">
                <a:solidFill>
                  <a:srgbClr val="000000"/>
                </a:solidFill>
                <a:effectLst/>
                <a:latin typeface="Consolas" panose="020B0609020204030204" pitchFamily="49" charset="0"/>
              </a:rPr>
              <a:t>:</a:t>
            </a:r>
            <a:br>
              <a:rPr lang="en-US" sz="3100" b="0" dirty="0">
                <a:solidFill>
                  <a:srgbClr val="000000"/>
                </a:solidFill>
                <a:effectLst/>
                <a:latin typeface="Consolas" panose="020B0609020204030204" pitchFamily="49" charset="0"/>
              </a:rPr>
            </a:br>
            <a:r>
              <a:rPr lang="en-US" sz="3100" b="0" dirty="0">
                <a:solidFill>
                  <a:srgbClr val="000000"/>
                </a:solidFill>
                <a:effectLst/>
                <a:latin typeface="Consolas" panose="020B0609020204030204" pitchFamily="49" charset="0"/>
              </a:rPr>
              <a:t>                message[</a:t>
            </a:r>
            <a:r>
              <a:rPr lang="en-US" sz="3100" b="0" dirty="0">
                <a:solidFill>
                  <a:srgbClr val="098658"/>
                </a:solidFill>
                <a:effectLst/>
                <a:latin typeface="Consolas" panose="020B0609020204030204" pitchFamily="49" charset="0"/>
              </a:rPr>
              <a:t>5</a:t>
            </a:r>
            <a:r>
              <a:rPr lang="en-US" sz="3100" b="0" dirty="0">
                <a:solidFill>
                  <a:srgbClr val="000000"/>
                </a:solidFill>
                <a:effectLst/>
                <a:latin typeface="Consolas" panose="020B0609020204030204" pitchFamily="49" charset="0"/>
              </a:rPr>
              <a:t>] = [value]</a:t>
            </a:r>
            <a:br>
              <a:rPr lang="en-US" sz="3100" b="0" dirty="0">
                <a:solidFill>
                  <a:srgbClr val="000000"/>
                </a:solidFill>
                <a:effectLst/>
                <a:latin typeface="Consolas" panose="020B0609020204030204" pitchFamily="49" charset="0"/>
              </a:rPr>
            </a:br>
            <a:r>
              <a:rPr lang="en-US" sz="3100" b="0" dirty="0">
                <a:solidFill>
                  <a:srgbClr val="000000"/>
                </a:solidFill>
                <a:effectLst/>
                <a:latin typeface="Consolas" panose="020B0609020204030204" pitchFamily="49" charset="0"/>
              </a:rPr>
              <a:t>        </a:t>
            </a:r>
            <a:r>
              <a:rPr lang="en-US" sz="3100" b="0" dirty="0" err="1">
                <a:solidFill>
                  <a:srgbClr val="0000FF"/>
                </a:solidFill>
                <a:effectLst/>
                <a:latin typeface="Consolas" panose="020B0609020204030204" pitchFamily="49" charset="0"/>
              </a:rPr>
              <a:t>elif</a:t>
            </a:r>
            <a:r>
              <a:rPr lang="en-US" sz="3100" b="0" dirty="0">
                <a:solidFill>
                  <a:srgbClr val="000000"/>
                </a:solidFill>
                <a:effectLst/>
                <a:latin typeface="Consolas" panose="020B0609020204030204" pitchFamily="49" charset="0"/>
              </a:rPr>
              <a:t> descriptor == </a:t>
            </a:r>
            <a:r>
              <a:rPr lang="en-US" sz="3100" b="0" dirty="0">
                <a:solidFill>
                  <a:srgbClr val="098658"/>
                </a:solidFill>
                <a:effectLst/>
                <a:latin typeface="Consolas" panose="020B0609020204030204" pitchFamily="49" charset="0"/>
              </a:rPr>
              <a:t>118</a:t>
            </a:r>
            <a:r>
              <a:rPr lang="en-US" sz="3100" b="0" dirty="0">
                <a:solidFill>
                  <a:srgbClr val="000000"/>
                </a:solidFill>
                <a:effectLst/>
                <a:latin typeface="Consolas" panose="020B0609020204030204" pitchFamily="49" charset="0"/>
              </a:rPr>
              <a:t>:</a:t>
            </a:r>
            <a:br>
              <a:rPr lang="en-US" sz="3100" b="0" dirty="0">
                <a:solidFill>
                  <a:srgbClr val="000000"/>
                </a:solidFill>
                <a:effectLst/>
                <a:latin typeface="Consolas" panose="020B0609020204030204" pitchFamily="49" charset="0"/>
              </a:rPr>
            </a:br>
            <a:r>
              <a:rPr lang="en-US" sz="3100" b="0" dirty="0">
                <a:solidFill>
                  <a:srgbClr val="000000"/>
                </a:solidFill>
                <a:effectLst/>
                <a:latin typeface="Consolas" panose="020B0609020204030204" pitchFamily="49" charset="0"/>
              </a:rPr>
              <a:t>            </a:t>
            </a:r>
            <a:r>
              <a:rPr lang="en-US" sz="3100" b="0" dirty="0">
                <a:solidFill>
                  <a:srgbClr val="0000FF"/>
                </a:solidFill>
                <a:effectLst/>
                <a:latin typeface="Consolas" panose="020B0609020204030204" pitchFamily="49" charset="0"/>
              </a:rPr>
              <a:t>try</a:t>
            </a:r>
            <a:r>
              <a:rPr lang="en-US" sz="3100" b="0" dirty="0">
                <a:solidFill>
                  <a:srgbClr val="000000"/>
                </a:solidFill>
                <a:effectLst/>
                <a:latin typeface="Consolas" panose="020B0609020204030204" pitchFamily="49" charset="0"/>
              </a:rPr>
              <a:t>:</a:t>
            </a:r>
            <a:br>
              <a:rPr lang="en-US" sz="3100" b="0" dirty="0">
                <a:solidFill>
                  <a:srgbClr val="000000"/>
                </a:solidFill>
                <a:effectLst/>
                <a:latin typeface="Consolas" panose="020B0609020204030204" pitchFamily="49" charset="0"/>
              </a:rPr>
            </a:br>
            <a:r>
              <a:rPr lang="en-US" sz="3100" b="0" dirty="0">
                <a:solidFill>
                  <a:srgbClr val="000000"/>
                </a:solidFill>
                <a:effectLst/>
                <a:latin typeface="Consolas" panose="020B0609020204030204" pitchFamily="49" charset="0"/>
              </a:rPr>
              <a:t>                message[</a:t>
            </a:r>
            <a:r>
              <a:rPr lang="en-US" sz="3100" b="0" dirty="0">
                <a:solidFill>
                  <a:srgbClr val="098658"/>
                </a:solidFill>
                <a:effectLst/>
                <a:latin typeface="Consolas" panose="020B0609020204030204" pitchFamily="49" charset="0"/>
              </a:rPr>
              <a:t>6</a:t>
            </a:r>
            <a:r>
              <a:rPr lang="en-US" sz="3100" b="0" dirty="0">
                <a:solidFill>
                  <a:srgbClr val="000000"/>
                </a:solidFill>
                <a:effectLst/>
                <a:latin typeface="Consolas" panose="020B0609020204030204" pitchFamily="49" charset="0"/>
              </a:rPr>
              <a:t>].append(value)</a:t>
            </a:r>
            <a:br>
              <a:rPr lang="en-US" sz="3100" b="0" dirty="0">
                <a:solidFill>
                  <a:srgbClr val="000000"/>
                </a:solidFill>
                <a:effectLst/>
                <a:latin typeface="Consolas" panose="020B0609020204030204" pitchFamily="49" charset="0"/>
              </a:rPr>
            </a:br>
            <a:r>
              <a:rPr lang="en-US" sz="3100" b="0" dirty="0">
                <a:solidFill>
                  <a:srgbClr val="000000"/>
                </a:solidFill>
                <a:effectLst/>
                <a:latin typeface="Consolas" panose="020B0609020204030204" pitchFamily="49" charset="0"/>
              </a:rPr>
              <a:t>            </a:t>
            </a:r>
            <a:r>
              <a:rPr lang="en-US" sz="3100" b="0" dirty="0">
                <a:solidFill>
                  <a:srgbClr val="0000FF"/>
                </a:solidFill>
                <a:effectLst/>
                <a:latin typeface="Consolas" panose="020B0609020204030204" pitchFamily="49" charset="0"/>
              </a:rPr>
              <a:t>except</a:t>
            </a:r>
            <a:r>
              <a:rPr lang="en-US" sz="3100" b="0" dirty="0">
                <a:solidFill>
                  <a:srgbClr val="000000"/>
                </a:solidFill>
                <a:effectLst/>
                <a:latin typeface="Consolas" panose="020B0609020204030204" pitchFamily="49" charset="0"/>
              </a:rPr>
              <a:t> </a:t>
            </a:r>
            <a:r>
              <a:rPr lang="en-US" sz="3100" b="0" dirty="0" err="1">
                <a:solidFill>
                  <a:srgbClr val="000000"/>
                </a:solidFill>
                <a:effectLst/>
                <a:latin typeface="Consolas" panose="020B0609020204030204" pitchFamily="49" charset="0"/>
              </a:rPr>
              <a:t>KeyError</a:t>
            </a:r>
            <a:r>
              <a:rPr lang="en-US" sz="3100" b="0" dirty="0">
                <a:solidFill>
                  <a:srgbClr val="000000"/>
                </a:solidFill>
                <a:effectLst/>
                <a:latin typeface="Consolas" panose="020B0609020204030204" pitchFamily="49" charset="0"/>
              </a:rPr>
              <a:t>:</a:t>
            </a:r>
            <a:br>
              <a:rPr lang="en-US" sz="3100" b="0" dirty="0">
                <a:solidFill>
                  <a:srgbClr val="000000"/>
                </a:solidFill>
                <a:effectLst/>
                <a:latin typeface="Consolas" panose="020B0609020204030204" pitchFamily="49" charset="0"/>
              </a:rPr>
            </a:br>
            <a:r>
              <a:rPr lang="en-US" sz="3100" b="0" dirty="0">
                <a:solidFill>
                  <a:srgbClr val="000000"/>
                </a:solidFill>
                <a:effectLst/>
                <a:latin typeface="Consolas" panose="020B0609020204030204" pitchFamily="49" charset="0"/>
              </a:rPr>
              <a:t>                message[</a:t>
            </a:r>
            <a:r>
              <a:rPr lang="en-US" sz="3100" b="0" dirty="0">
                <a:solidFill>
                  <a:srgbClr val="098658"/>
                </a:solidFill>
                <a:effectLst/>
                <a:latin typeface="Consolas" panose="020B0609020204030204" pitchFamily="49" charset="0"/>
              </a:rPr>
              <a:t>6</a:t>
            </a:r>
            <a:r>
              <a:rPr lang="en-US" sz="3100" b="0" dirty="0">
                <a:solidFill>
                  <a:srgbClr val="000000"/>
                </a:solidFill>
                <a:effectLst/>
                <a:latin typeface="Consolas" panose="020B0609020204030204" pitchFamily="49" charset="0"/>
              </a:rPr>
              <a:t>] = [value]</a:t>
            </a:r>
            <a:br>
              <a:rPr lang="en-US" sz="3100" b="0" dirty="0">
                <a:solidFill>
                  <a:srgbClr val="000000"/>
                </a:solidFill>
                <a:effectLst/>
                <a:latin typeface="Consolas" panose="020B0609020204030204" pitchFamily="49" charset="0"/>
              </a:rPr>
            </a:br>
            <a:r>
              <a:rPr lang="en-US" sz="3100" b="0" dirty="0">
                <a:solidFill>
                  <a:srgbClr val="000000"/>
                </a:solidFill>
                <a:effectLst/>
                <a:latin typeface="Consolas" panose="020B0609020204030204" pitchFamily="49" charset="0"/>
              </a:rPr>
              <a:t>        </a:t>
            </a:r>
            <a:r>
              <a:rPr lang="en-US" sz="3100" b="0" dirty="0" err="1">
                <a:solidFill>
                  <a:srgbClr val="0000FF"/>
                </a:solidFill>
                <a:effectLst/>
                <a:latin typeface="Consolas" panose="020B0609020204030204" pitchFamily="49" charset="0"/>
              </a:rPr>
              <a:t>elif</a:t>
            </a:r>
            <a:r>
              <a:rPr lang="en-US" sz="3100" b="0" dirty="0">
                <a:solidFill>
                  <a:srgbClr val="000000"/>
                </a:solidFill>
                <a:effectLst/>
                <a:latin typeface="Consolas" panose="020B0609020204030204" pitchFamily="49" charset="0"/>
              </a:rPr>
              <a:t> descriptor == </a:t>
            </a:r>
            <a:r>
              <a:rPr lang="en-US" sz="3100" b="0" dirty="0">
                <a:solidFill>
                  <a:srgbClr val="098658"/>
                </a:solidFill>
                <a:effectLst/>
                <a:latin typeface="Consolas" panose="020B0609020204030204" pitchFamily="49" charset="0"/>
              </a:rPr>
              <a:t>119</a:t>
            </a:r>
            <a:r>
              <a:rPr lang="en-US" sz="3100" b="0" dirty="0">
                <a:solidFill>
                  <a:srgbClr val="000000"/>
                </a:solidFill>
                <a:effectLst/>
                <a:latin typeface="Consolas" panose="020B0609020204030204" pitchFamily="49" charset="0"/>
              </a:rPr>
              <a:t>:</a:t>
            </a:r>
            <a:br>
              <a:rPr lang="en-US" sz="3100" b="0" dirty="0">
                <a:solidFill>
                  <a:srgbClr val="000000"/>
                </a:solidFill>
                <a:effectLst/>
                <a:latin typeface="Consolas" panose="020B0609020204030204" pitchFamily="49" charset="0"/>
              </a:rPr>
            </a:br>
            <a:r>
              <a:rPr lang="en-US" sz="3100" b="0" dirty="0">
                <a:solidFill>
                  <a:srgbClr val="000000"/>
                </a:solidFill>
                <a:effectLst/>
                <a:latin typeface="Consolas" panose="020B0609020204030204" pitchFamily="49" charset="0"/>
              </a:rPr>
              <a:t>            message[</a:t>
            </a:r>
            <a:r>
              <a:rPr lang="en-US" sz="3100" b="0" dirty="0">
                <a:solidFill>
                  <a:srgbClr val="098658"/>
                </a:solidFill>
                <a:effectLst/>
                <a:latin typeface="Consolas" panose="020B0609020204030204" pitchFamily="49" charset="0"/>
              </a:rPr>
              <a:t>7</a:t>
            </a:r>
            <a:r>
              <a:rPr lang="en-US" sz="3100" b="0" dirty="0">
                <a:solidFill>
                  <a:srgbClr val="000000"/>
                </a:solidFill>
                <a:effectLst/>
                <a:latin typeface="Consolas" panose="020B0609020204030204" pitchFamily="49" charset="0"/>
              </a:rPr>
              <a:t>] = value</a:t>
            </a:r>
            <a:br>
              <a:rPr lang="en-US" sz="3100" b="0" dirty="0">
                <a:solidFill>
                  <a:srgbClr val="000000"/>
                </a:solidFill>
                <a:effectLst/>
                <a:latin typeface="Consolas" panose="020B0609020204030204" pitchFamily="49" charset="0"/>
              </a:rPr>
            </a:br>
            <a:r>
              <a:rPr lang="en-US" sz="3100" b="0" dirty="0">
                <a:solidFill>
                  <a:srgbClr val="000000"/>
                </a:solidFill>
                <a:effectLst/>
                <a:latin typeface="Consolas" panose="020B0609020204030204" pitchFamily="49" charset="0"/>
              </a:rPr>
              <a:t>        </a:t>
            </a:r>
            <a:r>
              <a:rPr lang="en-US" sz="3100" b="0" dirty="0" err="1">
                <a:solidFill>
                  <a:srgbClr val="0000FF"/>
                </a:solidFill>
                <a:effectLst/>
                <a:latin typeface="Consolas" panose="020B0609020204030204" pitchFamily="49" charset="0"/>
              </a:rPr>
              <a:t>elif</a:t>
            </a:r>
            <a:r>
              <a:rPr lang="en-US" sz="3100" b="0" dirty="0">
                <a:solidFill>
                  <a:srgbClr val="000000"/>
                </a:solidFill>
                <a:effectLst/>
                <a:latin typeface="Consolas" panose="020B0609020204030204" pitchFamily="49" charset="0"/>
              </a:rPr>
              <a:t> descriptor == </a:t>
            </a:r>
            <a:r>
              <a:rPr lang="en-US" sz="3100" b="0" dirty="0">
                <a:solidFill>
                  <a:srgbClr val="098658"/>
                </a:solidFill>
                <a:effectLst/>
                <a:latin typeface="Consolas" panose="020B0609020204030204" pitchFamily="49" charset="0"/>
              </a:rPr>
              <a:t>120</a:t>
            </a:r>
            <a:r>
              <a:rPr lang="en-US" sz="3100" b="0" dirty="0">
                <a:solidFill>
                  <a:srgbClr val="000000"/>
                </a:solidFill>
                <a:effectLst/>
                <a:latin typeface="Consolas" panose="020B0609020204030204" pitchFamily="49" charset="0"/>
              </a:rPr>
              <a:t>:</a:t>
            </a:r>
            <a:br>
              <a:rPr lang="en-US" sz="3100" b="0" dirty="0">
                <a:solidFill>
                  <a:srgbClr val="000000"/>
                </a:solidFill>
                <a:effectLst/>
                <a:latin typeface="Consolas" panose="020B0609020204030204" pitchFamily="49" charset="0"/>
              </a:rPr>
            </a:br>
            <a:r>
              <a:rPr lang="en-US" sz="3100" b="0" dirty="0">
                <a:solidFill>
                  <a:srgbClr val="000000"/>
                </a:solidFill>
                <a:effectLst/>
                <a:latin typeface="Consolas" panose="020B0609020204030204" pitchFamily="49" charset="0"/>
              </a:rPr>
              <a:t>            message[</a:t>
            </a:r>
            <a:r>
              <a:rPr lang="en-US" sz="3100" b="0" dirty="0">
                <a:solidFill>
                  <a:srgbClr val="098658"/>
                </a:solidFill>
                <a:effectLst/>
                <a:latin typeface="Consolas" panose="020B0609020204030204" pitchFamily="49" charset="0"/>
              </a:rPr>
              <a:t>8</a:t>
            </a:r>
            <a:r>
              <a:rPr lang="en-US" sz="3100" b="0" dirty="0">
                <a:solidFill>
                  <a:srgbClr val="000000"/>
                </a:solidFill>
                <a:effectLst/>
                <a:latin typeface="Consolas" panose="020B0609020204030204" pitchFamily="49" charset="0"/>
              </a:rPr>
              <a:t>] = value</a:t>
            </a:r>
            <a:br>
              <a:rPr lang="en-US" sz="3100" b="0" dirty="0">
                <a:solidFill>
                  <a:srgbClr val="000000"/>
                </a:solidFill>
                <a:effectLst/>
                <a:latin typeface="Consolas" panose="020B0609020204030204" pitchFamily="49" charset="0"/>
              </a:rPr>
            </a:br>
            <a:r>
              <a:rPr lang="en-US" sz="3100" b="0" dirty="0">
                <a:solidFill>
                  <a:srgbClr val="000000"/>
                </a:solidFill>
                <a:effectLst/>
                <a:latin typeface="Consolas" panose="020B0609020204030204" pitchFamily="49" charset="0"/>
              </a:rPr>
              <a:t>    </a:t>
            </a:r>
            <a:r>
              <a:rPr lang="en-US" sz="3100" b="0" dirty="0">
                <a:solidFill>
                  <a:srgbClr val="0000FF"/>
                </a:solidFill>
                <a:effectLst/>
                <a:latin typeface="Consolas" panose="020B0609020204030204" pitchFamily="49" charset="0"/>
              </a:rPr>
              <a:t>return</a:t>
            </a:r>
            <a:r>
              <a:rPr lang="en-US" sz="3100" b="0" dirty="0">
                <a:solidFill>
                  <a:srgbClr val="000000"/>
                </a:solidFill>
                <a:effectLst/>
                <a:latin typeface="Consolas" panose="020B0609020204030204" pitchFamily="49" charset="0"/>
              </a:rPr>
              <a:t> message</a:t>
            </a:r>
          </a:p>
          <a:p>
            <a:endParaRPr lang="en-US" dirty="0"/>
          </a:p>
        </p:txBody>
      </p:sp>
    </p:spTree>
    <p:extLst>
      <p:ext uri="{BB962C8B-B14F-4D97-AF65-F5344CB8AC3E}">
        <p14:creationId xmlns:p14="http://schemas.microsoft.com/office/powerpoint/2010/main" val="40106654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2058-428D-4F2E-B957-640908223193}"/>
              </a:ext>
            </a:extLst>
          </p:cNvPr>
          <p:cNvSpPr>
            <a:spLocks noGrp="1"/>
          </p:cNvSpPr>
          <p:nvPr>
            <p:ph type="title"/>
          </p:nvPr>
        </p:nvSpPr>
        <p:spPr/>
        <p:txBody>
          <a:bodyPr/>
          <a:lstStyle/>
          <a:p>
            <a:r>
              <a:rPr lang="en-US" spc="-300" dirty="0">
                <a:latin typeface="Courier New" panose="02070309020205020404" pitchFamily="49" charset="0"/>
                <a:cs typeface="Courier New" panose="02070309020205020404" pitchFamily="49" charset="0"/>
              </a:rPr>
              <a:t>managing trade offs</a:t>
            </a:r>
          </a:p>
        </p:txBody>
      </p:sp>
      <p:sp>
        <p:nvSpPr>
          <p:cNvPr id="3" name="Content Placeholder 2">
            <a:extLst>
              <a:ext uri="{FF2B5EF4-FFF2-40B4-BE49-F238E27FC236}">
                <a16:creationId xmlns:a16="http://schemas.microsoft.com/office/drawing/2014/main" id="{50172B30-0407-4B5E-881F-8B94D98A3198}"/>
              </a:ext>
            </a:extLst>
          </p:cNvPr>
          <p:cNvSpPr>
            <a:spLocks noGrp="1"/>
          </p:cNvSpPr>
          <p:nvPr>
            <p:ph idx="1"/>
          </p:nvPr>
        </p:nvSpPr>
        <p:spPr/>
        <p:txBody>
          <a:bodyPr>
            <a:normAutofit/>
          </a:bodyPr>
          <a:lstStyle/>
          <a:p>
            <a:r>
              <a:rPr lang="en-US" sz="2400" dirty="0"/>
              <a:t>Sometimes the most performant code may go against some of our instincts as programmers.</a:t>
            </a:r>
          </a:p>
          <a:p>
            <a:r>
              <a:rPr lang="en-US" sz="2400" dirty="0"/>
              <a:t>Often less readable, less modular – and therefore more difficult maintain or add to (especially if ownership changes).</a:t>
            </a:r>
          </a:p>
          <a:p>
            <a:r>
              <a:rPr lang="en-US" sz="2400" dirty="0"/>
              <a:t>Compensate with plenty of inline commenting and documentation.</a:t>
            </a:r>
          </a:p>
          <a:p>
            <a:r>
              <a:rPr lang="en-US" sz="2400" dirty="0"/>
              <a:t>Will need to decide for a given project how much should be compromised in pursuit of performance.</a:t>
            </a:r>
          </a:p>
        </p:txBody>
      </p:sp>
    </p:spTree>
    <p:extLst>
      <p:ext uri="{BB962C8B-B14F-4D97-AF65-F5344CB8AC3E}">
        <p14:creationId xmlns:p14="http://schemas.microsoft.com/office/powerpoint/2010/main" val="33654797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7DE1A-FB1C-4D11-9238-CCDA1E1F22AD}"/>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That just leaves:</a:t>
            </a:r>
            <a:br>
              <a:rPr lang="en-US"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who</a:t>
            </a:r>
            <a:r>
              <a:rPr lang="en-US" dirty="0">
                <a:latin typeface="Courier New" panose="02070309020205020404" pitchFamily="49" charset="0"/>
                <a:cs typeface="Courier New" panose="02070309020205020404" pitchFamily="49" charset="0"/>
              </a:rPr>
              <a:t> and </a:t>
            </a:r>
            <a:r>
              <a:rPr lang="en-US" b="1" dirty="0">
                <a:latin typeface="Courier New" panose="02070309020205020404" pitchFamily="49" charset="0"/>
                <a:cs typeface="Courier New" panose="02070309020205020404" pitchFamily="49" charset="0"/>
              </a:rPr>
              <a:t>where</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243752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C4488-C234-420F-A250-D2C71E656C1B}"/>
              </a:ext>
            </a:extLst>
          </p:cNvPr>
          <p:cNvSpPr>
            <a:spLocks noGrp="1"/>
          </p:cNvSpPr>
          <p:nvPr>
            <p:ph type="title"/>
          </p:nvPr>
        </p:nvSpPr>
        <p:spPr/>
        <p:txBody>
          <a:bodyPr/>
          <a:lstStyle/>
          <a:p>
            <a:r>
              <a:rPr lang="en-US" b="1" spc="-300" dirty="0">
                <a:latin typeface="Courier New" panose="02070309020205020404" pitchFamily="49" charset="0"/>
                <a:cs typeface="Courier New" panose="02070309020205020404" pitchFamily="49" charset="0"/>
              </a:rPr>
              <a:t>who</a:t>
            </a:r>
            <a:r>
              <a:rPr lang="en-US" spc="-300" dirty="0">
                <a:latin typeface="Courier New" panose="02070309020205020404" pitchFamily="49" charset="0"/>
                <a:cs typeface="Courier New" panose="02070309020205020404" pitchFamily="49" charset="0"/>
              </a:rPr>
              <a:t>: you</a:t>
            </a:r>
          </a:p>
        </p:txBody>
      </p:sp>
      <p:sp>
        <p:nvSpPr>
          <p:cNvPr id="3" name="Content Placeholder 2">
            <a:extLst>
              <a:ext uri="{FF2B5EF4-FFF2-40B4-BE49-F238E27FC236}">
                <a16:creationId xmlns:a16="http://schemas.microsoft.com/office/drawing/2014/main" id="{0005FD39-F788-4FCF-988F-F3EC28845373}"/>
              </a:ext>
            </a:extLst>
          </p:cNvPr>
          <p:cNvSpPr>
            <a:spLocks noGrp="1"/>
          </p:cNvSpPr>
          <p:nvPr>
            <p:ph idx="1"/>
          </p:nvPr>
        </p:nvSpPr>
        <p:spPr/>
        <p:txBody>
          <a:bodyPr>
            <a:normAutofit/>
          </a:bodyPr>
          <a:lstStyle/>
          <a:p>
            <a:r>
              <a:rPr lang="en-US" sz="2400" dirty="0"/>
              <a:t>Please take the time to understand the perf needs of your customers.</a:t>
            </a:r>
          </a:p>
          <a:p>
            <a:r>
              <a:rPr lang="en-US" sz="2400" dirty="0"/>
              <a:t>It doesn’t take much to run a quick profile of your code to understand any major bottlenecks.</a:t>
            </a:r>
          </a:p>
          <a:p>
            <a:r>
              <a:rPr lang="en-US" sz="2400" dirty="0"/>
              <a:t>Sometimes a couple of lines of code can make a huge difference.</a:t>
            </a:r>
          </a:p>
          <a:p>
            <a:r>
              <a:rPr lang="en-US" sz="2400" dirty="0"/>
              <a:t>If you have major performance requirements and are feeling a bit daunted…</a:t>
            </a:r>
          </a:p>
        </p:txBody>
      </p:sp>
    </p:spTree>
    <p:extLst>
      <p:ext uri="{BB962C8B-B14F-4D97-AF65-F5344CB8AC3E}">
        <p14:creationId xmlns:p14="http://schemas.microsoft.com/office/powerpoint/2010/main" val="445896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B5EB2-F904-43B2-A1C3-ABA1D8B48D5B}"/>
              </a:ext>
            </a:extLst>
          </p:cNvPr>
          <p:cNvSpPr>
            <a:spLocks noGrp="1"/>
          </p:cNvSpPr>
          <p:nvPr>
            <p:ph type="title"/>
          </p:nvPr>
        </p:nvSpPr>
        <p:spPr/>
        <p:txBody>
          <a:bodyPr/>
          <a:lstStyle/>
          <a:p>
            <a:r>
              <a:rPr lang="en-US" b="1" spc="-300" dirty="0">
                <a:latin typeface="Courier New" panose="02070309020205020404" pitchFamily="49" charset="0"/>
                <a:cs typeface="Courier New" panose="02070309020205020404" pitchFamily="49" charset="0"/>
              </a:rPr>
              <a:t>where</a:t>
            </a:r>
            <a:r>
              <a:rPr lang="en-US" spc="-300" dirty="0">
                <a:latin typeface="Courier New" panose="02070309020205020404" pitchFamily="49" charset="0"/>
                <a:cs typeface="Courier New" panose="02070309020205020404" pitchFamily="49" charset="0"/>
              </a:rPr>
              <a:t> to go</a:t>
            </a:r>
          </a:p>
        </p:txBody>
      </p:sp>
      <p:sp>
        <p:nvSpPr>
          <p:cNvPr id="3" name="Content Placeholder 2">
            <a:extLst>
              <a:ext uri="{FF2B5EF4-FFF2-40B4-BE49-F238E27FC236}">
                <a16:creationId xmlns:a16="http://schemas.microsoft.com/office/drawing/2014/main" id="{502E44A7-0588-4808-A953-28FD60097DCE}"/>
              </a:ext>
            </a:extLst>
          </p:cNvPr>
          <p:cNvSpPr>
            <a:spLocks noGrp="1"/>
          </p:cNvSpPr>
          <p:nvPr>
            <p:ph idx="1"/>
          </p:nvPr>
        </p:nvSpPr>
        <p:spPr/>
        <p:txBody>
          <a:bodyPr/>
          <a:lstStyle/>
          <a:p>
            <a:r>
              <a:rPr lang="en-US" dirty="0"/>
              <a:t>Please reach out if you have questions about how to approach your performance requirements.</a:t>
            </a:r>
          </a:p>
          <a:p>
            <a:r>
              <a:rPr lang="en-US" dirty="0">
                <a:hlinkClick r:id="rId2"/>
              </a:rPr>
              <a:t>pytalk@microsoft.com</a:t>
            </a:r>
            <a:endParaRPr lang="en-US" dirty="0"/>
          </a:p>
          <a:p>
            <a:r>
              <a:rPr lang="en-US" dirty="0"/>
              <a:t>Teams channels:</a:t>
            </a:r>
          </a:p>
          <a:p>
            <a:pPr lvl="1"/>
            <a:r>
              <a:rPr lang="en-US" dirty="0">
                <a:hlinkClick r:id="rId3"/>
              </a:rPr>
              <a:t>Python</a:t>
            </a:r>
            <a:endParaRPr lang="en-US" dirty="0"/>
          </a:p>
          <a:p>
            <a:pPr lvl="1"/>
            <a:r>
              <a:rPr lang="en-US" dirty="0">
                <a:hlinkClick r:id="rId4"/>
              </a:rPr>
              <a:t>Azure SDK</a:t>
            </a:r>
            <a:endParaRPr lang="en-US" dirty="0"/>
          </a:p>
          <a:p>
            <a:r>
              <a:rPr lang="en-US" dirty="0">
                <a:hlinkClick r:id="rId5"/>
              </a:rPr>
              <a:t>Python AMQP project</a:t>
            </a:r>
            <a:r>
              <a:rPr lang="en-US" dirty="0"/>
              <a:t>.</a:t>
            </a:r>
          </a:p>
          <a:p>
            <a:r>
              <a:rPr lang="en-US" dirty="0">
                <a:hlinkClick r:id="rId6"/>
              </a:rPr>
              <a:t>Python performance presentation notes</a:t>
            </a:r>
            <a:r>
              <a:rPr lang="en-US" dirty="0"/>
              <a:t>.</a:t>
            </a:r>
          </a:p>
          <a:p>
            <a:pPr marL="0" indent="0">
              <a:buNone/>
            </a:pPr>
            <a:endParaRPr lang="en-US" dirty="0"/>
          </a:p>
        </p:txBody>
      </p:sp>
    </p:spTree>
    <p:extLst>
      <p:ext uri="{BB962C8B-B14F-4D97-AF65-F5344CB8AC3E}">
        <p14:creationId xmlns:p14="http://schemas.microsoft.com/office/powerpoint/2010/main" val="15306737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AF792-A739-4AF7-B2A8-52B235A4AC69}"/>
              </a:ext>
            </a:extLst>
          </p:cNvPr>
          <p:cNvSpPr>
            <a:spLocks noGrp="1"/>
          </p:cNvSpPr>
          <p:nvPr>
            <p:ph type="title"/>
          </p:nvPr>
        </p:nvSpPr>
        <p:spPr/>
        <p:txBody>
          <a:bodyPr/>
          <a:lstStyle/>
          <a:p>
            <a:r>
              <a:rPr lang="en-US" spc="-300" dirty="0">
                <a:latin typeface="Courier New" panose="02070309020205020404" pitchFamily="49" charset="0"/>
                <a:cs typeface="Courier New" panose="02070309020205020404" pitchFamily="49" charset="0"/>
              </a:rPr>
              <a:t>a brief conclusion</a:t>
            </a:r>
          </a:p>
        </p:txBody>
      </p:sp>
      <p:sp>
        <p:nvSpPr>
          <p:cNvPr id="3" name="Content Placeholder 2">
            <a:extLst>
              <a:ext uri="{FF2B5EF4-FFF2-40B4-BE49-F238E27FC236}">
                <a16:creationId xmlns:a16="http://schemas.microsoft.com/office/drawing/2014/main" id="{B4C46FBB-8129-4714-B613-2E23C6E0F6EF}"/>
              </a:ext>
            </a:extLst>
          </p:cNvPr>
          <p:cNvSpPr>
            <a:spLocks noGrp="1"/>
          </p:cNvSpPr>
          <p:nvPr>
            <p:ph idx="1"/>
          </p:nvPr>
        </p:nvSpPr>
        <p:spPr/>
        <p:txBody>
          <a:bodyPr>
            <a:normAutofit/>
          </a:bodyPr>
          <a:lstStyle/>
          <a:p>
            <a:r>
              <a:rPr lang="en-US" sz="2400" dirty="0"/>
              <a:t>Analyze</a:t>
            </a:r>
          </a:p>
          <a:p>
            <a:r>
              <a:rPr lang="en-US" sz="2400" dirty="0"/>
              <a:t>Profile</a:t>
            </a:r>
          </a:p>
          <a:p>
            <a:r>
              <a:rPr lang="en-US" sz="2400" dirty="0"/>
              <a:t>Optimize</a:t>
            </a:r>
          </a:p>
          <a:p>
            <a:r>
              <a:rPr lang="en-US" sz="2400" dirty="0"/>
              <a:t>Verify</a:t>
            </a:r>
          </a:p>
          <a:p>
            <a:r>
              <a:rPr lang="en-US" sz="2400" dirty="0"/>
              <a:t>Repeat</a:t>
            </a:r>
          </a:p>
          <a:p>
            <a:r>
              <a:rPr lang="en-US" sz="2400" dirty="0"/>
              <a:t>Repeat</a:t>
            </a:r>
          </a:p>
          <a:p>
            <a:r>
              <a:rPr lang="en-US" sz="2400" dirty="0"/>
              <a:t>Rep…</a:t>
            </a:r>
          </a:p>
        </p:txBody>
      </p:sp>
    </p:spTree>
    <p:extLst>
      <p:ext uri="{BB962C8B-B14F-4D97-AF65-F5344CB8AC3E}">
        <p14:creationId xmlns:p14="http://schemas.microsoft.com/office/powerpoint/2010/main" val="1656407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A0A61-6641-4798-946D-9236585972C9}"/>
              </a:ext>
            </a:extLst>
          </p:cNvPr>
          <p:cNvSpPr>
            <a:spLocks noGrp="1"/>
          </p:cNvSpPr>
          <p:nvPr>
            <p:ph type="title"/>
          </p:nvPr>
        </p:nvSpPr>
        <p:spPr/>
        <p:txBody>
          <a:bodyPr/>
          <a:lstStyle/>
          <a:p>
            <a:r>
              <a:rPr lang="en-US" b="1" spc="-300" dirty="0">
                <a:latin typeface="Courier New" panose="02070309020205020404" pitchFamily="49" charset="0"/>
                <a:cs typeface="Courier New" panose="02070309020205020404" pitchFamily="49" charset="0"/>
              </a:rPr>
              <a:t>what</a:t>
            </a:r>
            <a:r>
              <a:rPr lang="en-US" spc="-300" dirty="0">
                <a:latin typeface="Courier New" panose="02070309020205020404" pitchFamily="49" charset="0"/>
                <a:cs typeface="Courier New" panose="02070309020205020404" pitchFamily="49" charset="0"/>
              </a:rPr>
              <a:t> is performance in python?</a:t>
            </a:r>
          </a:p>
        </p:txBody>
      </p:sp>
      <p:sp>
        <p:nvSpPr>
          <p:cNvPr id="3" name="Content Placeholder 2">
            <a:extLst>
              <a:ext uri="{FF2B5EF4-FFF2-40B4-BE49-F238E27FC236}">
                <a16:creationId xmlns:a16="http://schemas.microsoft.com/office/drawing/2014/main" id="{292A35FF-E1B5-4B1D-81B9-02589BE9BA27}"/>
              </a:ext>
            </a:extLst>
          </p:cNvPr>
          <p:cNvSpPr>
            <a:spLocks noGrp="1"/>
          </p:cNvSpPr>
          <p:nvPr>
            <p:ph idx="1"/>
          </p:nvPr>
        </p:nvSpPr>
        <p:spPr/>
        <p:txBody>
          <a:bodyPr>
            <a:normAutofit/>
          </a:bodyPr>
          <a:lstStyle/>
          <a:p>
            <a:r>
              <a:rPr lang="en-US" sz="2400" dirty="0"/>
              <a:t>‘Performance’ means different things to different projects.</a:t>
            </a:r>
          </a:p>
          <a:p>
            <a:r>
              <a:rPr lang="en-US" sz="2400" dirty="0"/>
              <a:t>For this talk we’re going to focus on the efficient execution of CPU-bound Python code.</a:t>
            </a:r>
          </a:p>
          <a:p>
            <a:r>
              <a:rPr lang="en-US" sz="2400" dirty="0"/>
              <a:t>Not going to cover efficient IO, asynchronous, multi-threaded or multi-process code.</a:t>
            </a:r>
          </a:p>
        </p:txBody>
      </p:sp>
    </p:spTree>
    <p:extLst>
      <p:ext uri="{BB962C8B-B14F-4D97-AF65-F5344CB8AC3E}">
        <p14:creationId xmlns:p14="http://schemas.microsoft.com/office/powerpoint/2010/main" val="26884307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36AE4-F2CC-43BD-9F75-05FCAA7BF3C0}"/>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thanks</a:t>
            </a:r>
          </a:p>
        </p:txBody>
      </p:sp>
      <p:sp>
        <p:nvSpPr>
          <p:cNvPr id="3" name="Content Placeholder 2">
            <a:extLst>
              <a:ext uri="{FF2B5EF4-FFF2-40B4-BE49-F238E27FC236}">
                <a16:creationId xmlns:a16="http://schemas.microsoft.com/office/drawing/2014/main" id="{B54936EB-F989-44AD-A6BC-6A8D7C58A7C8}"/>
              </a:ext>
            </a:extLst>
          </p:cNvPr>
          <p:cNvSpPr>
            <a:spLocks noGrp="1"/>
          </p:cNvSpPr>
          <p:nvPr>
            <p:ph idx="1"/>
          </p:nvPr>
        </p:nvSpPr>
        <p:spPr/>
        <p:txBody>
          <a:bodyPr/>
          <a:lstStyle/>
          <a:p>
            <a:pPr marL="0" indent="0">
              <a:buNone/>
            </a:pPr>
            <a:r>
              <a:rPr lang="en-US" dirty="0"/>
              <a:t>Questions, thoughts, comments</a:t>
            </a:r>
          </a:p>
        </p:txBody>
      </p:sp>
    </p:spTree>
    <p:extLst>
      <p:ext uri="{BB962C8B-B14F-4D97-AF65-F5344CB8AC3E}">
        <p14:creationId xmlns:p14="http://schemas.microsoft.com/office/powerpoint/2010/main" val="663123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8977-4A20-49A5-8441-5EA3519FD139}"/>
              </a:ext>
            </a:extLst>
          </p:cNvPr>
          <p:cNvSpPr>
            <a:spLocks noGrp="1"/>
          </p:cNvSpPr>
          <p:nvPr>
            <p:ph type="title"/>
          </p:nvPr>
        </p:nvSpPr>
        <p:spPr/>
        <p:txBody>
          <a:bodyPr/>
          <a:lstStyle/>
          <a:p>
            <a:r>
              <a:rPr lang="en-US" b="1" spc="-300" dirty="0">
                <a:latin typeface="Courier New" panose="02070309020205020404" pitchFamily="49" charset="0"/>
                <a:cs typeface="Courier New" panose="02070309020205020404" pitchFamily="49" charset="0"/>
              </a:rPr>
              <a:t>why</a:t>
            </a:r>
            <a:r>
              <a:rPr lang="en-US" spc="-300" dirty="0">
                <a:latin typeface="Courier New" panose="02070309020205020404" pitchFamily="49" charset="0"/>
                <a:cs typeface="Courier New" panose="02070309020205020404" pitchFamily="49" charset="0"/>
              </a:rPr>
              <a:t> should we care about perf?</a:t>
            </a:r>
          </a:p>
        </p:txBody>
      </p:sp>
      <p:sp>
        <p:nvSpPr>
          <p:cNvPr id="3" name="Content Placeholder 2">
            <a:extLst>
              <a:ext uri="{FF2B5EF4-FFF2-40B4-BE49-F238E27FC236}">
                <a16:creationId xmlns:a16="http://schemas.microsoft.com/office/drawing/2014/main" id="{A46D0584-C3B6-450D-9949-56BA2C975083}"/>
              </a:ext>
            </a:extLst>
          </p:cNvPr>
          <p:cNvSpPr>
            <a:spLocks noGrp="1"/>
          </p:cNvSpPr>
          <p:nvPr>
            <p:ph idx="1"/>
          </p:nvPr>
        </p:nvSpPr>
        <p:spPr/>
        <p:txBody>
          <a:bodyPr/>
          <a:lstStyle/>
          <a:p>
            <a:r>
              <a:rPr lang="en-US" sz="2400" dirty="0"/>
              <a:t>Python does not have a reputation for great performance anyway… </a:t>
            </a:r>
          </a:p>
          <a:p>
            <a:r>
              <a:rPr lang="en-US" sz="2400" dirty="0"/>
              <a:t>Shouldn’t customers write performance-focused code in a different language?</a:t>
            </a:r>
          </a:p>
          <a:p>
            <a:r>
              <a:rPr lang="en-US" sz="2400" dirty="0"/>
              <a:t>Can’t I just use C extensions?</a:t>
            </a:r>
          </a:p>
          <a:p>
            <a:pPr marL="0" indent="0">
              <a:buNone/>
            </a:pPr>
            <a:endParaRPr lang="en-US" dirty="0"/>
          </a:p>
        </p:txBody>
      </p:sp>
    </p:spTree>
    <p:extLst>
      <p:ext uri="{BB962C8B-B14F-4D97-AF65-F5344CB8AC3E}">
        <p14:creationId xmlns:p14="http://schemas.microsoft.com/office/powerpoint/2010/main" val="1716431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8977-4A20-49A5-8441-5EA3519FD139}"/>
              </a:ext>
            </a:extLst>
          </p:cNvPr>
          <p:cNvSpPr>
            <a:spLocks noGrp="1"/>
          </p:cNvSpPr>
          <p:nvPr>
            <p:ph type="title"/>
          </p:nvPr>
        </p:nvSpPr>
        <p:spPr/>
        <p:txBody>
          <a:bodyPr/>
          <a:lstStyle/>
          <a:p>
            <a:r>
              <a:rPr lang="en-US" b="1" spc="-300" dirty="0">
                <a:latin typeface="Courier New" panose="02070309020205020404" pitchFamily="49" charset="0"/>
                <a:cs typeface="Courier New" panose="02070309020205020404" pitchFamily="49" charset="0"/>
              </a:rPr>
              <a:t>why</a:t>
            </a:r>
            <a:r>
              <a:rPr lang="en-US" spc="-300" dirty="0">
                <a:latin typeface="Courier New" panose="02070309020205020404" pitchFamily="49" charset="0"/>
                <a:cs typeface="Courier New" panose="02070309020205020404" pitchFamily="49" charset="0"/>
              </a:rPr>
              <a:t> we should care about perf</a:t>
            </a:r>
          </a:p>
        </p:txBody>
      </p:sp>
      <p:sp>
        <p:nvSpPr>
          <p:cNvPr id="3" name="Content Placeholder 2">
            <a:extLst>
              <a:ext uri="{FF2B5EF4-FFF2-40B4-BE49-F238E27FC236}">
                <a16:creationId xmlns:a16="http://schemas.microsoft.com/office/drawing/2014/main" id="{A46D0584-C3B6-450D-9949-56BA2C975083}"/>
              </a:ext>
            </a:extLst>
          </p:cNvPr>
          <p:cNvSpPr>
            <a:spLocks noGrp="1"/>
          </p:cNvSpPr>
          <p:nvPr>
            <p:ph idx="1"/>
          </p:nvPr>
        </p:nvSpPr>
        <p:spPr/>
        <p:txBody>
          <a:bodyPr>
            <a:normAutofit/>
          </a:bodyPr>
          <a:lstStyle/>
          <a:p>
            <a:r>
              <a:rPr lang="en-US" sz="2400" dirty="0"/>
              <a:t>When written carefully Python code can actually have pretty great performance.</a:t>
            </a:r>
          </a:p>
          <a:p>
            <a:r>
              <a:rPr lang="en-US" sz="2400" dirty="0"/>
              <a:t>Customers may have existing projects/systems/trained </a:t>
            </a:r>
            <a:r>
              <a:rPr lang="en-US" sz="2400" dirty="0" err="1"/>
              <a:t>devs</a:t>
            </a:r>
            <a:r>
              <a:rPr lang="en-US" sz="2400" dirty="0"/>
              <a:t> in Python. Rewriting in a different language may not be an option.</a:t>
            </a:r>
          </a:p>
          <a:p>
            <a:r>
              <a:rPr lang="en-US" sz="2400" dirty="0"/>
              <a:t>Just because perf might not be the primary focus of project, doesn’t mean it should be slow.</a:t>
            </a:r>
          </a:p>
          <a:p>
            <a:r>
              <a:rPr lang="en-US" sz="2400" dirty="0"/>
              <a:t>Using C extensions for expensive operations is an option, but can have some customer unfriendly drawbacks.</a:t>
            </a:r>
          </a:p>
        </p:txBody>
      </p:sp>
    </p:spTree>
    <p:extLst>
      <p:ext uri="{BB962C8B-B14F-4D97-AF65-F5344CB8AC3E}">
        <p14:creationId xmlns:p14="http://schemas.microsoft.com/office/powerpoint/2010/main" val="3985147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5F2E9-3F98-464F-858B-9F8740903021}"/>
              </a:ext>
            </a:extLst>
          </p:cNvPr>
          <p:cNvSpPr>
            <a:spLocks noGrp="1"/>
          </p:cNvSpPr>
          <p:nvPr>
            <p:ph type="title"/>
          </p:nvPr>
        </p:nvSpPr>
        <p:spPr/>
        <p:txBody>
          <a:bodyPr/>
          <a:lstStyle/>
          <a:p>
            <a:r>
              <a:rPr lang="en-US" spc="-300" dirty="0">
                <a:latin typeface="Courier New" panose="02070309020205020404" pitchFamily="49" charset="0"/>
                <a:cs typeface="Courier New" panose="02070309020205020404" pitchFamily="49" charset="0"/>
              </a:rPr>
              <a:t>so then </a:t>
            </a:r>
            <a:r>
              <a:rPr lang="en-US" b="1" spc="-300" dirty="0">
                <a:latin typeface="Courier New" panose="02070309020205020404" pitchFamily="49" charset="0"/>
                <a:cs typeface="Courier New" panose="02070309020205020404" pitchFamily="49" charset="0"/>
              </a:rPr>
              <a:t>when</a:t>
            </a:r>
            <a:r>
              <a:rPr lang="en-US" spc="-300" dirty="0">
                <a:latin typeface="Courier New" panose="02070309020205020404" pitchFamily="49" charset="0"/>
                <a:cs typeface="Courier New" panose="02070309020205020404" pitchFamily="49" charset="0"/>
              </a:rPr>
              <a:t> should we care?</a:t>
            </a:r>
          </a:p>
        </p:txBody>
      </p:sp>
      <p:sp>
        <p:nvSpPr>
          <p:cNvPr id="3" name="Content Placeholder 2">
            <a:extLst>
              <a:ext uri="{FF2B5EF4-FFF2-40B4-BE49-F238E27FC236}">
                <a16:creationId xmlns:a16="http://schemas.microsoft.com/office/drawing/2014/main" id="{850254A5-B428-4C4D-ABA4-D621DBF6755B}"/>
              </a:ext>
            </a:extLst>
          </p:cNvPr>
          <p:cNvSpPr>
            <a:spLocks noGrp="1"/>
          </p:cNvSpPr>
          <p:nvPr>
            <p:ph idx="1"/>
          </p:nvPr>
        </p:nvSpPr>
        <p:spPr/>
        <p:txBody>
          <a:bodyPr>
            <a:normAutofit/>
          </a:bodyPr>
          <a:lstStyle/>
          <a:p>
            <a:r>
              <a:rPr lang="en-US" sz="2400" dirty="0"/>
              <a:t>What services is your code interacting with?</a:t>
            </a:r>
          </a:p>
          <a:p>
            <a:r>
              <a:rPr lang="en-US" sz="2400" dirty="0"/>
              <a:t>How will customers expect to interact with your project?</a:t>
            </a:r>
          </a:p>
          <a:p>
            <a:r>
              <a:rPr lang="en-US" sz="2400" dirty="0"/>
              <a:t>Is the code critical path, or highly reused?</a:t>
            </a:r>
          </a:p>
        </p:txBody>
      </p:sp>
    </p:spTree>
    <p:extLst>
      <p:ext uri="{BB962C8B-B14F-4D97-AF65-F5344CB8AC3E}">
        <p14:creationId xmlns:p14="http://schemas.microsoft.com/office/powerpoint/2010/main" val="3792918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60EE9-EEAF-4ED7-8F4C-149C73A637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The </a:t>
            </a:r>
            <a:r>
              <a:rPr lang="en-US" b="1" dirty="0">
                <a:latin typeface="Courier New" panose="02070309020205020404" pitchFamily="49" charset="0"/>
                <a:cs typeface="Courier New" panose="02070309020205020404" pitchFamily="49" charset="0"/>
              </a:rPr>
              <a:t>how</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70314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069E4-F4B3-4CFB-8EB8-2F332396A44D}"/>
              </a:ext>
            </a:extLst>
          </p:cNvPr>
          <p:cNvSpPr>
            <a:spLocks noGrp="1"/>
          </p:cNvSpPr>
          <p:nvPr>
            <p:ph type="title"/>
          </p:nvPr>
        </p:nvSpPr>
        <p:spPr/>
        <p:txBody>
          <a:bodyPr/>
          <a:lstStyle/>
          <a:p>
            <a:r>
              <a:rPr lang="en-US" spc="-300" dirty="0">
                <a:latin typeface="Courier New" panose="02070309020205020404" pitchFamily="49" charset="0"/>
                <a:cs typeface="Courier New" panose="02070309020205020404" pitchFamily="49" charset="0"/>
              </a:rPr>
              <a:t>step 1. analyze</a:t>
            </a:r>
          </a:p>
        </p:txBody>
      </p:sp>
      <p:sp>
        <p:nvSpPr>
          <p:cNvPr id="3" name="Content Placeholder 2">
            <a:extLst>
              <a:ext uri="{FF2B5EF4-FFF2-40B4-BE49-F238E27FC236}">
                <a16:creationId xmlns:a16="http://schemas.microsoft.com/office/drawing/2014/main" id="{BCB62E07-B64A-4C57-8DAF-7158DB2CC363}"/>
              </a:ext>
            </a:extLst>
          </p:cNvPr>
          <p:cNvSpPr>
            <a:spLocks noGrp="1"/>
          </p:cNvSpPr>
          <p:nvPr>
            <p:ph idx="1"/>
          </p:nvPr>
        </p:nvSpPr>
        <p:spPr/>
        <p:txBody>
          <a:bodyPr>
            <a:normAutofit/>
          </a:bodyPr>
          <a:lstStyle/>
          <a:p>
            <a:r>
              <a:rPr lang="en-US" sz="2400" dirty="0"/>
              <a:t>Identify our metrics. What does performance mean for this project?</a:t>
            </a:r>
          </a:p>
          <a:p>
            <a:r>
              <a:rPr lang="en-US" sz="2400" dirty="0"/>
              <a:t>Decide what success looks like:</a:t>
            </a:r>
          </a:p>
          <a:p>
            <a:pPr lvl="1"/>
            <a:r>
              <a:rPr lang="en-US" sz="2400" dirty="0"/>
              <a:t>Is there a specific benchmark that must be met?</a:t>
            </a:r>
          </a:p>
          <a:p>
            <a:pPr lvl="2"/>
            <a:r>
              <a:rPr lang="en-US" sz="2000" dirty="0"/>
              <a:t>Are we targeting a specific throughput?</a:t>
            </a:r>
          </a:p>
          <a:p>
            <a:pPr lvl="2"/>
            <a:r>
              <a:rPr lang="en-US" sz="2000" dirty="0"/>
              <a:t>Are we targeting a maximum end-to-end time?</a:t>
            </a:r>
          </a:p>
          <a:p>
            <a:pPr lvl="1"/>
            <a:r>
              <a:rPr lang="en-US" sz="2400" dirty="0"/>
              <a:t>Simply minimize major bottlenecks?</a:t>
            </a:r>
          </a:p>
          <a:p>
            <a:pPr lvl="1"/>
            <a:r>
              <a:rPr lang="en-US" sz="2400" dirty="0"/>
              <a:t>Make as much improvement as possible in a single sprint?</a:t>
            </a:r>
          </a:p>
        </p:txBody>
      </p:sp>
    </p:spTree>
    <p:extLst>
      <p:ext uri="{BB962C8B-B14F-4D97-AF65-F5344CB8AC3E}">
        <p14:creationId xmlns:p14="http://schemas.microsoft.com/office/powerpoint/2010/main" val="248449904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{97E5839D-2CF8-46C4-98B5-322B43CDDF60}tf10001105</Template>
  <TotalTime>4134</TotalTime>
  <Words>4475</Words>
  <Application>Microsoft Office PowerPoint</Application>
  <PresentationFormat>Widescreen</PresentationFormat>
  <Paragraphs>266</Paragraphs>
  <Slides>40</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-apple-system</vt:lpstr>
      <vt:lpstr>Arial</vt:lpstr>
      <vt:lpstr>Calibri</vt:lpstr>
      <vt:lpstr>Consolas</vt:lpstr>
      <vt:lpstr>Courier New</vt:lpstr>
      <vt:lpstr>Franklin Gothic Book</vt:lpstr>
      <vt:lpstr>Magneto</vt:lpstr>
      <vt:lpstr>Crop</vt:lpstr>
      <vt:lpstr> a brief introduction to Performant Python</vt:lpstr>
      <vt:lpstr>a brief introduction</vt:lpstr>
      <vt:lpstr>The What, Why, And when.</vt:lpstr>
      <vt:lpstr>what is performance in python?</vt:lpstr>
      <vt:lpstr>why should we care about perf?</vt:lpstr>
      <vt:lpstr>why we should care about perf</vt:lpstr>
      <vt:lpstr>so then when should we care?</vt:lpstr>
      <vt:lpstr>The how.</vt:lpstr>
      <vt:lpstr>step 1. analyze</vt:lpstr>
      <vt:lpstr>step 2. profile</vt:lpstr>
      <vt:lpstr>example: amqp frame decode</vt:lpstr>
      <vt:lpstr>example: running the profiler</vt:lpstr>
      <vt:lpstr>Pycharm screenshot: profile results table</vt:lpstr>
      <vt:lpstr>Pycharm screenshot: profile results table with primary functions</vt:lpstr>
      <vt:lpstr>Pycharm screenshot: profile results table with calculation functions</vt:lpstr>
      <vt:lpstr>Pycharm screenshot: profile results table with read functions</vt:lpstr>
      <vt:lpstr>example: reading bytes</vt:lpstr>
      <vt:lpstr>Pycharm screenshot: profile results table with decode status functions</vt:lpstr>
      <vt:lpstr>example: decoder status</vt:lpstr>
      <vt:lpstr>example: more decoder state</vt:lpstr>
      <vt:lpstr>Pycharm screenshot: profile results table with built-in functions</vt:lpstr>
      <vt:lpstr>step 3. optimize </vt:lpstr>
      <vt:lpstr>pythonic == performant</vt:lpstr>
      <vt:lpstr>pythonic != performant?</vt:lpstr>
      <vt:lpstr>example: amqp frame decode v2</vt:lpstr>
      <vt:lpstr>Pycharm screenshot: profile results table v2</vt:lpstr>
      <vt:lpstr>Pycharm screenshot: profile results table v2 with primary functions</vt:lpstr>
      <vt:lpstr>Pycharm screenshot: profile results table v2 with calculation functions</vt:lpstr>
      <vt:lpstr>going deeper with dis</vt:lpstr>
      <vt:lpstr>example: perf analysis with dis</vt:lpstr>
      <vt:lpstr>step 4. verify</vt:lpstr>
      <vt:lpstr>example: using timeit</vt:lpstr>
      <vt:lpstr>step 5. repeat</vt:lpstr>
      <vt:lpstr>my code is now fast and ugly</vt:lpstr>
      <vt:lpstr>managing trade offs</vt:lpstr>
      <vt:lpstr>That just leaves: who and where.</vt:lpstr>
      <vt:lpstr>who: you</vt:lpstr>
      <vt:lpstr>where to go</vt:lpstr>
      <vt:lpstr>a brief 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Performant Python</dc:title>
  <dc:creator>Anna Tisch</dc:creator>
  <cp:lastModifiedBy>Anna Tisch</cp:lastModifiedBy>
  <cp:revision>5</cp:revision>
  <dcterms:created xsi:type="dcterms:W3CDTF">2022-02-14T02:47:24Z</dcterms:created>
  <dcterms:modified xsi:type="dcterms:W3CDTF">2022-02-16T23:42:04Z</dcterms:modified>
</cp:coreProperties>
</file>