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4"/>
  </p:sldMasterIdLst>
  <p:notesMasterIdLst>
    <p:notesMasterId r:id="rId84"/>
  </p:notesMasterIdLst>
  <p:sldIdLst>
    <p:sldId id="256" r:id="rId5"/>
    <p:sldId id="292" r:id="rId6"/>
    <p:sldId id="293" r:id="rId7"/>
    <p:sldId id="260" r:id="rId8"/>
    <p:sldId id="295" r:id="rId9"/>
    <p:sldId id="294" r:id="rId10"/>
    <p:sldId id="296" r:id="rId11"/>
    <p:sldId id="297" r:id="rId12"/>
    <p:sldId id="299" r:id="rId13"/>
    <p:sldId id="298" r:id="rId14"/>
    <p:sldId id="300" r:id="rId15"/>
    <p:sldId id="301" r:id="rId16"/>
    <p:sldId id="302" r:id="rId17"/>
    <p:sldId id="303" r:id="rId18"/>
    <p:sldId id="305" r:id="rId19"/>
    <p:sldId id="306" r:id="rId20"/>
    <p:sldId id="307" r:id="rId21"/>
    <p:sldId id="308" r:id="rId22"/>
    <p:sldId id="304" r:id="rId23"/>
    <p:sldId id="309" r:id="rId24"/>
    <p:sldId id="310" r:id="rId25"/>
    <p:sldId id="312" r:id="rId26"/>
    <p:sldId id="311" r:id="rId27"/>
    <p:sldId id="314" r:id="rId28"/>
    <p:sldId id="316" r:id="rId29"/>
    <p:sldId id="317" r:id="rId30"/>
    <p:sldId id="364" r:id="rId31"/>
    <p:sldId id="315" r:id="rId32"/>
    <p:sldId id="320" r:id="rId33"/>
    <p:sldId id="363" r:id="rId34"/>
    <p:sldId id="321" r:id="rId35"/>
    <p:sldId id="318" r:id="rId36"/>
    <p:sldId id="319" r:id="rId37"/>
    <p:sldId id="327" r:id="rId38"/>
    <p:sldId id="328" r:id="rId39"/>
    <p:sldId id="329" r:id="rId40"/>
    <p:sldId id="330" r:id="rId41"/>
    <p:sldId id="331" r:id="rId42"/>
    <p:sldId id="322" r:id="rId43"/>
    <p:sldId id="332" r:id="rId44"/>
    <p:sldId id="333" r:id="rId45"/>
    <p:sldId id="335" r:id="rId46"/>
    <p:sldId id="334" r:id="rId47"/>
    <p:sldId id="323" r:id="rId48"/>
    <p:sldId id="336" r:id="rId49"/>
    <p:sldId id="337" r:id="rId50"/>
    <p:sldId id="338" r:id="rId51"/>
    <p:sldId id="339" r:id="rId52"/>
    <p:sldId id="340" r:id="rId53"/>
    <p:sldId id="365" r:id="rId54"/>
    <p:sldId id="341" r:id="rId55"/>
    <p:sldId id="342" r:id="rId56"/>
    <p:sldId id="325" r:id="rId57"/>
    <p:sldId id="366" r:id="rId58"/>
    <p:sldId id="367" r:id="rId59"/>
    <p:sldId id="343" r:id="rId60"/>
    <p:sldId id="344" r:id="rId61"/>
    <p:sldId id="345" r:id="rId62"/>
    <p:sldId id="324" r:id="rId63"/>
    <p:sldId id="346" r:id="rId64"/>
    <p:sldId id="348" r:id="rId65"/>
    <p:sldId id="347" r:id="rId66"/>
    <p:sldId id="349" r:id="rId67"/>
    <p:sldId id="353" r:id="rId68"/>
    <p:sldId id="354" r:id="rId69"/>
    <p:sldId id="355" r:id="rId70"/>
    <p:sldId id="350" r:id="rId71"/>
    <p:sldId id="351" r:id="rId72"/>
    <p:sldId id="352" r:id="rId73"/>
    <p:sldId id="326" r:id="rId74"/>
    <p:sldId id="313" r:id="rId75"/>
    <p:sldId id="289" r:id="rId76"/>
    <p:sldId id="357" r:id="rId77"/>
    <p:sldId id="358" r:id="rId78"/>
    <p:sldId id="359" r:id="rId79"/>
    <p:sldId id="360" r:id="rId80"/>
    <p:sldId id="361" r:id="rId81"/>
    <p:sldId id="362" r:id="rId82"/>
    <p:sldId id="258" r:id="rId83"/>
  </p:sldIdLst>
  <p:sldSz cx="9144000" cy="5143500" type="screen16x9"/>
  <p:notesSz cx="6858000" cy="9144000"/>
  <p:embeddedFontLst>
    <p:embeddedFont>
      <p:font typeface="Amatic SC" pitchFamily="2" charset="0"/>
      <p:regular r:id="rId85"/>
      <p:bold r:id="rId86"/>
    </p:embeddedFont>
    <p:embeddedFont>
      <p:font typeface="Caveat" panose="020B0604020202020204" charset="0"/>
      <p:regular r:id="rId87"/>
      <p:bold r:id="rId88"/>
    </p:embeddedFont>
    <p:embeddedFont>
      <p:font typeface="Consolas" panose="020B0609020204030204" pitchFamily="49" charset="0"/>
      <p:regular r:id="rId89"/>
      <p:bold r:id="rId90"/>
      <p:italic r:id="rId91"/>
      <p:boldItalic r:id="rId9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CF0BF2-A59B-4A1A-A269-DB41684AA7BC}" v="3945" dt="2019-08-24T04:33:28.699"/>
  </p1510:revLst>
</p1510:revInfo>
</file>

<file path=ppt/tableStyles.xml><?xml version="1.0" encoding="utf-8"?>
<a:tblStyleLst xmlns:a="http://schemas.openxmlformats.org/drawingml/2006/main" def="{CD6A5199-6816-4EFE-81F1-0E49D1A9DF02}">
  <a:tblStyle styleId="{CD6A5199-6816-4EFE-81F1-0E49D1A9DF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2995" autoAdjust="0"/>
  </p:normalViewPr>
  <p:slideViewPr>
    <p:cSldViewPr snapToGrid="0">
      <p:cViewPr>
        <p:scale>
          <a:sx n="117" d="100"/>
          <a:sy n="117" d="100"/>
        </p:scale>
        <p:origin x="1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720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notesMaster" Target="notesMasters/notesMaster1.xml"/><Relationship Id="rId89" Type="http://schemas.openxmlformats.org/officeDocument/2006/relationships/font" Target="fonts/font5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font" Target="fonts/font6.fntdata"/><Relationship Id="rId95" Type="http://schemas.openxmlformats.org/officeDocument/2006/relationships/theme" Target="theme/theme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font" Target="fonts/font1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font" Target="fonts/font4.fntdata"/><Relationship Id="rId91" Type="http://schemas.openxmlformats.org/officeDocument/2006/relationships/font" Target="fonts/font7.fntdata"/><Relationship Id="rId9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font" Target="fonts/font2.fntdata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microsoft.com/office/2015/10/relationships/revisionInfo" Target="revisionInfo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font" Target="fonts/font8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font" Target="fonts/font3.fntdata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39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800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78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95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74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65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08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5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6093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16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65433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14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990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227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60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283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90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268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682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586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70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648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745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429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1838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59963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03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11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80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60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4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825" y="972913"/>
            <a:ext cx="5051951" cy="31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65775" y="1645750"/>
            <a:ext cx="4227000" cy="14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19100" y="2279990"/>
            <a:ext cx="6939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5156126" y="1287950"/>
            <a:ext cx="3530700" cy="32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914400" lvl="1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1371600" lvl="2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1828800" lvl="3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2286000" lvl="4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2743200" lvl="5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3200400" lvl="6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3657600" lvl="7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4114800" lvl="8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nna.tisch@microsoft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mailto:anna.tisch@microsoft.com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ctrTitle"/>
          </p:nvPr>
        </p:nvSpPr>
        <p:spPr>
          <a:xfrm>
            <a:off x="2765775" y="1645750"/>
            <a:ext cx="4227000" cy="14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write python code </a:t>
            </a:r>
            <a:r>
              <a:rPr lang="en-US" dirty="0"/>
              <a:t>that others like to use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366A-700B-4455-9F08-17419E08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step 1: How did </a:t>
            </a:r>
            <a:r>
              <a:rPr lang="en-US" i="1" dirty="0"/>
              <a:t>they</a:t>
            </a:r>
            <a:r>
              <a:rPr lang="en-US" dirty="0"/>
              <a:t>  do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9D6D0-398D-47CF-82CE-13BBAAE84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2974" y="1287950"/>
            <a:ext cx="7167433" cy="3236100"/>
          </a:xfrm>
        </p:spPr>
        <p:txBody>
          <a:bodyPr/>
          <a:lstStyle/>
          <a:p>
            <a:r>
              <a:rPr lang="en-US" dirty="0"/>
              <a:t>Don’t be reluctant to “copy” other libraries API designs if they work and have been used widely.</a:t>
            </a:r>
          </a:p>
          <a:p>
            <a:r>
              <a:rPr lang="en-US" dirty="0"/>
              <a:t>How can you tell if a library has “successful” API?</a:t>
            </a:r>
          </a:p>
          <a:p>
            <a:pPr lvl="1"/>
            <a:r>
              <a:rPr lang="en-US" dirty="0"/>
              <a:t>How widely has it been adopted over others?</a:t>
            </a:r>
          </a:p>
          <a:p>
            <a:pPr lvl="1"/>
            <a:r>
              <a:rPr lang="en-US" dirty="0"/>
              <a:t>Take a look at their issue tracking – how many issues are questions, or issues of misunderstanding?</a:t>
            </a:r>
          </a:p>
          <a:p>
            <a:pPr lvl="1"/>
            <a:r>
              <a:rPr lang="en-US" dirty="0"/>
              <a:t>Take a look at their documentation – does a feature require a large volume of text and many samples?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221B9-F976-4954-BD1C-990A404846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388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7938-5354-4820-B6B3-0459C3E7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file downloading client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BA2D-DDFD-4002-A026-2654FA3D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642" y="1287949"/>
            <a:ext cx="7947803" cy="111513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FileClient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endpoint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token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config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download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directory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file_name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01F5C-73F6-4CF7-B65A-F6919CCBC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E92383-6C15-45E2-B518-232EC156036E}"/>
              </a:ext>
            </a:extLst>
          </p:cNvPr>
          <p:cNvSpPr txBox="1">
            <a:spLocks/>
          </p:cNvSpPr>
          <p:nvPr/>
        </p:nvSpPr>
        <p:spPr>
          <a:xfrm>
            <a:off x="1419204" y="2116540"/>
            <a:ext cx="727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 i="0" u="none" strike="noStrike" cap="non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 i="0" u="none" strike="noStrike" cap="non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 i="0" u="none" strike="noStrike" cap="non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 i="0" u="none" strike="noStrike" cap="non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 i="0" u="none" strike="noStrike" cap="non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 i="0" u="none" strike="noStrike" cap="non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 i="0" u="none" strike="noStrike" cap="non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 i="0" u="none" strike="noStrike" cap="non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 i="0" u="none" strike="noStrike" cap="non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dirty="0"/>
              <a:t>Users code: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0DDAFB-6112-496D-8BE8-D4CD0AAF1629}"/>
              </a:ext>
            </a:extLst>
          </p:cNvPr>
          <p:cNvSpPr txBox="1">
            <a:spLocks/>
          </p:cNvSpPr>
          <p:nvPr/>
        </p:nvSpPr>
        <p:spPr>
          <a:xfrm>
            <a:off x="862641" y="3096305"/>
            <a:ext cx="7947803" cy="9571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foo 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FileClient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my_client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FileClient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"https://foo-endpoint.com"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token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"bar"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config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baz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data = 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my_client.download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"some-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dir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"some-file.txt"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Font typeface="Cavea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47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uiExpand="1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7938-5354-4820-B6B3-0459C3E7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realistic Example: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BA2D-DDFD-4002-A026-2654FA3D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642" y="1287950"/>
            <a:ext cx="7947803" cy="48907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data_url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"https://foo-endpoint.com/some-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dir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some-file.txt?sas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bar&amp;config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baz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01F5C-73F6-4CF7-B65A-F6919CCBC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E92383-6C15-45E2-B518-232EC156036E}"/>
              </a:ext>
            </a:extLst>
          </p:cNvPr>
          <p:cNvSpPr txBox="1">
            <a:spLocks/>
          </p:cNvSpPr>
          <p:nvPr/>
        </p:nvSpPr>
        <p:spPr>
          <a:xfrm>
            <a:off x="1419204" y="1759710"/>
            <a:ext cx="727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 i="0" u="none" strike="noStrike" cap="non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 i="0" u="none" strike="noStrike" cap="non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 i="0" u="none" strike="noStrike" cap="non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 i="0" u="none" strike="noStrike" cap="non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 i="0" u="none" strike="noStrike" cap="non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 i="0" u="none" strike="noStrike" cap="non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 i="0" u="none" strike="noStrike" cap="non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 i="0" u="none" strike="noStrike" cap="non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 i="0" u="none" strike="noStrike" cap="non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dirty="0"/>
              <a:t>Actual code: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0DDAFB-6112-496D-8BE8-D4CD0AAF1629}"/>
              </a:ext>
            </a:extLst>
          </p:cNvPr>
          <p:cNvSpPr txBox="1">
            <a:spLocks/>
          </p:cNvSpPr>
          <p:nvPr/>
        </p:nvSpPr>
        <p:spPr>
          <a:xfrm>
            <a:off x="805543" y="2700431"/>
            <a:ext cx="8004901" cy="22253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urllib.parse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urlparse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parse_qs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parsed_url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urlparse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data_url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endpoint =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{}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://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{}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.format(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parsed_url.scheme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parse_url.hostname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query = 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parse_qs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endpoint.query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my_client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FileClient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(endpoint,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token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=query[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sas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config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=query[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baz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dir_path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file_name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endpoint.path.split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data = 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my_client.download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dir_path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file_name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Font typeface="Cavea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9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7938-5354-4820-B6B3-0459C3E7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“Requests” do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BA2D-DDFD-4002-A026-2654FA3D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641" y="1177698"/>
            <a:ext cx="7947803" cy="74714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import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requests</a:t>
            </a:r>
          </a:p>
          <a:p>
            <a:pPr marL="88900" indent="0">
              <a:buNone/>
            </a:pP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data_url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"https://foo-endpoint.com/some-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dir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some-file.txt?sas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bar&amp;config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baz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</a:p>
          <a:p>
            <a:pPr marL="8890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data = 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requests.get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data_url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01F5C-73F6-4CF7-B65A-F6919CCBC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E92383-6C15-45E2-B518-232EC156036E}"/>
              </a:ext>
            </a:extLst>
          </p:cNvPr>
          <p:cNvSpPr txBox="1">
            <a:spLocks/>
          </p:cNvSpPr>
          <p:nvPr/>
        </p:nvSpPr>
        <p:spPr>
          <a:xfrm>
            <a:off x="1419204" y="1759710"/>
            <a:ext cx="727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 i="0" u="none" strike="noStrike" cap="non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 i="0" u="none" strike="noStrike" cap="non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 i="0" u="none" strike="noStrike" cap="non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 i="0" u="none" strike="noStrike" cap="non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 i="0" u="none" strike="noStrike" cap="non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 i="0" u="none" strike="noStrike" cap="non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 i="0" u="none" strike="noStrike" cap="non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 i="0" u="none" strike="noStrike" cap="non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 i="0" u="none" strike="noStrike" cap="none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dirty="0"/>
              <a:t>Lets fix our users code: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0DDAFB-6112-496D-8BE8-D4CD0AAF1629}"/>
              </a:ext>
            </a:extLst>
          </p:cNvPr>
          <p:cNvSpPr txBox="1">
            <a:spLocks/>
          </p:cNvSpPr>
          <p:nvPr/>
        </p:nvSpPr>
        <p:spPr>
          <a:xfrm>
            <a:off x="862641" y="2700431"/>
            <a:ext cx="7947803" cy="857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foo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data = 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foo.download_file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data_url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Font typeface="Cavea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7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7938-5354-4820-B6B3-0459C3E7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code actually look like?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BA2D-DDFD-4002-A026-2654FA3D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642" y="1287950"/>
            <a:ext cx="7947803" cy="32729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FileClient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endpoint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token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config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download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directory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file_name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download_file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data_url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parsed_url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urlparse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data_url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endpoint =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{}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://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{}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.format(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parsed_url.scheme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parse_url.hostname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query = 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parse_qs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endpoint.query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my_client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FileClient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(endpoint,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token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=query[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sas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config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=query[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baz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8890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dir_path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file_name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endpoint.path.split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'/’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my_client.download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dir_path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file_name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01F5C-73F6-4CF7-B65A-F6919CCBC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21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7938-5354-4820-B6B3-0459C3E7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Queue service client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BA2D-DDFD-4002-A026-2654FA3D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642" y="1287949"/>
            <a:ext cx="7947803" cy="368086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QueueClient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endpoint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auth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config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proxy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queue_name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max_length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request_id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request_id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add_message_to_queue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request_id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get_message_from_queue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request_id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clear_message_from_queue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message_id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request_id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close_connection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Message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  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content =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01F5C-73F6-4CF7-B65A-F6919CCBC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3915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F0C0-2F79-475C-BFD1-64D20EFBF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775" y="113041"/>
            <a:ext cx="7273800" cy="857400"/>
          </a:xfrm>
        </p:spPr>
        <p:txBody>
          <a:bodyPr/>
          <a:lstStyle/>
          <a:p>
            <a:r>
              <a:rPr lang="en-US" dirty="0"/>
              <a:t>Python already has a queue class…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47DFA-AAFB-4BCE-8570-639D8B4C38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30AD13-4336-4CBD-80F4-ACFF98044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15" y="1111451"/>
            <a:ext cx="760241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29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7938-5354-4820-B6B3-0459C3E7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Queue service client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BA2D-DDFD-4002-A026-2654FA3D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642" y="1287949"/>
            <a:ext cx="7947803" cy="368086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QueueClient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endpoint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auth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config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proxy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queue_name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max_length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request_id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request_id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put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request_id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request_id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task_done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message_id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request_id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Message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  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content =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01F5C-73F6-4CF7-B65A-F6919CCBC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4636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BA2D-DDFD-4002-A026-2654FA3D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642" y="407984"/>
            <a:ext cx="7947803" cy="456266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88900" indent="0">
              <a:buNone/>
            </a:pPr>
            <a:endParaRPr lang="en-US" sz="11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foo_queue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foo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client =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foo.QueueClient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"https://queue.com"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auth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=credentials)</a:t>
            </a:r>
          </a:p>
          <a:p>
            <a:pPr marL="88900" indent="0">
              <a:buNone/>
            </a:pP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client.create_queue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  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client.put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message =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      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message: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          break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"Message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{}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{}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.format(message.id,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message.content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process_data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message.content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client.task_done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message.id,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except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foo.TimeoutError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...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finally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queue_client.close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01F5C-73F6-4CF7-B65A-F6919CCBC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0614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6B60-51DA-4CA1-907D-525BF7EE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comparable reference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8A9D9-A50D-41BC-8F64-0FA4D8DAC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2974" y="1287950"/>
            <a:ext cx="7385337" cy="3236100"/>
          </a:xfrm>
        </p:spPr>
        <p:txBody>
          <a:bodyPr/>
          <a:lstStyle/>
          <a:p>
            <a:r>
              <a:rPr lang="en-US" dirty="0"/>
              <a:t>Moving data around? </a:t>
            </a:r>
          </a:p>
          <a:p>
            <a:pPr lvl="1"/>
            <a:r>
              <a:rPr lang="en-US" dirty="0"/>
              <a:t>Look at File/Stream APIs for opening, closing, reading and writing.</a:t>
            </a:r>
          </a:p>
          <a:p>
            <a:r>
              <a:rPr lang="en-US" dirty="0"/>
              <a:t>Maybe the data looks more like discrete packages?</a:t>
            </a:r>
          </a:p>
          <a:p>
            <a:pPr lvl="1"/>
            <a:r>
              <a:rPr lang="en-US" dirty="0"/>
              <a:t>Look at messaging APIs</a:t>
            </a:r>
          </a:p>
          <a:p>
            <a:r>
              <a:rPr lang="en-US" dirty="0"/>
              <a:t>Does the data flow in a particular order?</a:t>
            </a:r>
          </a:p>
          <a:p>
            <a:pPr lvl="1"/>
            <a:r>
              <a:rPr lang="en-US" dirty="0"/>
              <a:t>Look at queuing APIs and services</a:t>
            </a:r>
          </a:p>
          <a:p>
            <a:r>
              <a:rPr lang="en-US" dirty="0"/>
              <a:t>Perhaps your building IO-bound operations?</a:t>
            </a:r>
          </a:p>
          <a:p>
            <a:pPr lvl="1"/>
            <a:r>
              <a:rPr lang="en-US" dirty="0"/>
              <a:t>Looks at client/service APIs</a:t>
            </a:r>
          </a:p>
          <a:p>
            <a:r>
              <a:rPr lang="en-US" dirty="0"/>
              <a:t>Perhaps your building CPU-bound operations?</a:t>
            </a:r>
          </a:p>
          <a:p>
            <a:pPr lvl="1"/>
            <a:r>
              <a:rPr lang="en-US" dirty="0"/>
              <a:t>Look at number-crunching/data science APIs.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DE016D-7B17-4531-BA96-BC33C363C5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6CC2DC"/>
                </a:solidFill>
                <a:effectLst/>
                <a:uLnTx/>
                <a:uFillTx/>
                <a:latin typeface="Caveat"/>
                <a:sym typeface="Cavea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lang="en" sz="1400" b="0" i="0" u="none" strike="noStrike" kern="0" cap="none" spc="0" normalizeH="0" baseline="0" noProof="0">
              <a:ln>
                <a:noFill/>
              </a:ln>
              <a:solidFill>
                <a:srgbClr val="6CC2DC"/>
              </a:solidFill>
              <a:effectLst/>
              <a:uLnTx/>
              <a:uFillTx/>
              <a:latin typeface="Caveat"/>
              <a:sym typeface="Caveat"/>
            </a:endParaRPr>
          </a:p>
        </p:txBody>
      </p:sp>
    </p:spTree>
    <p:extLst>
      <p:ext uri="{BB962C8B-B14F-4D97-AF65-F5344CB8AC3E}">
        <p14:creationId xmlns:p14="http://schemas.microsoft.com/office/powerpoint/2010/main" val="138261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19AD-568D-4459-9557-64391442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Obligatory introduction…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18443-7D8A-48DA-BDAE-C37626BDA0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Google Shape;61;p13">
            <a:extLst>
              <a:ext uri="{FF2B5EF4-FFF2-40B4-BE49-F238E27FC236}">
                <a16:creationId xmlns:a16="http://schemas.microsoft.com/office/drawing/2014/main" id="{70FB70F6-003E-4EEA-BF21-5EBFF500D122}"/>
              </a:ext>
            </a:extLst>
          </p:cNvPr>
          <p:cNvSpPr txBox="1">
            <a:spLocks/>
          </p:cNvSpPr>
          <p:nvPr/>
        </p:nvSpPr>
        <p:spPr>
          <a:xfrm>
            <a:off x="1925050" y="2401975"/>
            <a:ext cx="5354400" cy="14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marL="0" indent="0">
              <a:buFont typeface="Caveat"/>
              <a:buNone/>
            </a:pPr>
            <a:r>
              <a:rPr lang="en-US" sz="3600" b="1" dirty="0"/>
              <a:t>I am Anna Tisch</a:t>
            </a:r>
            <a:endParaRPr lang="en-US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You can email me at </a:t>
            </a:r>
            <a:r>
              <a:rPr lang="en-US" dirty="0">
                <a:hlinkClick r:id="rId3"/>
              </a:rPr>
              <a:t>anna.tisch@microsoft.com</a:t>
            </a:r>
            <a:endParaRPr lang="en-US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 err="1"/>
              <a:t>annatisch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85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B6AE-C564-400C-AC4C-BCBFBA0E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210C4-9A75-4DB1-9D39-D28EE517B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2975" y="1287950"/>
            <a:ext cx="5445026" cy="3236100"/>
          </a:xfrm>
        </p:spPr>
        <p:txBody>
          <a:bodyPr/>
          <a:lstStyle/>
          <a:p>
            <a:r>
              <a:rPr lang="en-US" dirty="0"/>
              <a:t>Verify API</a:t>
            </a:r>
          </a:p>
          <a:p>
            <a:pPr lvl="1"/>
            <a:r>
              <a:rPr lang="en-US" dirty="0"/>
              <a:t>Step 1: Compare to other widely used libraries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Step 2: User studies</a:t>
            </a:r>
          </a:p>
          <a:p>
            <a:r>
              <a:rPr lang="en-US" dirty="0"/>
              <a:t>API guidelines</a:t>
            </a:r>
          </a:p>
          <a:p>
            <a:pPr lvl="1"/>
            <a:r>
              <a:rPr lang="en-US" dirty="0"/>
              <a:t>Context managers</a:t>
            </a:r>
          </a:p>
          <a:p>
            <a:pPr lvl="1"/>
            <a:r>
              <a:rPr lang="en-US" dirty="0"/>
              <a:t>Symmetry</a:t>
            </a:r>
          </a:p>
          <a:p>
            <a:pPr lvl="1"/>
            <a:r>
              <a:rPr lang="en-US" dirty="0"/>
              <a:t>Reusing inputs and outputs</a:t>
            </a:r>
          </a:p>
          <a:p>
            <a:pPr lvl="1"/>
            <a:r>
              <a:rPr lang="en-US" dirty="0"/>
              <a:t>Objects and dictionaries</a:t>
            </a:r>
          </a:p>
          <a:p>
            <a:pPr lvl="1"/>
            <a:r>
              <a:rPr lang="en-US" dirty="0" err="1"/>
              <a:t>Iterables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F9F6C-575E-4EB7-A9E5-33790C0A47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B7FEDAE-F512-4458-B018-FD502559A7F9}"/>
              </a:ext>
            </a:extLst>
          </p:cNvPr>
          <p:cNvSpPr txBox="1">
            <a:spLocks/>
          </p:cNvSpPr>
          <p:nvPr/>
        </p:nvSpPr>
        <p:spPr>
          <a:xfrm>
            <a:off x="5152845" y="1289816"/>
            <a:ext cx="4833564" cy="3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Minimization</a:t>
            </a:r>
          </a:p>
          <a:p>
            <a:pPr lvl="1"/>
            <a:r>
              <a:rPr lang="en-US" dirty="0"/>
              <a:t>Naming</a:t>
            </a:r>
          </a:p>
          <a:p>
            <a:pPr lvl="1"/>
            <a:r>
              <a:rPr lang="en-US" dirty="0"/>
              <a:t>Hierarchy</a:t>
            </a:r>
          </a:p>
          <a:p>
            <a:pPr lvl="1"/>
            <a:r>
              <a:rPr lang="en-US" dirty="0"/>
              <a:t>Async APIs</a:t>
            </a:r>
          </a:p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C6D7CA1-3EC1-4057-8641-5E0ABB3EFD94}"/>
              </a:ext>
            </a:extLst>
          </p:cNvPr>
          <p:cNvSpPr txBox="1">
            <a:spLocks/>
          </p:cNvSpPr>
          <p:nvPr/>
        </p:nvSpPr>
        <p:spPr>
          <a:xfrm>
            <a:off x="1410098" y="4275564"/>
            <a:ext cx="5445026" cy="3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r>
              <a:rPr lang="en-US" dirty="0"/>
              <a:t>Documentation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75083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7A23-408C-4134-9041-78208A6C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Observe a user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B6825-C247-4598-B688-D2C41D675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2975" y="1287950"/>
            <a:ext cx="6342698" cy="3236100"/>
          </a:xfrm>
        </p:spPr>
        <p:txBody>
          <a:bodyPr/>
          <a:lstStyle/>
          <a:p>
            <a:r>
              <a:rPr lang="en-US" dirty="0"/>
              <a:t>If possible, ask someone unfamiliar with the code to try it</a:t>
            </a:r>
          </a:p>
          <a:p>
            <a:pPr lvl="1"/>
            <a:r>
              <a:rPr lang="en-US" dirty="0"/>
              <a:t>Ideally someone with Python experience</a:t>
            </a:r>
          </a:p>
          <a:p>
            <a:pPr lvl="1"/>
            <a:r>
              <a:rPr lang="en-US" dirty="0"/>
              <a:t>If possible, try people both with and without experience in the features of the API </a:t>
            </a:r>
          </a:p>
          <a:p>
            <a:r>
              <a:rPr lang="en-US" dirty="0"/>
              <a:t>User studies will most likely not give you the answers</a:t>
            </a:r>
          </a:p>
          <a:p>
            <a:r>
              <a:rPr lang="en-US" dirty="0"/>
              <a:t>Hopefully they will give you the right questions!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E6235-E8B0-45EC-B6B5-4DBFDD22F1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302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7A23-408C-4134-9041-78208A6C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Observe a user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B6825-C247-4598-B688-D2C41D675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2975" y="1287950"/>
            <a:ext cx="6342698" cy="3236100"/>
          </a:xfrm>
        </p:spPr>
        <p:txBody>
          <a:bodyPr/>
          <a:lstStyle/>
          <a:p>
            <a:r>
              <a:rPr lang="en-US" dirty="0"/>
              <a:t>Look for where they stumble and why</a:t>
            </a:r>
          </a:p>
          <a:p>
            <a:r>
              <a:rPr lang="en-US" dirty="0"/>
              <a:t>Ask them to describe their thought processes</a:t>
            </a:r>
          </a:p>
          <a:p>
            <a:r>
              <a:rPr lang="en-US" dirty="0"/>
              <a:t>Ask them to talk aloud, or work in pairs</a:t>
            </a:r>
          </a:p>
          <a:p>
            <a:r>
              <a:rPr lang="en-US" dirty="0"/>
              <a:t>When do they seek guidance?</a:t>
            </a:r>
          </a:p>
          <a:p>
            <a:r>
              <a:rPr lang="en-US" dirty="0"/>
              <a:t>From where do they seek guidance?</a:t>
            </a:r>
          </a:p>
          <a:p>
            <a:pPr lvl="1"/>
            <a:r>
              <a:rPr lang="en-US" dirty="0"/>
              <a:t>Do they look for a readme in the repo?</a:t>
            </a:r>
          </a:p>
          <a:p>
            <a:pPr lvl="1"/>
            <a:r>
              <a:rPr lang="en-US" dirty="0"/>
              <a:t>Do they look into your code itself?</a:t>
            </a:r>
          </a:p>
          <a:p>
            <a:pPr lvl="1"/>
            <a:r>
              <a:rPr lang="en-US" dirty="0"/>
              <a:t>Do they look for documentation</a:t>
            </a:r>
          </a:p>
          <a:p>
            <a:pPr lvl="1"/>
            <a:r>
              <a:rPr lang="en-US" dirty="0"/>
              <a:t>If so, how do they find it?</a:t>
            </a:r>
          </a:p>
          <a:p>
            <a:r>
              <a:rPr lang="en-US" dirty="0"/>
              <a:t>What form of documentation do they end up using?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E6235-E8B0-45EC-B6B5-4DBFDD22F1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586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17BA9-E19F-47FE-8B1F-2223BF70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EC867-7818-4E44-88CC-CA1FB37C5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2974" y="1287950"/>
            <a:ext cx="6192157" cy="3236100"/>
          </a:xfrm>
        </p:spPr>
        <p:txBody>
          <a:bodyPr/>
          <a:lstStyle/>
          <a:p>
            <a:r>
              <a:rPr lang="en-US" dirty="0"/>
              <a:t>Not all Python developers are comfortable with, or will use a debugger. The most common investigative tools we observed was the humble print statement.</a:t>
            </a:r>
          </a:p>
          <a:p>
            <a:r>
              <a:rPr lang="en-US" dirty="0"/>
              <a:t>Python developers expect to work with dictionaries when working with collections of properties.</a:t>
            </a:r>
          </a:p>
          <a:p>
            <a:r>
              <a:rPr lang="en-US" dirty="0"/>
              <a:t>Experience with some pythonic structures like “generators” is not universal. And using such terms in documentation can create stumbling blocks.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7DEA6-F561-494A-8E08-DF92586399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6CC2DC"/>
                </a:solidFill>
                <a:effectLst/>
                <a:uLnTx/>
                <a:uFillTx/>
                <a:latin typeface="Caveat"/>
                <a:sym typeface="Cavea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lang="en" sz="1400" b="0" i="0" u="none" strike="noStrike" kern="0" cap="none" spc="0" normalizeH="0" baseline="0" noProof="0">
              <a:ln>
                <a:noFill/>
              </a:ln>
              <a:solidFill>
                <a:srgbClr val="6CC2DC"/>
              </a:solidFill>
              <a:effectLst/>
              <a:uLnTx/>
              <a:uFillTx/>
              <a:latin typeface="Caveat"/>
              <a:sym typeface="Caveat"/>
            </a:endParaRPr>
          </a:p>
        </p:txBody>
      </p:sp>
    </p:spTree>
    <p:extLst>
      <p:ext uri="{BB962C8B-B14F-4D97-AF65-F5344CB8AC3E}">
        <p14:creationId xmlns:p14="http://schemas.microsoft.com/office/powerpoint/2010/main" val="39802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B6AE-C564-400C-AC4C-BCBFBA0E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210C4-9A75-4DB1-9D39-D28EE517B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2975" y="1287950"/>
            <a:ext cx="5445026" cy="3236100"/>
          </a:xfrm>
        </p:spPr>
        <p:txBody>
          <a:bodyPr/>
          <a:lstStyle/>
          <a:p>
            <a:r>
              <a:rPr lang="en-US" dirty="0"/>
              <a:t>Verify API</a:t>
            </a:r>
          </a:p>
          <a:p>
            <a:pPr lvl="1"/>
            <a:r>
              <a:rPr lang="en-US" dirty="0"/>
              <a:t>Step 1: Compare to other widely used libraries</a:t>
            </a:r>
          </a:p>
          <a:p>
            <a:pPr lvl="1"/>
            <a:r>
              <a:rPr lang="en-US" dirty="0"/>
              <a:t>Step 2: User studies</a:t>
            </a:r>
          </a:p>
          <a:p>
            <a:r>
              <a:rPr lang="en-US" dirty="0"/>
              <a:t>API guidelines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Context managers</a:t>
            </a:r>
          </a:p>
          <a:p>
            <a:pPr lvl="1"/>
            <a:r>
              <a:rPr lang="en-US" dirty="0"/>
              <a:t>Symmetry</a:t>
            </a:r>
          </a:p>
          <a:p>
            <a:pPr lvl="1"/>
            <a:r>
              <a:rPr lang="en-US" dirty="0"/>
              <a:t>Reusing inputs and outputs</a:t>
            </a:r>
          </a:p>
          <a:p>
            <a:pPr lvl="1"/>
            <a:r>
              <a:rPr lang="en-US" dirty="0"/>
              <a:t>Objects and dictionaries</a:t>
            </a:r>
          </a:p>
          <a:p>
            <a:pPr lvl="1"/>
            <a:r>
              <a:rPr lang="en-US" dirty="0" err="1"/>
              <a:t>Iterables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F9F6C-575E-4EB7-A9E5-33790C0A47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B7FEDAE-F512-4458-B018-FD502559A7F9}"/>
              </a:ext>
            </a:extLst>
          </p:cNvPr>
          <p:cNvSpPr txBox="1">
            <a:spLocks/>
          </p:cNvSpPr>
          <p:nvPr/>
        </p:nvSpPr>
        <p:spPr>
          <a:xfrm>
            <a:off x="5152845" y="1289816"/>
            <a:ext cx="4833564" cy="3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Minimization</a:t>
            </a:r>
          </a:p>
          <a:p>
            <a:pPr lvl="1"/>
            <a:r>
              <a:rPr lang="en-US" dirty="0"/>
              <a:t>Naming</a:t>
            </a:r>
          </a:p>
          <a:p>
            <a:pPr lvl="1"/>
            <a:r>
              <a:rPr lang="en-US" dirty="0"/>
              <a:t>Hierarchy</a:t>
            </a:r>
          </a:p>
          <a:p>
            <a:pPr lvl="1"/>
            <a:r>
              <a:rPr lang="en-US" dirty="0"/>
              <a:t>Async APIs</a:t>
            </a:r>
          </a:p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C6D7CA1-3EC1-4057-8641-5E0ABB3EFD94}"/>
              </a:ext>
            </a:extLst>
          </p:cNvPr>
          <p:cNvSpPr txBox="1">
            <a:spLocks/>
          </p:cNvSpPr>
          <p:nvPr/>
        </p:nvSpPr>
        <p:spPr>
          <a:xfrm>
            <a:off x="1410098" y="4275564"/>
            <a:ext cx="5445026" cy="3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r>
              <a:rPr lang="en-US" dirty="0"/>
              <a:t>Documentation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180124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C69F-E971-4B8A-96BE-84C68DDD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managers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84168-6153-47A3-9C2E-077E0C65C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2974" y="1287950"/>
            <a:ext cx="7162313" cy="3236100"/>
          </a:xfrm>
        </p:spPr>
        <p:txBody>
          <a:bodyPr/>
          <a:lstStyle/>
          <a:p>
            <a:r>
              <a:rPr lang="en-US" dirty="0"/>
              <a:t>Where something has an ending statement, give it a context manager</a:t>
            </a:r>
          </a:p>
          <a:p>
            <a:r>
              <a:rPr lang="en-US" dirty="0"/>
              <a:t>This can be any kind of “finalization”  or “follow-up”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Anything that needs to be closed, shutdown, discarded, de-configured</a:t>
            </a:r>
          </a:p>
          <a:p>
            <a:r>
              <a:rPr lang="en-US" dirty="0"/>
              <a:t>Always give users the option to flatten the context if they need to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FD835-461C-4E0C-8E63-B62A97DEA3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735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7938-5354-4820-B6B3-0459C3E7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Queue service client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BA2D-DDFD-4002-A026-2654FA3D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642" y="1287949"/>
            <a:ext cx="7947803" cy="368086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QueueClient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endpoint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auth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config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proxy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__enter__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__exit__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*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.close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queue_name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max_length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request_id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request_id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put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request_id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request_id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task_done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message_id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request_id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01F5C-73F6-4CF7-B65A-F6919CCBC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4316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BA2D-DDFD-4002-A026-2654FA3D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642" y="407984"/>
            <a:ext cx="7947803" cy="456266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88900" indent="0">
              <a:buNone/>
            </a:pPr>
            <a:endParaRPr lang="en-US" sz="11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foo_queue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foo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foo.QueueClient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"https://foo-queue.com"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auth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=credentials)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client: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client.create_queue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  try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      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client.put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message =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          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message: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              break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            print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"Message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{}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{}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.format(message.id,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message.content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process_data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message.content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queue_client.task_done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message.id,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  except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foo.TimeoutError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01F5C-73F6-4CF7-B65A-F6919CCBC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6807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B6AE-C564-400C-AC4C-BCBFBA0E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210C4-9A75-4DB1-9D39-D28EE517B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2975" y="1287950"/>
            <a:ext cx="5445026" cy="3236100"/>
          </a:xfrm>
        </p:spPr>
        <p:txBody>
          <a:bodyPr/>
          <a:lstStyle/>
          <a:p>
            <a:r>
              <a:rPr lang="en-US" dirty="0"/>
              <a:t>Verify API</a:t>
            </a:r>
          </a:p>
          <a:p>
            <a:pPr lvl="1"/>
            <a:r>
              <a:rPr lang="en-US" dirty="0"/>
              <a:t>Step 1: Compare to other widely used libraries</a:t>
            </a:r>
          </a:p>
          <a:p>
            <a:pPr lvl="1"/>
            <a:r>
              <a:rPr lang="en-US" dirty="0"/>
              <a:t>Step 2: User studies</a:t>
            </a:r>
          </a:p>
          <a:p>
            <a:r>
              <a:rPr lang="en-US" dirty="0"/>
              <a:t>API guidelines</a:t>
            </a:r>
          </a:p>
          <a:p>
            <a:pPr lvl="1"/>
            <a:r>
              <a:rPr lang="en-US" dirty="0"/>
              <a:t>Context managers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Symmetry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Reusing inputs and outputs</a:t>
            </a:r>
          </a:p>
          <a:p>
            <a:pPr lvl="1"/>
            <a:r>
              <a:rPr lang="en-US" dirty="0"/>
              <a:t>Objects and dictionaries</a:t>
            </a:r>
          </a:p>
          <a:p>
            <a:pPr lvl="1"/>
            <a:r>
              <a:rPr lang="en-US" dirty="0" err="1"/>
              <a:t>Iterables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F9F6C-575E-4EB7-A9E5-33790C0A47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B7FEDAE-F512-4458-B018-FD502559A7F9}"/>
              </a:ext>
            </a:extLst>
          </p:cNvPr>
          <p:cNvSpPr txBox="1">
            <a:spLocks/>
          </p:cNvSpPr>
          <p:nvPr/>
        </p:nvSpPr>
        <p:spPr>
          <a:xfrm>
            <a:off x="5152845" y="1289816"/>
            <a:ext cx="4833564" cy="3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Minimization</a:t>
            </a:r>
          </a:p>
          <a:p>
            <a:pPr lvl="1"/>
            <a:r>
              <a:rPr lang="en-US" dirty="0"/>
              <a:t>Naming</a:t>
            </a:r>
          </a:p>
          <a:p>
            <a:pPr lvl="1"/>
            <a:r>
              <a:rPr lang="en-US" dirty="0"/>
              <a:t>Hierarchy</a:t>
            </a:r>
          </a:p>
          <a:p>
            <a:pPr lvl="1"/>
            <a:r>
              <a:rPr lang="en-US" dirty="0"/>
              <a:t>Async APIs</a:t>
            </a:r>
          </a:p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C6D7CA1-3EC1-4057-8641-5E0ABB3EFD94}"/>
              </a:ext>
            </a:extLst>
          </p:cNvPr>
          <p:cNvSpPr txBox="1">
            <a:spLocks/>
          </p:cNvSpPr>
          <p:nvPr/>
        </p:nvSpPr>
        <p:spPr>
          <a:xfrm>
            <a:off x="1410098" y="4275564"/>
            <a:ext cx="5445026" cy="3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r>
              <a:rPr lang="en-US" dirty="0"/>
              <a:t>Documentation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699202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C69F-E971-4B8A-96BE-84C68DDD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Symmetry – 2 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84168-6153-47A3-9C2E-077E0C65C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2974" y="1287950"/>
            <a:ext cx="7162313" cy="3236100"/>
          </a:xfrm>
        </p:spPr>
        <p:txBody>
          <a:bodyPr/>
          <a:lstStyle/>
          <a:p>
            <a:r>
              <a:rPr lang="en-US" dirty="0"/>
              <a:t>Symmetry between signatures of pairs of operations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Upload + Download</a:t>
            </a:r>
          </a:p>
          <a:p>
            <a:pPr lvl="1"/>
            <a:r>
              <a:rPr lang="en-US" dirty="0"/>
              <a:t>Create + Delete</a:t>
            </a:r>
          </a:p>
          <a:p>
            <a:pPr lvl="1"/>
            <a:r>
              <a:rPr lang="en-US" dirty="0"/>
              <a:t>Get + Set</a:t>
            </a:r>
          </a:p>
          <a:p>
            <a:pPr lvl="1"/>
            <a:r>
              <a:rPr lang="en-US" dirty="0"/>
              <a:t>Get + Put</a:t>
            </a:r>
          </a:p>
          <a:p>
            <a:r>
              <a:rPr lang="en-US" dirty="0"/>
              <a:t>Symmetry between inputs and outputs of chainable operations</a:t>
            </a:r>
          </a:p>
          <a:p>
            <a:pPr lvl="1"/>
            <a:r>
              <a:rPr lang="en-US" dirty="0"/>
              <a:t>What comes out should be able to be passed into the subsequent operations.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FD835-461C-4E0C-8E63-B62A97DEA3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040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2738-D8B9-426C-9AEF-45912703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Shipping SDKs…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980FF-9EC9-4917-8E37-76040E594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2974" y="1287950"/>
            <a:ext cx="7357459" cy="3236100"/>
          </a:xfrm>
        </p:spPr>
        <p:txBody>
          <a:bodyPr/>
          <a:lstStyle/>
          <a:p>
            <a:r>
              <a:rPr lang="en-US" dirty="0"/>
              <a:t>Who will build it?</a:t>
            </a:r>
          </a:p>
          <a:p>
            <a:pPr lvl="1"/>
            <a:r>
              <a:rPr lang="en-US" dirty="0"/>
              <a:t>The same team who built the features?</a:t>
            </a:r>
          </a:p>
          <a:p>
            <a:pPr lvl="1"/>
            <a:r>
              <a:rPr lang="en-US" dirty="0"/>
              <a:t>Independent experts in the language/community?</a:t>
            </a:r>
          </a:p>
          <a:p>
            <a:r>
              <a:rPr lang="en-US" dirty="0"/>
              <a:t>Who will update and maintain it?</a:t>
            </a:r>
          </a:p>
          <a:p>
            <a:r>
              <a:rPr lang="en-US" dirty="0"/>
              <a:t>Who will document it?</a:t>
            </a:r>
          </a:p>
          <a:p>
            <a:pPr lvl="1"/>
            <a:r>
              <a:rPr lang="en-US" dirty="0"/>
              <a:t>API documentation</a:t>
            </a:r>
          </a:p>
          <a:p>
            <a:pPr lvl="1"/>
            <a:r>
              <a:rPr lang="en-US" dirty="0"/>
              <a:t>Conceptual documentation</a:t>
            </a:r>
          </a:p>
          <a:p>
            <a:r>
              <a:rPr lang="en-US" dirty="0"/>
              <a:t>What about samples?</a:t>
            </a:r>
          </a:p>
          <a:p>
            <a:pPr lvl="1"/>
            <a:r>
              <a:rPr lang="en-US" dirty="0"/>
              <a:t>What kind of samples are most useful?</a:t>
            </a:r>
          </a:p>
          <a:p>
            <a:pPr lvl="1"/>
            <a:r>
              <a:rPr lang="en-US" dirty="0"/>
              <a:t>Where should these samples be kept?</a:t>
            </a:r>
          </a:p>
          <a:p>
            <a:pPr lvl="1"/>
            <a:r>
              <a:rPr lang="en-US" dirty="0"/>
              <a:t>How will they be kept up-to-date with the SDK?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6022D-6222-4448-B9E3-6BFBFF5C97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6CC2DC"/>
                </a:solidFill>
                <a:effectLst/>
                <a:uLnTx/>
                <a:uFillTx/>
                <a:latin typeface="Caveat"/>
                <a:sym typeface="Cavea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lang="en" sz="1400" b="0" i="0" u="none" strike="noStrike" kern="0" cap="none" spc="0" normalizeH="0" baseline="0" noProof="0">
              <a:ln>
                <a:noFill/>
              </a:ln>
              <a:solidFill>
                <a:srgbClr val="6CC2DC"/>
              </a:solidFill>
              <a:effectLst/>
              <a:uLnTx/>
              <a:uFillTx/>
              <a:latin typeface="Caveat"/>
              <a:sym typeface="Caveat"/>
            </a:endParaRPr>
          </a:p>
        </p:txBody>
      </p:sp>
    </p:spTree>
    <p:extLst>
      <p:ext uri="{BB962C8B-B14F-4D97-AF65-F5344CB8AC3E}">
        <p14:creationId xmlns:p14="http://schemas.microsoft.com/office/powerpoint/2010/main" val="268820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7938-5354-4820-B6B3-0459C3E7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Queue service client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BA2D-DDFD-4002-A026-2654FA3D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642" y="1287949"/>
            <a:ext cx="7947803" cy="368086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QueueClient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endpoint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auth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config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proxy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__enter__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__exit__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*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queue_name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max_length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request_id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request_id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put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request_id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request_id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task_done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message_id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request_id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01F5C-73F6-4CF7-B65A-F6919CCBC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9206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7938-5354-4820-B6B3-0459C3E7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Queue service client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BA2D-DDFD-4002-A026-2654FA3D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642" y="1287949"/>
            <a:ext cx="7947803" cy="368086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88900" indent="0">
              <a:buNone/>
            </a:pP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QueueClient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put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request_id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 -&gt; None: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    try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content =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message.content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    except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AttributeError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content = message</a:t>
            </a:r>
          </a:p>
          <a:p>
            <a:pPr marL="88900" indent="0">
              <a:buNone/>
            </a:pP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task_done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request_id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 -&gt; None: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    try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message_id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= message.id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    except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AttributeError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message_id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= message</a:t>
            </a: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01F5C-73F6-4CF7-B65A-F6919CCBC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8631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BA2D-DDFD-4002-A026-2654FA3D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642" y="407984"/>
            <a:ext cx="7947803" cy="456266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88900" indent="0">
              <a:buNone/>
            </a:pPr>
            <a:endParaRPr lang="en-US" sz="12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foo_queue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foo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foo.QueueClient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"https://foo-queue.com"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auth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=credentials)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client: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client.create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  try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      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client.put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message =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          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message: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              break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            print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"Message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{}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{}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.format(message.id,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message.content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process_data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message.content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queue_client.task_done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message,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  except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foo.TimeoutError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01F5C-73F6-4CF7-B65A-F6919CCBC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7115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B6AE-C564-400C-AC4C-BCBFBA0E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210C4-9A75-4DB1-9D39-D28EE517B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2975" y="1287950"/>
            <a:ext cx="5445026" cy="3236100"/>
          </a:xfrm>
        </p:spPr>
        <p:txBody>
          <a:bodyPr/>
          <a:lstStyle/>
          <a:p>
            <a:r>
              <a:rPr lang="en-US" dirty="0"/>
              <a:t>Verify API</a:t>
            </a:r>
          </a:p>
          <a:p>
            <a:pPr lvl="1"/>
            <a:r>
              <a:rPr lang="en-US" dirty="0"/>
              <a:t>Step 1: Compare to other widely used libraries</a:t>
            </a:r>
          </a:p>
          <a:p>
            <a:pPr lvl="1"/>
            <a:r>
              <a:rPr lang="en-US" dirty="0"/>
              <a:t>Step 2: User studies</a:t>
            </a:r>
          </a:p>
          <a:p>
            <a:r>
              <a:rPr lang="en-US" dirty="0"/>
              <a:t>API guidelines</a:t>
            </a:r>
          </a:p>
          <a:p>
            <a:pPr lvl="1"/>
            <a:r>
              <a:rPr lang="en-US" dirty="0"/>
              <a:t>Context managers</a:t>
            </a:r>
          </a:p>
          <a:p>
            <a:pPr lvl="1"/>
            <a:r>
              <a:rPr lang="en-US" dirty="0"/>
              <a:t>Symmetry</a:t>
            </a:r>
          </a:p>
          <a:p>
            <a:pPr lvl="1"/>
            <a:r>
              <a:rPr lang="en-US" dirty="0"/>
              <a:t>Reusing inputs and outputs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Objects and dictionaries</a:t>
            </a:r>
          </a:p>
          <a:p>
            <a:pPr lvl="1"/>
            <a:r>
              <a:rPr lang="en-US" dirty="0" err="1"/>
              <a:t>Iterables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F9F6C-575E-4EB7-A9E5-33790C0A47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B7FEDAE-F512-4458-B018-FD502559A7F9}"/>
              </a:ext>
            </a:extLst>
          </p:cNvPr>
          <p:cNvSpPr txBox="1">
            <a:spLocks/>
          </p:cNvSpPr>
          <p:nvPr/>
        </p:nvSpPr>
        <p:spPr>
          <a:xfrm>
            <a:off x="5152845" y="1289816"/>
            <a:ext cx="4833564" cy="3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Minimization</a:t>
            </a:r>
          </a:p>
          <a:p>
            <a:pPr lvl="1"/>
            <a:r>
              <a:rPr lang="en-US" dirty="0"/>
              <a:t>Naming</a:t>
            </a:r>
          </a:p>
          <a:p>
            <a:pPr lvl="1"/>
            <a:r>
              <a:rPr lang="en-US" dirty="0"/>
              <a:t>Hierarchy</a:t>
            </a:r>
          </a:p>
          <a:p>
            <a:pPr lvl="1"/>
            <a:r>
              <a:rPr lang="en-US" dirty="0"/>
              <a:t>Async APIs</a:t>
            </a:r>
          </a:p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C6D7CA1-3EC1-4057-8641-5E0ABB3EFD94}"/>
              </a:ext>
            </a:extLst>
          </p:cNvPr>
          <p:cNvSpPr txBox="1">
            <a:spLocks/>
          </p:cNvSpPr>
          <p:nvPr/>
        </p:nvSpPr>
        <p:spPr>
          <a:xfrm>
            <a:off x="1410098" y="4275564"/>
            <a:ext cx="5445026" cy="3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r>
              <a:rPr lang="en-US" dirty="0"/>
              <a:t>Documentation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49388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9F36-39FD-477C-A5E1-693F06C5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vs Dictionaries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8D4DB-271C-475D-81BE-A281DAFE436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368371" y="3285479"/>
            <a:ext cx="3530700" cy="3236100"/>
          </a:xfrm>
        </p:spPr>
        <p:txBody>
          <a:bodyPr/>
          <a:lstStyle/>
          <a:p>
            <a:pPr marL="88900" indent="0">
              <a:buNone/>
            </a:pPr>
            <a:r>
              <a:rPr lang="en-US" dirty="0"/>
              <a:t>Objects:</a:t>
            </a:r>
          </a:p>
          <a:p>
            <a:r>
              <a:rPr lang="en-US" dirty="0"/>
              <a:t>Easier to document</a:t>
            </a:r>
          </a:p>
          <a:p>
            <a:r>
              <a:rPr lang="en-US" dirty="0"/>
              <a:t>Better IDE experience</a:t>
            </a:r>
          </a:p>
          <a:p>
            <a:r>
              <a:rPr lang="en-US" dirty="0"/>
              <a:t>Can follow explicit rules</a:t>
            </a:r>
          </a:p>
          <a:p>
            <a:r>
              <a:rPr lang="en-US" dirty="0"/>
              <a:t>No string manipulation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EA3CE-2126-4EE5-8676-C1AB798709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2934C33-17B4-4770-8AD0-AFE3D0BF4C2D}"/>
              </a:ext>
            </a:extLst>
          </p:cNvPr>
          <p:cNvSpPr txBox="1">
            <a:spLocks/>
          </p:cNvSpPr>
          <p:nvPr/>
        </p:nvSpPr>
        <p:spPr>
          <a:xfrm>
            <a:off x="1368371" y="1260374"/>
            <a:ext cx="5989576" cy="307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marL="88900" indent="0">
              <a:buFont typeface="Caveat"/>
              <a:buNone/>
            </a:pPr>
            <a:r>
              <a:rPr lang="en-US" dirty="0"/>
              <a:t>When in doubt – use a dictionary.</a:t>
            </a:r>
          </a:p>
          <a:p>
            <a:r>
              <a:rPr lang="en-US" dirty="0"/>
              <a:t>Convenient language features – comprehensions</a:t>
            </a:r>
          </a:p>
          <a:p>
            <a:r>
              <a:rPr lang="en-US" dirty="0"/>
              <a:t>Familiar, common between libraries</a:t>
            </a:r>
          </a:p>
          <a:p>
            <a:r>
              <a:rPr lang="en-US" dirty="0"/>
              <a:t>More efficient than objects</a:t>
            </a:r>
          </a:p>
          <a:p>
            <a:r>
              <a:rPr lang="en-US" dirty="0"/>
              <a:t>Printable</a:t>
            </a:r>
          </a:p>
          <a:p>
            <a:r>
              <a:rPr lang="en-US" dirty="0"/>
              <a:t>Flexible</a:t>
            </a:r>
          </a:p>
          <a:p>
            <a:pPr marL="88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6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C38C-8909-4331-B884-ABDE201F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both?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B1D71-1755-4E48-AFFA-AC1957506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2974" y="1287950"/>
            <a:ext cx="6928137" cy="3236100"/>
          </a:xfrm>
        </p:spPr>
        <p:txBody>
          <a:bodyPr/>
          <a:lstStyle/>
          <a:p>
            <a:r>
              <a:rPr lang="en-US" dirty="0"/>
              <a:t>We can use an object with a </a:t>
            </a:r>
            <a:r>
              <a:rPr lang="en-US" dirty="0" err="1"/>
              <a:t>dict</a:t>
            </a:r>
            <a:r>
              <a:rPr lang="en-US" dirty="0"/>
              <a:t>-like API</a:t>
            </a:r>
          </a:p>
          <a:p>
            <a:r>
              <a:rPr lang="en-US" dirty="0"/>
              <a:t>All the benefits of a dictionary, but we get to pick and choose which aspects, if any, we want to lock down.</a:t>
            </a:r>
          </a:p>
          <a:p>
            <a:r>
              <a:rPr lang="en-US" dirty="0"/>
              <a:t>We can either implement </a:t>
            </a:r>
            <a:r>
              <a:rPr lang="en-US" dirty="0" err="1"/>
              <a:t>dunder</a:t>
            </a:r>
            <a:r>
              <a:rPr lang="en-US" dirty="0"/>
              <a:t> methods directly on our model, or create a re-usable </a:t>
            </a:r>
            <a:r>
              <a:rPr lang="en-US" dirty="0" err="1"/>
              <a:t>mixin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0FC0F-6DBC-4947-8EE4-DC6CB091B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49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BA2D-DDFD-4002-A026-2654FA3D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642" y="407984"/>
            <a:ext cx="7947803" cy="430898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DictMixin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setitem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getitem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delitem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__str__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has_key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update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*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keys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values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items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01F5C-73F6-4CF7-B65A-F6919CCBC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14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7938-5354-4820-B6B3-0459C3E7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Queue service client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BA2D-DDFD-4002-A026-2654FA3D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642" y="1226634"/>
            <a:ext cx="7947803" cy="195703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Message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DictMixin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sz="11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      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.id = 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kwargs.get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'id’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.content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kwargs.get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'content’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endParaRPr lang="en-US" sz="11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__str__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.id,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'Content'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.content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01F5C-73F6-4CF7-B65A-F6919CCBC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810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BA2D-DDFD-4002-A026-2654FA3D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642" y="407984"/>
            <a:ext cx="7947803" cy="456266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88900" indent="0">
              <a:buNone/>
            </a:pPr>
            <a:endParaRPr lang="en-US" sz="11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foo_queue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foo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foo.QueueClient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"https://foo-queue.com"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auth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=credentials)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client: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client.create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  try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      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client.put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message =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          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message: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              break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            print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(message)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process_data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message.get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"content"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queue_client.task_done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message,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  except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foo.TimeoutError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01F5C-73F6-4CF7-B65A-F6919CCBC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0688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B6AE-C564-400C-AC4C-BCBFBA0E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210C4-9A75-4DB1-9D39-D28EE517B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2975" y="1287950"/>
            <a:ext cx="5445026" cy="3236100"/>
          </a:xfrm>
        </p:spPr>
        <p:txBody>
          <a:bodyPr/>
          <a:lstStyle/>
          <a:p>
            <a:r>
              <a:rPr lang="en-US" dirty="0"/>
              <a:t>Verify API</a:t>
            </a:r>
          </a:p>
          <a:p>
            <a:pPr lvl="1"/>
            <a:r>
              <a:rPr lang="en-US" dirty="0"/>
              <a:t>Step 1: Compare to other widely used libraries</a:t>
            </a:r>
          </a:p>
          <a:p>
            <a:pPr lvl="1"/>
            <a:r>
              <a:rPr lang="en-US" dirty="0"/>
              <a:t>Step 2: User studies</a:t>
            </a:r>
          </a:p>
          <a:p>
            <a:r>
              <a:rPr lang="en-US" dirty="0"/>
              <a:t>API guidelines</a:t>
            </a:r>
          </a:p>
          <a:p>
            <a:pPr lvl="1"/>
            <a:r>
              <a:rPr lang="en-US" dirty="0"/>
              <a:t>Context managers</a:t>
            </a:r>
          </a:p>
          <a:p>
            <a:pPr lvl="1"/>
            <a:r>
              <a:rPr lang="en-US" dirty="0"/>
              <a:t>Symmetry</a:t>
            </a:r>
          </a:p>
          <a:p>
            <a:pPr lvl="1"/>
            <a:r>
              <a:rPr lang="en-US" dirty="0"/>
              <a:t>Reusing inputs and outputs</a:t>
            </a:r>
          </a:p>
          <a:p>
            <a:pPr lvl="1"/>
            <a:r>
              <a:rPr lang="en-US" dirty="0"/>
              <a:t>Objects and dictionaries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Iterables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F9F6C-575E-4EB7-A9E5-33790C0A47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B7FEDAE-F512-4458-B018-FD502559A7F9}"/>
              </a:ext>
            </a:extLst>
          </p:cNvPr>
          <p:cNvSpPr txBox="1">
            <a:spLocks/>
          </p:cNvSpPr>
          <p:nvPr/>
        </p:nvSpPr>
        <p:spPr>
          <a:xfrm>
            <a:off x="5152845" y="1289816"/>
            <a:ext cx="4833564" cy="3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Minimization</a:t>
            </a:r>
          </a:p>
          <a:p>
            <a:pPr lvl="1"/>
            <a:r>
              <a:rPr lang="en-US" dirty="0"/>
              <a:t>Naming</a:t>
            </a:r>
          </a:p>
          <a:p>
            <a:pPr lvl="1"/>
            <a:r>
              <a:rPr lang="en-US" dirty="0"/>
              <a:t>Hierarchy</a:t>
            </a:r>
          </a:p>
          <a:p>
            <a:pPr lvl="1"/>
            <a:r>
              <a:rPr lang="en-US" dirty="0"/>
              <a:t>Async APIs</a:t>
            </a:r>
          </a:p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C6D7CA1-3EC1-4057-8641-5E0ABB3EFD94}"/>
              </a:ext>
            </a:extLst>
          </p:cNvPr>
          <p:cNvSpPr txBox="1">
            <a:spLocks/>
          </p:cNvSpPr>
          <p:nvPr/>
        </p:nvSpPr>
        <p:spPr>
          <a:xfrm>
            <a:off x="1410098" y="4275564"/>
            <a:ext cx="5445026" cy="3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r>
              <a:rPr lang="en-US" dirty="0"/>
              <a:t>Documentation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75337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 library will </a:t>
            </a:r>
            <a:r>
              <a:rPr lang="en-US" dirty="0"/>
              <a:t>not </a:t>
            </a:r>
            <a:r>
              <a:rPr lang="en" dirty="0"/>
              <a:t>be used in isolation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1519100" y="2279990"/>
            <a:ext cx="6939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must write code that plays well with others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90E7-4A3B-41ED-BE18-19884CC1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775" y="113041"/>
            <a:ext cx="7273800" cy="857400"/>
          </a:xfrm>
        </p:spPr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9C1A7-EECC-41AB-963C-903253A25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2975" y="1287950"/>
            <a:ext cx="6738566" cy="3236100"/>
          </a:xfrm>
        </p:spPr>
        <p:txBody>
          <a:bodyPr/>
          <a:lstStyle/>
          <a:p>
            <a:r>
              <a:rPr lang="en-US" dirty="0"/>
              <a:t>Not just lists!</a:t>
            </a:r>
          </a:p>
          <a:p>
            <a:r>
              <a:rPr lang="en-US" dirty="0"/>
              <a:t>Think about whether an </a:t>
            </a:r>
            <a:r>
              <a:rPr lang="en-US" dirty="0" err="1"/>
              <a:t>iterable</a:t>
            </a:r>
            <a:r>
              <a:rPr lang="en-US" dirty="0"/>
              <a:t> pattern could be used for anything where a user is likely to run in a loop.</a:t>
            </a:r>
          </a:p>
          <a:p>
            <a:r>
              <a:rPr lang="en-US" dirty="0"/>
              <a:t>Some examples</a:t>
            </a:r>
          </a:p>
          <a:p>
            <a:pPr lvl="1"/>
            <a:r>
              <a:rPr lang="en-US" dirty="0"/>
              <a:t>Consuming data (e.g. stream)</a:t>
            </a:r>
          </a:p>
          <a:p>
            <a:pPr lvl="1"/>
            <a:r>
              <a:rPr lang="en-US" dirty="0"/>
              <a:t>Producing data (e.g. generator)</a:t>
            </a:r>
          </a:p>
          <a:p>
            <a:pPr lvl="1"/>
            <a:r>
              <a:rPr lang="en-US" dirty="0"/>
              <a:t>Paging through results (e.g. search or query results)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CF2F7-01CD-4FB8-9925-A5DA4ADB4D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000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BA2D-DDFD-4002-A026-2654FA3D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642" y="407984"/>
            <a:ext cx="7947803" cy="456266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88900" indent="0">
              <a:buNone/>
            </a:pPr>
            <a:endParaRPr lang="en-US" sz="11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foo_queue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foo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foo.QueueClient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"https://foo-queue.com"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auth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=credentials)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client: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client.create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  try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      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client.put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message =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          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message: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              break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            print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(message)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process_data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message.get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"content"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queue_client.task_done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message,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  except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foo.TimeoutError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01F5C-73F6-4CF7-B65A-F6919CCBC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6963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7938-5354-4820-B6B3-0459C3E7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Queue service client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BA2D-DDFD-4002-A026-2654FA3D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642" y="1209885"/>
            <a:ext cx="7947803" cy="380384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QueueClient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request_id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 -&gt; Message:</a:t>
            </a:r>
          </a:p>
          <a:p>
            <a:pPr marL="8890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    ...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iter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request_id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 -&gt; 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MessageIter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MessageIter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queue)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MessageIter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client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._client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client</a:t>
            </a: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._queue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queue</a:t>
            </a:r>
          </a:p>
          <a:p>
            <a:pPr marL="88900" indent="0">
              <a:buNone/>
            </a:pPr>
            <a:endParaRPr lang="en-US" sz="11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iter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sz="11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__next__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    message =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client.get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._queue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        if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message:</a:t>
            </a:r>
          </a:p>
          <a:p>
            <a:pPr marL="88900" indent="0">
              <a:buNone/>
            </a:pP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            raise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StopIteration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message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01F5C-73F6-4CF7-B65A-F6919CCBC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872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BA2D-DDFD-4002-A026-2654FA3D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642" y="407984"/>
            <a:ext cx="7947803" cy="456266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88900" indent="0">
              <a:buNone/>
            </a:pPr>
            <a:endParaRPr lang="en-US" sz="14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foo_queue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foo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foo.QueueClient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"https://foo-queue.com"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auth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=credentials)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client: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client.create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    try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        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message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client.iter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            print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(message)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process_data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message.get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'content'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client.task_done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message,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    except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foo.TimeoutError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01F5C-73F6-4CF7-B65A-F6919CCBC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76915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B6AE-C564-400C-AC4C-BCBFBA0E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210C4-9A75-4DB1-9D39-D28EE517B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2975" y="1287950"/>
            <a:ext cx="5445026" cy="3236100"/>
          </a:xfrm>
        </p:spPr>
        <p:txBody>
          <a:bodyPr/>
          <a:lstStyle/>
          <a:p>
            <a:r>
              <a:rPr lang="en-US" dirty="0"/>
              <a:t>Verify API</a:t>
            </a:r>
          </a:p>
          <a:p>
            <a:pPr lvl="1"/>
            <a:r>
              <a:rPr lang="en-US" dirty="0"/>
              <a:t>Step 1: Compare to other widely used libraries</a:t>
            </a:r>
          </a:p>
          <a:p>
            <a:pPr lvl="1"/>
            <a:r>
              <a:rPr lang="en-US" dirty="0"/>
              <a:t>Step 2: User studies</a:t>
            </a:r>
          </a:p>
          <a:p>
            <a:r>
              <a:rPr lang="en-US" dirty="0"/>
              <a:t>API guidelines</a:t>
            </a:r>
          </a:p>
          <a:p>
            <a:pPr lvl="1"/>
            <a:r>
              <a:rPr lang="en-US" dirty="0"/>
              <a:t>Context managers</a:t>
            </a:r>
          </a:p>
          <a:p>
            <a:pPr lvl="1"/>
            <a:r>
              <a:rPr lang="en-US" dirty="0"/>
              <a:t>Symmetry</a:t>
            </a:r>
          </a:p>
          <a:p>
            <a:pPr lvl="1"/>
            <a:r>
              <a:rPr lang="en-US" dirty="0"/>
              <a:t>Reusing inputs and outputs</a:t>
            </a:r>
          </a:p>
          <a:p>
            <a:pPr lvl="1"/>
            <a:r>
              <a:rPr lang="en-US" dirty="0"/>
              <a:t>Objects and dictionaries</a:t>
            </a:r>
          </a:p>
          <a:p>
            <a:pPr lvl="1"/>
            <a:r>
              <a:rPr lang="en-US" dirty="0" err="1"/>
              <a:t>Iterables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F9F6C-575E-4EB7-A9E5-33790C0A47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B7FEDAE-F512-4458-B018-FD502559A7F9}"/>
              </a:ext>
            </a:extLst>
          </p:cNvPr>
          <p:cNvSpPr txBox="1">
            <a:spLocks/>
          </p:cNvSpPr>
          <p:nvPr/>
        </p:nvSpPr>
        <p:spPr>
          <a:xfrm>
            <a:off x="5152845" y="1289816"/>
            <a:ext cx="4833564" cy="3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Minimization</a:t>
            </a:r>
          </a:p>
          <a:p>
            <a:pPr lvl="1"/>
            <a:r>
              <a:rPr lang="en-US" dirty="0"/>
              <a:t>Naming</a:t>
            </a:r>
          </a:p>
          <a:p>
            <a:pPr lvl="1"/>
            <a:r>
              <a:rPr lang="en-US" dirty="0"/>
              <a:t>Hierarchy</a:t>
            </a:r>
          </a:p>
          <a:p>
            <a:pPr lvl="1"/>
            <a:r>
              <a:rPr lang="en-US" dirty="0"/>
              <a:t>Async APIs</a:t>
            </a:r>
          </a:p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C6D7CA1-3EC1-4057-8641-5E0ABB3EFD94}"/>
              </a:ext>
            </a:extLst>
          </p:cNvPr>
          <p:cNvSpPr txBox="1">
            <a:spLocks/>
          </p:cNvSpPr>
          <p:nvPr/>
        </p:nvSpPr>
        <p:spPr>
          <a:xfrm>
            <a:off x="1410098" y="4275564"/>
            <a:ext cx="5445026" cy="3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r>
              <a:rPr lang="en-US" dirty="0"/>
              <a:t>Documentation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893458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2937-76B0-41EA-A357-5B0876F3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method signatures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DA777-A267-45A2-A146-8B64AC491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2975" y="1287950"/>
            <a:ext cx="7056376" cy="3236100"/>
          </a:xfrm>
        </p:spPr>
        <p:txBody>
          <a:bodyPr/>
          <a:lstStyle/>
          <a:p>
            <a:r>
              <a:rPr lang="en-US" dirty="0"/>
              <a:t>Avoid lumping options into a complex object</a:t>
            </a:r>
          </a:p>
          <a:p>
            <a:r>
              <a:rPr lang="en-US" dirty="0"/>
              <a:t>Using keyword arguments makes for cleaner, more readable code</a:t>
            </a:r>
          </a:p>
          <a:p>
            <a:r>
              <a:rPr lang="en-US" dirty="0"/>
              <a:t>Take steps to “encourage” users to use keywords </a:t>
            </a:r>
            <a:r>
              <a:rPr lang="en-US" dirty="0" err="1"/>
              <a:t>args</a:t>
            </a:r>
            <a:endParaRPr lang="en-US" dirty="0"/>
          </a:p>
          <a:p>
            <a:r>
              <a:rPr lang="en-US" dirty="0"/>
              <a:t>If using Python 3 only – use the dedicated syntax</a:t>
            </a:r>
          </a:p>
          <a:p>
            <a:r>
              <a:rPr lang="en-US" dirty="0"/>
              <a:t>Otherwise – roll up less common options into **</a:t>
            </a:r>
            <a:r>
              <a:rPr lang="en-US" dirty="0" err="1"/>
              <a:t>kwargs</a:t>
            </a:r>
            <a:endParaRPr lang="en-US" dirty="0"/>
          </a:p>
          <a:p>
            <a:r>
              <a:rPr lang="en-US" dirty="0"/>
              <a:t>Removing lots of optional settings from the method signature allows the user to focus on what they need to know first</a:t>
            </a:r>
          </a:p>
          <a:p>
            <a:r>
              <a:rPr lang="en-US" dirty="0"/>
              <a:t>Changes to parameters will be non-breaking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9A58B-2414-47C6-BA60-570AAE0AB0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965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7938-5354-4820-B6B3-0459C3E7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Queue service client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BA2D-DDFD-4002-A026-2654FA3D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642" y="1287949"/>
            <a:ext cx="7947803" cy="368086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QueueClient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endpoint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auth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__enter__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__exit__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*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max_length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put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iter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task_done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01F5C-73F6-4CF7-B65A-F6919CCBC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20937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7938-5354-4820-B6B3-0459C3E7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Queue service client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BA2D-DDFD-4002-A026-2654FA3D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642" y="1209885"/>
            <a:ext cx="7947803" cy="380384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88900" indent="0"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QueueClient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 -&gt; Message:</a:t>
            </a:r>
          </a:p>
          <a:p>
            <a:pPr marL="8890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    timeout = 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kwargs.pop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'timeout'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    logging = 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kwargs.pop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'logging'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request_id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kwargs.pop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request_id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01F5C-73F6-4CF7-B65A-F6919CCBC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08156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BA2D-DDFD-4002-A026-2654FA3D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642" y="407984"/>
            <a:ext cx="7947803" cy="456266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foo_queue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foo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foo.QueueClient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"https://foo-queue.com"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auth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=credentials)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client: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client.create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    try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        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message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client.iter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            print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(message)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process_data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message.get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'content'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client.task_done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message,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    except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foo.TimeoutError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01F5C-73F6-4CF7-B65A-F6919CCBC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34876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BC3E-169F-4856-941C-52F9669B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BAB91-05BC-4094-84D2-EAB8B7B01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2975" y="1287950"/>
            <a:ext cx="7056376" cy="3236100"/>
          </a:xfrm>
        </p:spPr>
        <p:txBody>
          <a:bodyPr/>
          <a:lstStyle/>
          <a:p>
            <a:r>
              <a:rPr lang="en-US" dirty="0"/>
              <a:t>Look for common patterns in user code that we can minimize away</a:t>
            </a:r>
          </a:p>
          <a:p>
            <a:r>
              <a:rPr lang="en-US" dirty="0"/>
              <a:t>Common things to look for are loops and repetition</a:t>
            </a:r>
          </a:p>
          <a:p>
            <a:r>
              <a:rPr lang="en-US" dirty="0"/>
              <a:t>Be careful not to minimize to the point of magic</a:t>
            </a:r>
          </a:p>
          <a:p>
            <a:pPr lvl="1"/>
            <a:r>
              <a:rPr lang="en-US" dirty="0"/>
              <a:t>Don’t combine too many steps together – hard to debug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3B31C-0C84-4AC1-BA15-2A2B0D69B5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241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AF0C-93B2-4133-92AD-9BEC59A3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achieve this?  Pythonic API design!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FAEA7-3A2C-40ED-AE67-977C78E66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2974" y="1287950"/>
            <a:ext cx="6470937" cy="3236100"/>
          </a:xfrm>
        </p:spPr>
        <p:txBody>
          <a:bodyPr/>
          <a:lstStyle/>
          <a:p>
            <a:r>
              <a:rPr lang="en-US" dirty="0"/>
              <a:t>We can’t force users to write Pythonic code</a:t>
            </a:r>
          </a:p>
          <a:p>
            <a:pPr lvl="1"/>
            <a:r>
              <a:rPr lang="en-US" dirty="0"/>
              <a:t>But we shouldn’t prevent them from doing so</a:t>
            </a:r>
          </a:p>
          <a:p>
            <a:r>
              <a:rPr lang="en-US" dirty="0"/>
              <a:t>We want to make an API that feels:</a:t>
            </a:r>
          </a:p>
          <a:p>
            <a:pPr lvl="1"/>
            <a:r>
              <a:rPr lang="en-US" dirty="0"/>
              <a:t>Natural: Follow instinctive patterns</a:t>
            </a:r>
          </a:p>
          <a:p>
            <a:pPr lvl="1"/>
            <a:r>
              <a:rPr lang="en-US" dirty="0"/>
              <a:t>Familiar: The use of terms and patterns is recognizable</a:t>
            </a:r>
          </a:p>
          <a:p>
            <a:pPr lvl="1"/>
            <a:r>
              <a:rPr lang="en-US" dirty="0"/>
              <a:t>Intuitive: The conceptual model doesn’t need explanation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3BC22-EA23-4352-A4F4-BC6B80ADB7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853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BA2D-DDFD-4002-A026-2654FA3D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642" y="407984"/>
            <a:ext cx="7947803" cy="456266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foo_queue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foo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foo.QueueClient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"https://foo-queue.com"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auth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=credentials)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client: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client.create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    try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        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message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client.iter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            print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(message)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process_data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message.get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'content'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client.task_done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message,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    except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foo.TimeoutError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01F5C-73F6-4CF7-B65A-F6919CCBC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80337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BA2D-DDFD-4002-A026-2654FA3D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642" y="407984"/>
            <a:ext cx="7947803" cy="456266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foo_queue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foo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foo.QueueClient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"https://foo-queue.com"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auth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=credentials)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client: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client.create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    try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messages = [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*messages)</a:t>
            </a:r>
          </a:p>
          <a:p>
            <a:pPr marL="8890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message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client.iter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            print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(message)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process_data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message.get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'content'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client.task_done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message,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    except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foo.TimeoutError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01F5C-73F6-4CF7-B65A-F6919CCBC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42433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7938-5354-4820-B6B3-0459C3E7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Queue service client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BA2D-DDFD-4002-A026-2654FA3D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642" y="1209885"/>
            <a:ext cx="7947803" cy="380384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88900" indent="0"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QueueClient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put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 *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 -&gt;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    messages = []</a:t>
            </a:r>
          </a:p>
          <a:p>
            <a:pPr marL="88900" indent="0">
              <a:buNone/>
            </a:pP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        for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message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            try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messages.append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message.content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            except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AttributeError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messages.append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(message)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01F5C-73F6-4CF7-B65A-F6919CCBC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77879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B6AE-C564-400C-AC4C-BCBFBA0E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210C4-9A75-4DB1-9D39-D28EE517B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2975" y="1287950"/>
            <a:ext cx="5445026" cy="3236100"/>
          </a:xfrm>
        </p:spPr>
        <p:txBody>
          <a:bodyPr/>
          <a:lstStyle/>
          <a:p>
            <a:r>
              <a:rPr lang="en-US" dirty="0"/>
              <a:t>Verify API</a:t>
            </a:r>
          </a:p>
          <a:p>
            <a:pPr lvl="1"/>
            <a:r>
              <a:rPr lang="en-US" dirty="0"/>
              <a:t>Step 1: Compare to other widely used libraries</a:t>
            </a:r>
          </a:p>
          <a:p>
            <a:pPr lvl="1"/>
            <a:r>
              <a:rPr lang="en-US" dirty="0"/>
              <a:t>Step 2: User studies</a:t>
            </a:r>
          </a:p>
          <a:p>
            <a:r>
              <a:rPr lang="en-US" dirty="0"/>
              <a:t>API guidelines</a:t>
            </a:r>
          </a:p>
          <a:p>
            <a:pPr lvl="1"/>
            <a:r>
              <a:rPr lang="en-US" dirty="0"/>
              <a:t>Context managers</a:t>
            </a:r>
          </a:p>
          <a:p>
            <a:pPr lvl="1"/>
            <a:r>
              <a:rPr lang="en-US" dirty="0"/>
              <a:t>Symmetry</a:t>
            </a:r>
          </a:p>
          <a:p>
            <a:pPr lvl="1"/>
            <a:r>
              <a:rPr lang="en-US" dirty="0"/>
              <a:t>Reusing inputs and outputs</a:t>
            </a:r>
          </a:p>
          <a:p>
            <a:pPr lvl="1"/>
            <a:r>
              <a:rPr lang="en-US" dirty="0"/>
              <a:t>Objects and dictionaries</a:t>
            </a:r>
          </a:p>
          <a:p>
            <a:pPr lvl="1"/>
            <a:r>
              <a:rPr lang="en-US" dirty="0" err="1"/>
              <a:t>Iterables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F9F6C-575E-4EB7-A9E5-33790C0A47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53</a:t>
            </a:fld>
            <a:endParaRPr lang="e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B7FEDAE-F512-4458-B018-FD502559A7F9}"/>
              </a:ext>
            </a:extLst>
          </p:cNvPr>
          <p:cNvSpPr txBox="1">
            <a:spLocks/>
          </p:cNvSpPr>
          <p:nvPr/>
        </p:nvSpPr>
        <p:spPr>
          <a:xfrm>
            <a:off x="5152845" y="1289816"/>
            <a:ext cx="4833564" cy="3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Minimization</a:t>
            </a:r>
          </a:p>
          <a:p>
            <a:pPr lvl="1"/>
            <a:r>
              <a:rPr lang="en-US" dirty="0"/>
              <a:t>Naming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Hierarchy</a:t>
            </a:r>
          </a:p>
          <a:p>
            <a:pPr lvl="1"/>
            <a:r>
              <a:rPr lang="en-US" dirty="0"/>
              <a:t>Async APIs</a:t>
            </a:r>
          </a:p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C6D7CA1-3EC1-4057-8641-5E0ABB3EFD94}"/>
              </a:ext>
            </a:extLst>
          </p:cNvPr>
          <p:cNvSpPr txBox="1">
            <a:spLocks/>
          </p:cNvSpPr>
          <p:nvPr/>
        </p:nvSpPr>
        <p:spPr>
          <a:xfrm>
            <a:off x="1410098" y="4275564"/>
            <a:ext cx="5445026" cy="3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r>
              <a:rPr lang="en-US" dirty="0"/>
              <a:t>Documentation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2179942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7938-5354-4820-B6B3-0459C3E7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Queue service client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BA2D-DDFD-4002-A026-2654FA3D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642" y="1287949"/>
            <a:ext cx="7947803" cy="368086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QueueClient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endpoint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auth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__enter__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__exit__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*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max_length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put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iter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task_done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01F5C-73F6-4CF7-B65A-F6919CCBC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01692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7938-5354-4820-B6B3-0459C3E7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Queue service client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BA2D-DDFD-4002-A026-2654FA3D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642" y="1287949"/>
            <a:ext cx="7947803" cy="368086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QueueClient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endpoint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auth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__enter__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__exit__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*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max_length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put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iter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task_done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01F5C-73F6-4CF7-B65A-F6919CCBC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84773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BA70-BF8F-48A8-8D36-97D08EA9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we use an object hierarchy?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8EC30-D469-405A-A51C-AA85784D8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2974" y="1287950"/>
            <a:ext cx="6850079" cy="3236100"/>
          </a:xfrm>
        </p:spPr>
        <p:txBody>
          <a:bodyPr/>
          <a:lstStyle/>
          <a:p>
            <a:r>
              <a:rPr lang="en-US" dirty="0"/>
              <a:t>The Zen recommends flat structure – so when in doubt, this should be the default.</a:t>
            </a:r>
          </a:p>
          <a:p>
            <a:r>
              <a:rPr lang="en-US" dirty="0"/>
              <a:t>Hierarchy is useful when there is a need to work within a limited scope, for example:</a:t>
            </a:r>
          </a:p>
          <a:p>
            <a:pPr lvl="1"/>
            <a:r>
              <a:rPr lang="en-US" dirty="0"/>
              <a:t>Scoped permissions</a:t>
            </a:r>
          </a:p>
          <a:p>
            <a:pPr lvl="1"/>
            <a:r>
              <a:rPr lang="en-US" dirty="0"/>
              <a:t>Is there a need to work exclusively with child or parent</a:t>
            </a:r>
          </a:p>
          <a:p>
            <a:pPr lvl="1"/>
            <a:r>
              <a:rPr lang="en-US" dirty="0"/>
              <a:t>How are they instantiated</a:t>
            </a:r>
          </a:p>
          <a:p>
            <a:r>
              <a:rPr lang="en-US" dirty="0"/>
              <a:t>Carefully consider the relationships in the hierarchy, and how users will navigate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FB496-A2E3-4D9A-B6C6-87E2214B75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996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7938-5354-4820-B6B3-0459C3E7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Queue service client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BA2D-DDFD-4002-A026-2654FA3D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642" y="1209885"/>
            <a:ext cx="7947803" cy="380384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8890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ServiceClient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endpoint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auth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 -&gt;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QueueClient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QueueClient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.endpoint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.auth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queue)</a:t>
            </a:r>
          </a:p>
          <a:p>
            <a:pPr marL="88900" indent="0">
              <a:buNone/>
            </a:pPr>
            <a:endParaRPr lang="en-US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QueueClient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endpoint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auth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 -&gt;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 -&gt;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endParaRPr lang="en-US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 -&gt; Message:</a:t>
            </a:r>
          </a:p>
          <a:p>
            <a:pPr marL="88900" indent="0">
              <a:buNone/>
            </a:pPr>
            <a:endParaRPr lang="en-US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 -&gt;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MessageIter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endParaRPr lang="en-US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task_done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01F5C-73F6-4CF7-B65A-F6919CCBC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332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BA2D-DDFD-4002-A026-2654FA3D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642" y="407984"/>
            <a:ext cx="7947803" cy="456266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foo_queue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foo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foo.ServiceClient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"https://foo-queue.com"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auth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=credentials)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client: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queue =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client.create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    try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messages = [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queue.put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*messages)</a:t>
            </a:r>
          </a:p>
          <a:p>
            <a:pPr marL="8890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message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client.iter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            print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(message)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process_data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message.get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'content'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client.task_done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(message,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    except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foo.TimeoutError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01F5C-73F6-4CF7-B65A-F6919CCBC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63992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B6AE-C564-400C-AC4C-BCBFBA0E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210C4-9A75-4DB1-9D39-D28EE517B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2975" y="1287950"/>
            <a:ext cx="5445026" cy="3236100"/>
          </a:xfrm>
        </p:spPr>
        <p:txBody>
          <a:bodyPr/>
          <a:lstStyle/>
          <a:p>
            <a:r>
              <a:rPr lang="en-US" dirty="0"/>
              <a:t>Verify API</a:t>
            </a:r>
          </a:p>
          <a:p>
            <a:pPr lvl="1"/>
            <a:r>
              <a:rPr lang="en-US" dirty="0"/>
              <a:t>Step 1: Compare to other widely used libraries</a:t>
            </a:r>
          </a:p>
          <a:p>
            <a:pPr lvl="1"/>
            <a:r>
              <a:rPr lang="en-US" dirty="0"/>
              <a:t>Step 2: User studies</a:t>
            </a:r>
          </a:p>
          <a:p>
            <a:r>
              <a:rPr lang="en-US" dirty="0"/>
              <a:t>API guidelines</a:t>
            </a:r>
          </a:p>
          <a:p>
            <a:pPr lvl="1"/>
            <a:r>
              <a:rPr lang="en-US" dirty="0"/>
              <a:t>Context managers</a:t>
            </a:r>
          </a:p>
          <a:p>
            <a:pPr lvl="1"/>
            <a:r>
              <a:rPr lang="en-US" dirty="0"/>
              <a:t>Symmetry</a:t>
            </a:r>
          </a:p>
          <a:p>
            <a:pPr lvl="1"/>
            <a:r>
              <a:rPr lang="en-US" dirty="0"/>
              <a:t>Reusing inputs and outputs</a:t>
            </a:r>
          </a:p>
          <a:p>
            <a:pPr lvl="1"/>
            <a:r>
              <a:rPr lang="en-US" dirty="0"/>
              <a:t>Objects and dictionaries</a:t>
            </a:r>
          </a:p>
          <a:p>
            <a:pPr lvl="1"/>
            <a:r>
              <a:rPr lang="en-US" dirty="0" err="1"/>
              <a:t>Iterables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F9F6C-575E-4EB7-A9E5-33790C0A47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59</a:t>
            </a:fld>
            <a:endParaRPr lang="e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B7FEDAE-F512-4458-B018-FD502559A7F9}"/>
              </a:ext>
            </a:extLst>
          </p:cNvPr>
          <p:cNvSpPr txBox="1">
            <a:spLocks/>
          </p:cNvSpPr>
          <p:nvPr/>
        </p:nvSpPr>
        <p:spPr>
          <a:xfrm>
            <a:off x="5152845" y="1289816"/>
            <a:ext cx="4833564" cy="3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Minimization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Naming</a:t>
            </a:r>
          </a:p>
          <a:p>
            <a:pPr lvl="1"/>
            <a:r>
              <a:rPr lang="en-US" dirty="0"/>
              <a:t>Hierarchy</a:t>
            </a:r>
          </a:p>
          <a:p>
            <a:pPr lvl="1"/>
            <a:r>
              <a:rPr lang="en-US" dirty="0"/>
              <a:t>Async APIs</a:t>
            </a:r>
          </a:p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C6D7CA1-3EC1-4057-8641-5E0ABB3EFD94}"/>
              </a:ext>
            </a:extLst>
          </p:cNvPr>
          <p:cNvSpPr txBox="1">
            <a:spLocks/>
          </p:cNvSpPr>
          <p:nvPr/>
        </p:nvSpPr>
        <p:spPr>
          <a:xfrm>
            <a:off x="1410098" y="4275564"/>
            <a:ext cx="5445026" cy="3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r>
              <a:rPr lang="en-US" dirty="0"/>
              <a:t>Documentation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6663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B6AE-C564-400C-AC4C-BCBFBA0E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210C4-9A75-4DB1-9D39-D28EE517B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2975" y="1287950"/>
            <a:ext cx="5445026" cy="3236100"/>
          </a:xfrm>
        </p:spPr>
        <p:txBody>
          <a:bodyPr/>
          <a:lstStyle/>
          <a:p>
            <a:r>
              <a:rPr lang="en-US" dirty="0"/>
              <a:t>Verify API</a:t>
            </a:r>
          </a:p>
          <a:p>
            <a:pPr lvl="1"/>
            <a:r>
              <a:rPr lang="en-US" dirty="0"/>
              <a:t>Step 1: Compare to other widely used libraries</a:t>
            </a:r>
          </a:p>
          <a:p>
            <a:pPr lvl="1"/>
            <a:r>
              <a:rPr lang="en-US" dirty="0"/>
              <a:t>Step 2: User studies</a:t>
            </a:r>
          </a:p>
          <a:p>
            <a:r>
              <a:rPr lang="en-US" dirty="0"/>
              <a:t>API guidelines</a:t>
            </a:r>
          </a:p>
          <a:p>
            <a:pPr lvl="1"/>
            <a:r>
              <a:rPr lang="en-US" dirty="0"/>
              <a:t>Context managers</a:t>
            </a:r>
          </a:p>
          <a:p>
            <a:pPr lvl="1"/>
            <a:r>
              <a:rPr lang="en-US" dirty="0"/>
              <a:t>Symmetry</a:t>
            </a:r>
          </a:p>
          <a:p>
            <a:pPr lvl="1"/>
            <a:r>
              <a:rPr lang="en-US" dirty="0"/>
              <a:t>Reusing inputs and outputs</a:t>
            </a:r>
          </a:p>
          <a:p>
            <a:pPr lvl="1"/>
            <a:r>
              <a:rPr lang="en-US" dirty="0"/>
              <a:t>Objects and dictionaries</a:t>
            </a:r>
          </a:p>
          <a:p>
            <a:pPr lvl="1"/>
            <a:r>
              <a:rPr lang="en-US" dirty="0" err="1"/>
              <a:t>Iterables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F9F6C-575E-4EB7-A9E5-33790C0A47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B7FEDAE-F512-4458-B018-FD502559A7F9}"/>
              </a:ext>
            </a:extLst>
          </p:cNvPr>
          <p:cNvSpPr txBox="1">
            <a:spLocks/>
          </p:cNvSpPr>
          <p:nvPr/>
        </p:nvSpPr>
        <p:spPr>
          <a:xfrm>
            <a:off x="5152845" y="1289816"/>
            <a:ext cx="4833564" cy="3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Minimization</a:t>
            </a:r>
          </a:p>
          <a:p>
            <a:pPr lvl="1"/>
            <a:r>
              <a:rPr lang="en-US" dirty="0"/>
              <a:t>Naming</a:t>
            </a:r>
          </a:p>
          <a:p>
            <a:pPr lvl="1"/>
            <a:r>
              <a:rPr lang="en-US" dirty="0"/>
              <a:t>Hierarchy</a:t>
            </a:r>
          </a:p>
          <a:p>
            <a:pPr lvl="1"/>
            <a:r>
              <a:rPr lang="en-US" dirty="0"/>
              <a:t>Async APIs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C6D7CA1-3EC1-4057-8641-5E0ABB3EFD94}"/>
              </a:ext>
            </a:extLst>
          </p:cNvPr>
          <p:cNvSpPr txBox="1">
            <a:spLocks/>
          </p:cNvSpPr>
          <p:nvPr/>
        </p:nvSpPr>
        <p:spPr>
          <a:xfrm>
            <a:off x="1410098" y="4275564"/>
            <a:ext cx="5445026" cy="3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r>
              <a:rPr lang="en-US" dirty="0"/>
              <a:t>Documentation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46216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545D-06B1-4341-993D-D705CA1D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hints for naming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BF5BE-7C02-4768-B98C-834B06ECB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2975" y="1287950"/>
            <a:ext cx="6805474" cy="3236100"/>
          </a:xfrm>
        </p:spPr>
        <p:txBody>
          <a:bodyPr/>
          <a:lstStyle/>
          <a:p>
            <a:r>
              <a:rPr lang="en-US" dirty="0"/>
              <a:t>Names are important.</a:t>
            </a:r>
          </a:p>
          <a:p>
            <a:r>
              <a:rPr lang="en-US" dirty="0"/>
              <a:t>Should be consistent within the library</a:t>
            </a:r>
          </a:p>
          <a:p>
            <a:r>
              <a:rPr lang="en-US" dirty="0"/>
              <a:t>Should be consistent with the extended documentation</a:t>
            </a:r>
          </a:p>
          <a:p>
            <a:pPr lvl="1"/>
            <a:r>
              <a:rPr lang="en-US" dirty="0"/>
              <a:t>Articles, blog posts, conceptual docs</a:t>
            </a:r>
          </a:p>
          <a:p>
            <a:pPr lvl="1"/>
            <a:r>
              <a:rPr lang="en-US" dirty="0"/>
              <a:t>Web portals or other interfaces</a:t>
            </a:r>
          </a:p>
          <a:p>
            <a:pPr lvl="1"/>
            <a:r>
              <a:rPr lang="en-US" dirty="0"/>
              <a:t>Consistent with similar libraries/APIs</a:t>
            </a:r>
          </a:p>
          <a:p>
            <a:r>
              <a:rPr lang="en-US" dirty="0"/>
              <a:t>Should be descriptive</a:t>
            </a:r>
          </a:p>
          <a:p>
            <a:pPr lvl="1"/>
            <a:r>
              <a:rPr lang="en-US" dirty="0"/>
              <a:t>Avoid just using a verb</a:t>
            </a:r>
          </a:p>
          <a:p>
            <a:pPr lvl="1"/>
            <a:r>
              <a:rPr lang="en-US" dirty="0"/>
              <a:t>Don’t force users to consult documentation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3E719-293F-4832-975A-382173ED41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114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7938-5354-4820-B6B3-0459C3E7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Queue service client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BA2D-DDFD-4002-A026-2654FA3D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642" y="1209885"/>
            <a:ext cx="7947803" cy="380384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8890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ServiceClient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endpoint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auth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 -&gt;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QueueClient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QueueClient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.endpoint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.auth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queue)</a:t>
            </a:r>
          </a:p>
          <a:p>
            <a:pPr marL="88900" indent="0">
              <a:buNone/>
            </a:pPr>
            <a:endParaRPr lang="en-US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QueueClient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endpoint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auth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 -&gt;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 -&gt;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endParaRPr lang="en-US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 -&gt; Message:</a:t>
            </a:r>
          </a:p>
          <a:p>
            <a:pPr marL="88900" indent="0">
              <a:buNone/>
            </a:pPr>
            <a:endParaRPr lang="en-US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 -&gt;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MessageIter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endParaRPr lang="en-US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task_done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01F5C-73F6-4CF7-B65A-F6919CCBC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344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7938-5354-4820-B6B3-0459C3E7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Queue service client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BA2D-DDFD-4002-A026-2654FA3D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642" y="1209885"/>
            <a:ext cx="7947803" cy="380384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8890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ServiceClient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endpoint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auth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queue_name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 -&gt;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QueueClient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QueueClient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.endpoint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.auth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queue)</a:t>
            </a:r>
          </a:p>
          <a:p>
            <a:pPr marL="88900" indent="0">
              <a:buNone/>
            </a:pPr>
            <a:endParaRPr lang="en-US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QueueClient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endpoint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auth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queue_name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 -&gt;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put_message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 -&gt;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endParaRPr lang="en-US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get_message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 -&gt; Message:</a:t>
            </a:r>
          </a:p>
          <a:p>
            <a:pPr marL="88900" indent="0">
              <a:buNone/>
            </a:pPr>
            <a:endParaRPr lang="en-US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iter_messages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 -&gt;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MessageIter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endParaRPr lang="en-US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message_done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 -&gt;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01F5C-73F6-4CF7-B65A-F6919CCBC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86572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B6AE-C564-400C-AC4C-BCBFBA0E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210C4-9A75-4DB1-9D39-D28EE517B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2975" y="1287950"/>
            <a:ext cx="5445026" cy="3236100"/>
          </a:xfrm>
        </p:spPr>
        <p:txBody>
          <a:bodyPr/>
          <a:lstStyle/>
          <a:p>
            <a:r>
              <a:rPr lang="en-US" dirty="0"/>
              <a:t>Verify API</a:t>
            </a:r>
          </a:p>
          <a:p>
            <a:pPr lvl="1"/>
            <a:r>
              <a:rPr lang="en-US" dirty="0"/>
              <a:t>Step 1: Compare to other widely used libraries</a:t>
            </a:r>
          </a:p>
          <a:p>
            <a:pPr lvl="1"/>
            <a:r>
              <a:rPr lang="en-US" dirty="0"/>
              <a:t>Step 2: User studies</a:t>
            </a:r>
          </a:p>
          <a:p>
            <a:r>
              <a:rPr lang="en-US" dirty="0"/>
              <a:t>API guidelines</a:t>
            </a:r>
          </a:p>
          <a:p>
            <a:pPr lvl="1"/>
            <a:r>
              <a:rPr lang="en-US" dirty="0"/>
              <a:t>Context managers</a:t>
            </a:r>
          </a:p>
          <a:p>
            <a:pPr lvl="1"/>
            <a:r>
              <a:rPr lang="en-US" dirty="0"/>
              <a:t>Symmetry</a:t>
            </a:r>
          </a:p>
          <a:p>
            <a:pPr lvl="1"/>
            <a:r>
              <a:rPr lang="en-US" dirty="0"/>
              <a:t>Reusing inputs and outputs</a:t>
            </a:r>
          </a:p>
          <a:p>
            <a:pPr lvl="1"/>
            <a:r>
              <a:rPr lang="en-US" dirty="0"/>
              <a:t>Objects and dictionaries</a:t>
            </a:r>
          </a:p>
          <a:p>
            <a:pPr lvl="1"/>
            <a:r>
              <a:rPr lang="en-US" dirty="0" err="1"/>
              <a:t>Iterables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F9F6C-575E-4EB7-A9E5-33790C0A47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63</a:t>
            </a:fld>
            <a:endParaRPr lang="e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B7FEDAE-F512-4458-B018-FD502559A7F9}"/>
              </a:ext>
            </a:extLst>
          </p:cNvPr>
          <p:cNvSpPr txBox="1">
            <a:spLocks/>
          </p:cNvSpPr>
          <p:nvPr/>
        </p:nvSpPr>
        <p:spPr>
          <a:xfrm>
            <a:off x="5152845" y="1289816"/>
            <a:ext cx="4833564" cy="3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Minimization</a:t>
            </a:r>
          </a:p>
          <a:p>
            <a:pPr lvl="1"/>
            <a:r>
              <a:rPr lang="en-US" dirty="0"/>
              <a:t>Naming</a:t>
            </a:r>
          </a:p>
          <a:p>
            <a:pPr lvl="1"/>
            <a:r>
              <a:rPr lang="en-US" dirty="0"/>
              <a:t>Hierarchy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Async APIs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C6D7CA1-3EC1-4057-8641-5E0ABB3EFD94}"/>
              </a:ext>
            </a:extLst>
          </p:cNvPr>
          <p:cNvSpPr txBox="1">
            <a:spLocks/>
          </p:cNvSpPr>
          <p:nvPr/>
        </p:nvSpPr>
        <p:spPr>
          <a:xfrm>
            <a:off x="1410098" y="4275564"/>
            <a:ext cx="5445026" cy="3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r>
              <a:rPr lang="en-US" dirty="0"/>
              <a:t>Documentation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312302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02A8-EFDC-41C8-8723-15ECFB5F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async </a:t>
            </a:r>
            <a:r>
              <a:rPr lang="en-US" dirty="0" err="1"/>
              <a:t>apis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EB469-A65F-47E8-8049-783C75292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2974" y="1287950"/>
            <a:ext cx="6991409" cy="3236100"/>
          </a:xfrm>
        </p:spPr>
        <p:txBody>
          <a:bodyPr/>
          <a:lstStyle/>
          <a:p>
            <a:r>
              <a:rPr lang="en-US" dirty="0"/>
              <a:t>Asynchronous programming is still young in Python</a:t>
            </a:r>
          </a:p>
          <a:p>
            <a:r>
              <a:rPr lang="en-US" dirty="0"/>
              <a:t>Many conventions are still converging in the community </a:t>
            </a:r>
          </a:p>
          <a:p>
            <a:endParaRPr lang="en-US" dirty="0"/>
          </a:p>
          <a:p>
            <a:r>
              <a:rPr lang="en-US" dirty="0"/>
              <a:t>Is your API exclusively async, or does it combine sync and async?</a:t>
            </a:r>
          </a:p>
          <a:p>
            <a:r>
              <a:rPr lang="en-US" dirty="0"/>
              <a:t>How many of each?</a:t>
            </a:r>
          </a:p>
          <a:p>
            <a:pPr lvl="1"/>
            <a:r>
              <a:rPr lang="en-US" dirty="0"/>
              <a:t>Are only a couple async?</a:t>
            </a:r>
          </a:p>
          <a:p>
            <a:pPr lvl="1"/>
            <a:r>
              <a:rPr lang="en-US" dirty="0"/>
              <a:t>Are the async operations different to the sync operations?</a:t>
            </a:r>
          </a:p>
          <a:p>
            <a:pPr lvl="1"/>
            <a:r>
              <a:rPr lang="en-US" dirty="0"/>
              <a:t>Are the async operations duplicates of the sync operations?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93479-CA0B-4878-895C-1DE4CCA6F0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188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02A8-EFDC-41C8-8723-15ECFB5F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async </a:t>
            </a:r>
            <a:r>
              <a:rPr lang="en-US" dirty="0" err="1"/>
              <a:t>apis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EB469-A65F-47E8-8049-783C75292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2974" y="1287950"/>
            <a:ext cx="6991409" cy="3236100"/>
          </a:xfrm>
        </p:spPr>
        <p:txBody>
          <a:bodyPr/>
          <a:lstStyle/>
          <a:p>
            <a:r>
              <a:rPr lang="en-US" dirty="0"/>
              <a:t>If you have a pure async API, don’t adopt any specific naming</a:t>
            </a:r>
          </a:p>
          <a:p>
            <a:r>
              <a:rPr lang="en-US" dirty="0"/>
              <a:t>If you only have one or two async calls, combine with sync calls</a:t>
            </a:r>
          </a:p>
          <a:p>
            <a:pPr lvl="1"/>
            <a:r>
              <a:rPr lang="en-US" dirty="0"/>
              <a:t>Identify with a prefix/suffix</a:t>
            </a:r>
          </a:p>
          <a:p>
            <a:pPr marL="88900" indent="0">
              <a:buNone/>
            </a:pPr>
            <a:endParaRPr lang="en-US" dirty="0"/>
          </a:p>
          <a:p>
            <a:r>
              <a:rPr lang="en-US" dirty="0"/>
              <a:t>If you have many async APIs, create a separate async namespace with identical naming</a:t>
            </a:r>
          </a:p>
          <a:p>
            <a:r>
              <a:rPr lang="en-US" dirty="0"/>
              <a:t>Makes it very easy to move code between sync and async</a:t>
            </a:r>
          </a:p>
          <a:p>
            <a:r>
              <a:rPr lang="en-US" dirty="0"/>
              <a:t>Simply use conditional imports to support Python 2.7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93479-CA0B-4878-895C-1DE4CCA6F0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976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BA2D-DDFD-4002-A026-2654FA3D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642" y="407984"/>
            <a:ext cx="7947803" cy="456266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88900" indent="0">
              <a:buNone/>
            </a:pPr>
            <a:endParaRPr lang="en-US" sz="16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foo_queue.aio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foo_async</a:t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async with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foo_async.ServiceClient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client:</a:t>
            </a:r>
          </a:p>
          <a:p>
            <a:pPr marL="889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queue =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client.create_queue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    try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messages = [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  <a:p>
            <a:pPr marL="889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await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queue.put_message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*messages)</a:t>
            </a:r>
          </a:p>
          <a:p>
            <a:pPr marL="88900" indent="0"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       async 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message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client.iter_messages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pPr marL="88900" indent="0">
              <a:buNone/>
            </a:pP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          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(message)</a:t>
            </a:r>
          </a:p>
          <a:p>
            <a:pPr marL="889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await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process_data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message.get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'content'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889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await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client.message_done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(message,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    except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foo.TimeoutError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01F5C-73F6-4CF7-B65A-F6919CCBC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66788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B6AE-C564-400C-AC4C-BCBFBA0E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210C4-9A75-4DB1-9D39-D28EE517B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2975" y="1287950"/>
            <a:ext cx="5445026" cy="3236100"/>
          </a:xfrm>
        </p:spPr>
        <p:txBody>
          <a:bodyPr/>
          <a:lstStyle/>
          <a:p>
            <a:r>
              <a:rPr lang="en-US" dirty="0"/>
              <a:t>Verify API</a:t>
            </a:r>
          </a:p>
          <a:p>
            <a:pPr lvl="1"/>
            <a:r>
              <a:rPr lang="en-US" dirty="0"/>
              <a:t>Step 1: Compare to other widely used libraries</a:t>
            </a:r>
          </a:p>
          <a:p>
            <a:pPr lvl="1"/>
            <a:r>
              <a:rPr lang="en-US" dirty="0"/>
              <a:t>Step 2: User studies</a:t>
            </a:r>
          </a:p>
          <a:p>
            <a:r>
              <a:rPr lang="en-US" dirty="0"/>
              <a:t>API guidelines</a:t>
            </a:r>
          </a:p>
          <a:p>
            <a:pPr lvl="1"/>
            <a:r>
              <a:rPr lang="en-US" dirty="0"/>
              <a:t>Context managers</a:t>
            </a:r>
          </a:p>
          <a:p>
            <a:pPr lvl="1"/>
            <a:r>
              <a:rPr lang="en-US" dirty="0"/>
              <a:t>Symmetry</a:t>
            </a:r>
          </a:p>
          <a:p>
            <a:pPr lvl="1"/>
            <a:r>
              <a:rPr lang="en-US" dirty="0"/>
              <a:t>Reusing inputs and outputs</a:t>
            </a:r>
          </a:p>
          <a:p>
            <a:pPr lvl="1"/>
            <a:r>
              <a:rPr lang="en-US" dirty="0"/>
              <a:t>Objects and dictionaries</a:t>
            </a:r>
          </a:p>
          <a:p>
            <a:pPr lvl="1"/>
            <a:r>
              <a:rPr lang="en-US" dirty="0" err="1"/>
              <a:t>Iterables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F9F6C-575E-4EB7-A9E5-33790C0A47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67</a:t>
            </a:fld>
            <a:endParaRPr lang="e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B7FEDAE-F512-4458-B018-FD502559A7F9}"/>
              </a:ext>
            </a:extLst>
          </p:cNvPr>
          <p:cNvSpPr txBox="1">
            <a:spLocks/>
          </p:cNvSpPr>
          <p:nvPr/>
        </p:nvSpPr>
        <p:spPr>
          <a:xfrm>
            <a:off x="5152845" y="1289816"/>
            <a:ext cx="4833564" cy="3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Minimization</a:t>
            </a:r>
          </a:p>
          <a:p>
            <a:pPr lvl="1"/>
            <a:r>
              <a:rPr lang="en-US" dirty="0"/>
              <a:t>Naming</a:t>
            </a:r>
          </a:p>
          <a:p>
            <a:pPr lvl="1"/>
            <a:r>
              <a:rPr lang="en-US" dirty="0"/>
              <a:t>Hierarchy</a:t>
            </a:r>
          </a:p>
          <a:p>
            <a:pPr lvl="1"/>
            <a:r>
              <a:rPr lang="en-US" dirty="0"/>
              <a:t>Async APIs</a:t>
            </a:r>
          </a:p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C6D7CA1-3EC1-4057-8641-5E0ABB3EFD94}"/>
              </a:ext>
            </a:extLst>
          </p:cNvPr>
          <p:cNvSpPr txBox="1">
            <a:spLocks/>
          </p:cNvSpPr>
          <p:nvPr/>
        </p:nvSpPr>
        <p:spPr>
          <a:xfrm>
            <a:off x="1410098" y="4275564"/>
            <a:ext cx="5445026" cy="3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Documentation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740249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F6C1-88EF-4911-BC02-6FD8944A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for documentation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95516-D8C3-42D3-A7C6-593AEC28A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2974" y="1287950"/>
            <a:ext cx="6811049" cy="3236100"/>
          </a:xfrm>
        </p:spPr>
        <p:txBody>
          <a:bodyPr/>
          <a:lstStyle/>
          <a:p>
            <a:r>
              <a:rPr lang="en-US" dirty="0"/>
              <a:t>Add type hints – but use protocols rather the complex types</a:t>
            </a:r>
          </a:p>
          <a:p>
            <a:r>
              <a:rPr lang="en-US" dirty="0"/>
              <a:t>Use Sphinx and auto-doc</a:t>
            </a:r>
          </a:p>
          <a:p>
            <a:pPr lvl="1"/>
            <a:r>
              <a:rPr lang="en-US" dirty="0"/>
              <a:t>All public functions should have a </a:t>
            </a:r>
            <a:r>
              <a:rPr lang="en-US" dirty="0" err="1"/>
              <a:t>Sphix</a:t>
            </a:r>
            <a:r>
              <a:rPr lang="en-US" dirty="0"/>
              <a:t>-formatted docstring</a:t>
            </a:r>
          </a:p>
          <a:p>
            <a:r>
              <a:rPr lang="en-US" dirty="0"/>
              <a:t>Don’t forget to document private functions</a:t>
            </a:r>
          </a:p>
          <a:p>
            <a:r>
              <a:rPr lang="en-US" dirty="0"/>
              <a:t>The README file in the repo was the first stop for docs</a:t>
            </a:r>
          </a:p>
          <a:p>
            <a:r>
              <a:rPr lang="en-US" dirty="0"/>
              <a:t>Make sure your README has:</a:t>
            </a:r>
          </a:p>
          <a:p>
            <a:pPr lvl="1"/>
            <a:r>
              <a:rPr lang="en-US" dirty="0"/>
              <a:t>First steps for getting setup and hero scenarios</a:t>
            </a:r>
          </a:p>
          <a:p>
            <a:pPr lvl="1"/>
            <a:r>
              <a:rPr lang="en-US" dirty="0" err="1"/>
              <a:t>Copy+Pastable</a:t>
            </a:r>
            <a:r>
              <a:rPr lang="en-US" dirty="0"/>
              <a:t> snippets. </a:t>
            </a:r>
          </a:p>
          <a:p>
            <a:pPr lvl="1"/>
            <a:r>
              <a:rPr lang="en-US" dirty="0"/>
              <a:t>Links to full reference documentation, samples, articles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F4BD1-D487-4432-BBB4-F2E0F65CF8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482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7938-5354-4820-B6B3-0459C3E7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Queue service client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BA2D-DDFD-4002-A026-2654FA3D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642" y="1209885"/>
            <a:ext cx="7947803" cy="380384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QueueClient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endParaRPr lang="en-US" sz="1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iter_messages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-&gt;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Iterable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[Message]:</a:t>
            </a:r>
          </a:p>
          <a:p>
            <a:pPr marL="88900" indent="0">
              <a:buNone/>
            </a:pP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"""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Iterate through the messages in the queue.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Each message will need to be followed up with a :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func:task_done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operation in order to explicitly clear it from the queue.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:returns: A Message iterator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: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rtype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MessageIter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"""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01F5C-73F6-4CF7-B65A-F6919CCBC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263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7938-5354-4820-B6B3-0459C3E7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Queue service client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BA2D-DDFD-4002-A026-2654FA3D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074" y="1287949"/>
            <a:ext cx="8284010" cy="368086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QueueClient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endpoint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auth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config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proxy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queue_name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max_length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request_id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add_message_to_queue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request_id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get_message_from_queue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request_id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clear_message_from_queue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message_id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request_id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close_connection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request_id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sz="11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sz="11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Message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    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content =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01F5C-73F6-4CF7-B65A-F6919CCBC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272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B6AE-C564-400C-AC4C-BCBFBA0E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210C4-9A75-4DB1-9D39-D28EE517B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2975" y="1287950"/>
            <a:ext cx="5445026" cy="3236100"/>
          </a:xfrm>
        </p:spPr>
        <p:txBody>
          <a:bodyPr/>
          <a:lstStyle/>
          <a:p>
            <a:r>
              <a:rPr lang="en-US" dirty="0"/>
              <a:t>Verify API</a:t>
            </a:r>
          </a:p>
          <a:p>
            <a:pPr lvl="1"/>
            <a:r>
              <a:rPr lang="en-US" dirty="0"/>
              <a:t>Step 1: Compare to other widely used libraries</a:t>
            </a:r>
          </a:p>
          <a:p>
            <a:pPr lvl="1"/>
            <a:r>
              <a:rPr lang="en-US" dirty="0"/>
              <a:t>Step 2: User studies</a:t>
            </a:r>
          </a:p>
          <a:p>
            <a:r>
              <a:rPr lang="en-US" dirty="0"/>
              <a:t>API guidelines</a:t>
            </a:r>
          </a:p>
          <a:p>
            <a:pPr lvl="1"/>
            <a:r>
              <a:rPr lang="en-US" dirty="0"/>
              <a:t>Context managers</a:t>
            </a:r>
          </a:p>
          <a:p>
            <a:pPr lvl="1"/>
            <a:r>
              <a:rPr lang="en-US" dirty="0"/>
              <a:t>Symmetry</a:t>
            </a:r>
          </a:p>
          <a:p>
            <a:pPr lvl="1"/>
            <a:r>
              <a:rPr lang="en-US" dirty="0"/>
              <a:t>Reusing inputs and outputs</a:t>
            </a:r>
          </a:p>
          <a:p>
            <a:pPr lvl="1"/>
            <a:r>
              <a:rPr lang="en-US" dirty="0"/>
              <a:t>Objects and dictionaries</a:t>
            </a:r>
          </a:p>
          <a:p>
            <a:pPr lvl="1"/>
            <a:r>
              <a:rPr lang="en-US" dirty="0" err="1"/>
              <a:t>Iterables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F9F6C-575E-4EB7-A9E5-33790C0A47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70</a:t>
            </a:fld>
            <a:endParaRPr lang="e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B7FEDAE-F512-4458-B018-FD502559A7F9}"/>
              </a:ext>
            </a:extLst>
          </p:cNvPr>
          <p:cNvSpPr txBox="1">
            <a:spLocks/>
          </p:cNvSpPr>
          <p:nvPr/>
        </p:nvSpPr>
        <p:spPr>
          <a:xfrm>
            <a:off x="5152845" y="1289816"/>
            <a:ext cx="4833564" cy="3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Minimization</a:t>
            </a:r>
          </a:p>
          <a:p>
            <a:pPr lvl="1"/>
            <a:r>
              <a:rPr lang="en-US" dirty="0"/>
              <a:t>Naming</a:t>
            </a:r>
          </a:p>
          <a:p>
            <a:pPr lvl="1"/>
            <a:r>
              <a:rPr lang="en-US" dirty="0"/>
              <a:t>Hierarchy</a:t>
            </a:r>
          </a:p>
          <a:p>
            <a:pPr lvl="1"/>
            <a:r>
              <a:rPr lang="en-US" dirty="0"/>
              <a:t>Async APIs</a:t>
            </a:r>
          </a:p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C6D7CA1-3EC1-4057-8641-5E0ABB3EFD94}"/>
              </a:ext>
            </a:extLst>
          </p:cNvPr>
          <p:cNvSpPr txBox="1">
            <a:spLocks/>
          </p:cNvSpPr>
          <p:nvPr/>
        </p:nvSpPr>
        <p:spPr>
          <a:xfrm>
            <a:off x="1410098" y="4275564"/>
            <a:ext cx="5445026" cy="3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r>
              <a:rPr lang="en-US" dirty="0"/>
              <a:t>Documentation</a:t>
            </a:r>
          </a:p>
          <a:p>
            <a:r>
              <a:rPr lang="en-US" dirty="0">
                <a:solidFill>
                  <a:srgbClr val="FF0000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32647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17BA9-E19F-47FE-8B1F-2223BF70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we learned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EC867-7818-4E44-88CC-CA1FB37C5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2974" y="1287950"/>
            <a:ext cx="6192157" cy="3236100"/>
          </a:xfrm>
        </p:spPr>
        <p:txBody>
          <a:bodyPr/>
          <a:lstStyle/>
          <a:p>
            <a:r>
              <a:rPr lang="en-US" dirty="0"/>
              <a:t>Test your API design with real world scenarios</a:t>
            </a:r>
          </a:p>
          <a:p>
            <a:pPr lvl="1"/>
            <a:r>
              <a:rPr lang="en-US" dirty="0"/>
              <a:t>Observe users trying to use it</a:t>
            </a:r>
          </a:p>
          <a:p>
            <a:r>
              <a:rPr lang="en-US" dirty="0"/>
              <a:t>Design your API from the “ideal user experience”</a:t>
            </a:r>
          </a:p>
          <a:p>
            <a:r>
              <a:rPr lang="en-US" dirty="0"/>
              <a:t>Guide users progressively down the rabbit-hole</a:t>
            </a:r>
          </a:p>
          <a:p>
            <a:pPr lvl="1"/>
            <a:r>
              <a:rPr lang="en-US" dirty="0"/>
              <a:t>Present APIs with minimum complexity</a:t>
            </a:r>
          </a:p>
          <a:p>
            <a:pPr lvl="1"/>
            <a:r>
              <a:rPr lang="en-US" dirty="0"/>
              <a:t>Complexity available on-demand</a:t>
            </a:r>
          </a:p>
          <a:p>
            <a:r>
              <a:rPr lang="en-US" dirty="0"/>
              <a:t>The readme was the first stop when users needed answers.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7DEA6-F561-494A-8E08-DF92586399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078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4B30-E7F1-4BF8-B52F-C798D8D2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is “ideal end user experience”?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10F87-D20D-4D95-AAE8-609D67C97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2975" y="1287950"/>
            <a:ext cx="7117708" cy="3236100"/>
          </a:xfrm>
        </p:spPr>
        <p:txBody>
          <a:bodyPr/>
          <a:lstStyle/>
          <a:p>
            <a:r>
              <a:rPr lang="en-US" dirty="0"/>
              <a:t>What does the Zen say? (“import this”)</a:t>
            </a:r>
          </a:p>
          <a:p>
            <a:pPr lvl="1"/>
            <a:r>
              <a:rPr lang="en-US" dirty="0"/>
              <a:t>Readability counts</a:t>
            </a:r>
          </a:p>
          <a:p>
            <a:pPr lvl="1"/>
            <a:r>
              <a:rPr lang="en-US" dirty="0"/>
              <a:t>Simple is better than complicated</a:t>
            </a:r>
          </a:p>
          <a:p>
            <a:pPr lvl="1"/>
            <a:r>
              <a:rPr lang="en-US" dirty="0"/>
              <a:t>There should be one obvious way to do it</a:t>
            </a:r>
          </a:p>
          <a:p>
            <a:pPr lvl="1"/>
            <a:r>
              <a:rPr lang="en-US" dirty="0"/>
              <a:t>Namespaces are one honking great idea</a:t>
            </a:r>
          </a:p>
          <a:p>
            <a:r>
              <a:rPr lang="en-US" dirty="0"/>
              <a:t>Can the user make use of built-in convenience tools?</a:t>
            </a:r>
          </a:p>
          <a:p>
            <a:pPr lvl="1"/>
            <a:r>
              <a:rPr lang="en-US" dirty="0"/>
              <a:t>List/dictionary comprehensions</a:t>
            </a:r>
          </a:p>
          <a:p>
            <a:pPr lvl="1"/>
            <a:r>
              <a:rPr lang="en-US" dirty="0"/>
              <a:t>Iterators and generators</a:t>
            </a:r>
          </a:p>
          <a:p>
            <a:r>
              <a:rPr lang="en-US" dirty="0"/>
              <a:t>Is the user forced to transform data in order to move between common libraries?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74057-0889-453A-BD8D-0E062C5349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6CC2DC"/>
                </a:solidFill>
                <a:effectLst/>
                <a:uLnTx/>
                <a:uFillTx/>
                <a:latin typeface="Caveat"/>
                <a:sym typeface="Cavea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72</a:t>
            </a:fld>
            <a:endParaRPr kumimoji="0" lang="en" sz="1400" b="0" i="0" u="none" strike="noStrike" kern="0" cap="none" spc="0" normalizeH="0" baseline="0" noProof="0">
              <a:ln>
                <a:noFill/>
              </a:ln>
              <a:solidFill>
                <a:srgbClr val="6CC2DC"/>
              </a:solidFill>
              <a:effectLst/>
              <a:uLnTx/>
              <a:uFillTx/>
              <a:latin typeface="Caveat"/>
              <a:sym typeface="Caveat"/>
            </a:endParaRPr>
          </a:p>
        </p:txBody>
      </p:sp>
    </p:spTree>
    <p:extLst>
      <p:ext uri="{BB962C8B-B14F-4D97-AF65-F5344CB8AC3E}">
        <p14:creationId xmlns:p14="http://schemas.microsoft.com/office/powerpoint/2010/main" val="41822266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BA2D-DDFD-4002-A026-2654FA3D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642" y="407984"/>
            <a:ext cx="7947803" cy="456266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foo_queue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foo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client =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foo.QueueClient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"https://queue.com"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auth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=credentials)</a:t>
            </a:r>
          </a:p>
          <a:p>
            <a:pPr marL="88900" indent="0">
              <a:buNone/>
            </a:pP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client.create_queue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    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client.add_message_to_queue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message =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client.get_message_from_queue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message: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        break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"Message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{}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{}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.format(message.id,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message.content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process_data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message.content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queue_client.clear_message_from_queue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message.id,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except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foo.TimeoutError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...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finally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queue_client.close_connection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01F5C-73F6-4CF7-B65A-F6919CCBC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95288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BA2D-DDFD-4002-A026-2654FA3D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642" y="407984"/>
            <a:ext cx="7947803" cy="456266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88900" indent="0">
              <a:buNone/>
            </a:pPr>
            <a:endParaRPr lang="en-US" sz="14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foo_queue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foo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foo.ServiceClient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"https://foo-queue.com"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auth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=credentials)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client: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queue =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client.create_queue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    try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messages = [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queue.put_message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*messages)</a:t>
            </a:r>
          </a:p>
          <a:p>
            <a:pPr marL="8890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message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client.iter_messages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            print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(message)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process_data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message.get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'content'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client.message_done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(message,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    except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foo.TimeoutError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01F5C-73F6-4CF7-B65A-F6919CCBC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88964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BA2D-DDFD-4002-A026-2654FA3D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074" y="295507"/>
            <a:ext cx="8284010" cy="467330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88900" indent="0">
              <a:buNone/>
            </a:pPr>
            <a:endParaRPr lang="en-US" sz="11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QueueClient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endpoint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auth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config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proxy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queue_name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max_length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request_id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request_id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add_message_to_queue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request_id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get_message_from_queue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request_id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clear_message_from_queue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message_id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timeout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logging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request_id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close_connection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sz="11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sz="11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Message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    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content =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01F5C-73F6-4CF7-B65A-F6919CCBC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50592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BA2D-DDFD-4002-A026-2654FA3D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074" y="295507"/>
            <a:ext cx="8284010" cy="467330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88900" indent="0">
              <a:buNone/>
            </a:pP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4EC9B0"/>
                </a:solidFill>
                <a:latin typeface="Consolas" panose="020B0609020204030204" pitchFamily="49" charset="0"/>
              </a:rPr>
              <a:t>ServiceClient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endpoint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auth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__enter__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__exit__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, *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create_queue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queue_name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 -&gt; 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QueueClient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endParaRPr lang="en-U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sz="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4EC9B0"/>
                </a:solidFill>
                <a:latin typeface="Consolas" panose="020B0609020204030204" pitchFamily="49" charset="0"/>
              </a:rPr>
              <a:t>QueueClient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endpoint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auth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queue_name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 -&gt; 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endParaRPr lang="en-U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put_message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 -&gt; 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endParaRPr lang="en-US" sz="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get_message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 -&gt; Message:</a:t>
            </a:r>
          </a:p>
          <a:p>
            <a:pPr marL="88900" indent="0">
              <a:buNone/>
            </a:pPr>
            <a:endParaRPr lang="en-US" sz="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iter_messages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 -&gt; 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Iterable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[Message]:</a:t>
            </a:r>
            <a:endParaRPr lang="en-US" sz="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sz="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message_done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 -&gt; 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endParaRPr lang="en-US" sz="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4EC9B0"/>
                </a:solidFill>
                <a:latin typeface="Consolas" panose="020B0609020204030204" pitchFamily="49" charset="0"/>
              </a:rPr>
              <a:t>Message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4EC9B0"/>
                </a:solidFill>
                <a:latin typeface="Consolas" panose="020B0609020204030204" pitchFamily="49" charset="0"/>
              </a:rPr>
              <a:t>DictMixin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sz="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, **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        self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.id = 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kwargs.get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'id’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.content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kwargs.get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'content’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endParaRPr lang="en-US" sz="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__str__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</a:rPr>
              <a:t>        return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.id,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'content'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.content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pPr marL="88900" indent="0">
              <a:buNone/>
            </a:pPr>
            <a:endParaRPr lang="en-U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4EC9B0"/>
                </a:solidFill>
                <a:latin typeface="Consolas" panose="020B0609020204030204" pitchFamily="49" charset="0"/>
              </a:rPr>
              <a:t>MessageIter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endParaRPr lang="en-U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client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queue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sz="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iter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sz="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    def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__next__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endParaRPr lang="en-US" sz="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01F5C-73F6-4CF7-B65A-F6919CCBC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16396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Writing </a:t>
            </a:r>
            <a:r>
              <a:rPr lang="en-US" dirty="0"/>
              <a:t>an API that’s convenient for others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1519100" y="2279990"/>
            <a:ext cx="6939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Will likely be very inconvenient for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90780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But, </a:t>
            </a:r>
            <a:r>
              <a:rPr lang="en" dirty="0"/>
              <a:t>writing </a:t>
            </a:r>
            <a:r>
              <a:rPr lang="en-US" dirty="0"/>
              <a:t>an API that’s </a:t>
            </a:r>
            <a:r>
              <a:rPr lang="en-US" sz="3600" i="1" dirty="0"/>
              <a:t>inconvenient</a:t>
            </a:r>
            <a:r>
              <a:rPr lang="en-US" dirty="0"/>
              <a:t>  for others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1519100" y="2279990"/>
            <a:ext cx="6939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Costs people time - people wont use 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09859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 idx="4294967295"/>
          </p:nvPr>
        </p:nvSpPr>
        <p:spPr>
          <a:xfrm>
            <a:off x="1869600" y="1028875"/>
            <a:ext cx="1411500" cy="687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Thanks!</a:t>
            </a:r>
            <a:endParaRPr sz="4800" dirty="0"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294967295"/>
          </p:nvPr>
        </p:nvSpPr>
        <p:spPr>
          <a:xfrm>
            <a:off x="1925050" y="2401974"/>
            <a:ext cx="5354400" cy="25770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Anna Tisch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hlinkClick r:id="rId3"/>
              </a:rPr>
              <a:t>anna.tisch@microsoft.com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 err="1"/>
              <a:t>annatisch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3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4800"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800" dirty="0"/>
              <a:t>Presentation template by </a:t>
            </a:r>
            <a:r>
              <a:rPr lang="en-US" sz="1800" u="sng" dirty="0" err="1">
                <a:hlinkClick r:id="rId4"/>
              </a:rPr>
              <a:t>SlidesCarnival</a:t>
            </a: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BA2D-DDFD-4002-A026-2654FA3D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642" y="407984"/>
            <a:ext cx="7947803" cy="456266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88900" indent="0">
              <a:buNone/>
            </a:pPr>
            <a:endParaRPr lang="en-US" sz="11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foo_queue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foo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client =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foo.QueueClient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"https://queue.com"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auth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=credentials)</a:t>
            </a:r>
          </a:p>
          <a:p>
            <a:pPr marL="88900" indent="0">
              <a:buNone/>
            </a:pP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client.create_queue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  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client.add_message_to_queue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endParaRPr lang="en-US" sz="12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  while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message =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client.get_message_from_queue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      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message: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            break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"Message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{}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{}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.format(message.id,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message.content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process_data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message.content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client.clear_message_from_queue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my_queue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message.id,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except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foo.TimeoutError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...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finally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client.close_connection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01F5C-73F6-4CF7-B65A-F6919CCBC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009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B6AE-C564-400C-AC4C-BCBFBA0E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210C4-9A75-4DB1-9D39-D28EE517B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2975" y="1287950"/>
            <a:ext cx="5445026" cy="3236100"/>
          </a:xfrm>
        </p:spPr>
        <p:txBody>
          <a:bodyPr/>
          <a:lstStyle/>
          <a:p>
            <a:r>
              <a:rPr lang="en-US" dirty="0"/>
              <a:t>Verify API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Step 1: Compare to other widely used libraries</a:t>
            </a:r>
          </a:p>
          <a:p>
            <a:pPr lvl="1"/>
            <a:r>
              <a:rPr lang="en-US" dirty="0"/>
              <a:t>Step 2: User studies</a:t>
            </a:r>
          </a:p>
          <a:p>
            <a:r>
              <a:rPr lang="en-US" dirty="0"/>
              <a:t>API guidelines</a:t>
            </a:r>
          </a:p>
          <a:p>
            <a:pPr lvl="1"/>
            <a:r>
              <a:rPr lang="en-US" dirty="0"/>
              <a:t>Context managers</a:t>
            </a:r>
          </a:p>
          <a:p>
            <a:pPr lvl="1"/>
            <a:r>
              <a:rPr lang="en-US" dirty="0"/>
              <a:t>Symmetry</a:t>
            </a:r>
          </a:p>
          <a:p>
            <a:pPr lvl="1"/>
            <a:r>
              <a:rPr lang="en-US" dirty="0"/>
              <a:t>Reusing inputs and outputs</a:t>
            </a:r>
          </a:p>
          <a:p>
            <a:pPr lvl="1"/>
            <a:r>
              <a:rPr lang="en-US" dirty="0"/>
              <a:t>Objects and dictionaries</a:t>
            </a:r>
          </a:p>
          <a:p>
            <a:pPr lvl="1"/>
            <a:r>
              <a:rPr lang="en-US" dirty="0" err="1"/>
              <a:t>Iterables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F9F6C-575E-4EB7-A9E5-33790C0A47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B7FEDAE-F512-4458-B018-FD502559A7F9}"/>
              </a:ext>
            </a:extLst>
          </p:cNvPr>
          <p:cNvSpPr txBox="1">
            <a:spLocks/>
          </p:cNvSpPr>
          <p:nvPr/>
        </p:nvSpPr>
        <p:spPr>
          <a:xfrm>
            <a:off x="5152845" y="1289816"/>
            <a:ext cx="4833564" cy="3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Minimization</a:t>
            </a:r>
          </a:p>
          <a:p>
            <a:pPr lvl="1"/>
            <a:r>
              <a:rPr lang="en-US" dirty="0"/>
              <a:t>Naming</a:t>
            </a:r>
          </a:p>
          <a:p>
            <a:pPr lvl="1"/>
            <a:r>
              <a:rPr lang="en-US" dirty="0"/>
              <a:t>Hierarchy</a:t>
            </a:r>
          </a:p>
          <a:p>
            <a:pPr lvl="1"/>
            <a:r>
              <a:rPr lang="en-US" dirty="0"/>
              <a:t>Package structure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C6D7CA1-3EC1-4057-8641-5E0ABB3EFD94}"/>
              </a:ext>
            </a:extLst>
          </p:cNvPr>
          <p:cNvSpPr txBox="1">
            <a:spLocks/>
          </p:cNvSpPr>
          <p:nvPr/>
        </p:nvSpPr>
        <p:spPr>
          <a:xfrm>
            <a:off x="1410098" y="4275564"/>
            <a:ext cx="5445026" cy="3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 b="0" i="0" u="none" strike="noStrike" cap="none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r>
              <a:rPr lang="en-US" dirty="0"/>
              <a:t>Documentation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62365498"/>
      </p:ext>
    </p:extLst>
  </p:cSld>
  <p:clrMapOvr>
    <a:masterClrMapping/>
  </p:clrMapOvr>
</p:sld>
</file>

<file path=ppt/theme/theme1.xml><?xml version="1.0" encoding="utf-8"?>
<a:theme xmlns:a="http://schemas.openxmlformats.org/drawingml/2006/main" name="Kat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079749AE1DF0409A008801A2915EFF" ma:contentTypeVersion="13" ma:contentTypeDescription="Create a new document." ma:contentTypeScope="" ma:versionID="77ecf01c62f488951bc077ac05f69267">
  <xsd:schema xmlns:xsd="http://www.w3.org/2001/XMLSchema" xmlns:xs="http://www.w3.org/2001/XMLSchema" xmlns:p="http://schemas.microsoft.com/office/2006/metadata/properties" xmlns:ns3="7523f32b-da0a-424f-ab00-6feaad2b0906" xmlns:ns4="ca2c571d-9247-4417-aa13-e7db053e8fde" targetNamespace="http://schemas.microsoft.com/office/2006/metadata/properties" ma:root="true" ma:fieldsID="80b1a40e03db32b05f9fe81d6f1f4430" ns3:_="" ns4:_="">
    <xsd:import namespace="7523f32b-da0a-424f-ab00-6feaad2b0906"/>
    <xsd:import namespace="ca2c571d-9247-4417-aa13-e7db053e8fd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23f32b-da0a-424f-ab00-6feaad2b090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2c571d-9247-4417-aa13-e7db053e8f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AC59AD-C243-4C5D-84D1-9CDF4D6AB6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23f32b-da0a-424f-ab00-6feaad2b0906"/>
    <ds:schemaRef ds:uri="ca2c571d-9247-4417-aa13-e7db053e8f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8FCBA9-C89B-4A98-8E82-A8B9B9C848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EBE897-A26F-4B5A-9B6E-6FE9416F8A5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9049</TotalTime>
  <Words>3391</Words>
  <Application>Microsoft Office PowerPoint</Application>
  <PresentationFormat>On-screen Show (16:9)</PresentationFormat>
  <Paragraphs>1122</Paragraphs>
  <Slides>79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4" baseType="lpstr">
      <vt:lpstr>Amatic SC</vt:lpstr>
      <vt:lpstr>Arial</vt:lpstr>
      <vt:lpstr>Caveat</vt:lpstr>
      <vt:lpstr>Consolas</vt:lpstr>
      <vt:lpstr>Kate template</vt:lpstr>
      <vt:lpstr>How to write python code that others like to use</vt:lpstr>
      <vt:lpstr>Obligatory introduction…</vt:lpstr>
      <vt:lpstr>Shipping SDKs…</vt:lpstr>
      <vt:lpstr>Your library will not be used in isolation</vt:lpstr>
      <vt:lpstr>How do we achieve this?  Pythonic API design!</vt:lpstr>
      <vt:lpstr>Road map</vt:lpstr>
      <vt:lpstr>Example: Queue service client library</vt:lpstr>
      <vt:lpstr>PowerPoint Presentation</vt:lpstr>
      <vt:lpstr>Road map</vt:lpstr>
      <vt:lpstr>Verify step 1: How did they  do it?</vt:lpstr>
      <vt:lpstr>Example: A file downloading client</vt:lpstr>
      <vt:lpstr>More realistic Example:</vt:lpstr>
      <vt:lpstr>How did “Requests” do it?</vt:lpstr>
      <vt:lpstr>What does the code actually look like?</vt:lpstr>
      <vt:lpstr>Example: Queue service client library</vt:lpstr>
      <vt:lpstr>Python already has a queue class…</vt:lpstr>
      <vt:lpstr>Example: Queue service client library</vt:lpstr>
      <vt:lpstr>PowerPoint Presentation</vt:lpstr>
      <vt:lpstr>Finding a comparable reference API</vt:lpstr>
      <vt:lpstr>Road map</vt:lpstr>
      <vt:lpstr>Step 2: Observe a user</vt:lpstr>
      <vt:lpstr>Step 2: Observe a user</vt:lpstr>
      <vt:lpstr>Some observations</vt:lpstr>
      <vt:lpstr>Road map</vt:lpstr>
      <vt:lpstr>Context managers</vt:lpstr>
      <vt:lpstr>Example: Queue service client library</vt:lpstr>
      <vt:lpstr>PowerPoint Presentation</vt:lpstr>
      <vt:lpstr>Road map</vt:lpstr>
      <vt:lpstr>Symmetry – 2 ways</vt:lpstr>
      <vt:lpstr>Example: Queue service client library</vt:lpstr>
      <vt:lpstr>Example: Queue service client library</vt:lpstr>
      <vt:lpstr>PowerPoint Presentation</vt:lpstr>
      <vt:lpstr>Road map</vt:lpstr>
      <vt:lpstr>Objects vs Dictionaries</vt:lpstr>
      <vt:lpstr>How about both?</vt:lpstr>
      <vt:lpstr>PowerPoint Presentation</vt:lpstr>
      <vt:lpstr>Example: Queue service client library</vt:lpstr>
      <vt:lpstr>PowerPoint Presentation</vt:lpstr>
      <vt:lpstr>Road map</vt:lpstr>
      <vt:lpstr>Iterables</vt:lpstr>
      <vt:lpstr>PowerPoint Presentation</vt:lpstr>
      <vt:lpstr>Example: Queue service client library</vt:lpstr>
      <vt:lpstr>PowerPoint Presentation</vt:lpstr>
      <vt:lpstr>Road map</vt:lpstr>
      <vt:lpstr>Minimal method signatures</vt:lpstr>
      <vt:lpstr>Example: Queue service client library</vt:lpstr>
      <vt:lpstr>Example: Queue service client library</vt:lpstr>
      <vt:lpstr>PowerPoint Presentation</vt:lpstr>
      <vt:lpstr>Minimizing patterns</vt:lpstr>
      <vt:lpstr>PowerPoint Presentation</vt:lpstr>
      <vt:lpstr>PowerPoint Presentation</vt:lpstr>
      <vt:lpstr>Example: Queue service client library</vt:lpstr>
      <vt:lpstr>Road map</vt:lpstr>
      <vt:lpstr>Example: Queue service client library</vt:lpstr>
      <vt:lpstr>Example: Queue service client library</vt:lpstr>
      <vt:lpstr>Should we use an object hierarchy?</vt:lpstr>
      <vt:lpstr>Example: Queue service client library</vt:lpstr>
      <vt:lpstr>PowerPoint Presentation</vt:lpstr>
      <vt:lpstr>Road map</vt:lpstr>
      <vt:lpstr>Some hints for naming</vt:lpstr>
      <vt:lpstr>Example: Queue service client library</vt:lpstr>
      <vt:lpstr>Example: Queue service client library</vt:lpstr>
      <vt:lpstr>Road map</vt:lpstr>
      <vt:lpstr>What about async apis?</vt:lpstr>
      <vt:lpstr>What about async apis?</vt:lpstr>
      <vt:lpstr>PowerPoint Presentation</vt:lpstr>
      <vt:lpstr>Road map</vt:lpstr>
      <vt:lpstr>Some tips for documentation</vt:lpstr>
      <vt:lpstr>Example: Queue service client library</vt:lpstr>
      <vt:lpstr>Road map</vt:lpstr>
      <vt:lpstr>Some things we learned</vt:lpstr>
      <vt:lpstr>But what is “ideal end user experience”?</vt:lpstr>
      <vt:lpstr>PowerPoint Presentation</vt:lpstr>
      <vt:lpstr>PowerPoint Presentation</vt:lpstr>
      <vt:lpstr>PowerPoint Presentation</vt:lpstr>
      <vt:lpstr>PowerPoint Presentation</vt:lpstr>
      <vt:lpstr>Writing an API that’s convenient for others</vt:lpstr>
      <vt:lpstr>But, writing an API that’s inconvenient  for others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python code that others like to use</dc:title>
  <cp:lastModifiedBy>Anna Tisch</cp:lastModifiedBy>
  <cp:revision>16</cp:revision>
  <dcterms:modified xsi:type="dcterms:W3CDTF">2019-08-24T04:34:25Z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antisch@microsoft.com</vt:lpwstr>
  </property>
  <property fmtid="{D5CDD505-2E9C-101B-9397-08002B2CF9AE}" pid="5" name="MSIP_Label_f42aa342-8706-4288-bd11-ebb85995028c_SetDate">
    <vt:lpwstr>2019-08-19T19:32:38.5254180Z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efc9f4f6-e4ff-4375-91aa-678f9ebefb23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0x0101008E079749AE1DF0409A008801A2915EFF</vt:lpwstr>
  </property>
</Properties>
</file>