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61" r:id="rId6"/>
    <p:sldId id="258" r:id="rId7"/>
    <p:sldId id="291" r:id="rId8"/>
    <p:sldId id="282" r:id="rId9"/>
    <p:sldId id="292" r:id="rId10"/>
    <p:sldId id="290" r:id="rId11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13"/>
      <p:bold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30500000200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C97BB1-9EB2-47E4-A367-4FBB1F674283}">
  <a:tblStyle styleId="{2BC97BB1-9EB2-47E4-A367-4FBB1F67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13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ac9eb79a83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ac9eb79a83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32181c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32181c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84e8a4504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84e8a4504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d261027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d261027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32181c7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32181c7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784e8a4504_0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8" name="Google Shape;2478;g784e8a4504_0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784e8a4504_0_2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784e8a4504_0_2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9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7500" y="1403700"/>
            <a:ext cx="45690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7400" y="2688000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859973" y="2398345"/>
            <a:ext cx="1728911" cy="1733508"/>
            <a:chOff x="-1700225" y="2768875"/>
            <a:chExt cx="291450" cy="292225"/>
          </a:xfrm>
        </p:grpSpPr>
        <p:sp>
          <p:nvSpPr>
            <p:cNvPr id="56" name="Google Shape;56;p1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5"/>
          <p:cNvSpPr/>
          <p:nvPr/>
        </p:nvSpPr>
        <p:spPr>
          <a:xfrm>
            <a:off x="1445950" y="3290550"/>
            <a:ext cx="556800" cy="55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1772775" y="2256100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5726526" y="2782775"/>
            <a:ext cx="2557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A/B TESTING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5498526" y="1517425"/>
            <a:ext cx="2785500" cy="12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GLOBOX</a:t>
            </a:r>
            <a:b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41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41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480528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772775" y="2117825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772775" y="1979550"/>
            <a:ext cx="594600" cy="1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772775" y="18412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772775" y="17030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772775" y="15647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72775" y="142645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772775" y="12881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772775" y="11499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772775" y="10116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79248" y="2398345"/>
            <a:ext cx="1728911" cy="1733508"/>
            <a:chOff x="-1700225" y="2768875"/>
            <a:chExt cx="291450" cy="292225"/>
          </a:xfrm>
        </p:grpSpPr>
        <p:sp>
          <p:nvSpPr>
            <p:cNvPr id="77" name="Google Shape;77;p15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>
            <a:off x="3765225" y="3290550"/>
            <a:ext cx="556800" cy="55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092050" y="225610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99803" y="3382975"/>
            <a:ext cx="4878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092050" y="211782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092050" y="197955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092050" y="184127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092050" y="1703000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092050" y="1564725"/>
            <a:ext cx="594600" cy="1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092050" y="142645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092050" y="128817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92050" y="1149900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092050" y="1011625"/>
            <a:ext cx="59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3"/>
          <p:cNvSpPr/>
          <p:nvPr/>
        </p:nvSpPr>
        <p:spPr>
          <a:xfrm>
            <a:off x="1792036" y="821094"/>
            <a:ext cx="5905719" cy="3977751"/>
          </a:xfrm>
          <a:prstGeom prst="roundRect">
            <a:avLst>
              <a:gd name="adj" fmla="val 957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3"/>
          <p:cNvSpPr txBox="1">
            <a:spLocks noGrp="1"/>
          </p:cNvSpPr>
          <p:nvPr>
            <p:ph type="title"/>
          </p:nvPr>
        </p:nvSpPr>
        <p:spPr>
          <a:xfrm>
            <a:off x="571019" y="34465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002060"/>
                </a:solidFill>
              </a:rPr>
              <a:t>Difference distribution confidence interval</a:t>
            </a:r>
            <a:endParaRPr sz="2800" dirty="0">
              <a:solidFill>
                <a:srgbClr val="002060"/>
              </a:solidFill>
            </a:endParaRPr>
          </a:p>
        </p:txBody>
      </p:sp>
      <p:grpSp>
        <p:nvGrpSpPr>
          <p:cNvPr id="2571" name="Google Shape;2571;p43"/>
          <p:cNvGrpSpPr/>
          <p:nvPr/>
        </p:nvGrpSpPr>
        <p:grpSpPr>
          <a:xfrm>
            <a:off x="2936918" y="1133986"/>
            <a:ext cx="72129" cy="34336"/>
            <a:chOff x="5416368" y="1133986"/>
            <a:chExt cx="72129" cy="34336"/>
          </a:xfrm>
        </p:grpSpPr>
        <p:sp>
          <p:nvSpPr>
            <p:cNvPr id="2572" name="Google Shape;2572;p43"/>
            <p:cNvSpPr/>
            <p:nvPr/>
          </p:nvSpPr>
          <p:spPr>
            <a:xfrm>
              <a:off x="5416368" y="1133986"/>
              <a:ext cx="69229" cy="34336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3"/>
            <p:cNvSpPr/>
            <p:nvPr/>
          </p:nvSpPr>
          <p:spPr>
            <a:xfrm>
              <a:off x="5422191" y="1140389"/>
              <a:ext cx="44799" cy="22110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5484414" y="1143869"/>
              <a:ext cx="4083" cy="14570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43"/>
          <p:cNvGrpSpPr/>
          <p:nvPr/>
        </p:nvGrpSpPr>
        <p:grpSpPr>
          <a:xfrm>
            <a:off x="2852029" y="1126422"/>
            <a:ext cx="47119" cy="41899"/>
            <a:chOff x="5331479" y="1126422"/>
            <a:chExt cx="47119" cy="41899"/>
          </a:xfrm>
        </p:grpSpPr>
        <p:sp>
          <p:nvSpPr>
            <p:cNvPr id="2576" name="Google Shape;2576;p43"/>
            <p:cNvSpPr/>
            <p:nvPr/>
          </p:nvSpPr>
          <p:spPr>
            <a:xfrm>
              <a:off x="5345445" y="1148532"/>
              <a:ext cx="19210" cy="19790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5339042" y="1137767"/>
              <a:ext cx="31993" cy="11368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5331479" y="1126422"/>
              <a:ext cx="47119" cy="15150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9" name="Google Shape;2579;p43"/>
          <p:cNvGrpSpPr/>
          <p:nvPr/>
        </p:nvGrpSpPr>
        <p:grpSpPr>
          <a:xfrm>
            <a:off x="2752013" y="1127582"/>
            <a:ext cx="52363" cy="40739"/>
            <a:chOff x="5231463" y="1127582"/>
            <a:chExt cx="52363" cy="40739"/>
          </a:xfrm>
        </p:grpSpPr>
        <p:sp>
          <p:nvSpPr>
            <p:cNvPr id="2580" name="Google Shape;2580;p43"/>
            <p:cNvSpPr/>
            <p:nvPr/>
          </p:nvSpPr>
          <p:spPr>
            <a:xfrm>
              <a:off x="5231463" y="1144449"/>
              <a:ext cx="15150" cy="23873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5250069" y="1135726"/>
              <a:ext cx="15150" cy="32596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5268676" y="1127582"/>
              <a:ext cx="15150" cy="40739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5" name="Google Shape;2585;p43"/>
          <p:cNvSpPr/>
          <p:nvPr/>
        </p:nvSpPr>
        <p:spPr>
          <a:xfrm>
            <a:off x="2713639" y="2300398"/>
            <a:ext cx="50622" cy="50622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3"/>
          <p:cNvSpPr/>
          <p:nvPr/>
        </p:nvSpPr>
        <p:spPr>
          <a:xfrm>
            <a:off x="2713639" y="2331208"/>
            <a:ext cx="50622" cy="50042"/>
          </a:xfrm>
          <a:custGeom>
            <a:avLst/>
            <a:gdLst/>
            <a:ahLst/>
            <a:cxnLst/>
            <a:rect l="l" t="t" r="r" b="b"/>
            <a:pathLst>
              <a:path w="2182" h="2157" extrusionOk="0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43"/>
          <p:cNvSpPr/>
          <p:nvPr/>
        </p:nvSpPr>
        <p:spPr>
          <a:xfrm>
            <a:off x="1792036" y="2300398"/>
            <a:ext cx="50599" cy="50622"/>
          </a:xfrm>
          <a:custGeom>
            <a:avLst/>
            <a:gdLst/>
            <a:ahLst/>
            <a:cxnLst/>
            <a:rect l="l" t="t" r="r" b="b"/>
            <a:pathLst>
              <a:path w="2181" h="2182" extrusionOk="0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43"/>
          <p:cNvSpPr/>
          <p:nvPr/>
        </p:nvSpPr>
        <p:spPr>
          <a:xfrm>
            <a:off x="1792036" y="2331208"/>
            <a:ext cx="50599" cy="50042"/>
          </a:xfrm>
          <a:custGeom>
            <a:avLst/>
            <a:gdLst/>
            <a:ahLst/>
            <a:cxnLst/>
            <a:rect l="l" t="t" r="r" b="b"/>
            <a:pathLst>
              <a:path w="2181" h="2157" extrusionOk="0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43"/>
          <p:cNvSpPr/>
          <p:nvPr/>
        </p:nvSpPr>
        <p:spPr>
          <a:xfrm>
            <a:off x="2290932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43"/>
          <p:cNvSpPr/>
          <p:nvPr/>
        </p:nvSpPr>
        <p:spPr>
          <a:xfrm>
            <a:off x="2253139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43"/>
          <p:cNvSpPr/>
          <p:nvPr/>
        </p:nvSpPr>
        <p:spPr>
          <a:xfrm>
            <a:off x="2231925" y="3345250"/>
            <a:ext cx="492600" cy="49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43"/>
          <p:cNvSpPr txBox="1">
            <a:spLocks noGrp="1"/>
          </p:cNvSpPr>
          <p:nvPr>
            <p:ph type="title"/>
          </p:nvPr>
        </p:nvSpPr>
        <p:spPr>
          <a:xfrm>
            <a:off x="658125" y="1139350"/>
            <a:ext cx="4038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68" name="Google Shape;2668;p43"/>
          <p:cNvSpPr txBox="1">
            <a:spLocks noGrp="1"/>
          </p:cNvSpPr>
          <p:nvPr>
            <p:ph type="title"/>
          </p:nvPr>
        </p:nvSpPr>
        <p:spPr>
          <a:xfrm>
            <a:off x="8082075" y="1139350"/>
            <a:ext cx="4038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" name="Рисунок 5" descr="Изображение выглядит как текст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FCBAFAF-5343-9037-D5FF-EF714593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33" y="932503"/>
            <a:ext cx="4861702" cy="37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/>
          <p:nvPr/>
        </p:nvSpPr>
        <p:spPr>
          <a:xfrm>
            <a:off x="205272" y="227149"/>
            <a:ext cx="3883973" cy="4504876"/>
          </a:xfrm>
          <a:prstGeom prst="roundRect">
            <a:avLst>
              <a:gd name="adj" fmla="val 1094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2"/>
          <p:cNvSpPr/>
          <p:nvPr/>
        </p:nvSpPr>
        <p:spPr>
          <a:xfrm>
            <a:off x="5489698" y="3165716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2"/>
          <p:cNvSpPr/>
          <p:nvPr/>
        </p:nvSpPr>
        <p:spPr>
          <a:xfrm>
            <a:off x="6911878" y="1943174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2"/>
          <p:cNvSpPr/>
          <p:nvPr/>
        </p:nvSpPr>
        <p:spPr>
          <a:xfrm>
            <a:off x="4499548" y="1908862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2"/>
          <p:cNvSpPr/>
          <p:nvPr/>
        </p:nvSpPr>
        <p:spPr>
          <a:xfrm>
            <a:off x="6855791" y="767968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2"/>
          <p:cNvSpPr/>
          <p:nvPr/>
        </p:nvSpPr>
        <p:spPr>
          <a:xfrm>
            <a:off x="4401463" y="744641"/>
            <a:ext cx="1980300" cy="106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2"/>
          <p:cNvSpPr txBox="1"/>
          <p:nvPr/>
        </p:nvSpPr>
        <p:spPr>
          <a:xfrm>
            <a:off x="4656438" y="867141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1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5" name="Google Shape;1165;p22"/>
          <p:cNvSpPr txBox="1"/>
          <p:nvPr/>
        </p:nvSpPr>
        <p:spPr>
          <a:xfrm>
            <a:off x="4671583" y="2089815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3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6" name="Google Shape;1166;p22"/>
          <p:cNvSpPr txBox="1"/>
          <p:nvPr/>
        </p:nvSpPr>
        <p:spPr>
          <a:xfrm>
            <a:off x="4656438" y="1154229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setup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2"/>
          <p:cNvSpPr txBox="1"/>
          <p:nvPr/>
        </p:nvSpPr>
        <p:spPr>
          <a:xfrm>
            <a:off x="4623195" y="238679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Statistical significance (based on conversion rate)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2"/>
          <p:cNvSpPr txBox="1"/>
          <p:nvPr/>
        </p:nvSpPr>
        <p:spPr>
          <a:xfrm>
            <a:off x="7110766" y="869823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2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9" name="Google Shape;1169;p22"/>
          <p:cNvSpPr txBox="1"/>
          <p:nvPr/>
        </p:nvSpPr>
        <p:spPr>
          <a:xfrm>
            <a:off x="7177723" y="1125974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765"/>
              </a:spcBef>
            </a:pPr>
            <a:r>
              <a:rPr lang="ru-GB" sz="1200" b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Confirming our test results</a:t>
            </a:r>
            <a:endParaRPr lang="ru-GB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0" name="Google Shape;1170;p22"/>
          <p:cNvSpPr txBox="1"/>
          <p:nvPr/>
        </p:nvSpPr>
        <p:spPr>
          <a:xfrm>
            <a:off x="7202278" y="2067624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4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1" name="Google Shape;1171;p22"/>
          <p:cNvSpPr txBox="1"/>
          <p:nvPr/>
        </p:nvSpPr>
        <p:spPr>
          <a:xfrm>
            <a:off x="7202278" y="2354711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Hypothesis testing – p-value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2"/>
          <p:cNvSpPr txBox="1"/>
          <p:nvPr/>
        </p:nvSpPr>
        <p:spPr>
          <a:xfrm>
            <a:off x="5780098" y="3267563"/>
            <a:ext cx="1001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5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3" name="Google Shape;1173;p22"/>
          <p:cNvSpPr txBox="1"/>
          <p:nvPr/>
        </p:nvSpPr>
        <p:spPr>
          <a:xfrm>
            <a:off x="5780098" y="355465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Confidence interval for the difference in the conversion rate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22"/>
          <p:cNvSpPr/>
          <p:nvPr/>
        </p:nvSpPr>
        <p:spPr>
          <a:xfrm>
            <a:off x="4084638" y="1010691"/>
            <a:ext cx="571800" cy="5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2"/>
          <p:cNvGrpSpPr/>
          <p:nvPr/>
        </p:nvGrpSpPr>
        <p:grpSpPr>
          <a:xfrm>
            <a:off x="4192722" y="1128474"/>
            <a:ext cx="355641" cy="340151"/>
            <a:chOff x="5049750" y="832600"/>
            <a:chExt cx="505100" cy="483100"/>
          </a:xfrm>
        </p:grpSpPr>
        <p:sp>
          <p:nvSpPr>
            <p:cNvPr id="1176" name="Google Shape;1176;p22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8" name="Google Shape;1178;p22"/>
          <p:cNvSpPr/>
          <p:nvPr/>
        </p:nvSpPr>
        <p:spPr>
          <a:xfrm>
            <a:off x="6538966" y="1013368"/>
            <a:ext cx="571800" cy="57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2"/>
          <p:cNvSpPr/>
          <p:nvPr/>
        </p:nvSpPr>
        <p:spPr>
          <a:xfrm>
            <a:off x="4099783" y="2233366"/>
            <a:ext cx="571800" cy="57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2"/>
          <p:cNvSpPr/>
          <p:nvPr/>
        </p:nvSpPr>
        <p:spPr>
          <a:xfrm>
            <a:off x="6525382" y="2182379"/>
            <a:ext cx="571800" cy="571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2"/>
          <p:cNvSpPr/>
          <p:nvPr/>
        </p:nvSpPr>
        <p:spPr>
          <a:xfrm>
            <a:off x="5224343" y="3411114"/>
            <a:ext cx="571800" cy="57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22"/>
          <p:cNvGrpSpPr/>
          <p:nvPr/>
        </p:nvGrpSpPr>
        <p:grpSpPr>
          <a:xfrm>
            <a:off x="6708183" y="2301115"/>
            <a:ext cx="372069" cy="926522"/>
            <a:chOff x="-1346650" y="1791918"/>
            <a:chExt cx="304900" cy="762757"/>
          </a:xfrm>
        </p:grpSpPr>
        <p:sp>
          <p:nvSpPr>
            <p:cNvPr id="1183" name="Google Shape;1183;p22"/>
            <p:cNvSpPr/>
            <p:nvPr/>
          </p:nvSpPr>
          <p:spPr>
            <a:xfrm>
              <a:off x="-1346650" y="1791918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22"/>
          <p:cNvSpPr/>
          <p:nvPr/>
        </p:nvSpPr>
        <p:spPr>
          <a:xfrm>
            <a:off x="6646557" y="1120965"/>
            <a:ext cx="356602" cy="356617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2"/>
          <p:cNvSpPr/>
          <p:nvPr/>
        </p:nvSpPr>
        <p:spPr>
          <a:xfrm>
            <a:off x="4207371" y="2340961"/>
            <a:ext cx="356602" cy="356609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22"/>
          <p:cNvGrpSpPr/>
          <p:nvPr/>
        </p:nvGrpSpPr>
        <p:grpSpPr>
          <a:xfrm>
            <a:off x="5315134" y="3536532"/>
            <a:ext cx="356618" cy="320964"/>
            <a:chOff x="-3137650" y="2787000"/>
            <a:chExt cx="291450" cy="257575"/>
          </a:xfrm>
        </p:grpSpPr>
        <p:sp>
          <p:nvSpPr>
            <p:cNvPr id="1194" name="Google Shape;1194;p2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22"/>
          <p:cNvSpPr txBox="1"/>
          <p:nvPr/>
        </p:nvSpPr>
        <p:spPr>
          <a:xfrm>
            <a:off x="719531" y="52041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A/B Testing overview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3" name="Google Shape;1203;p22"/>
          <p:cNvSpPr txBox="1"/>
          <p:nvPr/>
        </p:nvSpPr>
        <p:spPr>
          <a:xfrm>
            <a:off x="307909" y="904227"/>
            <a:ext cx="2670017" cy="173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GB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Growth team decides to run an A/B test that highlights key products in the food and drink category as a banner at the top of the website. The control group does not see the banner, and the test group sees it</a:t>
            </a:r>
            <a:r>
              <a:rPr lang="en-US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.</a:t>
            </a:r>
            <a:endParaRPr lang="ru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C209702-1DD0-DDDC-C778-5DEDB99F2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1" y="2591041"/>
            <a:ext cx="3749027" cy="1674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000" b="1" dirty="0">
                <a:solidFill>
                  <a:schemeClr val="accent5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setup of the A/B test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71880" y="2883800"/>
            <a:ext cx="204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KPI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2518480" y="3313388"/>
            <a:ext cx="1084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3164813" y="3062500"/>
            <a:ext cx="1379950" cy="1180100"/>
          </a:xfrm>
          <a:custGeom>
            <a:avLst/>
            <a:gdLst/>
            <a:ahLst/>
            <a:cxnLst/>
            <a:rect l="l" t="t" r="r" b="b"/>
            <a:pathLst>
              <a:path w="55198" h="47204" extrusionOk="0">
                <a:moveTo>
                  <a:pt x="26417" y="1"/>
                </a:moveTo>
                <a:cubicBezTo>
                  <a:pt x="23472" y="1"/>
                  <a:pt x="20457" y="459"/>
                  <a:pt x="17455" y="1436"/>
                </a:cubicBezTo>
                <a:lnTo>
                  <a:pt x="0" y="7103"/>
                </a:lnTo>
                <a:cubicBezTo>
                  <a:pt x="7942" y="30118"/>
                  <a:pt x="29599" y="46739"/>
                  <a:pt x="55198" y="47203"/>
                </a:cubicBezTo>
                <a:lnTo>
                  <a:pt x="55198" y="28856"/>
                </a:lnTo>
                <a:cubicBezTo>
                  <a:pt x="55198" y="12426"/>
                  <a:pt x="41750" y="1"/>
                  <a:pt x="264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720838" y="3072325"/>
            <a:ext cx="805475" cy="591925"/>
          </a:xfrm>
          <a:custGeom>
            <a:avLst/>
            <a:gdLst/>
            <a:ahLst/>
            <a:cxnLst/>
            <a:rect l="l" t="t" r="r" b="b"/>
            <a:pathLst>
              <a:path w="32219" h="23677" extrusionOk="0">
                <a:moveTo>
                  <a:pt x="3899" y="0"/>
                </a:moveTo>
                <a:cubicBezTo>
                  <a:pt x="2611" y="0"/>
                  <a:pt x="1309" y="88"/>
                  <a:pt x="0" y="269"/>
                </a:cubicBezTo>
                <a:cubicBezTo>
                  <a:pt x="5168" y="14139"/>
                  <a:pt x="18110" y="23069"/>
                  <a:pt x="32219" y="23676"/>
                </a:cubicBezTo>
                <a:cubicBezTo>
                  <a:pt x="29738" y="9879"/>
                  <a:pt x="17572" y="0"/>
                  <a:pt x="38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978713" y="3060704"/>
            <a:ext cx="429614" cy="429581"/>
          </a:xfrm>
          <a:custGeom>
            <a:avLst/>
            <a:gdLst/>
            <a:ahLst/>
            <a:cxnLst/>
            <a:rect l="l" t="t" r="r" b="b"/>
            <a:pathLst>
              <a:path w="12789" h="12788" extrusionOk="0">
                <a:moveTo>
                  <a:pt x="6394" y="0"/>
                </a:moveTo>
                <a:cubicBezTo>
                  <a:pt x="2858" y="0"/>
                  <a:pt x="1" y="2858"/>
                  <a:pt x="1" y="6394"/>
                </a:cubicBezTo>
                <a:cubicBezTo>
                  <a:pt x="1" y="9918"/>
                  <a:pt x="2858" y="12787"/>
                  <a:pt x="6394" y="12787"/>
                </a:cubicBezTo>
                <a:cubicBezTo>
                  <a:pt x="9919" y="12787"/>
                  <a:pt x="12788" y="9918"/>
                  <a:pt x="12788" y="6394"/>
                </a:cubicBezTo>
                <a:cubicBezTo>
                  <a:pt x="12788" y="2858"/>
                  <a:pt x="9919" y="0"/>
                  <a:pt x="6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5155" y="1494133"/>
            <a:ext cx="2046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 unit and period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6" name="Google Shape;106;p16"/>
          <p:cNvCxnSpPr>
            <a:stCxn id="105" idx="3"/>
          </p:cNvCxnSpPr>
          <p:nvPr/>
        </p:nvCxnSpPr>
        <p:spPr>
          <a:xfrm>
            <a:off x="2381755" y="1708933"/>
            <a:ext cx="1146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3083563" y="1566350"/>
            <a:ext cx="1148975" cy="1622250"/>
          </a:xfrm>
          <a:custGeom>
            <a:avLst/>
            <a:gdLst/>
            <a:ahLst/>
            <a:cxnLst/>
            <a:rect l="l" t="t" r="r" b="b"/>
            <a:pathLst>
              <a:path w="45959" h="64890" extrusionOk="0">
                <a:moveTo>
                  <a:pt x="23670" y="0"/>
                </a:moveTo>
                <a:cubicBezTo>
                  <a:pt x="9287" y="10871"/>
                  <a:pt x="0" y="28111"/>
                  <a:pt x="0" y="47518"/>
                </a:cubicBezTo>
                <a:cubicBezTo>
                  <a:pt x="0" y="53554"/>
                  <a:pt x="905" y="59388"/>
                  <a:pt x="2572" y="64889"/>
                </a:cubicBezTo>
                <a:lnTo>
                  <a:pt x="20038" y="59210"/>
                </a:lnTo>
                <a:cubicBezTo>
                  <a:pt x="38660" y="53162"/>
                  <a:pt x="45958" y="30694"/>
                  <a:pt x="34457" y="14847"/>
                </a:cubicBezTo>
                <a:lnTo>
                  <a:pt x="236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597913" y="2045275"/>
            <a:ext cx="569425" cy="946575"/>
          </a:xfrm>
          <a:custGeom>
            <a:avLst/>
            <a:gdLst/>
            <a:ahLst/>
            <a:cxnLst/>
            <a:rect l="l" t="t" r="r" b="b"/>
            <a:pathLst>
              <a:path w="22777" h="37863" extrusionOk="0">
                <a:moveTo>
                  <a:pt x="16097" y="0"/>
                </a:moveTo>
                <a:lnTo>
                  <a:pt x="16097" y="0"/>
                </a:lnTo>
                <a:cubicBezTo>
                  <a:pt x="4489" y="9204"/>
                  <a:pt x="0" y="24265"/>
                  <a:pt x="3786" y="37862"/>
                </a:cubicBezTo>
                <a:cubicBezTo>
                  <a:pt x="17300" y="30635"/>
                  <a:pt x="22777" y="13800"/>
                  <a:pt x="16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44463" y="2340646"/>
            <a:ext cx="429613" cy="429646"/>
          </a:xfrm>
          <a:custGeom>
            <a:avLst/>
            <a:gdLst/>
            <a:ahLst/>
            <a:cxnLst/>
            <a:rect l="l" t="t" r="r" b="b"/>
            <a:pathLst>
              <a:path w="12788" h="12789" extrusionOk="0">
                <a:moveTo>
                  <a:pt x="6394" y="1"/>
                </a:moveTo>
                <a:cubicBezTo>
                  <a:pt x="2870" y="1"/>
                  <a:pt x="1" y="2858"/>
                  <a:pt x="1" y="6395"/>
                </a:cubicBezTo>
                <a:cubicBezTo>
                  <a:pt x="1" y="9919"/>
                  <a:pt x="2870" y="12788"/>
                  <a:pt x="6394" y="12788"/>
                </a:cubicBezTo>
                <a:cubicBezTo>
                  <a:pt x="9930" y="12788"/>
                  <a:pt x="12788" y="9919"/>
                  <a:pt x="12788" y="6395"/>
                </a:cubicBezTo>
                <a:cubicBezTo>
                  <a:pt x="12788" y="2858"/>
                  <a:pt x="9930" y="1"/>
                  <a:pt x="6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625603" y="3229866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 changes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1" name="Google Shape;111;p16"/>
          <p:cNvCxnSpPr>
            <a:stCxn id="110" idx="1"/>
          </p:cNvCxnSpPr>
          <p:nvPr/>
        </p:nvCxnSpPr>
        <p:spPr>
          <a:xfrm rot="10800000">
            <a:off x="5638603" y="3444666"/>
            <a:ext cx="987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4599213" y="3062500"/>
            <a:ext cx="1379975" cy="1180100"/>
          </a:xfrm>
          <a:custGeom>
            <a:avLst/>
            <a:gdLst/>
            <a:ahLst/>
            <a:cxnLst/>
            <a:rect l="l" t="t" r="r" b="b"/>
            <a:pathLst>
              <a:path w="55199" h="47204" extrusionOk="0">
                <a:moveTo>
                  <a:pt x="28781" y="1"/>
                </a:moveTo>
                <a:cubicBezTo>
                  <a:pt x="13448" y="1"/>
                  <a:pt x="1" y="12426"/>
                  <a:pt x="1" y="28856"/>
                </a:cubicBezTo>
                <a:lnTo>
                  <a:pt x="1" y="47203"/>
                </a:lnTo>
                <a:cubicBezTo>
                  <a:pt x="25599" y="46739"/>
                  <a:pt x="47257" y="30118"/>
                  <a:pt x="55198" y="7103"/>
                </a:cubicBezTo>
                <a:lnTo>
                  <a:pt x="37744" y="1436"/>
                </a:lnTo>
                <a:cubicBezTo>
                  <a:pt x="34741" y="459"/>
                  <a:pt x="31726" y="1"/>
                  <a:pt x="287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617663" y="3072325"/>
            <a:ext cx="805500" cy="591625"/>
          </a:xfrm>
          <a:custGeom>
            <a:avLst/>
            <a:gdLst/>
            <a:ahLst/>
            <a:cxnLst/>
            <a:rect l="l" t="t" r="r" b="b"/>
            <a:pathLst>
              <a:path w="32220" h="23665" extrusionOk="0">
                <a:moveTo>
                  <a:pt x="28320" y="0"/>
                </a:moveTo>
                <a:cubicBezTo>
                  <a:pt x="14646" y="0"/>
                  <a:pt x="2471" y="9879"/>
                  <a:pt x="1" y="23664"/>
                </a:cubicBezTo>
                <a:cubicBezTo>
                  <a:pt x="14800" y="23045"/>
                  <a:pt x="27278" y="13496"/>
                  <a:pt x="32219" y="269"/>
                </a:cubicBezTo>
                <a:cubicBezTo>
                  <a:pt x="30911" y="88"/>
                  <a:pt x="29609" y="0"/>
                  <a:pt x="283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735663" y="3060717"/>
            <a:ext cx="429613" cy="429613"/>
          </a:xfrm>
          <a:custGeom>
            <a:avLst/>
            <a:gdLst/>
            <a:ahLst/>
            <a:cxnLst/>
            <a:rect l="l" t="t" r="r" b="b"/>
            <a:pathLst>
              <a:path w="12788" h="12788" extrusionOk="0">
                <a:moveTo>
                  <a:pt x="6394" y="0"/>
                </a:moveTo>
                <a:cubicBezTo>
                  <a:pt x="2870" y="0"/>
                  <a:pt x="0" y="2858"/>
                  <a:pt x="0" y="6394"/>
                </a:cubicBezTo>
                <a:cubicBezTo>
                  <a:pt x="0" y="9918"/>
                  <a:pt x="2870" y="12787"/>
                  <a:pt x="6394" y="12787"/>
                </a:cubicBezTo>
                <a:cubicBezTo>
                  <a:pt x="9930" y="12787"/>
                  <a:pt x="12788" y="9918"/>
                  <a:pt x="12788" y="6394"/>
                </a:cubicBezTo>
                <a:cubicBezTo>
                  <a:pt x="12788" y="2858"/>
                  <a:pt x="9930" y="0"/>
                  <a:pt x="6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911163" y="1566350"/>
            <a:ext cx="1149275" cy="1622250"/>
          </a:xfrm>
          <a:custGeom>
            <a:avLst/>
            <a:gdLst/>
            <a:ahLst/>
            <a:cxnLst/>
            <a:rect l="l" t="t" r="r" b="b"/>
            <a:pathLst>
              <a:path w="45971" h="64890" extrusionOk="0">
                <a:moveTo>
                  <a:pt x="22301" y="0"/>
                </a:moveTo>
                <a:lnTo>
                  <a:pt x="11514" y="14847"/>
                </a:lnTo>
                <a:cubicBezTo>
                  <a:pt x="0" y="30694"/>
                  <a:pt x="7299" y="53162"/>
                  <a:pt x="25932" y="59210"/>
                </a:cubicBezTo>
                <a:lnTo>
                  <a:pt x="43399" y="64889"/>
                </a:lnTo>
                <a:cubicBezTo>
                  <a:pt x="45066" y="59388"/>
                  <a:pt x="45970" y="53554"/>
                  <a:pt x="45970" y="47518"/>
                </a:cubicBezTo>
                <a:cubicBezTo>
                  <a:pt x="45970" y="28111"/>
                  <a:pt x="36684" y="10871"/>
                  <a:pt x="223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976638" y="2045275"/>
            <a:ext cx="574200" cy="946875"/>
          </a:xfrm>
          <a:custGeom>
            <a:avLst/>
            <a:gdLst/>
            <a:ahLst/>
            <a:cxnLst/>
            <a:rect l="l" t="t" r="r" b="b"/>
            <a:pathLst>
              <a:path w="22968" h="37875" extrusionOk="0">
                <a:moveTo>
                  <a:pt x="6692" y="0"/>
                </a:moveTo>
                <a:lnTo>
                  <a:pt x="6692" y="0"/>
                </a:lnTo>
                <a:cubicBezTo>
                  <a:pt x="1" y="13800"/>
                  <a:pt x="5466" y="30635"/>
                  <a:pt x="18991" y="37874"/>
                </a:cubicBezTo>
                <a:cubicBezTo>
                  <a:pt x="22968" y="23610"/>
                  <a:pt x="17741" y="8775"/>
                  <a:pt x="66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614742" y="2142150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Generate idea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 rot="10800000">
            <a:off x="6034900" y="2510275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9" name="Google Shape;119;p16"/>
          <p:cNvSpPr/>
          <p:nvPr/>
        </p:nvSpPr>
        <p:spPr>
          <a:xfrm>
            <a:off x="4969625" y="2340679"/>
            <a:ext cx="429614" cy="429614"/>
          </a:xfrm>
          <a:custGeom>
            <a:avLst/>
            <a:gdLst/>
            <a:ahLst/>
            <a:cxnLst/>
            <a:rect l="l" t="t" r="r" b="b"/>
            <a:pathLst>
              <a:path w="12789" h="12789" extrusionOk="0">
                <a:moveTo>
                  <a:pt x="6394" y="1"/>
                </a:moveTo>
                <a:cubicBezTo>
                  <a:pt x="2870" y="1"/>
                  <a:pt x="1" y="2858"/>
                  <a:pt x="1" y="6395"/>
                </a:cubicBezTo>
                <a:cubicBezTo>
                  <a:pt x="1" y="9919"/>
                  <a:pt x="2870" y="12788"/>
                  <a:pt x="6394" y="12788"/>
                </a:cubicBezTo>
                <a:cubicBezTo>
                  <a:pt x="9931" y="12788"/>
                  <a:pt x="12788" y="9919"/>
                  <a:pt x="12788" y="6395"/>
                </a:cubicBezTo>
                <a:cubicBezTo>
                  <a:pt x="12788" y="2858"/>
                  <a:pt x="9931" y="1"/>
                  <a:pt x="6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074163" y="1841475"/>
            <a:ext cx="995675" cy="349075"/>
          </a:xfrm>
          <a:custGeom>
            <a:avLst/>
            <a:gdLst/>
            <a:ahLst/>
            <a:cxnLst/>
            <a:rect l="l" t="t" r="r" b="b"/>
            <a:pathLst>
              <a:path w="39827" h="13963" extrusionOk="0">
                <a:moveTo>
                  <a:pt x="19955" y="0"/>
                </a:moveTo>
                <a:cubicBezTo>
                  <a:pt x="12926" y="0"/>
                  <a:pt x="5960" y="2050"/>
                  <a:pt x="0" y="5997"/>
                </a:cubicBezTo>
                <a:cubicBezTo>
                  <a:pt x="5531" y="11307"/>
                  <a:pt x="12722" y="13963"/>
                  <a:pt x="19913" y="13963"/>
                </a:cubicBezTo>
                <a:cubicBezTo>
                  <a:pt x="27105" y="13963"/>
                  <a:pt x="34296" y="11307"/>
                  <a:pt x="39826" y="5997"/>
                </a:cubicBezTo>
                <a:cubicBezTo>
                  <a:pt x="33729" y="1952"/>
                  <a:pt x="26812" y="0"/>
                  <a:pt x="19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625603" y="1110725"/>
            <a:ext cx="2061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goal</a:t>
            </a:r>
            <a:endParaRPr sz="18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>
            <a:off x="4765975" y="1325525"/>
            <a:ext cx="276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3719038" y="1266000"/>
            <a:ext cx="1705600" cy="936525"/>
          </a:xfrm>
          <a:custGeom>
            <a:avLst/>
            <a:gdLst/>
            <a:ahLst/>
            <a:cxnLst/>
            <a:rect l="l" t="t" r="r" b="b"/>
            <a:pathLst>
              <a:path w="68224" h="37461" extrusionOk="0">
                <a:moveTo>
                  <a:pt x="34112" y="1"/>
                </a:moveTo>
                <a:cubicBezTo>
                  <a:pt x="21432" y="1"/>
                  <a:pt x="9669" y="3966"/>
                  <a:pt x="1" y="10728"/>
                </a:cubicBezTo>
                <a:lnTo>
                  <a:pt x="10788" y="25575"/>
                </a:lnTo>
                <a:cubicBezTo>
                  <a:pt x="16545" y="33499"/>
                  <a:pt x="25328" y="37461"/>
                  <a:pt x="34112" y="37461"/>
                </a:cubicBezTo>
                <a:cubicBezTo>
                  <a:pt x="42896" y="37461"/>
                  <a:pt x="51680" y="33499"/>
                  <a:pt x="57437" y="25575"/>
                </a:cubicBezTo>
                <a:lnTo>
                  <a:pt x="68224" y="10728"/>
                </a:lnTo>
                <a:cubicBezTo>
                  <a:pt x="58568" y="3966"/>
                  <a:pt x="46804" y="1"/>
                  <a:pt x="341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074163" y="1841475"/>
            <a:ext cx="995675" cy="349075"/>
          </a:xfrm>
          <a:custGeom>
            <a:avLst/>
            <a:gdLst/>
            <a:ahLst/>
            <a:cxnLst/>
            <a:rect l="l" t="t" r="r" b="b"/>
            <a:pathLst>
              <a:path w="39827" h="13963" extrusionOk="0">
                <a:moveTo>
                  <a:pt x="19955" y="0"/>
                </a:moveTo>
                <a:cubicBezTo>
                  <a:pt x="12926" y="0"/>
                  <a:pt x="5960" y="2050"/>
                  <a:pt x="0" y="5997"/>
                </a:cubicBezTo>
                <a:cubicBezTo>
                  <a:pt x="5531" y="11307"/>
                  <a:pt x="12722" y="13963"/>
                  <a:pt x="19913" y="13963"/>
                </a:cubicBezTo>
                <a:cubicBezTo>
                  <a:pt x="27105" y="13963"/>
                  <a:pt x="34296" y="11307"/>
                  <a:pt x="39826" y="5997"/>
                </a:cubicBezTo>
                <a:cubicBezTo>
                  <a:pt x="33729" y="1952"/>
                  <a:pt x="26812" y="0"/>
                  <a:pt x="199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357038" y="1895392"/>
            <a:ext cx="429613" cy="429613"/>
          </a:xfrm>
          <a:custGeom>
            <a:avLst/>
            <a:gdLst/>
            <a:ahLst/>
            <a:cxnLst/>
            <a:rect l="l" t="t" r="r" b="b"/>
            <a:pathLst>
              <a:path w="12788" h="12788" extrusionOk="0">
                <a:moveTo>
                  <a:pt x="6394" y="0"/>
                </a:moveTo>
                <a:cubicBezTo>
                  <a:pt x="2870" y="0"/>
                  <a:pt x="1" y="2870"/>
                  <a:pt x="1" y="6394"/>
                </a:cubicBezTo>
                <a:cubicBezTo>
                  <a:pt x="1" y="9930"/>
                  <a:pt x="2870" y="12788"/>
                  <a:pt x="6394" y="12788"/>
                </a:cubicBezTo>
                <a:cubicBezTo>
                  <a:pt x="9930" y="12788"/>
                  <a:pt x="12788" y="9930"/>
                  <a:pt x="12788" y="6394"/>
                </a:cubicBezTo>
                <a:cubicBezTo>
                  <a:pt x="12788" y="2870"/>
                  <a:pt x="9930" y="0"/>
                  <a:pt x="63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15012" y="1895392"/>
            <a:ext cx="2165426" cy="80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GB" sz="1200" spc="-5" dirty="0">
                <a:solidFill>
                  <a:srgbClr val="292929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Our target randomization unit </a:t>
            </a:r>
            <a:r>
              <a:rPr lang="en-US" sz="1200" b="0" spc="-5" dirty="0">
                <a:solidFill>
                  <a:srgbClr val="292929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of the test – individual users. Testing period – 12 days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761921" y="1524588"/>
            <a:ext cx="192498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>
              <a:buSzPts val="1000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Primary goal: increase </a:t>
            </a:r>
            <a:r>
              <a:rPr lang="ru-GB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revenue</a:t>
            </a:r>
            <a:endParaRPr lang="ru-GB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480669" y="3668123"/>
            <a:ext cx="2626465" cy="11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GB" sz="120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The page loads the banner if the user is assigned to the test group, and does not load the banner if the user is assigned to the control group.</a:t>
            </a:r>
            <a:endParaRPr lang="ru-GB" sz="1200" dirty="0"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71875" y="331338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Better metric: </a:t>
            </a:r>
            <a:r>
              <a:rPr lang="ru-GB" sz="12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conversion rate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913028" y="2580407"/>
            <a:ext cx="1951054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GB" sz="1200" i="0" dirty="0">
                <a:solidFill>
                  <a:srgbClr val="37352F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delle Sans Devanagari" panose="02000503000000020004" pitchFamily="2" charset="-78"/>
              </a:rPr>
              <a:t>We believe that shopping should be an adventure.</a:t>
            </a:r>
            <a:r>
              <a:rPr lang="ru-GB" sz="1200" dirty="0">
                <a:effectLst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400564" y="1390561"/>
            <a:ext cx="342580" cy="339271"/>
            <a:chOff x="5049725" y="1435050"/>
            <a:chExt cx="486550" cy="481850"/>
          </a:xfrm>
        </p:grpSpPr>
        <p:sp>
          <p:nvSpPr>
            <p:cNvPr id="132" name="Google Shape;132;p1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3639430" y="3559117"/>
            <a:ext cx="339306" cy="251698"/>
            <a:chOff x="2678275" y="2090100"/>
            <a:chExt cx="481900" cy="357475"/>
          </a:xfrm>
        </p:grpSpPr>
        <p:sp>
          <p:nvSpPr>
            <p:cNvPr id="137" name="Google Shape;137;p16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5536528" y="2207843"/>
            <a:ext cx="339200" cy="339271"/>
            <a:chOff x="5049725" y="2027900"/>
            <a:chExt cx="481750" cy="481850"/>
          </a:xfrm>
        </p:grpSpPr>
        <p:sp>
          <p:nvSpPr>
            <p:cNvPr id="143" name="Google Shape;143;p1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5119144" y="3506562"/>
            <a:ext cx="366052" cy="356831"/>
            <a:chOff x="-31817400" y="3910025"/>
            <a:chExt cx="301675" cy="294075"/>
          </a:xfrm>
        </p:grpSpPr>
        <p:sp>
          <p:nvSpPr>
            <p:cNvPr id="152" name="Google Shape;152;p16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266698" y="2200549"/>
            <a:ext cx="354586" cy="353888"/>
            <a:chOff x="-31094350" y="3194000"/>
            <a:chExt cx="292225" cy="291650"/>
          </a:xfrm>
        </p:grpSpPr>
        <p:sp>
          <p:nvSpPr>
            <p:cNvPr id="156" name="Google Shape;156;p1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5" dirty="0">
                <a:solidFill>
                  <a:srgbClr val="002060"/>
                </a:solidFill>
                <a:latin typeface="Adelle Sans Devanagari" panose="02000503000000020004" pitchFamily="2" charset="-78"/>
                <a:ea typeface="Times New Roman" panose="02020603050405020304" pitchFamily="18" charset="0"/>
              </a:rPr>
              <a:t>G</a:t>
            </a:r>
            <a:r>
              <a:rPr lang="en-US" sz="2400" spc="-5" dirty="0">
                <a:solidFill>
                  <a:srgbClr val="002060"/>
                </a:solidFill>
                <a:effectLst/>
                <a:latin typeface="Adelle Sans Devanagari" panose="02000503000000020004" pitchFamily="2" charset="-78"/>
                <a:ea typeface="Times New Roman" panose="02020603050405020304" pitchFamily="18" charset="0"/>
              </a:rPr>
              <a:t>roups have significant size and roughly comparable</a:t>
            </a:r>
            <a:endParaRPr sz="2400" dirty="0">
              <a:solidFill>
                <a:srgbClr val="002060"/>
              </a:solidFill>
            </a:endParaRPr>
          </a:p>
        </p:txBody>
      </p:sp>
      <p:cxnSp>
        <p:nvCxnSpPr>
          <p:cNvPr id="1262" name="Google Shape;1262;p24"/>
          <p:cNvCxnSpPr>
            <a:stCxn id="1263" idx="3"/>
            <a:endCxn id="1264" idx="1"/>
          </p:cNvCxnSpPr>
          <p:nvPr/>
        </p:nvCxnSpPr>
        <p:spPr>
          <a:xfrm>
            <a:off x="3707352" y="1472781"/>
            <a:ext cx="404251" cy="865293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64" name="Google Shape;1264;p24"/>
          <p:cNvSpPr/>
          <p:nvPr/>
        </p:nvSpPr>
        <p:spPr>
          <a:xfrm>
            <a:off x="3921896" y="2148367"/>
            <a:ext cx="1295400" cy="12954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4"/>
          <p:cNvSpPr/>
          <p:nvPr/>
        </p:nvSpPr>
        <p:spPr>
          <a:xfrm>
            <a:off x="3919790" y="2146262"/>
            <a:ext cx="1299600" cy="1299600"/>
          </a:xfrm>
          <a:prstGeom prst="arc">
            <a:avLst>
              <a:gd name="adj1" fmla="val 16200000"/>
              <a:gd name="adj2" fmla="val 5361786"/>
            </a:avLst>
          </a:prstGeom>
          <a:solidFill>
            <a:schemeClr val="accent6"/>
          </a:solidFill>
          <a:ln w="762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4"/>
          <p:cNvSpPr txBox="1"/>
          <p:nvPr/>
        </p:nvSpPr>
        <p:spPr>
          <a:xfrm>
            <a:off x="4035925" y="2600575"/>
            <a:ext cx="45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9" name="Google Shape;1269;p24"/>
          <p:cNvSpPr txBox="1"/>
          <p:nvPr/>
        </p:nvSpPr>
        <p:spPr>
          <a:xfrm>
            <a:off x="7109325" y="2631230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49.98%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0" name="Google Shape;1270;p24"/>
          <p:cNvSpPr txBox="1"/>
          <p:nvPr/>
        </p:nvSpPr>
        <p:spPr>
          <a:xfrm>
            <a:off x="7109325" y="38435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50.46%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2" name="Google Shape;1272;p24"/>
          <p:cNvSpPr txBox="1"/>
          <p:nvPr/>
        </p:nvSpPr>
        <p:spPr>
          <a:xfrm>
            <a:off x="7109325" y="13449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50.22%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5" name="Google Shape;1275;p24"/>
          <p:cNvSpPr txBox="1"/>
          <p:nvPr/>
        </p:nvSpPr>
        <p:spPr>
          <a:xfrm>
            <a:off x="457275" y="2631223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50.02%</a:t>
            </a:r>
            <a:endParaRPr sz="1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6" name="Google Shape;1276;p24"/>
          <p:cNvSpPr txBox="1"/>
          <p:nvPr/>
        </p:nvSpPr>
        <p:spPr>
          <a:xfrm>
            <a:off x="457275" y="3843524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49.54%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8" name="Google Shape;1278;p24"/>
          <p:cNvSpPr txBox="1"/>
          <p:nvPr/>
        </p:nvSpPr>
        <p:spPr>
          <a:xfrm>
            <a:off x="457275" y="1344925"/>
            <a:ext cx="15726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49.78%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3" name="Google Shape;1263;p24"/>
          <p:cNvSpPr txBox="1"/>
          <p:nvPr/>
        </p:nvSpPr>
        <p:spPr>
          <a:xfrm>
            <a:off x="2411952" y="1307931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Grand Total</a:t>
            </a:r>
            <a:endParaRPr sz="1800" dirty="0">
              <a:solidFill>
                <a:schemeClr val="accent1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9" name="Google Shape;1279;p24"/>
          <p:cNvSpPr txBox="1"/>
          <p:nvPr/>
        </p:nvSpPr>
        <p:spPr>
          <a:xfrm>
            <a:off x="2328125" y="2631224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Female</a:t>
            </a:r>
            <a:endParaRPr sz="1800" dirty="0">
              <a:solidFill>
                <a:schemeClr val="accent2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0" name="Google Shape;1280;p24"/>
          <p:cNvSpPr txBox="1"/>
          <p:nvPr/>
        </p:nvSpPr>
        <p:spPr>
          <a:xfrm>
            <a:off x="2328125" y="38435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Male</a:t>
            </a:r>
            <a:endParaRPr sz="1800" dirty="0">
              <a:solidFill>
                <a:schemeClr val="accent3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1" name="Google Shape;1281;p24"/>
          <p:cNvSpPr txBox="1"/>
          <p:nvPr/>
        </p:nvSpPr>
        <p:spPr>
          <a:xfrm>
            <a:off x="5515613" y="13449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Grand Total</a:t>
            </a:r>
            <a:endParaRPr sz="1200" dirty="0">
              <a:solidFill>
                <a:schemeClr val="accent1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2" name="Google Shape;1282;p24"/>
          <p:cNvSpPr txBox="1"/>
          <p:nvPr/>
        </p:nvSpPr>
        <p:spPr>
          <a:xfrm>
            <a:off x="5515613" y="2631224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Female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3" name="Google Shape;1283;p24"/>
          <p:cNvSpPr txBox="1"/>
          <p:nvPr/>
        </p:nvSpPr>
        <p:spPr>
          <a:xfrm>
            <a:off x="5515613" y="3843525"/>
            <a:ext cx="12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highlight>
                  <a:srgbClr val="FFFFFF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Male</a:t>
            </a:r>
            <a:endParaRPr sz="1200" dirty="0">
              <a:solidFill>
                <a:schemeClr val="accent3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84" name="Google Shape;1284;p24"/>
          <p:cNvCxnSpPr>
            <a:stCxn id="1281" idx="1"/>
            <a:endCxn id="1264" idx="7"/>
          </p:cNvCxnSpPr>
          <p:nvPr/>
        </p:nvCxnSpPr>
        <p:spPr>
          <a:xfrm flipH="1">
            <a:off x="5027513" y="1509775"/>
            <a:ext cx="488100" cy="828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5" name="Google Shape;1285;p24"/>
          <p:cNvCxnSpPr/>
          <p:nvPr/>
        </p:nvCxnSpPr>
        <p:spPr>
          <a:xfrm flipH="1">
            <a:off x="2029891" y="1509175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6" name="Google Shape;1286;p24"/>
          <p:cNvCxnSpPr/>
          <p:nvPr/>
        </p:nvCxnSpPr>
        <p:spPr>
          <a:xfrm flipH="1">
            <a:off x="2029891" y="2795473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7" name="Google Shape;1287;p24"/>
          <p:cNvCxnSpPr/>
          <p:nvPr/>
        </p:nvCxnSpPr>
        <p:spPr>
          <a:xfrm flipH="1">
            <a:off x="2029891" y="4007774"/>
            <a:ext cx="35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8" name="Google Shape;1288;p24"/>
          <p:cNvCxnSpPr>
            <a:stCxn id="1281" idx="3"/>
            <a:endCxn id="1272" idx="1"/>
          </p:cNvCxnSpPr>
          <p:nvPr/>
        </p:nvCxnSpPr>
        <p:spPr>
          <a:xfrm>
            <a:off x="6811013" y="1509775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89" name="Google Shape;1289;p24"/>
          <p:cNvCxnSpPr>
            <a:stCxn id="1282" idx="3"/>
            <a:endCxn id="1269" idx="1"/>
          </p:cNvCxnSpPr>
          <p:nvPr/>
        </p:nvCxnSpPr>
        <p:spPr>
          <a:xfrm>
            <a:off x="6811013" y="2796074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0" name="Google Shape;1290;p24"/>
          <p:cNvCxnSpPr>
            <a:stCxn id="1283" idx="3"/>
            <a:endCxn id="1270" idx="1"/>
          </p:cNvCxnSpPr>
          <p:nvPr/>
        </p:nvCxnSpPr>
        <p:spPr>
          <a:xfrm>
            <a:off x="6811013" y="4008375"/>
            <a:ext cx="2982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1" name="Google Shape;1291;p24"/>
          <p:cNvCxnSpPr>
            <a:stCxn id="1279" idx="3"/>
            <a:endCxn id="1264" idx="2"/>
          </p:cNvCxnSpPr>
          <p:nvPr/>
        </p:nvCxnSpPr>
        <p:spPr>
          <a:xfrm>
            <a:off x="3623525" y="2796074"/>
            <a:ext cx="2985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2" name="Google Shape;1292;p24"/>
          <p:cNvCxnSpPr>
            <a:stCxn id="1282" idx="1"/>
            <a:endCxn id="1264" idx="6"/>
          </p:cNvCxnSpPr>
          <p:nvPr/>
        </p:nvCxnSpPr>
        <p:spPr>
          <a:xfrm flipH="1">
            <a:off x="5217413" y="2796074"/>
            <a:ext cx="2982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3" name="Google Shape;1293;p24"/>
          <p:cNvCxnSpPr>
            <a:stCxn id="1280" idx="3"/>
            <a:endCxn id="1264" idx="3"/>
          </p:cNvCxnSpPr>
          <p:nvPr/>
        </p:nvCxnSpPr>
        <p:spPr>
          <a:xfrm rot="10800000" flipH="1">
            <a:off x="3623525" y="3254175"/>
            <a:ext cx="488100" cy="75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294" name="Google Shape;1294;p24"/>
          <p:cNvCxnSpPr>
            <a:stCxn id="1283" idx="1"/>
            <a:endCxn id="1264" idx="5"/>
          </p:cNvCxnSpPr>
          <p:nvPr/>
        </p:nvCxnSpPr>
        <p:spPr>
          <a:xfrm rot="10800000">
            <a:off x="5027513" y="3254175"/>
            <a:ext cx="488100" cy="75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95" name="Google Shape;1295;p24"/>
          <p:cNvSpPr txBox="1"/>
          <p:nvPr/>
        </p:nvSpPr>
        <p:spPr>
          <a:xfrm>
            <a:off x="4626675" y="2600575"/>
            <a:ext cx="45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0"/>
          <p:cNvSpPr/>
          <p:nvPr/>
        </p:nvSpPr>
        <p:spPr>
          <a:xfrm>
            <a:off x="4222950" y="1926288"/>
            <a:ext cx="698100" cy="69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20"/>
          <p:cNvGrpSpPr/>
          <p:nvPr/>
        </p:nvGrpSpPr>
        <p:grpSpPr>
          <a:xfrm>
            <a:off x="815828" y="4119497"/>
            <a:ext cx="1785290" cy="179640"/>
            <a:chOff x="3300952" y="1649114"/>
            <a:chExt cx="3181202" cy="320100"/>
          </a:xfrm>
        </p:grpSpPr>
        <p:sp>
          <p:nvSpPr>
            <p:cNvPr id="1113" name="Google Shape;1113;p20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300952" y="1649114"/>
              <a:ext cx="520200" cy="3201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20"/>
          <p:cNvSpPr txBox="1"/>
          <p:nvPr/>
        </p:nvSpPr>
        <p:spPr>
          <a:xfrm>
            <a:off x="961796" y="362305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Variation A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6" name="Google Shape;1116;p20"/>
          <p:cNvSpPr txBox="1"/>
          <p:nvPr/>
        </p:nvSpPr>
        <p:spPr>
          <a:xfrm>
            <a:off x="2881019" y="3965773"/>
            <a:ext cx="1386322" cy="3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4.17% conversion</a:t>
            </a:r>
            <a:endParaRPr sz="12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20"/>
          <p:cNvSpPr txBox="1"/>
          <p:nvPr/>
        </p:nvSpPr>
        <p:spPr>
          <a:xfrm>
            <a:off x="723737" y="4110786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8" name="Google Shape;1118;p20"/>
          <p:cNvGrpSpPr/>
          <p:nvPr/>
        </p:nvGrpSpPr>
        <p:grpSpPr>
          <a:xfrm>
            <a:off x="5147951" y="4114534"/>
            <a:ext cx="1785289" cy="179642"/>
            <a:chOff x="3300953" y="1649114"/>
            <a:chExt cx="3181200" cy="320103"/>
          </a:xfrm>
        </p:grpSpPr>
        <p:sp>
          <p:nvSpPr>
            <p:cNvPr id="1119" name="Google Shape;1119;p20"/>
            <p:cNvSpPr/>
            <p:nvPr/>
          </p:nvSpPr>
          <p:spPr>
            <a:xfrm>
              <a:off x="3300953" y="1649114"/>
              <a:ext cx="3181200" cy="320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300953" y="1649116"/>
              <a:ext cx="1987500" cy="320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0"/>
          <p:cNvSpPr txBox="1"/>
          <p:nvPr/>
        </p:nvSpPr>
        <p:spPr>
          <a:xfrm>
            <a:off x="5241750" y="3633361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Variation B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2" name="Google Shape;1122;p20"/>
          <p:cNvSpPr txBox="1"/>
          <p:nvPr/>
        </p:nvSpPr>
        <p:spPr>
          <a:xfrm>
            <a:off x="7275282" y="3944104"/>
            <a:ext cx="1339500" cy="3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4.96% conversion</a:t>
            </a:r>
            <a:endParaRPr sz="12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20"/>
          <p:cNvSpPr txBox="1"/>
          <p:nvPr/>
        </p:nvSpPr>
        <p:spPr>
          <a:xfrm>
            <a:off x="5205144" y="4119497"/>
            <a:ext cx="2313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20"/>
          <p:cNvSpPr txBox="1"/>
          <p:nvPr/>
        </p:nvSpPr>
        <p:spPr>
          <a:xfrm>
            <a:off x="3902250" y="2170500"/>
            <a:ext cx="13395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Рисунок 2" descr="Изображение выглядит как Мобильный телефон, текст, снимок экрана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795EEF4B-71E3-EB15-9D43-5DB3A2A3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" y="148677"/>
            <a:ext cx="2971746" cy="326771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2BCEAABB-1C16-B5BC-7F24-8BDFAA9A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50" y="170026"/>
            <a:ext cx="2879845" cy="32677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17"/>
          <p:cNvGraphicFramePr/>
          <p:nvPr>
            <p:extLst>
              <p:ext uri="{D42A27DB-BD31-4B8C-83A1-F6EECF244321}">
                <p14:modId xmlns:p14="http://schemas.microsoft.com/office/powerpoint/2010/main" val="2970406255"/>
              </p:ext>
            </p:extLst>
          </p:nvPr>
        </p:nvGraphicFramePr>
        <p:xfrm>
          <a:off x="457200" y="742375"/>
          <a:ext cx="8229600" cy="1097190"/>
        </p:xfrm>
        <a:graphic>
          <a:graphicData uri="http://schemas.openxmlformats.org/drawingml/2006/table">
            <a:tbl>
              <a:tblPr>
                <a:noFill/>
                <a:tableStyleId>{2BC97BB1-9EB2-47E4-A367-4FBB1F674283}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Variation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Conversions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CR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 deviation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Control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24343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1014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4.17%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0.0013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—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 Treatment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24600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1219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4.96%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0.0014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19%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4" name="Google Shape;904;p17"/>
          <p:cNvSpPr txBox="1"/>
          <p:nvPr/>
        </p:nvSpPr>
        <p:spPr>
          <a:xfrm>
            <a:off x="60667" y="1980239"/>
            <a:ext cx="2845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Chance of B outperforming A</a:t>
            </a:r>
            <a:endParaRPr sz="1800" b="1" dirty="0">
              <a:solidFill>
                <a:schemeClr val="accent4">
                  <a:lumMod val="5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C1D84C-6EF4-6825-B97E-E100F76D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06" y="1980240"/>
            <a:ext cx="5094515" cy="306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E53C7D-08E3-2ED4-97D7-91DEFC6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82"/>
            <a:ext cx="8229600" cy="565093"/>
          </a:xfrm>
        </p:spPr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GB" sz="2000" dirty="0">
                <a:solidFill>
                  <a:schemeClr val="accent5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tatistical significance</a:t>
            </a:r>
            <a:endParaRPr lang="ru-GB" sz="2000" dirty="0">
              <a:solidFill>
                <a:schemeClr val="accent5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График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25B81C-9636-3B1D-A639-86AE7D55F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394760"/>
            <a:ext cx="8266921" cy="47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Since</a:t>
            </a:r>
            <a:r>
              <a:rPr lang="pt-BR" dirty="0"/>
              <a:t> p</a:t>
            </a:r>
            <a:r>
              <a:rPr lang="pt-BR" b="0" i="0" dirty="0">
                <a:effectLst/>
                <a:latin typeface="-apple-system"/>
              </a:rPr>
              <a:t>-value=0.0001 is way below our </a:t>
            </a:r>
            <a:r>
              <a:rPr lang="el-GR" dirty="0"/>
              <a:t>α</a:t>
            </a:r>
            <a:r>
              <a:rPr lang="el-GR" b="0" i="0" dirty="0">
                <a:effectLst/>
                <a:latin typeface="-apple-system"/>
              </a:rPr>
              <a:t>=0.05, </a:t>
            </a:r>
            <a:r>
              <a:rPr lang="en-US" b="0" i="0" dirty="0">
                <a:effectLst/>
                <a:latin typeface="-apple-system"/>
              </a:rPr>
              <a:t>we reject </a:t>
            </a:r>
            <a:r>
              <a:rPr lang="pt-BR" b="0" i="0" dirty="0">
                <a:effectLst/>
                <a:latin typeface="-apple-system"/>
              </a:rPr>
              <a:t>the null hypothesis 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81" name="Google Shape;2481;p41"/>
          <p:cNvSpPr/>
          <p:nvPr/>
        </p:nvSpPr>
        <p:spPr>
          <a:xfrm>
            <a:off x="3963779" y="1949499"/>
            <a:ext cx="1177800" cy="11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1"/>
          <p:cNvSpPr/>
          <p:nvPr/>
        </p:nvSpPr>
        <p:spPr>
          <a:xfrm>
            <a:off x="8823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1"/>
          <p:cNvSpPr/>
          <p:nvPr/>
        </p:nvSpPr>
        <p:spPr>
          <a:xfrm>
            <a:off x="858000" y="1504359"/>
            <a:ext cx="2407500" cy="2407500"/>
          </a:xfrm>
          <a:prstGeom prst="arc">
            <a:avLst>
              <a:gd name="adj1" fmla="val 10793360"/>
              <a:gd name="adj2" fmla="val 5385913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1"/>
          <p:cNvSpPr txBox="1"/>
          <p:nvPr/>
        </p:nvSpPr>
        <p:spPr>
          <a:xfrm>
            <a:off x="1241112" y="2099075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0.00003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7" name="Google Shape;2487;p41"/>
          <p:cNvSpPr/>
          <p:nvPr/>
        </p:nvSpPr>
        <p:spPr>
          <a:xfrm>
            <a:off x="5822112" y="1215588"/>
            <a:ext cx="2407500" cy="2407500"/>
          </a:xfrm>
          <a:prstGeom prst="arc">
            <a:avLst>
              <a:gd name="adj1" fmla="val 16200000"/>
              <a:gd name="adj2" fmla="val 16193819"/>
            </a:avLst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1"/>
          <p:cNvSpPr/>
          <p:nvPr/>
        </p:nvSpPr>
        <p:spPr>
          <a:xfrm>
            <a:off x="5862058" y="1334649"/>
            <a:ext cx="2407500" cy="2407500"/>
          </a:xfrm>
          <a:prstGeom prst="arc">
            <a:avLst>
              <a:gd name="adj1" fmla="val 16264837"/>
              <a:gd name="adj2" fmla="val 5385913"/>
            </a:avLst>
          </a:prstGeom>
          <a:noFill/>
          <a:ln w="2286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1"/>
          <p:cNvSpPr txBox="1"/>
          <p:nvPr/>
        </p:nvSpPr>
        <p:spPr>
          <a:xfrm>
            <a:off x="6180912" y="2113809"/>
            <a:ext cx="1689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0.05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0" name="Google Shape;2490;p41"/>
          <p:cNvSpPr txBox="1"/>
          <p:nvPr/>
        </p:nvSpPr>
        <p:spPr>
          <a:xfrm>
            <a:off x="3698856" y="2173899"/>
            <a:ext cx="1689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2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3" name="Google Shape;2493;p41"/>
          <p:cNvSpPr txBox="1"/>
          <p:nvPr/>
        </p:nvSpPr>
        <p:spPr>
          <a:xfrm>
            <a:off x="1241113" y="2783838"/>
            <a:ext cx="1777210" cy="3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GB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-value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4" name="Google Shape;2494;p41"/>
          <p:cNvSpPr txBox="1"/>
          <p:nvPr/>
        </p:nvSpPr>
        <p:spPr>
          <a:xfrm>
            <a:off x="6469062" y="2783838"/>
            <a:ext cx="1177800" cy="3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ECCD6FC1-672F-A8CB-E24C-CA87BC6BC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" y="410548"/>
            <a:ext cx="8412400" cy="43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2695"/>
      </p:ext>
    </p:extLst>
  </p:cSld>
  <p:clrMapOvr>
    <a:masterClrMapping/>
  </p:clrMapOvr>
</p:sld>
</file>

<file path=ppt/theme/theme1.xml><?xml version="1.0" encoding="utf-8"?>
<a:theme xmlns:a="http://schemas.openxmlformats.org/drawingml/2006/main" name="A/B Testing Infographics by Slidesgo">
  <a:themeElements>
    <a:clrScheme name="Simple Light">
      <a:dk1>
        <a:srgbClr val="000000"/>
      </a:dk1>
      <a:lt1>
        <a:srgbClr val="FFFFFF"/>
      </a:lt1>
      <a:dk2>
        <a:srgbClr val="2E323C"/>
      </a:dk2>
      <a:lt2>
        <a:srgbClr val="EEEEED"/>
      </a:lt2>
      <a:accent1>
        <a:srgbClr val="2EC5FF"/>
      </a:accent1>
      <a:accent2>
        <a:srgbClr val="38B4FE"/>
      </a:accent2>
      <a:accent3>
        <a:srgbClr val="42A4FC"/>
      </a:accent3>
      <a:accent4>
        <a:srgbClr val="4B93FB"/>
      </a:accent4>
      <a:accent5>
        <a:srgbClr val="5583F9"/>
      </a:accent5>
      <a:accent6>
        <a:srgbClr val="5F72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Macintosh PowerPoint</Application>
  <PresentationFormat>Экран (16:9)</PresentationFormat>
  <Paragraphs>81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Adelle Sans Devanagari</vt:lpstr>
      <vt:lpstr>Roboto</vt:lpstr>
      <vt:lpstr>Times New Roman</vt:lpstr>
      <vt:lpstr>Fira Sans Extra Condensed</vt:lpstr>
      <vt:lpstr>Fira Sans Extra Condensed Medium</vt:lpstr>
      <vt:lpstr>Segoe UI</vt:lpstr>
      <vt:lpstr>-apple-system</vt:lpstr>
      <vt:lpstr>Fira Sans</vt:lpstr>
      <vt:lpstr>Helvetica</vt:lpstr>
      <vt:lpstr>A/B Testing Infographics by Slidesgo</vt:lpstr>
      <vt:lpstr>GLOBOX  </vt:lpstr>
      <vt:lpstr>Презентация PowerPoint</vt:lpstr>
      <vt:lpstr>The setup of the A/B test</vt:lpstr>
      <vt:lpstr>Groups have significant size and roughly comparable</vt:lpstr>
      <vt:lpstr>Презентация PowerPoint</vt:lpstr>
      <vt:lpstr>Statistical significance</vt:lpstr>
      <vt:lpstr>Презентация PowerPoint</vt:lpstr>
      <vt:lpstr>Since p-value=0.0001 is way below our α=0.05, we reject the null hypothesis </vt:lpstr>
      <vt:lpstr>Презентация PowerPoint</vt:lpstr>
      <vt:lpstr>Difference distribution confidence 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 </dc:title>
  <cp:lastModifiedBy>Anna Tsatskina</cp:lastModifiedBy>
  <cp:revision>1</cp:revision>
  <dcterms:modified xsi:type="dcterms:W3CDTF">2023-05-13T11:53:01Z</dcterms:modified>
</cp:coreProperties>
</file>