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90" r:id="rId16"/>
    <p:sldId id="277" r:id="rId17"/>
    <p:sldId id="296" r:id="rId18"/>
    <p:sldId id="273" r:id="rId19"/>
    <p:sldId id="284" r:id="rId20"/>
    <p:sldId id="295" r:id="rId21"/>
    <p:sldId id="257" r:id="rId22"/>
    <p:sldId id="274" r:id="rId23"/>
    <p:sldId id="275" r:id="rId24"/>
    <p:sldId id="299" r:id="rId25"/>
    <p:sldId id="262" r:id="rId26"/>
    <p:sldId id="278" r:id="rId27"/>
    <p:sldId id="279" r:id="rId28"/>
    <p:sldId id="280" r:id="rId29"/>
    <p:sldId id="281" r:id="rId30"/>
    <p:sldId id="282" r:id="rId31"/>
    <p:sldId id="264" r:id="rId32"/>
    <p:sldId id="270" r:id="rId33"/>
    <p:sldId id="263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tx>
                <c:rich>
                  <a:bodyPr/>
                  <a:lstStyle/>
                  <a:p>
                    <a:fld id="{D7BF68CA-C748-4E59-8790-13EE701243B1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762-449A-A01D-20B576DD2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Research</c:v>
                </c:pt>
                <c:pt idx="1">
                  <c:v>Low level software implementation</c:v>
                </c:pt>
                <c:pt idx="2">
                  <c:v>High Level software Implementation</c:v>
                </c:pt>
                <c:pt idx="3">
                  <c:v>PCB</c:v>
                </c:pt>
                <c:pt idx="4">
                  <c:v>Sensor integration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0.52</c:v>
                </c:pt>
                <c:pt idx="4">
                  <c:v>0.5</c:v>
                </c:pt>
                <c:pt idx="5">
                  <c:v>0.54600000000000004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741-BF4E-563387A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7518432"/>
        <c:axId val="1411231552"/>
      </c:barChart>
      <c:catAx>
        <c:axId val="146751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31552"/>
        <c:crosses val="autoZero"/>
        <c:auto val="1"/>
        <c:lblAlgn val="ctr"/>
        <c:lblOffset val="100"/>
        <c:noMultiLvlLbl val="0"/>
      </c:catAx>
      <c:valAx>
        <c:axId val="14112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5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Back up power will provide to the chair by a 9V battery to allows the circuit running after it is disconnected to the wall.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FILL</a:t>
          </a:r>
          <a:r>
            <a:rPr lang="en-US" baseline="0" dirty="0">
              <a:solidFill>
                <a:srgbClr val="FF0000"/>
              </a:solidFill>
            </a:rPr>
            <a:t> IN THIS PART</a:t>
          </a:r>
          <a:endParaRPr lang="en-US" dirty="0">
            <a:solidFill>
              <a:srgbClr val="FF0000"/>
            </a:solidFill>
          </a:endParaRP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 up power will provide to the chair by a 9V battery to allows the circuit running after it is disconnected to the wall.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FILL</a:t>
          </a:r>
          <a:r>
            <a:rPr lang="en-US" sz="2100" kern="1200" baseline="0" dirty="0">
              <a:solidFill>
                <a:srgbClr val="FF0000"/>
              </a:solidFill>
            </a:rPr>
            <a:t> IN THIS PART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operated by a voltage range from 12V to 3.3V.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196F9-22D5-44C3-8BB8-F2EAF0A1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9525"/>
            <a:ext cx="838199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-92278" y="400187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087AA-1C1B-495D-8CED-97839F0C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16" y="0"/>
            <a:ext cx="8666983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76 x 87mm (LW)</a:t>
            </a:r>
          </a:p>
          <a:p>
            <a:r>
              <a:rPr lang="en-US" dirty="0"/>
              <a:t>Designed in Eagle</a:t>
            </a:r>
          </a:p>
          <a:p>
            <a:r>
              <a:rPr lang="en-US" dirty="0"/>
              <a:t>3 screw-holes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5.75” x 3.5” x 2.75” (LWH)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26" y="616746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14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71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Dowonsol</a:t>
            </a:r>
            <a:r>
              <a:rPr lang="en-US" dirty="0"/>
              <a:t> DC coin module</a:t>
            </a:r>
          </a:p>
          <a:p>
            <a:r>
              <a:rPr lang="en-US" dirty="0"/>
              <a:t>Low cost: &lt;$1.00 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- 5v</a:t>
            </a:r>
          </a:p>
          <a:p>
            <a:r>
              <a:rPr lang="en-US" dirty="0"/>
              <a:t>70 mA (peak)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store value into database</a:t>
            </a:r>
          </a:p>
          <a:p>
            <a:r>
              <a:rPr lang="en-US" dirty="0"/>
              <a:t>Bluetooth relies on device connection to database</a:t>
            </a:r>
          </a:p>
          <a:p>
            <a:r>
              <a:rPr lang="en-US" dirty="0"/>
              <a:t>Chose Wi-Fi for library compatibility and data integrity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Antenna RF optimization</a:t>
            </a:r>
          </a:p>
          <a:p>
            <a:r>
              <a:rPr lang="en-US" dirty="0"/>
              <a:t>30 lead through hole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8" y="3574368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F816F8-84A4-49C2-94BE-36B22774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3257"/>
            <a:ext cx="5267327" cy="4380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1BD92-FD4A-4AB1-ACC5-28926A40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FD9F-B9D2-4C67-948B-92664FD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72" y="1488613"/>
            <a:ext cx="4342534" cy="3880773"/>
          </a:xfrm>
        </p:spPr>
        <p:txBody>
          <a:bodyPr/>
          <a:lstStyle/>
          <a:p>
            <a:r>
              <a:rPr lang="en-US" dirty="0"/>
              <a:t>Transmission of data between MCU and Wi-Fi module</a:t>
            </a:r>
          </a:p>
          <a:p>
            <a:r>
              <a:rPr lang="en-US" dirty="0"/>
              <a:t>UART supports full duplex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1202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to the user.</a:t>
            </a:r>
          </a:p>
          <a:p>
            <a:r>
              <a:rPr lang="en-US" dirty="0"/>
              <a:t>To allow the user to alter vibrate and notification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755243" y="1722827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data entry contains the posture measurement on the left-to-right axis and the front-to-back axis and the timestamp.</a:t>
            </a:r>
          </a:p>
          <a:p>
            <a:r>
              <a:rPr lang="en-US" dirty="0"/>
              <a:t>Each user has settings saved by pin. Settings allow user to enable/disable notifications and vibration. </a:t>
            </a:r>
          </a:p>
          <a:p>
            <a:pPr lvl="1"/>
            <a:r>
              <a:rPr lang="en-US" dirty="0" err="1"/>
              <a:t>getUp</a:t>
            </a:r>
            <a:r>
              <a:rPr lang="en-US" dirty="0"/>
              <a:t> serves as flag to trigger notifications. </a:t>
            </a:r>
          </a:p>
          <a:p>
            <a:r>
              <a:rPr lang="en-US" dirty="0"/>
              <a:t>Used Pins field prevents user from registering a pin that is already in use.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496ED-EA43-4D66-9999-DE949AC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23" y="470710"/>
            <a:ext cx="3534979" cy="57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D1D34A-E35D-4845-856D-3671AD9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1679299"/>
            <a:ext cx="6378766" cy="40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>
                <a:highlight>
                  <a:srgbClr val="FFFF00"/>
                </a:highlight>
              </a:rPr>
              <a:t>5-day standby battery life, minimum. </a:t>
            </a:r>
            <a:r>
              <a:rPr lang="en-US" dirty="0"/>
              <a:t>  </a:t>
            </a:r>
          </a:p>
          <a:p>
            <a:pPr lvl="0" fontAlgn="base"/>
            <a:r>
              <a:rPr lang="en-US" dirty="0"/>
              <a:t>PCB not to exceed 200 cm squared.</a:t>
            </a:r>
          </a:p>
          <a:p>
            <a:pPr lvl="0" fontAlgn="base"/>
            <a:r>
              <a:rPr lang="en-US" dirty="0"/>
              <a:t>Enclosure not to exceed 1500 cm cubed. 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BA89-67FA-4652-A139-D1770571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650205"/>
            <a:ext cx="1899851" cy="39052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0E8CE-0173-439A-AFF8-7E383D3A5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4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E7672-FA39-4C83-80EC-5775D4130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50205"/>
            <a:ext cx="1899850" cy="39052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6D4500-DDC3-4442-99FB-342B071E8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49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E03A1-F8AF-478D-AD40-63842F3C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09286"/>
              </p:ext>
            </p:extLst>
          </p:nvPr>
        </p:nvGraphicFramePr>
        <p:xfrm>
          <a:off x="175861" y="1373872"/>
          <a:ext cx="8867471" cy="412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15777"/>
              </p:ext>
            </p:extLst>
          </p:nvPr>
        </p:nvGraphicFramePr>
        <p:xfrm>
          <a:off x="449800" y="13620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4CFFC1-EEE3-4625-B3AF-C6FAC7A4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361827"/>
              </p:ext>
            </p:extLst>
          </p:nvPr>
        </p:nvGraphicFramePr>
        <p:xfrm>
          <a:off x="591976" y="1218125"/>
          <a:ext cx="8056722" cy="442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87">
                  <a:extLst>
                    <a:ext uri="{9D8B030D-6E8A-4147-A177-3AD203B41FA5}">
                      <a16:colId xmlns:a16="http://schemas.microsoft.com/office/drawing/2014/main" val="1775189005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069750776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954666191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78162017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356513500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2621371355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Item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Description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Quantity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Cost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Estimated Cost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144388229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A301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round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$53.60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$53.60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604653218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A502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Larg square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$108.25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$108.25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5708564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556-ATMEGA2560-16AU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$12.20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$36.60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020588854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Chair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Office chair, cloth, rolling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$75.00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024185728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Eleego Mega 2560 R3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ATmega Dev board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$13.99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$13.99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11326272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Mircrochip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 ATMega2560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 samples from OEM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8676850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Final Paper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printing and binding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705175605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Enclosure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for PCB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3959560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surface components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resistors, caps, etc.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Multiple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6273421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manager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1391555036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ESP8266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Wi-Fi Module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442949079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</a:rPr>
                        <a:t>$291.33</a:t>
                      </a:r>
                      <a:endParaRPr lang="en-US" sz="1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754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If we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Reduce end-to-end latency.</a:t>
            </a:r>
          </a:p>
          <a:p>
            <a:r>
              <a:rPr lang="en-US" dirty="0"/>
              <a:t>Add sensors to the spine of the chair to enhance data.</a:t>
            </a:r>
          </a:p>
          <a:p>
            <a:r>
              <a:rPr lang="en-US" dirty="0"/>
              <a:t>Custom phone notifications for leaning.</a:t>
            </a:r>
          </a:p>
          <a:p>
            <a:r>
              <a:rPr lang="en-US" dirty="0"/>
              <a:t>Custom chart for mobile application as opposed to chart from open-source library for improved visualization.</a:t>
            </a:r>
          </a:p>
          <a:p>
            <a:r>
              <a:rPr lang="en-US" dirty="0"/>
              <a:t>Add chair overlay to chart for increased readability.</a:t>
            </a:r>
          </a:p>
          <a:p>
            <a:r>
              <a:rPr lang="en-US" dirty="0"/>
              <a:t>Improve process of analyzing data.</a:t>
            </a:r>
          </a:p>
          <a:p>
            <a:r>
              <a:rPr lang="en-US" dirty="0"/>
              <a:t>Support multiple users.</a:t>
            </a:r>
          </a:p>
          <a:p>
            <a:r>
              <a:rPr lang="en-US" dirty="0"/>
              <a:t>Pick a better </a:t>
            </a:r>
            <a:r>
              <a:rPr lang="en-US"/>
              <a:t>project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3A67C1-2BD2-4738-8C29-B5E1A236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2990"/>
            <a:ext cx="8744448" cy="3155158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447"/>
            <a:ext cx="8596668" cy="4443916"/>
          </a:xfrm>
        </p:spPr>
        <p:txBody>
          <a:bodyPr>
            <a:normAutofit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01204"/>
              </p:ext>
            </p:extLst>
          </p:nvPr>
        </p:nvGraphicFramePr>
        <p:xfrm>
          <a:off x="3003690" y="1587241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ATSAMA5D21C-CUR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ADC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PWM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Communication Protocols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749543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$9.52 for 2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0E7DD-3818-4620-92DA-44ECD582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1"/>
            <a:ext cx="8399991" cy="5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</TotalTime>
  <Words>1130</Words>
  <Application>Microsoft Office PowerPoint</Application>
  <PresentationFormat>Widescreen</PresentationFormat>
  <Paragraphs>397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Serial Communication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PROGRESS GRAPH</vt:lpstr>
      <vt:lpstr>Roles</vt:lpstr>
      <vt:lpstr>BUDGET SHEET</vt:lpstr>
      <vt:lpstr>If we had more time…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Thien Nguyen</cp:lastModifiedBy>
  <cp:revision>56</cp:revision>
  <dcterms:created xsi:type="dcterms:W3CDTF">2019-06-06T20:47:02Z</dcterms:created>
  <dcterms:modified xsi:type="dcterms:W3CDTF">2019-07-25T18:28:42Z</dcterms:modified>
</cp:coreProperties>
</file>