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68" r:id="rId3"/>
    <p:sldId id="259" r:id="rId4"/>
    <p:sldId id="269" r:id="rId5"/>
    <p:sldId id="297" r:id="rId6"/>
    <p:sldId id="271" r:id="rId7"/>
    <p:sldId id="291" r:id="rId8"/>
    <p:sldId id="292" r:id="rId9"/>
    <p:sldId id="286" r:id="rId10"/>
    <p:sldId id="293" r:id="rId11"/>
    <p:sldId id="287" r:id="rId12"/>
    <p:sldId id="298" r:id="rId13"/>
    <p:sldId id="288" r:id="rId14"/>
    <p:sldId id="276" r:id="rId15"/>
    <p:sldId id="290" r:id="rId16"/>
    <p:sldId id="277" r:id="rId17"/>
    <p:sldId id="296" r:id="rId18"/>
    <p:sldId id="273" r:id="rId19"/>
    <p:sldId id="284" r:id="rId20"/>
    <p:sldId id="295" r:id="rId21"/>
    <p:sldId id="257" r:id="rId22"/>
    <p:sldId id="274" r:id="rId23"/>
    <p:sldId id="275" r:id="rId24"/>
    <p:sldId id="299" r:id="rId25"/>
    <p:sldId id="262" r:id="rId26"/>
    <p:sldId id="278" r:id="rId27"/>
    <p:sldId id="279" r:id="rId28"/>
    <p:sldId id="280" r:id="rId29"/>
    <p:sldId id="281" r:id="rId30"/>
    <p:sldId id="282" r:id="rId31"/>
    <p:sldId id="264" r:id="rId32"/>
    <p:sldId id="270" r:id="rId33"/>
    <p:sldId id="263" r:id="rId34"/>
    <p:sldId id="265" r:id="rId35"/>
    <p:sldId id="26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5"/>
              <c:tx>
                <c:rich>
                  <a:bodyPr/>
                  <a:lstStyle/>
                  <a:p>
                    <a:fld id="{D7BF68CA-C748-4E59-8790-13EE701243B1}" type="VALUE">
                      <a:rPr lang="en-US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3762-449A-A01D-20B576DD20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Sheet1!$B$2:$B$7</c:f>
              <c:strCache>
                <c:ptCount val="6"/>
                <c:pt idx="0">
                  <c:v>Research</c:v>
                </c:pt>
                <c:pt idx="1">
                  <c:v>Low level software implementation</c:v>
                </c:pt>
                <c:pt idx="2">
                  <c:v>High Level software Implementation</c:v>
                </c:pt>
                <c:pt idx="3">
                  <c:v>PCB</c:v>
                </c:pt>
                <c:pt idx="4">
                  <c:v>Sensor integration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0.9</c:v>
                </c:pt>
                <c:pt idx="1">
                  <c:v>0.25</c:v>
                </c:pt>
                <c:pt idx="2">
                  <c:v>0.56000000000000005</c:v>
                </c:pt>
                <c:pt idx="3">
                  <c:v>0.52</c:v>
                </c:pt>
                <c:pt idx="4">
                  <c:v>0.5</c:v>
                </c:pt>
                <c:pt idx="5">
                  <c:v>0.54600000000000004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19-4741-BF4E-563387AFB3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67518432"/>
        <c:axId val="1411231552"/>
      </c:barChart>
      <c:catAx>
        <c:axId val="1467518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1231552"/>
        <c:crosses val="autoZero"/>
        <c:auto val="1"/>
        <c:lblAlgn val="ctr"/>
        <c:lblOffset val="100"/>
        <c:noMultiLvlLbl val="0"/>
      </c:catAx>
      <c:valAx>
        <c:axId val="1411231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518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908BB8-5068-4E13-A1A6-6120E0B60BC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1C11F4-84FE-4A58-B198-51F40CE21E94}">
      <dgm:prSet/>
      <dgm:spPr/>
      <dgm:t>
        <a:bodyPr/>
        <a:lstStyle/>
        <a:p>
          <a:r>
            <a:rPr lang="en-US" dirty="0"/>
            <a:t>The system will be powered by an AC to DC adapter.</a:t>
          </a:r>
        </a:p>
      </dgm:t>
    </dgm:pt>
    <dgm:pt modelId="{41C2A719-EC43-40BB-8B47-97F1D9E354F5}" type="parTrans" cxnId="{561A17C3-A065-4050-A93E-45CC84B8493E}">
      <dgm:prSet/>
      <dgm:spPr/>
      <dgm:t>
        <a:bodyPr/>
        <a:lstStyle/>
        <a:p>
          <a:endParaRPr lang="en-US"/>
        </a:p>
      </dgm:t>
    </dgm:pt>
    <dgm:pt modelId="{FD3CA693-70CE-4FC8-A7D5-1B6E3B156554}" type="sibTrans" cxnId="{561A17C3-A065-4050-A93E-45CC84B8493E}">
      <dgm:prSet/>
      <dgm:spPr/>
      <dgm:t>
        <a:bodyPr/>
        <a:lstStyle/>
        <a:p>
          <a:endParaRPr lang="en-US"/>
        </a:p>
      </dgm:t>
    </dgm:pt>
    <dgm:pt modelId="{85387296-5A68-400B-BAAB-8D5B96D68607}">
      <dgm:prSet/>
      <dgm:spPr/>
      <dgm:t>
        <a:bodyPr/>
        <a:lstStyle/>
        <a:p>
          <a:r>
            <a:rPr lang="en-US" dirty="0"/>
            <a:t>Back up power will provide to the chair by a 9V battery to allows the circuit running after it is disconnected to the wall.</a:t>
          </a:r>
        </a:p>
      </dgm:t>
    </dgm:pt>
    <dgm:pt modelId="{C42F8916-85C8-4BFE-8A06-E767FB24C0BB}" type="parTrans" cxnId="{0318E96D-00E3-4AAD-B067-F5A671D4C572}">
      <dgm:prSet/>
      <dgm:spPr/>
      <dgm:t>
        <a:bodyPr/>
        <a:lstStyle/>
        <a:p>
          <a:endParaRPr lang="en-US"/>
        </a:p>
      </dgm:t>
    </dgm:pt>
    <dgm:pt modelId="{140C4B03-EDC2-4F8F-AD85-BBECC6778CA3}" type="sibTrans" cxnId="{0318E96D-00E3-4AAD-B067-F5A671D4C572}">
      <dgm:prSet/>
      <dgm:spPr/>
      <dgm:t>
        <a:bodyPr/>
        <a:lstStyle/>
        <a:p>
          <a:endParaRPr lang="en-US"/>
        </a:p>
      </dgm:t>
    </dgm:pt>
    <dgm:pt modelId="{A939B6B9-1475-4F16-AC6D-518D1ECA287E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FILL</a:t>
          </a:r>
          <a:r>
            <a:rPr lang="en-US" baseline="0" dirty="0">
              <a:solidFill>
                <a:srgbClr val="FF0000"/>
              </a:solidFill>
            </a:rPr>
            <a:t> IN THIS PART</a:t>
          </a:r>
          <a:endParaRPr lang="en-US" dirty="0">
            <a:solidFill>
              <a:srgbClr val="FF0000"/>
            </a:solidFill>
          </a:endParaRPr>
        </a:p>
      </dgm:t>
    </dgm:pt>
    <dgm:pt modelId="{43ECD5BD-AEE7-4E4C-8017-99B532CE0D44}" type="parTrans" cxnId="{EF20D6E2-093D-458B-BACB-B7C1D8443360}">
      <dgm:prSet/>
      <dgm:spPr/>
      <dgm:t>
        <a:bodyPr/>
        <a:lstStyle/>
        <a:p>
          <a:endParaRPr lang="en-US"/>
        </a:p>
      </dgm:t>
    </dgm:pt>
    <dgm:pt modelId="{7ED7AB0D-21A2-4375-B7E7-D01508E5A964}" type="sibTrans" cxnId="{EF20D6E2-093D-458B-BACB-B7C1D8443360}">
      <dgm:prSet/>
      <dgm:spPr/>
      <dgm:t>
        <a:bodyPr/>
        <a:lstStyle/>
        <a:p>
          <a:endParaRPr lang="en-US"/>
        </a:p>
      </dgm:t>
    </dgm:pt>
    <dgm:pt modelId="{66205984-2047-425E-8339-6C0597A5D542}">
      <dgm:prSet/>
      <dgm:spPr/>
      <dgm:t>
        <a:bodyPr/>
        <a:lstStyle/>
        <a:p>
          <a:r>
            <a:rPr lang="en-US" dirty="0"/>
            <a:t>It will be operated by a voltage range from 12V to 3.3V.</a:t>
          </a:r>
        </a:p>
      </dgm:t>
    </dgm:pt>
    <dgm:pt modelId="{A5DAE8FC-3A7A-4267-BFAD-F3AF4F438D2A}" type="parTrans" cxnId="{EEA466C7-006B-48A4-B8B9-6108658A5CBA}">
      <dgm:prSet/>
      <dgm:spPr/>
      <dgm:t>
        <a:bodyPr/>
        <a:lstStyle/>
        <a:p>
          <a:endParaRPr lang="en-US"/>
        </a:p>
      </dgm:t>
    </dgm:pt>
    <dgm:pt modelId="{A5E07517-2BCF-4BC2-9B46-1D9DAA27E0A7}" type="sibTrans" cxnId="{EEA466C7-006B-48A4-B8B9-6108658A5CBA}">
      <dgm:prSet/>
      <dgm:spPr/>
      <dgm:t>
        <a:bodyPr/>
        <a:lstStyle/>
        <a:p>
          <a:endParaRPr lang="en-US"/>
        </a:p>
      </dgm:t>
    </dgm:pt>
    <dgm:pt modelId="{B6B4B897-8ABB-4CA7-B478-78714362F6FA}">
      <dgm:prSet/>
      <dgm:spPr/>
      <dgm:t>
        <a:bodyPr/>
        <a:lstStyle/>
        <a:p>
          <a:r>
            <a:rPr lang="en-US" dirty="0"/>
            <a:t>The battery will take over when the main power source is unplugged.                                                                                                                                  </a:t>
          </a:r>
        </a:p>
      </dgm:t>
    </dgm:pt>
    <dgm:pt modelId="{0A1DBA68-50B5-4431-9FD3-8AF0DAC0791A}" type="parTrans" cxnId="{39902B42-13B2-429B-A1E6-FD7455DECA99}">
      <dgm:prSet/>
      <dgm:spPr/>
      <dgm:t>
        <a:bodyPr/>
        <a:lstStyle/>
        <a:p>
          <a:endParaRPr lang="en-US"/>
        </a:p>
      </dgm:t>
    </dgm:pt>
    <dgm:pt modelId="{89221B66-D295-4AF3-A3F5-5DD06C60B350}" type="sibTrans" cxnId="{39902B42-13B2-429B-A1E6-FD7455DECA99}">
      <dgm:prSet/>
      <dgm:spPr/>
      <dgm:t>
        <a:bodyPr/>
        <a:lstStyle/>
        <a:p>
          <a:endParaRPr lang="en-US"/>
        </a:p>
      </dgm:t>
    </dgm:pt>
    <dgm:pt modelId="{AD547C82-2348-4E5E-9F87-0A99A5C297CB}" type="pres">
      <dgm:prSet presAssocID="{F3908BB8-5068-4E13-A1A6-6120E0B60BC0}" presName="vert0" presStyleCnt="0">
        <dgm:presLayoutVars>
          <dgm:dir/>
          <dgm:animOne val="branch"/>
          <dgm:animLvl val="lvl"/>
        </dgm:presLayoutVars>
      </dgm:prSet>
      <dgm:spPr/>
    </dgm:pt>
    <dgm:pt modelId="{3946ED1F-F114-4F45-A69D-BAE898285FAB}" type="pres">
      <dgm:prSet presAssocID="{C91C11F4-84FE-4A58-B198-51F40CE21E94}" presName="thickLine" presStyleLbl="alignNode1" presStyleIdx="0" presStyleCnt="5"/>
      <dgm:spPr/>
    </dgm:pt>
    <dgm:pt modelId="{28976205-5C47-4D61-9D8A-BF2DF8D6B531}" type="pres">
      <dgm:prSet presAssocID="{C91C11F4-84FE-4A58-B198-51F40CE21E94}" presName="horz1" presStyleCnt="0"/>
      <dgm:spPr/>
    </dgm:pt>
    <dgm:pt modelId="{94066F60-B8E0-41D3-86DD-F05F42DEDFBE}" type="pres">
      <dgm:prSet presAssocID="{C91C11F4-84FE-4A58-B198-51F40CE21E94}" presName="tx1" presStyleLbl="revTx" presStyleIdx="0" presStyleCnt="5"/>
      <dgm:spPr/>
    </dgm:pt>
    <dgm:pt modelId="{BD0A8759-7B13-46AF-9515-C33EC8FED2C8}" type="pres">
      <dgm:prSet presAssocID="{C91C11F4-84FE-4A58-B198-51F40CE21E94}" presName="vert1" presStyleCnt="0"/>
      <dgm:spPr/>
    </dgm:pt>
    <dgm:pt modelId="{499A91AA-29C7-4C2D-8EAE-1B822524667C}" type="pres">
      <dgm:prSet presAssocID="{85387296-5A68-400B-BAAB-8D5B96D68607}" presName="thickLine" presStyleLbl="alignNode1" presStyleIdx="1" presStyleCnt="5"/>
      <dgm:spPr/>
    </dgm:pt>
    <dgm:pt modelId="{3D5A69B2-E247-4A3F-B41F-A710CA9A9A54}" type="pres">
      <dgm:prSet presAssocID="{85387296-5A68-400B-BAAB-8D5B96D68607}" presName="horz1" presStyleCnt="0"/>
      <dgm:spPr/>
    </dgm:pt>
    <dgm:pt modelId="{DC6E563F-A288-4E0E-A3DA-DF48E9782D2C}" type="pres">
      <dgm:prSet presAssocID="{85387296-5A68-400B-BAAB-8D5B96D68607}" presName="tx1" presStyleLbl="revTx" presStyleIdx="1" presStyleCnt="5"/>
      <dgm:spPr/>
    </dgm:pt>
    <dgm:pt modelId="{289E6227-58E7-4B0B-A212-215A17C56C8E}" type="pres">
      <dgm:prSet presAssocID="{85387296-5A68-400B-BAAB-8D5B96D68607}" presName="vert1" presStyleCnt="0"/>
      <dgm:spPr/>
    </dgm:pt>
    <dgm:pt modelId="{1B721635-40E9-47CB-9095-B2C5D44F9D2B}" type="pres">
      <dgm:prSet presAssocID="{A939B6B9-1475-4F16-AC6D-518D1ECA287E}" presName="thickLine" presStyleLbl="alignNode1" presStyleIdx="2" presStyleCnt="5"/>
      <dgm:spPr/>
    </dgm:pt>
    <dgm:pt modelId="{42A44021-A850-44E4-88DB-09C03B776959}" type="pres">
      <dgm:prSet presAssocID="{A939B6B9-1475-4F16-AC6D-518D1ECA287E}" presName="horz1" presStyleCnt="0"/>
      <dgm:spPr/>
    </dgm:pt>
    <dgm:pt modelId="{D93F35E9-6B50-4EAA-ABC0-C9838EADBFE0}" type="pres">
      <dgm:prSet presAssocID="{A939B6B9-1475-4F16-AC6D-518D1ECA287E}" presName="tx1" presStyleLbl="revTx" presStyleIdx="2" presStyleCnt="5"/>
      <dgm:spPr/>
    </dgm:pt>
    <dgm:pt modelId="{90F480F7-9180-4520-AA22-271B58EABDC5}" type="pres">
      <dgm:prSet presAssocID="{A939B6B9-1475-4F16-AC6D-518D1ECA287E}" presName="vert1" presStyleCnt="0"/>
      <dgm:spPr/>
    </dgm:pt>
    <dgm:pt modelId="{EE43BA9A-8747-40F7-BDEE-EEC761727D60}" type="pres">
      <dgm:prSet presAssocID="{66205984-2047-425E-8339-6C0597A5D542}" presName="thickLine" presStyleLbl="alignNode1" presStyleIdx="3" presStyleCnt="5"/>
      <dgm:spPr/>
    </dgm:pt>
    <dgm:pt modelId="{B559B826-41F0-4D7F-90EF-88691D33A87B}" type="pres">
      <dgm:prSet presAssocID="{66205984-2047-425E-8339-6C0597A5D542}" presName="horz1" presStyleCnt="0"/>
      <dgm:spPr/>
    </dgm:pt>
    <dgm:pt modelId="{00B1515A-7753-4BCC-BDAB-D87D940E2AEB}" type="pres">
      <dgm:prSet presAssocID="{66205984-2047-425E-8339-6C0597A5D542}" presName="tx1" presStyleLbl="revTx" presStyleIdx="3" presStyleCnt="5"/>
      <dgm:spPr/>
    </dgm:pt>
    <dgm:pt modelId="{637BC2E4-0E71-4A3C-B870-137D7D9D781F}" type="pres">
      <dgm:prSet presAssocID="{66205984-2047-425E-8339-6C0597A5D542}" presName="vert1" presStyleCnt="0"/>
      <dgm:spPr/>
    </dgm:pt>
    <dgm:pt modelId="{B5CB2CC5-98B7-484C-9130-2B3FB2354EB0}" type="pres">
      <dgm:prSet presAssocID="{B6B4B897-8ABB-4CA7-B478-78714362F6FA}" presName="thickLine" presStyleLbl="alignNode1" presStyleIdx="4" presStyleCnt="5"/>
      <dgm:spPr/>
    </dgm:pt>
    <dgm:pt modelId="{C377B124-6A42-4998-AA99-4DF673D3BC8C}" type="pres">
      <dgm:prSet presAssocID="{B6B4B897-8ABB-4CA7-B478-78714362F6FA}" presName="horz1" presStyleCnt="0"/>
      <dgm:spPr/>
    </dgm:pt>
    <dgm:pt modelId="{65D91E42-CCA2-4002-8391-6F59E79CA54E}" type="pres">
      <dgm:prSet presAssocID="{B6B4B897-8ABB-4CA7-B478-78714362F6FA}" presName="tx1" presStyleLbl="revTx" presStyleIdx="4" presStyleCnt="5"/>
      <dgm:spPr/>
    </dgm:pt>
    <dgm:pt modelId="{7CD23F46-B13B-4038-986E-592D0CABBCAC}" type="pres">
      <dgm:prSet presAssocID="{B6B4B897-8ABB-4CA7-B478-78714362F6FA}" presName="vert1" presStyleCnt="0"/>
      <dgm:spPr/>
    </dgm:pt>
  </dgm:ptLst>
  <dgm:cxnLst>
    <dgm:cxn modelId="{434C0902-FDB4-404A-BFEA-DDDAAD0ED140}" type="presOf" srcId="{A939B6B9-1475-4F16-AC6D-518D1ECA287E}" destId="{D93F35E9-6B50-4EAA-ABC0-C9838EADBFE0}" srcOrd="0" destOrd="0" presId="urn:microsoft.com/office/officeart/2008/layout/LinedList"/>
    <dgm:cxn modelId="{39902B42-13B2-429B-A1E6-FD7455DECA99}" srcId="{F3908BB8-5068-4E13-A1A6-6120E0B60BC0}" destId="{B6B4B897-8ABB-4CA7-B478-78714362F6FA}" srcOrd="4" destOrd="0" parTransId="{0A1DBA68-50B5-4431-9FD3-8AF0DAC0791A}" sibTransId="{89221B66-D295-4AF3-A3F5-5DD06C60B350}"/>
    <dgm:cxn modelId="{08003144-2EE2-47CC-8ED7-3CF5479E5593}" type="presOf" srcId="{F3908BB8-5068-4E13-A1A6-6120E0B60BC0}" destId="{AD547C82-2348-4E5E-9F87-0A99A5C297CB}" srcOrd="0" destOrd="0" presId="urn:microsoft.com/office/officeart/2008/layout/LinedList"/>
    <dgm:cxn modelId="{904EE26C-7833-4BDB-8CE6-EC17CA595BE6}" type="presOf" srcId="{66205984-2047-425E-8339-6C0597A5D542}" destId="{00B1515A-7753-4BCC-BDAB-D87D940E2AEB}" srcOrd="0" destOrd="0" presId="urn:microsoft.com/office/officeart/2008/layout/LinedList"/>
    <dgm:cxn modelId="{0318E96D-00E3-4AAD-B067-F5A671D4C572}" srcId="{F3908BB8-5068-4E13-A1A6-6120E0B60BC0}" destId="{85387296-5A68-400B-BAAB-8D5B96D68607}" srcOrd="1" destOrd="0" parTransId="{C42F8916-85C8-4BFE-8A06-E767FB24C0BB}" sibTransId="{140C4B03-EDC2-4F8F-AD85-BBECC6778CA3}"/>
    <dgm:cxn modelId="{91A19FC1-5505-47A6-B5E2-C53C6302ACA1}" type="presOf" srcId="{85387296-5A68-400B-BAAB-8D5B96D68607}" destId="{DC6E563F-A288-4E0E-A3DA-DF48E9782D2C}" srcOrd="0" destOrd="0" presId="urn:microsoft.com/office/officeart/2008/layout/LinedList"/>
    <dgm:cxn modelId="{561A17C3-A065-4050-A93E-45CC84B8493E}" srcId="{F3908BB8-5068-4E13-A1A6-6120E0B60BC0}" destId="{C91C11F4-84FE-4A58-B198-51F40CE21E94}" srcOrd="0" destOrd="0" parTransId="{41C2A719-EC43-40BB-8B47-97F1D9E354F5}" sibTransId="{FD3CA693-70CE-4FC8-A7D5-1B6E3B156554}"/>
    <dgm:cxn modelId="{EEA466C7-006B-48A4-B8B9-6108658A5CBA}" srcId="{F3908BB8-5068-4E13-A1A6-6120E0B60BC0}" destId="{66205984-2047-425E-8339-6C0597A5D542}" srcOrd="3" destOrd="0" parTransId="{A5DAE8FC-3A7A-4267-BFAD-F3AF4F438D2A}" sibTransId="{A5E07517-2BCF-4BC2-9B46-1D9DAA27E0A7}"/>
    <dgm:cxn modelId="{EF20D6E2-093D-458B-BACB-B7C1D8443360}" srcId="{F3908BB8-5068-4E13-A1A6-6120E0B60BC0}" destId="{A939B6B9-1475-4F16-AC6D-518D1ECA287E}" srcOrd="2" destOrd="0" parTransId="{43ECD5BD-AEE7-4E4C-8017-99B532CE0D44}" sibTransId="{7ED7AB0D-21A2-4375-B7E7-D01508E5A964}"/>
    <dgm:cxn modelId="{9840A3EA-08E1-40B2-9B0D-0E886E498015}" type="presOf" srcId="{C91C11F4-84FE-4A58-B198-51F40CE21E94}" destId="{94066F60-B8E0-41D3-86DD-F05F42DEDFBE}" srcOrd="0" destOrd="0" presId="urn:microsoft.com/office/officeart/2008/layout/LinedList"/>
    <dgm:cxn modelId="{76E464FB-03E3-4DF2-963B-04092D41517B}" type="presOf" srcId="{B6B4B897-8ABB-4CA7-B478-78714362F6FA}" destId="{65D91E42-CCA2-4002-8391-6F59E79CA54E}" srcOrd="0" destOrd="0" presId="urn:microsoft.com/office/officeart/2008/layout/LinedList"/>
    <dgm:cxn modelId="{BB71F895-2BEC-4910-8E68-DF3491704B43}" type="presParOf" srcId="{AD547C82-2348-4E5E-9F87-0A99A5C297CB}" destId="{3946ED1F-F114-4F45-A69D-BAE898285FAB}" srcOrd="0" destOrd="0" presId="urn:microsoft.com/office/officeart/2008/layout/LinedList"/>
    <dgm:cxn modelId="{1DDB2877-F070-4A39-8A05-22DCEA7AE918}" type="presParOf" srcId="{AD547C82-2348-4E5E-9F87-0A99A5C297CB}" destId="{28976205-5C47-4D61-9D8A-BF2DF8D6B531}" srcOrd="1" destOrd="0" presId="urn:microsoft.com/office/officeart/2008/layout/LinedList"/>
    <dgm:cxn modelId="{710936D8-7EA8-42DC-B3AD-0C36295102AB}" type="presParOf" srcId="{28976205-5C47-4D61-9D8A-BF2DF8D6B531}" destId="{94066F60-B8E0-41D3-86DD-F05F42DEDFBE}" srcOrd="0" destOrd="0" presId="urn:microsoft.com/office/officeart/2008/layout/LinedList"/>
    <dgm:cxn modelId="{287E2AD8-39BE-461F-B774-9B387D365A0D}" type="presParOf" srcId="{28976205-5C47-4D61-9D8A-BF2DF8D6B531}" destId="{BD0A8759-7B13-46AF-9515-C33EC8FED2C8}" srcOrd="1" destOrd="0" presId="urn:microsoft.com/office/officeart/2008/layout/LinedList"/>
    <dgm:cxn modelId="{88EE0982-72CF-4193-9E6E-8D165CC788F3}" type="presParOf" srcId="{AD547C82-2348-4E5E-9F87-0A99A5C297CB}" destId="{499A91AA-29C7-4C2D-8EAE-1B822524667C}" srcOrd="2" destOrd="0" presId="urn:microsoft.com/office/officeart/2008/layout/LinedList"/>
    <dgm:cxn modelId="{8AC8806C-C9B5-48B8-88C1-E70C8DEB06B7}" type="presParOf" srcId="{AD547C82-2348-4E5E-9F87-0A99A5C297CB}" destId="{3D5A69B2-E247-4A3F-B41F-A710CA9A9A54}" srcOrd="3" destOrd="0" presId="urn:microsoft.com/office/officeart/2008/layout/LinedList"/>
    <dgm:cxn modelId="{B37A50E1-1467-4BAD-9EB6-81C6627F71DC}" type="presParOf" srcId="{3D5A69B2-E247-4A3F-B41F-A710CA9A9A54}" destId="{DC6E563F-A288-4E0E-A3DA-DF48E9782D2C}" srcOrd="0" destOrd="0" presId="urn:microsoft.com/office/officeart/2008/layout/LinedList"/>
    <dgm:cxn modelId="{660735A8-2319-457F-BEFF-9937A3CFD25B}" type="presParOf" srcId="{3D5A69B2-E247-4A3F-B41F-A710CA9A9A54}" destId="{289E6227-58E7-4B0B-A212-215A17C56C8E}" srcOrd="1" destOrd="0" presId="urn:microsoft.com/office/officeart/2008/layout/LinedList"/>
    <dgm:cxn modelId="{FFB64945-D9F4-4E43-99F4-41E28E10BDA4}" type="presParOf" srcId="{AD547C82-2348-4E5E-9F87-0A99A5C297CB}" destId="{1B721635-40E9-47CB-9095-B2C5D44F9D2B}" srcOrd="4" destOrd="0" presId="urn:microsoft.com/office/officeart/2008/layout/LinedList"/>
    <dgm:cxn modelId="{0C0D9AB9-35EF-42BD-9044-3FB7945239CE}" type="presParOf" srcId="{AD547C82-2348-4E5E-9F87-0A99A5C297CB}" destId="{42A44021-A850-44E4-88DB-09C03B776959}" srcOrd="5" destOrd="0" presId="urn:microsoft.com/office/officeart/2008/layout/LinedList"/>
    <dgm:cxn modelId="{2B25932C-E110-44AB-8452-91AE1511C9F8}" type="presParOf" srcId="{42A44021-A850-44E4-88DB-09C03B776959}" destId="{D93F35E9-6B50-4EAA-ABC0-C9838EADBFE0}" srcOrd="0" destOrd="0" presId="urn:microsoft.com/office/officeart/2008/layout/LinedList"/>
    <dgm:cxn modelId="{E23F0A10-3EDB-41BF-8203-274E15576693}" type="presParOf" srcId="{42A44021-A850-44E4-88DB-09C03B776959}" destId="{90F480F7-9180-4520-AA22-271B58EABDC5}" srcOrd="1" destOrd="0" presId="urn:microsoft.com/office/officeart/2008/layout/LinedList"/>
    <dgm:cxn modelId="{6BD763D5-977D-4B64-9EA3-7A5A1901A4C4}" type="presParOf" srcId="{AD547C82-2348-4E5E-9F87-0A99A5C297CB}" destId="{EE43BA9A-8747-40F7-BDEE-EEC761727D60}" srcOrd="6" destOrd="0" presId="urn:microsoft.com/office/officeart/2008/layout/LinedList"/>
    <dgm:cxn modelId="{A78DD594-7200-4F9C-A3D1-13C31B456D1B}" type="presParOf" srcId="{AD547C82-2348-4E5E-9F87-0A99A5C297CB}" destId="{B559B826-41F0-4D7F-90EF-88691D33A87B}" srcOrd="7" destOrd="0" presId="urn:microsoft.com/office/officeart/2008/layout/LinedList"/>
    <dgm:cxn modelId="{BCAEC5CB-77A1-4C95-B85B-EFF133F1EA80}" type="presParOf" srcId="{B559B826-41F0-4D7F-90EF-88691D33A87B}" destId="{00B1515A-7753-4BCC-BDAB-D87D940E2AEB}" srcOrd="0" destOrd="0" presId="urn:microsoft.com/office/officeart/2008/layout/LinedList"/>
    <dgm:cxn modelId="{FE3C2657-0312-4B5A-BEF3-4839C9EB0BB9}" type="presParOf" srcId="{B559B826-41F0-4D7F-90EF-88691D33A87B}" destId="{637BC2E4-0E71-4A3C-B870-137D7D9D781F}" srcOrd="1" destOrd="0" presId="urn:microsoft.com/office/officeart/2008/layout/LinedList"/>
    <dgm:cxn modelId="{4B699B3F-0C65-4500-B4AE-5B903F12D2D2}" type="presParOf" srcId="{AD547C82-2348-4E5E-9F87-0A99A5C297CB}" destId="{B5CB2CC5-98B7-484C-9130-2B3FB2354EB0}" srcOrd="8" destOrd="0" presId="urn:microsoft.com/office/officeart/2008/layout/LinedList"/>
    <dgm:cxn modelId="{28D33483-97FE-4058-A727-C8AA10BA155F}" type="presParOf" srcId="{AD547C82-2348-4E5E-9F87-0A99A5C297CB}" destId="{C377B124-6A42-4998-AA99-4DF673D3BC8C}" srcOrd="9" destOrd="0" presId="urn:microsoft.com/office/officeart/2008/layout/LinedList"/>
    <dgm:cxn modelId="{956F3878-877A-48B2-AE9D-8F4D94D71103}" type="presParOf" srcId="{C377B124-6A42-4998-AA99-4DF673D3BC8C}" destId="{65D91E42-CCA2-4002-8391-6F59E79CA54E}" srcOrd="0" destOrd="0" presId="urn:microsoft.com/office/officeart/2008/layout/LinedList"/>
    <dgm:cxn modelId="{218B4E92-0BA2-425F-A704-49EABC69D7C8}" type="presParOf" srcId="{C377B124-6A42-4998-AA99-4DF673D3BC8C}" destId="{7CD23F46-B13B-4038-986E-592D0CABBC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46ED1F-F114-4F45-A69D-BAE898285FAB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66F60-B8E0-41D3-86DD-F05F42DEDFBE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system will be powered by an AC to DC adapter.</a:t>
          </a:r>
        </a:p>
      </dsp:txBody>
      <dsp:txXfrm>
        <a:off x="0" y="623"/>
        <a:ext cx="6492875" cy="1020830"/>
      </dsp:txXfrm>
    </dsp:sp>
    <dsp:sp modelId="{499A91AA-29C7-4C2D-8EAE-1B822524667C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E563F-A288-4E0E-A3DA-DF48E9782D2C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Back up power will provide to the chair by a 9V battery to allows the circuit running after it is disconnected to the wall.</a:t>
          </a:r>
        </a:p>
      </dsp:txBody>
      <dsp:txXfrm>
        <a:off x="0" y="1021453"/>
        <a:ext cx="6492875" cy="1020830"/>
      </dsp:txXfrm>
    </dsp:sp>
    <dsp:sp modelId="{1B721635-40E9-47CB-9095-B2C5D44F9D2B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F35E9-6B50-4EAA-ABC0-C9838EADBFE0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FF0000"/>
              </a:solidFill>
            </a:rPr>
            <a:t>FILL</a:t>
          </a:r>
          <a:r>
            <a:rPr lang="en-US" sz="2100" kern="1200" baseline="0" dirty="0">
              <a:solidFill>
                <a:srgbClr val="FF0000"/>
              </a:solidFill>
            </a:rPr>
            <a:t> IN THIS PART</a:t>
          </a:r>
          <a:endParaRPr lang="en-US" sz="2100" kern="1200" dirty="0">
            <a:solidFill>
              <a:srgbClr val="FF0000"/>
            </a:solidFill>
          </a:endParaRPr>
        </a:p>
      </dsp:txBody>
      <dsp:txXfrm>
        <a:off x="0" y="2042284"/>
        <a:ext cx="6492875" cy="1020830"/>
      </dsp:txXfrm>
    </dsp:sp>
    <dsp:sp modelId="{EE43BA9A-8747-40F7-BDEE-EEC761727D60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1515A-7753-4BCC-BDAB-D87D940E2AEB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It will be operated by a voltage range from 12V to 3.3V.</a:t>
          </a:r>
        </a:p>
      </dsp:txBody>
      <dsp:txXfrm>
        <a:off x="0" y="3063115"/>
        <a:ext cx="6492875" cy="1020830"/>
      </dsp:txXfrm>
    </dsp:sp>
    <dsp:sp modelId="{B5CB2CC5-98B7-484C-9130-2B3FB2354EB0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91E42-CCA2-4002-8391-6F59E79CA54E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battery will take over when the main power source is unplugged.                                                                                                                                  </a:t>
          </a:r>
        </a:p>
      </dsp:txBody>
      <dsp:txXfrm>
        <a:off x="0" y="4083946"/>
        <a:ext cx="6492875" cy="1020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0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9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7869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32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1186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96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94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2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2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3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9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5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9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3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1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7631-0418-4135-90BE-DE9EC947A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9988" y="1605956"/>
            <a:ext cx="4772024" cy="2262781"/>
          </a:xfrm>
        </p:spPr>
        <p:txBody>
          <a:bodyPr/>
          <a:lstStyle/>
          <a:p>
            <a:r>
              <a:rPr lang="en-US" dirty="0"/>
              <a:t>SMART CHAIR </a:t>
            </a:r>
            <a:br>
              <a:rPr lang="en-US" dirty="0"/>
            </a:br>
            <a:r>
              <a:rPr lang="en-US" dirty="0"/>
              <a:t>Group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8BFBC-74B3-4F23-B801-4FCDFFBFC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6900" y="3868737"/>
            <a:ext cx="2609850" cy="1754889"/>
          </a:xfrm>
        </p:spPr>
        <p:txBody>
          <a:bodyPr>
            <a:normAutofit/>
          </a:bodyPr>
          <a:lstStyle/>
          <a:p>
            <a:r>
              <a:rPr lang="en-US" dirty="0"/>
              <a:t>Rudy </a:t>
            </a:r>
            <a:r>
              <a:rPr lang="en-US" dirty="0" err="1"/>
              <a:t>Ramjas</a:t>
            </a:r>
            <a:r>
              <a:rPr lang="en-US" dirty="0"/>
              <a:t> - EE</a:t>
            </a:r>
          </a:p>
          <a:p>
            <a:r>
              <a:rPr lang="en-US" dirty="0"/>
              <a:t>Mackenson Jean - EE</a:t>
            </a:r>
          </a:p>
          <a:p>
            <a:r>
              <a:rPr lang="en-US" dirty="0" err="1"/>
              <a:t>Annavay</a:t>
            </a:r>
            <a:r>
              <a:rPr lang="en-US" dirty="0"/>
              <a:t> Kean - </a:t>
            </a:r>
            <a:r>
              <a:rPr lang="en-US" dirty="0" err="1"/>
              <a:t>CpE</a:t>
            </a:r>
            <a:endParaRPr lang="en-US" dirty="0"/>
          </a:p>
          <a:p>
            <a:r>
              <a:rPr lang="en-US" dirty="0" err="1"/>
              <a:t>Thien</a:t>
            </a:r>
            <a:r>
              <a:rPr lang="en-US" dirty="0"/>
              <a:t> Nguyen - </a:t>
            </a:r>
            <a:r>
              <a:rPr lang="en-US" dirty="0" err="1"/>
              <a:t>CpE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3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0DB7F49-3E53-4EF6-9F78-E583FEC1D74A}"/>
              </a:ext>
            </a:extLst>
          </p:cNvPr>
          <p:cNvSpPr txBox="1">
            <a:spLocks/>
          </p:cNvSpPr>
          <p:nvPr/>
        </p:nvSpPr>
        <p:spPr>
          <a:xfrm>
            <a:off x="2193722" y="-224964"/>
            <a:ext cx="3902278" cy="1227277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PCB Power Supply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7" name="Content Placeholder 6" descr="A circuit board&#10;&#10;Description automatically generated">
            <a:extLst>
              <a:ext uri="{FF2B5EF4-FFF2-40B4-BE49-F238E27FC236}">
                <a16:creationId xmlns:a16="http://schemas.microsoft.com/office/drawing/2014/main" id="{9C38D87D-763A-4D42-8579-7E430A88E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417"/>
            <a:ext cx="9575267" cy="5999584"/>
          </a:xfrm>
        </p:spPr>
      </p:pic>
    </p:spTree>
    <p:extLst>
      <p:ext uri="{BB962C8B-B14F-4D97-AF65-F5344CB8AC3E}">
        <p14:creationId xmlns:p14="http://schemas.microsoft.com/office/powerpoint/2010/main" val="125022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10FCC2-2AEB-400F-BC5C-3C6C56DDCF53}"/>
              </a:ext>
            </a:extLst>
          </p:cNvPr>
          <p:cNvSpPr txBox="1">
            <a:spLocks/>
          </p:cNvSpPr>
          <p:nvPr/>
        </p:nvSpPr>
        <p:spPr>
          <a:xfrm>
            <a:off x="236765" y="1383375"/>
            <a:ext cx="2385249" cy="3544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76 x 87mm (LW)</a:t>
            </a:r>
          </a:p>
          <a:p>
            <a:r>
              <a:rPr lang="en-US" dirty="0"/>
              <a:t>Designed in Eagle</a:t>
            </a:r>
          </a:p>
          <a:p>
            <a:r>
              <a:rPr lang="en-US" dirty="0"/>
              <a:t>3 screw-holes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BB86D96-A95B-49A0-BAF7-403FCBF4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86" y="378246"/>
            <a:ext cx="3525016" cy="1320800"/>
          </a:xfrm>
        </p:spPr>
        <p:txBody>
          <a:bodyPr/>
          <a:lstStyle/>
          <a:p>
            <a:r>
              <a:rPr lang="en-US" dirty="0"/>
              <a:t>Overall PCB</a:t>
            </a:r>
          </a:p>
        </p:txBody>
      </p:sp>
      <p:pic>
        <p:nvPicPr>
          <p:cNvPr id="8" name="Content Placeholder 7" descr="A circuit board&#10;&#10;Description automatically generated">
            <a:extLst>
              <a:ext uri="{FF2B5EF4-FFF2-40B4-BE49-F238E27FC236}">
                <a16:creationId xmlns:a16="http://schemas.microsoft.com/office/drawing/2014/main" id="{42256E4C-16C4-4AD7-B724-B0E559746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57" y="-10319"/>
            <a:ext cx="9473543" cy="6868319"/>
          </a:xfrm>
        </p:spPr>
      </p:pic>
    </p:spTree>
    <p:extLst>
      <p:ext uri="{BB962C8B-B14F-4D97-AF65-F5344CB8AC3E}">
        <p14:creationId xmlns:p14="http://schemas.microsoft.com/office/powerpoint/2010/main" val="3364668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7506-7E5F-4DC2-AA71-23BFAC4A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Enclosure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D85074-213B-4271-8630-89C440E41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685" y="2793535"/>
            <a:ext cx="5428198" cy="2735470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8782AAC-4DC9-4791-A564-60F4A320F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75" y="873657"/>
            <a:ext cx="2494244" cy="211348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B04C96-7DC4-440C-9953-62040F15FDD7}"/>
              </a:ext>
            </a:extLst>
          </p:cNvPr>
          <p:cNvSpPr txBox="1">
            <a:spLocks/>
          </p:cNvSpPr>
          <p:nvPr/>
        </p:nvSpPr>
        <p:spPr>
          <a:xfrm>
            <a:off x="479136" y="2793535"/>
            <a:ext cx="2868071" cy="341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Wood</a:t>
            </a:r>
          </a:p>
          <a:p>
            <a:r>
              <a:rPr lang="en-US" dirty="0"/>
              <a:t>Laser cut in TI lab</a:t>
            </a:r>
          </a:p>
          <a:p>
            <a:r>
              <a:rPr lang="en-US" dirty="0"/>
              <a:t>5.75” x 3.5” x 2.75” (LWH)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15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37B4-D423-4C6E-A3FD-F5BDFA85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FSR 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24FE4A-79DA-4246-AFA8-C3659B2BB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471505"/>
              </p:ext>
            </p:extLst>
          </p:nvPr>
        </p:nvGraphicFramePr>
        <p:xfrm>
          <a:off x="441730" y="1519151"/>
          <a:ext cx="8911688" cy="47292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4126">
                  <a:extLst>
                    <a:ext uri="{9D8B030D-6E8A-4147-A177-3AD203B41FA5}">
                      <a16:colId xmlns:a16="http://schemas.microsoft.com/office/drawing/2014/main" val="43849422"/>
                    </a:ext>
                  </a:extLst>
                </a:gridCol>
                <a:gridCol w="1447412">
                  <a:extLst>
                    <a:ext uri="{9D8B030D-6E8A-4147-A177-3AD203B41FA5}">
                      <a16:colId xmlns:a16="http://schemas.microsoft.com/office/drawing/2014/main" val="4186727816"/>
                    </a:ext>
                  </a:extLst>
                </a:gridCol>
                <a:gridCol w="1650456">
                  <a:extLst>
                    <a:ext uri="{9D8B030D-6E8A-4147-A177-3AD203B41FA5}">
                      <a16:colId xmlns:a16="http://schemas.microsoft.com/office/drawing/2014/main" val="3330854685"/>
                    </a:ext>
                  </a:extLst>
                </a:gridCol>
                <a:gridCol w="1609847">
                  <a:extLst>
                    <a:ext uri="{9D8B030D-6E8A-4147-A177-3AD203B41FA5}">
                      <a16:colId xmlns:a16="http://schemas.microsoft.com/office/drawing/2014/main" val="893392887"/>
                    </a:ext>
                  </a:extLst>
                </a:gridCol>
                <a:gridCol w="1609847">
                  <a:extLst>
                    <a:ext uri="{9D8B030D-6E8A-4147-A177-3AD203B41FA5}">
                      <a16:colId xmlns:a16="http://schemas.microsoft.com/office/drawing/2014/main" val="1125619290"/>
                    </a:ext>
                  </a:extLst>
                </a:gridCol>
              </a:tblGrid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Tekscan</a:t>
                      </a:r>
                      <a:r>
                        <a:rPr lang="en-US" sz="1200" dirty="0">
                          <a:effectLst/>
                        </a:rPr>
                        <a:t> A502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Tekscan</a:t>
                      </a:r>
                      <a:r>
                        <a:rPr lang="en-US" sz="1200" dirty="0">
                          <a:effectLst/>
                        </a:rPr>
                        <a:t> A301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SEN-09376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FSR-406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8836043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Price per unit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$23.24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$12.18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$11.25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$12.99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620079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Surface Area(in</a:t>
                      </a:r>
                      <a:r>
                        <a:rPr lang="en-US" sz="1200" baseline="30000" dirty="0">
                          <a:effectLst/>
                        </a:rPr>
                        <a:t>2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0.375(diam)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3.0625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4185232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Response time(µs)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≤ 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≤ 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≤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≤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5371664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Load range(N)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44kN max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444N max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100N max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7737244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Drive voltage(V)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Variable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Variable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773511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Amplifier circuit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Multiple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Multiple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Volt. Div.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Multiple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7850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409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E4C1-F30D-49CE-9B33-49563133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FSR Selection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86D3D4-2BD8-4327-A15A-C970C9984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2126" y="616746"/>
            <a:ext cx="3001876" cy="20132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A752B3-8765-4D99-A8DF-4A1420CA55B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314" y="3995405"/>
            <a:ext cx="2499830" cy="2483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1B29BA-C9BC-48A0-80A0-F40364ED5BE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371" y="3995405"/>
            <a:ext cx="2361509" cy="24838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E0B6EC-1D02-46D8-BE55-8208EFFAFA5A}"/>
              </a:ext>
            </a:extLst>
          </p:cNvPr>
          <p:cNvSpPr txBox="1">
            <a:spLocks/>
          </p:cNvSpPr>
          <p:nvPr/>
        </p:nvSpPr>
        <p:spPr>
          <a:xfrm>
            <a:off x="1408943" y="1264555"/>
            <a:ext cx="7092422" cy="273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Tighter tolerance: &lt; 3% </a:t>
            </a:r>
          </a:p>
          <a:p>
            <a:r>
              <a:rPr lang="en-US" dirty="0"/>
              <a:t>Multiple integration methods</a:t>
            </a:r>
          </a:p>
          <a:p>
            <a:pPr lvl="1"/>
            <a:r>
              <a:rPr lang="en-US" dirty="0"/>
              <a:t>Voltage Divider</a:t>
            </a:r>
          </a:p>
          <a:p>
            <a:r>
              <a:rPr lang="en-US" dirty="0"/>
              <a:t>Engineering support (Manufacturer)</a:t>
            </a:r>
          </a:p>
          <a:p>
            <a:r>
              <a:rPr lang="en-US" dirty="0"/>
              <a:t>Utilize MCU ADC channels to process signal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12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A5FB-7322-4307-8E7C-13D60254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Vibrate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CB20E-0BB9-488F-99A1-915198E2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Dowonsol</a:t>
            </a:r>
            <a:r>
              <a:rPr lang="en-US" dirty="0"/>
              <a:t> DC coin module</a:t>
            </a:r>
          </a:p>
          <a:p>
            <a:r>
              <a:rPr lang="en-US" dirty="0"/>
              <a:t>Low cost: &lt;$1.00 per unit</a:t>
            </a:r>
          </a:p>
          <a:p>
            <a:r>
              <a:rPr lang="en-US" dirty="0"/>
              <a:t>Simple integration</a:t>
            </a:r>
          </a:p>
          <a:p>
            <a:r>
              <a:rPr lang="en-US" dirty="0"/>
              <a:t>DAC to supply pulse signal</a:t>
            </a:r>
          </a:p>
          <a:p>
            <a:r>
              <a:rPr lang="en-US" dirty="0"/>
              <a:t>2.8v - 5v</a:t>
            </a:r>
          </a:p>
          <a:p>
            <a:r>
              <a:rPr lang="en-US" dirty="0"/>
              <a:t>70 mA (peak)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A274926A-CE65-4072-B62D-838A751FE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160589"/>
            <a:ext cx="3880774" cy="388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7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B15F-C226-4BBC-BC2A-92975155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</a:t>
            </a:r>
          </a:p>
        </p:txBody>
      </p:sp>
      <p:pic>
        <p:nvPicPr>
          <p:cNvPr id="6" name="Content Placeholder 5" descr="A drawing of a person&#10;&#10;Description automatically generated">
            <a:extLst>
              <a:ext uri="{FF2B5EF4-FFF2-40B4-BE49-F238E27FC236}">
                <a16:creationId xmlns:a16="http://schemas.microsoft.com/office/drawing/2014/main" id="{EFAC980A-69A0-43A3-BB3B-9ED01F3DF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4" y="1487214"/>
            <a:ext cx="8771657" cy="1447913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EAAE02-D85E-4ECC-9B3A-F0E58817E659}"/>
              </a:ext>
            </a:extLst>
          </p:cNvPr>
          <p:cNvSpPr txBox="1">
            <a:spLocks/>
          </p:cNvSpPr>
          <p:nvPr/>
        </p:nvSpPr>
        <p:spPr>
          <a:xfrm>
            <a:off x="2346768" y="3812741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Wireless Communication</a:t>
            </a:r>
          </a:p>
          <a:p>
            <a:r>
              <a:rPr lang="en-US" dirty="0"/>
              <a:t>NoSQL Database</a:t>
            </a:r>
          </a:p>
          <a:p>
            <a:r>
              <a:rPr lang="en-US" dirty="0"/>
              <a:t>Application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55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8F89-3F0E-4BAA-B40F-6A99F751B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597" y="321578"/>
            <a:ext cx="7785023" cy="10413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Flowchart Diagram</a:t>
            </a:r>
          </a:p>
        </p:txBody>
      </p:sp>
      <p:pic>
        <p:nvPicPr>
          <p:cNvPr id="7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84DCAC85-6636-4DA9-817A-86A71027E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32" y="1794165"/>
            <a:ext cx="3995351" cy="474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07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8501-55D1-4328-BE65-34AF7846D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9912" y="192946"/>
            <a:ext cx="5466826" cy="1235034"/>
          </a:xfrm>
        </p:spPr>
        <p:txBody>
          <a:bodyPr/>
          <a:lstStyle/>
          <a:p>
            <a:r>
              <a:rPr lang="en-US" dirty="0"/>
              <a:t>Wireless Modules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C08528-DD3E-4CA8-B52F-587B4313C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937945"/>
              </p:ext>
            </p:extLst>
          </p:nvPr>
        </p:nvGraphicFramePr>
        <p:xfrm>
          <a:off x="1090567" y="1869272"/>
          <a:ext cx="7825392" cy="3119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696">
                  <a:extLst>
                    <a:ext uri="{9D8B030D-6E8A-4147-A177-3AD203B41FA5}">
                      <a16:colId xmlns:a16="http://schemas.microsoft.com/office/drawing/2014/main" val="856043627"/>
                    </a:ext>
                  </a:extLst>
                </a:gridCol>
                <a:gridCol w="3912696">
                  <a:extLst>
                    <a:ext uri="{9D8B030D-6E8A-4147-A177-3AD203B41FA5}">
                      <a16:colId xmlns:a16="http://schemas.microsoft.com/office/drawing/2014/main" val="3775468153"/>
                    </a:ext>
                  </a:extLst>
                </a:gridCol>
              </a:tblGrid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Bluetooth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Wi-Fi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915781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Shorter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Longer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420726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Close proximity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Remote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19582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Direct Connections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Online 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15296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Lower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Higher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61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915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F05D-EA7F-42CA-8CCE-29F84DD2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Specification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450F1768-700D-48F7-AC1F-585C5526F5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891261"/>
              </p:ext>
            </p:extLst>
          </p:nvPr>
        </p:nvGraphicFramePr>
        <p:xfrm>
          <a:off x="921702" y="1930400"/>
          <a:ext cx="8107932" cy="3336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3966">
                  <a:extLst>
                    <a:ext uri="{9D8B030D-6E8A-4147-A177-3AD203B41FA5}">
                      <a16:colId xmlns:a16="http://schemas.microsoft.com/office/drawing/2014/main" val="3677359203"/>
                    </a:ext>
                  </a:extLst>
                </a:gridCol>
                <a:gridCol w="4053966">
                  <a:extLst>
                    <a:ext uri="{9D8B030D-6E8A-4147-A177-3AD203B41FA5}">
                      <a16:colId xmlns:a16="http://schemas.microsoft.com/office/drawing/2014/main" val="1249239104"/>
                    </a:ext>
                  </a:extLst>
                </a:gridCol>
              </a:tblGrid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807005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-80 dBm 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PIO: low-disconnect &amp; high-connect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313844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+4 dBm RF transmit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Rising Pulse will disconnect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37483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Power 1.8 V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Auto-connect on last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059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PIO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Pair Last Device as 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97765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UART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PINCODE: 0000 / 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035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65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8DDB-AEF9-4F1B-811A-21A93BB3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488C-A641-4D98-A284-E1160FF75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user to become more mindful of posture habits.</a:t>
            </a:r>
          </a:p>
          <a:p>
            <a:r>
              <a:rPr lang="en-US" dirty="0"/>
              <a:t>Provide feedback based on measured data.</a:t>
            </a:r>
          </a:p>
          <a:p>
            <a:r>
              <a:rPr lang="en-US" dirty="0"/>
              <a:t>Target audience: middle-class office workers.</a:t>
            </a:r>
          </a:p>
        </p:txBody>
      </p:sp>
    </p:spTree>
    <p:extLst>
      <p:ext uri="{BB962C8B-B14F-4D97-AF65-F5344CB8AC3E}">
        <p14:creationId xmlns:p14="http://schemas.microsoft.com/office/powerpoint/2010/main" val="941085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8FBB-FD03-4E13-A24D-359F217A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Wi-Fi Specification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DB3BB3-AB63-4285-A2D4-1FAD6F18F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1530021"/>
              </p:ext>
            </p:extLst>
          </p:nvPr>
        </p:nvGraphicFramePr>
        <p:xfrm>
          <a:off x="838200" y="1671983"/>
          <a:ext cx="8274936" cy="3514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7468">
                  <a:extLst>
                    <a:ext uri="{9D8B030D-6E8A-4147-A177-3AD203B41FA5}">
                      <a16:colId xmlns:a16="http://schemas.microsoft.com/office/drawing/2014/main" val="2763982397"/>
                    </a:ext>
                  </a:extLst>
                </a:gridCol>
                <a:gridCol w="4137468">
                  <a:extLst>
                    <a:ext uri="{9D8B030D-6E8A-4147-A177-3AD203B41FA5}">
                      <a16:colId xmlns:a16="http://schemas.microsoft.com/office/drawing/2014/main" val="1825212420"/>
                    </a:ext>
                  </a:extLst>
                </a:gridCol>
              </a:tblGrid>
              <a:tr h="579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02739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CPU: </a:t>
                      </a:r>
                      <a:r>
                        <a:rPr lang="en-US" dirty="0" err="1"/>
                        <a:t>Tensilla</a:t>
                      </a:r>
                      <a:r>
                        <a:rPr lang="en-US" dirty="0"/>
                        <a:t> L 106 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Security: WPA / WPA2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448023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Integrated Memory (SRAM)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Encryption: WEP/TKIP/AES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18693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SPI External Flash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Firmware: OTA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632910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RF 2.4 GHz Receive/Transmit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SDK: Supports Cloud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540526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Adjustable Power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 Protocol: TCP/UDP/HTTP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189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619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0341-A03A-4FB8-A9B2-94DF2822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936" y="681037"/>
            <a:ext cx="10515600" cy="1325563"/>
          </a:xfrm>
        </p:spPr>
        <p:txBody>
          <a:bodyPr/>
          <a:lstStyle/>
          <a:p>
            <a:r>
              <a:rPr lang="en-US" dirty="0"/>
              <a:t>Wireless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EA50F-369D-48CA-A2E4-9041B5F5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09" y="1535185"/>
            <a:ext cx="5864603" cy="45746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Wi-Fi vs Bluetooth</a:t>
            </a:r>
          </a:p>
          <a:p>
            <a:r>
              <a:rPr lang="en-US" dirty="0"/>
              <a:t>Wi-fi can store value into database</a:t>
            </a:r>
          </a:p>
          <a:p>
            <a:r>
              <a:rPr lang="en-US" dirty="0"/>
              <a:t>Bluetooth relies on device connection to database</a:t>
            </a:r>
          </a:p>
          <a:p>
            <a:r>
              <a:rPr lang="en-US" dirty="0"/>
              <a:t>Chose Wi-Fi for library compatibility and data integrity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ESP8266</a:t>
            </a:r>
          </a:p>
          <a:p>
            <a:r>
              <a:rPr lang="en-US" dirty="0"/>
              <a:t>Breadboard testing</a:t>
            </a:r>
          </a:p>
          <a:p>
            <a:r>
              <a:rPr lang="en-US" dirty="0"/>
              <a:t>Antenna RF optimization</a:t>
            </a:r>
          </a:p>
          <a:p>
            <a:r>
              <a:rPr lang="en-US" dirty="0"/>
              <a:t>30 lead through hole</a:t>
            </a:r>
          </a:p>
          <a:p>
            <a:endParaRPr lang="en-US" dirty="0"/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AA96CF19-F4AF-469A-989E-FCE43444A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308" y="3574368"/>
            <a:ext cx="4999207" cy="253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5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DBEB-98DE-4C6F-95B4-0555E3DF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382" y="667128"/>
            <a:ext cx="10515600" cy="1325563"/>
          </a:xfrm>
        </p:spPr>
        <p:txBody>
          <a:bodyPr/>
          <a:lstStyle/>
          <a:p>
            <a:r>
              <a:rPr lang="en-US" dirty="0"/>
              <a:t>ESP8266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17E0-4FBD-4DA9-9FCF-4481679C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78" y="1505840"/>
            <a:ext cx="51960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Main Aspects</a:t>
            </a:r>
          </a:p>
          <a:p>
            <a:r>
              <a:rPr lang="en-US" dirty="0"/>
              <a:t>Power Supply</a:t>
            </a:r>
          </a:p>
          <a:p>
            <a:r>
              <a:rPr lang="en-US" dirty="0"/>
              <a:t>Power-on sequence and reset</a:t>
            </a:r>
          </a:p>
          <a:p>
            <a:r>
              <a:rPr lang="en-US" dirty="0"/>
              <a:t>Flash</a:t>
            </a:r>
          </a:p>
          <a:p>
            <a:r>
              <a:rPr lang="en-US" dirty="0"/>
              <a:t>Crystal oscillator</a:t>
            </a:r>
          </a:p>
          <a:p>
            <a:r>
              <a:rPr lang="en-US" dirty="0"/>
              <a:t>RF</a:t>
            </a:r>
          </a:p>
          <a:p>
            <a:r>
              <a:rPr lang="en-US" dirty="0"/>
              <a:t>External resistor</a:t>
            </a:r>
          </a:p>
          <a:p>
            <a:r>
              <a:rPr lang="en-US" dirty="0"/>
              <a:t>UART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B8F6B-AE7F-421F-9931-D211A482D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899" y="1329909"/>
            <a:ext cx="5398571" cy="386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74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253A-2B5F-4971-9F68-93180D6B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BB5-D198-4518-946A-823B76410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Compatibility with IDE</a:t>
            </a:r>
          </a:p>
          <a:p>
            <a:r>
              <a:rPr lang="en-US" dirty="0"/>
              <a:t>Multiple GPIO pins</a:t>
            </a:r>
          </a:p>
          <a:p>
            <a:r>
              <a:rPr lang="en-US" dirty="0"/>
              <a:t>Powerful capabilities</a:t>
            </a:r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Difficult to start working</a:t>
            </a:r>
          </a:p>
          <a:p>
            <a:r>
              <a:rPr lang="en-US" dirty="0"/>
              <a:t>Requires multiple libraries</a:t>
            </a:r>
          </a:p>
        </p:txBody>
      </p:sp>
    </p:spTree>
    <p:extLst>
      <p:ext uri="{BB962C8B-B14F-4D97-AF65-F5344CB8AC3E}">
        <p14:creationId xmlns:p14="http://schemas.microsoft.com/office/powerpoint/2010/main" val="2112734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5F816F8-84A4-49C2-94BE-36B227740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63257"/>
            <a:ext cx="5267327" cy="4380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E1BD92-FD4A-4AB1-ACC5-28926A40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FD9F-B9D2-4C67-948B-92664FDCD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572" y="1488613"/>
            <a:ext cx="4342534" cy="3880773"/>
          </a:xfrm>
        </p:spPr>
        <p:txBody>
          <a:bodyPr/>
          <a:lstStyle/>
          <a:p>
            <a:r>
              <a:rPr lang="en-US" dirty="0"/>
              <a:t>Transmission of data between MCU and Wi-Fi module</a:t>
            </a:r>
          </a:p>
          <a:p>
            <a:r>
              <a:rPr lang="en-US" dirty="0"/>
              <a:t>UART supports full duplex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812021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8A9E-F3D1-49C1-A8C9-2950B62E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373" y="537380"/>
            <a:ext cx="4767715" cy="8187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Wireless Communication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BA1B75-90AB-4C98-A783-0968CE99BDAD}"/>
              </a:ext>
            </a:extLst>
          </p:cNvPr>
          <p:cNvSpPr txBox="1">
            <a:spLocks/>
          </p:cNvSpPr>
          <p:nvPr/>
        </p:nvSpPr>
        <p:spPr>
          <a:xfrm>
            <a:off x="644373" y="2542998"/>
            <a:ext cx="414077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Sensor data </a:t>
            </a:r>
          </a:p>
          <a:p>
            <a:r>
              <a:rPr lang="en-US" dirty="0">
                <a:solidFill>
                  <a:srgbClr val="000000"/>
                </a:solidFill>
              </a:rPr>
              <a:t>Wi-Fi Transmission</a:t>
            </a:r>
          </a:p>
          <a:p>
            <a:r>
              <a:rPr lang="en-US" dirty="0">
                <a:solidFill>
                  <a:srgbClr val="000000"/>
                </a:solidFill>
              </a:rPr>
              <a:t>Send data through cloud</a:t>
            </a:r>
          </a:p>
          <a:p>
            <a:r>
              <a:rPr lang="en-US" dirty="0">
                <a:solidFill>
                  <a:srgbClr val="000000"/>
                </a:solidFill>
              </a:rPr>
              <a:t>Database Receive data</a:t>
            </a:r>
          </a:p>
          <a:p>
            <a:r>
              <a:rPr lang="en-US" dirty="0">
                <a:solidFill>
                  <a:srgbClr val="000000"/>
                </a:solidFill>
              </a:rPr>
              <a:t>Firebase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marL="914400" lvl="2" indent="0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F65A50-A8EC-4DDB-8D3B-C050C6C06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889" y="1356176"/>
            <a:ext cx="5034212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56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5A52-F252-4284-967F-F1590A88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F82CE-F01C-4379-AC97-CDC776A7C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0411"/>
            <a:ext cx="8596668" cy="4220951"/>
          </a:xfrm>
        </p:spPr>
        <p:txBody>
          <a:bodyPr/>
          <a:lstStyle/>
          <a:p>
            <a:r>
              <a:rPr lang="en-US" dirty="0"/>
              <a:t>To allow the user to view posture data.</a:t>
            </a:r>
          </a:p>
          <a:p>
            <a:r>
              <a:rPr lang="en-US" dirty="0"/>
              <a:t>To provide feedback to the user.</a:t>
            </a:r>
          </a:p>
          <a:p>
            <a:r>
              <a:rPr lang="en-US" dirty="0"/>
              <a:t>To allow the user to alter vibrate and notification settings.</a:t>
            </a:r>
          </a:p>
        </p:txBody>
      </p:sp>
    </p:spTree>
    <p:extLst>
      <p:ext uri="{BB962C8B-B14F-4D97-AF65-F5344CB8AC3E}">
        <p14:creationId xmlns:p14="http://schemas.microsoft.com/office/powerpoint/2010/main" val="3239268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1E49-F531-4BEA-AAB6-6A533909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8F30A-7696-47A1-B405-A42407D3D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Technologies Used:</a:t>
            </a:r>
          </a:p>
          <a:p>
            <a:pPr lvl="1"/>
            <a:r>
              <a:rPr lang="en-US" dirty="0"/>
              <a:t>Firebase serves as the back-end. </a:t>
            </a:r>
          </a:p>
          <a:p>
            <a:pPr lvl="2"/>
            <a:r>
              <a:rPr lang="en-US" dirty="0"/>
              <a:t>User Accounts</a:t>
            </a:r>
          </a:p>
          <a:p>
            <a:pPr lvl="2"/>
            <a:r>
              <a:rPr lang="en-US" dirty="0"/>
              <a:t>NoSQL Database</a:t>
            </a:r>
          </a:p>
          <a:p>
            <a:pPr lvl="1"/>
            <a:r>
              <a:rPr lang="en-US" dirty="0"/>
              <a:t>Flutter serves as the front-end framework.</a:t>
            </a:r>
          </a:p>
          <a:p>
            <a:pPr lvl="2"/>
            <a:r>
              <a:rPr lang="en-US" dirty="0"/>
              <a:t>Developed by Google</a:t>
            </a:r>
          </a:p>
          <a:p>
            <a:pPr lvl="2"/>
            <a:r>
              <a:rPr lang="en-US" dirty="0"/>
              <a:t>Dart Language</a:t>
            </a:r>
          </a:p>
          <a:p>
            <a:pPr lvl="2"/>
            <a:r>
              <a:rPr lang="en-US" dirty="0"/>
              <a:t>Hot reload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06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A994-9A56-406F-B226-626969A2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 Design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9D0031-88F5-4425-B650-AFA2F17B2AF7}"/>
              </a:ext>
            </a:extLst>
          </p:cNvPr>
          <p:cNvSpPr txBox="1">
            <a:spLocks/>
          </p:cNvSpPr>
          <p:nvPr/>
        </p:nvSpPr>
        <p:spPr>
          <a:xfrm>
            <a:off x="755243" y="1722827"/>
            <a:ext cx="4898270" cy="4899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data entry contains the posture measurement on the left-to-right axis and the front-to-back axis and the timestamp.</a:t>
            </a:r>
          </a:p>
          <a:p>
            <a:r>
              <a:rPr lang="en-US" dirty="0"/>
              <a:t>Each user has settings saved by pin. Settings allow user to enable/disable notifications and vibration. </a:t>
            </a:r>
          </a:p>
          <a:p>
            <a:pPr lvl="1"/>
            <a:r>
              <a:rPr lang="en-US" dirty="0" err="1"/>
              <a:t>getUp</a:t>
            </a:r>
            <a:r>
              <a:rPr lang="en-US" dirty="0"/>
              <a:t> serves as flag to trigger notifications. </a:t>
            </a:r>
          </a:p>
          <a:p>
            <a:r>
              <a:rPr lang="en-US" dirty="0"/>
              <a:t>Used Pins field prevents user from registering a pin that is already in use.</a:t>
            </a:r>
          </a:p>
          <a:p>
            <a:endParaRPr lang="en-US" dirty="0"/>
          </a:p>
          <a:p>
            <a:endParaRPr lang="en-US" dirty="0"/>
          </a:p>
          <a:p>
            <a:pPr marL="914400" lvl="2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A4496ED-EA43-4D66-9999-DE949AC89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023" y="470710"/>
            <a:ext cx="3534979" cy="577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79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2CC8-8A05-49AD-91E2-5719863B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ED1D34A-E35D-4845-856D-3671AD9F4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51" y="1679299"/>
            <a:ext cx="6378766" cy="409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1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0755-62E0-485E-81E4-302A2763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037E7-21F2-4C12-98F2-AC140199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350" y="1905000"/>
            <a:ext cx="10228262" cy="4829175"/>
          </a:xfrm>
        </p:spPr>
        <p:txBody>
          <a:bodyPr>
            <a:normAutofit/>
          </a:bodyPr>
          <a:lstStyle/>
          <a:p>
            <a:pPr lvl="0" fontAlgn="base"/>
            <a:r>
              <a:rPr lang="en-US" dirty="0"/>
              <a:t>The device should update the sensor input readings every 30 seconds.</a:t>
            </a:r>
          </a:p>
          <a:p>
            <a:pPr lvl="0" fontAlgn="base"/>
            <a:r>
              <a:rPr lang="en-US" dirty="0"/>
              <a:t>The device should pair with a phone app.</a:t>
            </a:r>
          </a:p>
          <a:p>
            <a:pPr lvl="0" fontAlgn="base"/>
            <a:r>
              <a:rPr lang="en-US" dirty="0"/>
              <a:t>The application will display posture data.</a:t>
            </a:r>
          </a:p>
          <a:p>
            <a:pPr lvl="0" fontAlgn="base"/>
            <a:r>
              <a:rPr lang="en-US" dirty="0"/>
              <a:t>The application will provide feedback.</a:t>
            </a:r>
          </a:p>
          <a:p>
            <a:pPr lvl="0" fontAlgn="base"/>
            <a:r>
              <a:rPr lang="en-US" dirty="0"/>
              <a:t>The software will store user data.</a:t>
            </a:r>
          </a:p>
          <a:p>
            <a:pPr lvl="0" fontAlgn="base"/>
            <a:r>
              <a:rPr lang="en-US" dirty="0">
                <a:highlight>
                  <a:srgbClr val="FFFF00"/>
                </a:highlight>
              </a:rPr>
              <a:t>5-day standby battery life, minimum. </a:t>
            </a:r>
            <a:r>
              <a:rPr lang="en-US" dirty="0"/>
              <a:t>  </a:t>
            </a:r>
          </a:p>
          <a:p>
            <a:pPr lvl="0" fontAlgn="base"/>
            <a:r>
              <a:rPr lang="en-US" dirty="0"/>
              <a:t>PCB not to exceed 200 cm squared.</a:t>
            </a:r>
          </a:p>
          <a:p>
            <a:pPr lvl="0" fontAlgn="base"/>
            <a:r>
              <a:rPr lang="en-US" dirty="0"/>
              <a:t>Enclosure not to exceed 1500 cm cubed. </a:t>
            </a:r>
          </a:p>
          <a:p>
            <a:pPr lvl="0" fontAlgn="base"/>
            <a:r>
              <a:rPr lang="en-US" dirty="0"/>
              <a:t>Sensor array should be able to load a minimum of 100lbs (45.4kg).</a:t>
            </a:r>
          </a:p>
          <a:p>
            <a:pPr lvl="0" fontAlgn="base"/>
            <a:r>
              <a:rPr lang="en-US" dirty="0"/>
              <a:t>Vibrate module should operate between 200-400 Hz or rpm equivalent.  </a:t>
            </a:r>
          </a:p>
          <a:p>
            <a:pPr lvl="0" fontAlgn="base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79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F078-BB4B-42C0-8BAB-6178E8A0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1BA89-67FA-4652-A139-D17705710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86" y="1650205"/>
            <a:ext cx="1899851" cy="390524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B0E8CE-0173-439A-AFF8-7E383D3A5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04" y="1650205"/>
            <a:ext cx="1899851" cy="39052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5E7672-FA39-4C83-80EC-5775D4130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650205"/>
            <a:ext cx="1899850" cy="390524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6D4500-DDC3-4442-99FB-342B071E8D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649" y="1650205"/>
            <a:ext cx="1899851" cy="39052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91964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FDAE-7FA4-4CFB-8616-053AB25DD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GRAPH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3E03A1-F8AF-478D-AD40-63842F3C2D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309286"/>
              </p:ext>
            </p:extLst>
          </p:nvPr>
        </p:nvGraphicFramePr>
        <p:xfrm>
          <a:off x="175861" y="1373872"/>
          <a:ext cx="8867471" cy="4120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7771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33A1F-F7D6-4672-ABB9-CD93A74D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59" y="314325"/>
            <a:ext cx="8596668" cy="1320800"/>
          </a:xfrm>
        </p:spPr>
        <p:txBody>
          <a:bodyPr/>
          <a:lstStyle/>
          <a:p>
            <a:r>
              <a:rPr lang="en-US" dirty="0"/>
              <a:t>Roles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31F932-2B8D-419C-9EBB-C6692DBD3B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115777"/>
              </p:ext>
            </p:extLst>
          </p:nvPr>
        </p:nvGraphicFramePr>
        <p:xfrm>
          <a:off x="449800" y="1362074"/>
          <a:ext cx="8686800" cy="49827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58636">
                  <a:extLst>
                    <a:ext uri="{9D8B030D-6E8A-4147-A177-3AD203B41FA5}">
                      <a16:colId xmlns:a16="http://schemas.microsoft.com/office/drawing/2014/main" val="749011406"/>
                    </a:ext>
                  </a:extLst>
                </a:gridCol>
                <a:gridCol w="1848232">
                  <a:extLst>
                    <a:ext uri="{9D8B030D-6E8A-4147-A177-3AD203B41FA5}">
                      <a16:colId xmlns:a16="http://schemas.microsoft.com/office/drawing/2014/main" val="743291098"/>
                    </a:ext>
                  </a:extLst>
                </a:gridCol>
                <a:gridCol w="1848232">
                  <a:extLst>
                    <a:ext uri="{9D8B030D-6E8A-4147-A177-3AD203B41FA5}">
                      <a16:colId xmlns:a16="http://schemas.microsoft.com/office/drawing/2014/main" val="105725693"/>
                    </a:ext>
                  </a:extLst>
                </a:gridCol>
                <a:gridCol w="1831700">
                  <a:extLst>
                    <a:ext uri="{9D8B030D-6E8A-4147-A177-3AD203B41FA5}">
                      <a16:colId xmlns:a16="http://schemas.microsoft.com/office/drawing/2014/main" val="2935003832"/>
                    </a:ext>
                  </a:extLst>
                </a:gridCol>
              </a:tblGrid>
              <a:tr h="3732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Task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Primary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Secondary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Status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1903162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Wireless Communication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Thien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effectLst/>
                          <a:latin typeface="+mn-lt"/>
                          <a:cs typeface="Arial" panose="020B0604020202020204" pitchFamily="34" charset="0"/>
                        </a:rPr>
                        <a:t>Annavay</a:t>
                      </a:r>
                      <a:endParaRPr lang="en-US" sz="11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376251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Database Development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Annavay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8859211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Mobile Application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Annavay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2575223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Microcontroller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Mackenson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incorporated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0063030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Power Supply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Mackenson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1526510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Rechargeable Battery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Mackenson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+mn-lt"/>
                        </a:rPr>
                        <a:t>incorporated</a:t>
                      </a:r>
                      <a:endParaRPr lang="en-US" sz="11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1446572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Force Sensor Integration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964610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Vibration Module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effectLst/>
                          <a:latin typeface="+mn-lt"/>
                          <a:cs typeface="Arial" panose="020B0604020202020204" pitchFamily="34" charset="0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incorporated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5539323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User Interface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Annavay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2027136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PCB Design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Mackenson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8794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713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B0DE-270F-4248-9DCA-E404EDA3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76" y="371479"/>
            <a:ext cx="8911687" cy="1280890"/>
          </a:xfrm>
        </p:spPr>
        <p:txBody>
          <a:bodyPr/>
          <a:lstStyle/>
          <a:p>
            <a:r>
              <a:rPr lang="en-US" dirty="0"/>
              <a:t>BUDGET SHEET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84CFFC1-EEE3-4625-B3AF-C6FAC7A4B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361827"/>
              </p:ext>
            </p:extLst>
          </p:nvPr>
        </p:nvGraphicFramePr>
        <p:xfrm>
          <a:off x="591976" y="1218125"/>
          <a:ext cx="8056722" cy="44263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2787">
                  <a:extLst>
                    <a:ext uri="{9D8B030D-6E8A-4147-A177-3AD203B41FA5}">
                      <a16:colId xmlns:a16="http://schemas.microsoft.com/office/drawing/2014/main" val="1775189005"/>
                    </a:ext>
                  </a:extLst>
                </a:gridCol>
                <a:gridCol w="1342787">
                  <a:extLst>
                    <a:ext uri="{9D8B030D-6E8A-4147-A177-3AD203B41FA5}">
                      <a16:colId xmlns:a16="http://schemas.microsoft.com/office/drawing/2014/main" val="1069750776"/>
                    </a:ext>
                  </a:extLst>
                </a:gridCol>
                <a:gridCol w="1342787">
                  <a:extLst>
                    <a:ext uri="{9D8B030D-6E8A-4147-A177-3AD203B41FA5}">
                      <a16:colId xmlns:a16="http://schemas.microsoft.com/office/drawing/2014/main" val="1954666191"/>
                    </a:ext>
                  </a:extLst>
                </a:gridCol>
                <a:gridCol w="1342787">
                  <a:extLst>
                    <a:ext uri="{9D8B030D-6E8A-4147-A177-3AD203B41FA5}">
                      <a16:colId xmlns:a16="http://schemas.microsoft.com/office/drawing/2014/main" val="378162017"/>
                    </a:ext>
                  </a:extLst>
                </a:gridCol>
                <a:gridCol w="1342787">
                  <a:extLst>
                    <a:ext uri="{9D8B030D-6E8A-4147-A177-3AD203B41FA5}">
                      <a16:colId xmlns:a16="http://schemas.microsoft.com/office/drawing/2014/main" val="3356513500"/>
                    </a:ext>
                  </a:extLst>
                </a:gridCol>
                <a:gridCol w="1342787">
                  <a:extLst>
                    <a:ext uri="{9D8B030D-6E8A-4147-A177-3AD203B41FA5}">
                      <a16:colId xmlns:a16="http://schemas.microsoft.com/office/drawing/2014/main" val="2621371355"/>
                    </a:ext>
                  </a:extLst>
                </a:gridCol>
              </a:tblGrid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Item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Description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Quantity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Cost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Total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Estimated Cost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144388229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Tekscan A301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round force sensors - 4 pk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$53.60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$53.60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$150.00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3604653218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Tekscan A502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Larg square force sensors - 4 pk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$108.25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$108.25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57085642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556-ATMEGA2560-16AU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Microcontroller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3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$12.20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$36.60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$40.00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020588854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Chair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Office chair, cloth, rolling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2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$75.00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3024185728"/>
                  </a:ext>
                </a:extLst>
              </a:tr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Eleego Mega 2560 R3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ATmega Dev board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$13.99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$13.99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$16.00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3113262727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+mn-lt"/>
                        </a:rPr>
                        <a:t>Mircrochip</a:t>
                      </a:r>
                      <a:r>
                        <a:rPr lang="en-US" sz="1000" dirty="0">
                          <a:effectLst/>
                          <a:latin typeface="+mn-lt"/>
                        </a:rPr>
                        <a:t> ATMega2560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microcontroller samples from OEM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5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86768502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Final Paper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printing and binding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1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$27.98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$27.98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$30.00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705175605"/>
                  </a:ext>
                </a:extLst>
              </a:tr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Enclosure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Housing for PCB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939595607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PCB surface components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PCB resistors, caps, etc.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Multiple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34.17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$50.00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976273421"/>
                  </a:ext>
                </a:extLst>
              </a:tr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Firebase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Backend manager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1391555036"/>
                  </a:ext>
                </a:extLst>
              </a:tr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ESP8266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Wi-Fi Module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$19.99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$19.99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$40.00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442949079"/>
                  </a:ext>
                </a:extLst>
              </a:tr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Total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n-lt"/>
                        </a:rPr>
                        <a:t>$291.33</a:t>
                      </a:r>
                      <a:endParaRPr lang="en-US" sz="10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$840.00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977543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641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4DB1-3440-4F37-A371-4DD0148E5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331831"/>
            <a:ext cx="8596668" cy="1320800"/>
          </a:xfrm>
        </p:spPr>
        <p:txBody>
          <a:bodyPr/>
          <a:lstStyle/>
          <a:p>
            <a:r>
              <a:rPr lang="en-US" dirty="0"/>
              <a:t>If we had more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2355D-9301-4C8F-941F-36A3DEDE5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1626998"/>
            <a:ext cx="9558366" cy="4899171"/>
          </a:xfrm>
        </p:spPr>
        <p:txBody>
          <a:bodyPr>
            <a:normAutofit/>
          </a:bodyPr>
          <a:lstStyle/>
          <a:p>
            <a:r>
              <a:rPr lang="en-US" dirty="0"/>
              <a:t>Reduce end-to-end latency.</a:t>
            </a:r>
          </a:p>
          <a:p>
            <a:r>
              <a:rPr lang="en-US" dirty="0"/>
              <a:t>Add sensors to the spine of the chair to enhance data.</a:t>
            </a:r>
          </a:p>
          <a:p>
            <a:r>
              <a:rPr lang="en-US" dirty="0"/>
              <a:t>Custom phone notifications for leaning.</a:t>
            </a:r>
          </a:p>
          <a:p>
            <a:r>
              <a:rPr lang="en-US" dirty="0"/>
              <a:t>Custom chart for mobile application as opposed to chart from open-source library for improved visualization.</a:t>
            </a:r>
          </a:p>
          <a:p>
            <a:r>
              <a:rPr lang="en-US" dirty="0"/>
              <a:t>Add chair overlay to chart for increased readability.</a:t>
            </a:r>
          </a:p>
          <a:p>
            <a:r>
              <a:rPr lang="en-US" dirty="0"/>
              <a:t>Improve process of analyzing data.</a:t>
            </a:r>
          </a:p>
          <a:p>
            <a:r>
              <a:rPr lang="en-US" dirty="0"/>
              <a:t>Support multiple users.</a:t>
            </a:r>
          </a:p>
          <a:p>
            <a:r>
              <a:rPr lang="en-US" dirty="0"/>
              <a:t>Pick a better </a:t>
            </a:r>
            <a:r>
              <a:rPr lang="en-US"/>
              <a:t>project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37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DC55-AACC-452D-9F96-AA428FD6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91149-BE9C-45D4-B2B6-19D236693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1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92C0-9C1D-4CE1-833E-66C8EADC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Diagram</a:t>
            </a:r>
          </a:p>
        </p:txBody>
      </p:sp>
      <p:pic>
        <p:nvPicPr>
          <p:cNvPr id="11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43A67C1-2BD2-4738-8C29-B5E1A2362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82990"/>
            <a:ext cx="8744448" cy="3155158"/>
          </a:xfrm>
        </p:spPr>
      </p:pic>
    </p:spTree>
    <p:extLst>
      <p:ext uri="{BB962C8B-B14F-4D97-AF65-F5344CB8AC3E}">
        <p14:creationId xmlns:p14="http://schemas.microsoft.com/office/powerpoint/2010/main" val="241005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C09C-766F-4A45-8E43-3F8AFDE7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95D71-80F0-4EF9-8338-8A34CEA80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7447"/>
            <a:ext cx="8596668" cy="4443916"/>
          </a:xfrm>
        </p:spPr>
        <p:txBody>
          <a:bodyPr>
            <a:normAutofit/>
          </a:bodyPr>
          <a:lstStyle/>
          <a:p>
            <a:r>
              <a:rPr lang="en-US" dirty="0"/>
              <a:t>Power Standards</a:t>
            </a:r>
          </a:p>
          <a:p>
            <a:pPr lvl="1"/>
            <a:r>
              <a:rPr lang="en-US" dirty="0"/>
              <a:t>IEC-60601-1</a:t>
            </a:r>
          </a:p>
          <a:p>
            <a:pPr lvl="2"/>
            <a:r>
              <a:rPr lang="en-US" dirty="0"/>
              <a:t>Electrical Shock &amp; Fire Safety</a:t>
            </a:r>
          </a:p>
          <a:p>
            <a:pPr lvl="1"/>
            <a:r>
              <a:rPr lang="en-US" dirty="0"/>
              <a:t>UL 1310</a:t>
            </a:r>
          </a:p>
          <a:p>
            <a:pPr lvl="2"/>
            <a:r>
              <a:rPr lang="en-US" dirty="0"/>
              <a:t>Devices using multiple power supplies</a:t>
            </a:r>
          </a:p>
          <a:p>
            <a:r>
              <a:rPr lang="en-US" dirty="0"/>
              <a:t>Wireless Standards</a:t>
            </a:r>
          </a:p>
          <a:p>
            <a:pPr lvl="1"/>
            <a:r>
              <a:rPr lang="en-US" dirty="0"/>
              <a:t>IEEE 802.11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Flutter Development Standards</a:t>
            </a:r>
          </a:p>
          <a:p>
            <a:pPr lvl="1"/>
            <a:r>
              <a:rPr lang="en-US" dirty="0"/>
              <a:t>User Privacy Standards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1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99F0-A9AF-4ABF-9B1D-55938436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6C7AB6-7167-4B2C-BA0D-3CD90FB3E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101204"/>
              </p:ext>
            </p:extLst>
          </p:nvPr>
        </p:nvGraphicFramePr>
        <p:xfrm>
          <a:off x="3003690" y="1587241"/>
          <a:ext cx="5719806" cy="44975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53301">
                  <a:extLst>
                    <a:ext uri="{9D8B030D-6E8A-4147-A177-3AD203B41FA5}">
                      <a16:colId xmlns:a16="http://schemas.microsoft.com/office/drawing/2014/main" val="3997223537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547590752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1166786782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2502103780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984095741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2560158409"/>
                    </a:ext>
                  </a:extLst>
                </a:gridCol>
              </a:tblGrid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MCU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F280049PMSR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ATMEGA 2560-16AU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PIC24FJ1024GA606-I/PT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MSP430FR2311IPW16R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ATSAMA5D21C-CUR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1247744096"/>
                  </a:ext>
                </a:extLst>
              </a:tr>
              <a:tr h="3540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Manufacturer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Texas Instruments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Atmel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Microchip Technology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Texas Instruments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Microchip Technology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3943671275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Program Memory (kB)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256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4198373837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Memory (kB)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465118797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Clock Frequency (MHz)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1774777156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GPIO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86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457618724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Supply Voltage Range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1.2 - 1.3V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1.8V – 5.5V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2 - 3.6V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1.8V -3.6V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2106098433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 L x W (cm)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.072 x .072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1.6 x 1.6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.07 x .07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.05 x .04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1.4 x 1.4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304390690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Price (USD)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$10.81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2275" algn="l"/>
                        </a:tabLs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$12.20**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$4.41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$1.62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$6.71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213501458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9D3ACA-A570-49E8-AC32-38A573D3B5E2}"/>
              </a:ext>
            </a:extLst>
          </p:cNvPr>
          <p:cNvSpPr txBox="1">
            <a:spLocks/>
          </p:cNvSpPr>
          <p:nvPr/>
        </p:nvSpPr>
        <p:spPr>
          <a:xfrm>
            <a:off x="433778" y="1930400"/>
            <a:ext cx="2812761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ADC Channels</a:t>
            </a:r>
          </a:p>
          <a:p>
            <a:r>
              <a:rPr lang="en-US" sz="2000" dirty="0">
                <a:solidFill>
                  <a:schemeClr val="tx1"/>
                </a:solidFill>
              </a:rPr>
              <a:t>PWM Channels</a:t>
            </a:r>
          </a:p>
          <a:p>
            <a:r>
              <a:rPr lang="en-US" sz="2000" dirty="0">
                <a:solidFill>
                  <a:schemeClr val="tx1"/>
                </a:solidFill>
              </a:rPr>
              <a:t>Timers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Communication Protocols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257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61EF-5C5D-4C78-B390-B9F57A89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448" y="494362"/>
            <a:ext cx="3022732" cy="838547"/>
          </a:xfrm>
        </p:spPr>
        <p:txBody>
          <a:bodyPr>
            <a:normAutofit/>
          </a:bodyPr>
          <a:lstStyle/>
          <a:p>
            <a:r>
              <a:rPr lang="en-US" sz="3200" dirty="0"/>
              <a:t>Power Supply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7F58EA-30A2-4CB2-B6F9-A86E4BD8AE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749543"/>
              </p:ext>
            </p:extLst>
          </p:nvPr>
        </p:nvGraphicFramePr>
        <p:xfrm>
          <a:off x="955448" y="1539595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921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98CB-ECD6-44F7-BBD0-1DC53071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539611"/>
            <a:ext cx="2863878" cy="1227277"/>
          </a:xfrm>
          <a:noFill/>
          <a:ln w="19050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Battery Supply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92F4C-A341-4263-9EB2-36ED0756B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1967096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9V Rating</a:t>
            </a:r>
          </a:p>
          <a:p>
            <a:r>
              <a:rPr lang="en-US" sz="2000" dirty="0">
                <a:solidFill>
                  <a:schemeClr val="tx1"/>
                </a:solidFill>
              </a:rPr>
              <a:t>Lithium ion composition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Rechargeable</a:t>
            </a:r>
          </a:p>
          <a:p>
            <a:r>
              <a:rPr lang="en-US" sz="2000" dirty="0">
                <a:solidFill>
                  <a:schemeClr val="tx1"/>
                </a:solidFill>
              </a:rPr>
              <a:t>Less Expensive</a:t>
            </a:r>
          </a:p>
          <a:p>
            <a:r>
              <a:rPr lang="en-US" sz="2000" dirty="0">
                <a:solidFill>
                  <a:schemeClr val="tx1"/>
                </a:solidFill>
              </a:rPr>
              <a:t>Easily substitutable</a:t>
            </a:r>
          </a:p>
          <a:p>
            <a:r>
              <a:rPr lang="en-US" sz="2000" dirty="0">
                <a:solidFill>
                  <a:schemeClr val="tx1"/>
                </a:solidFill>
              </a:rPr>
              <a:t>$9.52 for 2</a:t>
            </a:r>
          </a:p>
        </p:txBody>
      </p:sp>
      <p:pic>
        <p:nvPicPr>
          <p:cNvPr id="6" name="Content Placeholder 5" descr="A close up of a device&#10;&#10;Description automatically generated">
            <a:extLst>
              <a:ext uri="{FF2B5EF4-FFF2-40B4-BE49-F238E27FC236}">
                <a16:creationId xmlns:a16="http://schemas.microsoft.com/office/drawing/2014/main" id="{605A8A33-AFE0-494E-9918-B41E323D85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" t="12311" r="39830" b="2045"/>
          <a:stretch/>
        </p:blipFill>
        <p:spPr>
          <a:xfrm>
            <a:off x="5022980" y="2058494"/>
            <a:ext cx="2283619" cy="3324224"/>
          </a:xfrm>
        </p:spPr>
      </p:pic>
    </p:spTree>
    <p:extLst>
      <p:ext uri="{BB962C8B-B14F-4D97-AF65-F5344CB8AC3E}">
        <p14:creationId xmlns:p14="http://schemas.microsoft.com/office/powerpoint/2010/main" val="204859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F952BD77-D227-444F-9AC9-327ED2A31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93" y="1324628"/>
            <a:ext cx="9063995" cy="478692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BAB8B2-1E8B-42C5-A71C-1D10A82D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Overview</a:t>
            </a:r>
          </a:p>
        </p:txBody>
      </p:sp>
    </p:spTree>
    <p:extLst>
      <p:ext uri="{BB962C8B-B14F-4D97-AF65-F5344CB8AC3E}">
        <p14:creationId xmlns:p14="http://schemas.microsoft.com/office/powerpoint/2010/main" val="39351608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509</TotalTime>
  <Words>1130</Words>
  <Application>Microsoft Office PowerPoint</Application>
  <PresentationFormat>Widescreen</PresentationFormat>
  <Paragraphs>397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Trebuchet MS</vt:lpstr>
      <vt:lpstr>Wingdings 3</vt:lpstr>
      <vt:lpstr>Facet</vt:lpstr>
      <vt:lpstr>SMART CHAIR  Group 7</vt:lpstr>
      <vt:lpstr>Goals &amp; Objectives</vt:lpstr>
      <vt:lpstr>Specifications</vt:lpstr>
      <vt:lpstr>Overview Diagram</vt:lpstr>
      <vt:lpstr>Standards </vt:lpstr>
      <vt:lpstr>Microcontroller Selection</vt:lpstr>
      <vt:lpstr>Power Supply</vt:lpstr>
      <vt:lpstr>Battery Supply</vt:lpstr>
      <vt:lpstr>Schematic Overview</vt:lpstr>
      <vt:lpstr>PowerPoint Presentation</vt:lpstr>
      <vt:lpstr>Overall PCB</vt:lpstr>
      <vt:lpstr>PCB Enclosure</vt:lpstr>
      <vt:lpstr>FSR Selection</vt:lpstr>
      <vt:lpstr>FSR Selection</vt:lpstr>
      <vt:lpstr>Vibrate Module</vt:lpstr>
      <vt:lpstr>Software Design</vt:lpstr>
      <vt:lpstr>Flowchart Diagram</vt:lpstr>
      <vt:lpstr>Wireless Modules</vt:lpstr>
      <vt:lpstr>Bluetooth Specification</vt:lpstr>
      <vt:lpstr>Wi-Fi Specification</vt:lpstr>
      <vt:lpstr>Wireless Module</vt:lpstr>
      <vt:lpstr>ESP8266 Schematic</vt:lpstr>
      <vt:lpstr>ESP8266 Pros and Cons</vt:lpstr>
      <vt:lpstr>Serial Communication</vt:lpstr>
      <vt:lpstr>Wireless Communication</vt:lpstr>
      <vt:lpstr>Purpose of Application</vt:lpstr>
      <vt:lpstr>Application Design</vt:lpstr>
      <vt:lpstr>NoSQL Database Design</vt:lpstr>
      <vt:lpstr>User Interface Design</vt:lpstr>
      <vt:lpstr>User Interface Design</vt:lpstr>
      <vt:lpstr>PROGRESS GRAPH</vt:lpstr>
      <vt:lpstr>Roles</vt:lpstr>
      <vt:lpstr>BUDGET SHEET</vt:lpstr>
      <vt:lpstr>If we had more time…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CHAIR  CDR</dc:title>
  <dc:creator>Thien Nguyen</dc:creator>
  <cp:lastModifiedBy>Thien Nguyen</cp:lastModifiedBy>
  <cp:revision>57</cp:revision>
  <dcterms:created xsi:type="dcterms:W3CDTF">2019-06-06T20:47:02Z</dcterms:created>
  <dcterms:modified xsi:type="dcterms:W3CDTF">2019-07-25T21:07:09Z</dcterms:modified>
</cp:coreProperties>
</file>