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4544f41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4544f41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4544f41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4544f41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4544f41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4544f41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eee8d67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eee8d67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eee8d67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eee8d67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eee8d678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eee8d678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eee8d67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eee8d67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SAT scores in NYC </a:t>
            </a:r>
            <a:r>
              <a:rPr lang="it"/>
              <a:t>public</a:t>
            </a:r>
            <a:r>
              <a:rPr lang="it"/>
              <a:t> schools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by ANNA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328075"/>
            <a:ext cx="8483100" cy="424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1500">
                <a:solidFill>
                  <a:schemeClr val="dk1"/>
                </a:solidFill>
                <a:latin typeface="Times New Roman"/>
                <a:ea typeface="Times New Roman"/>
                <a:cs typeface="Times New Roman"/>
                <a:sym typeface="Times New Roman"/>
              </a:rPr>
              <a:t>In this presentation I wanna talk about the SAT scores for the </a:t>
            </a:r>
            <a:r>
              <a:rPr lang="it" sz="1500">
                <a:solidFill>
                  <a:schemeClr val="dk1"/>
                </a:solidFill>
                <a:latin typeface="Times New Roman"/>
                <a:ea typeface="Times New Roman"/>
                <a:cs typeface="Times New Roman"/>
                <a:sym typeface="Times New Roman"/>
              </a:rPr>
              <a:t>public</a:t>
            </a:r>
            <a:r>
              <a:rPr lang="it" sz="1500">
                <a:solidFill>
                  <a:schemeClr val="dk1"/>
                </a:solidFill>
                <a:latin typeface="Times New Roman"/>
                <a:ea typeface="Times New Roman"/>
                <a:cs typeface="Times New Roman"/>
                <a:sym typeface="Times New Roman"/>
              </a:rPr>
              <a:t> schools in NYC</a:t>
            </a:r>
            <a:endParaRPr sz="15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rPr lang="it" sz="1500">
                <a:solidFill>
                  <a:schemeClr val="dk1"/>
                </a:solidFill>
                <a:latin typeface="Times New Roman"/>
                <a:ea typeface="Times New Roman"/>
                <a:cs typeface="Times New Roman"/>
                <a:sym typeface="Times New Roman"/>
              </a:rPr>
              <a:t>The data I collected was from Kaggle dataset</a:t>
            </a:r>
            <a:endParaRPr sz="15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rPr lang="it" sz="1500">
                <a:solidFill>
                  <a:schemeClr val="dk1"/>
                </a:solidFill>
                <a:highlight>
                  <a:srgbClr val="FFFFFF"/>
                </a:highlight>
                <a:latin typeface="Times New Roman"/>
                <a:ea typeface="Times New Roman"/>
                <a:cs typeface="Times New Roman"/>
                <a:sym typeface="Times New Roman"/>
              </a:rPr>
              <a:t>This dataset consists of a row for every accredited high school in New York City with its department ID number, school name, borough, building code, street address, latitude/longitude coordinates, phone number, start and end times, student enrollment with race breakdown, and average scores on each SAT test section for the 2022-2023 school year.</a:t>
            </a:r>
            <a:endParaRPr sz="1500">
              <a:solidFill>
                <a:schemeClr val="dk1"/>
              </a:solidFill>
              <a:highlight>
                <a:srgbClr val="FFFFFF"/>
              </a:highlight>
              <a:latin typeface="Times New Roman"/>
              <a:ea typeface="Times New Roman"/>
              <a:cs typeface="Times New Roman"/>
              <a:sym typeface="Times New Roman"/>
            </a:endParaRPr>
          </a:p>
          <a:p>
            <a:pPr indent="0" lvl="0" marL="0" rtl="0" algn="ctr">
              <a:spcBef>
                <a:spcPts val="1200"/>
              </a:spcBef>
              <a:spcAft>
                <a:spcPts val="0"/>
              </a:spcAft>
              <a:buNone/>
            </a:pPr>
            <a:r>
              <a:rPr lang="it" sz="1500">
                <a:solidFill>
                  <a:schemeClr val="dk1"/>
                </a:solidFill>
                <a:latin typeface="Times New Roman"/>
                <a:ea typeface="Times New Roman"/>
                <a:cs typeface="Times New Roman"/>
                <a:sym typeface="Times New Roman"/>
              </a:rPr>
              <a:t>The columns (categories) are: </a:t>
            </a:r>
            <a:r>
              <a:rPr lang="it" sz="1500">
                <a:solidFill>
                  <a:schemeClr val="dk1"/>
                </a:solidFill>
                <a:latin typeface="Times New Roman"/>
                <a:ea typeface="Times New Roman"/>
                <a:cs typeface="Times New Roman"/>
                <a:sym typeface="Times New Roman"/>
              </a:rPr>
              <a:t>School ID, School Name, Borough, Building Code, Street Address, City, State, Zip Code, Latitude, Longitude, Phone Number, Start Time, End Time, Student Enrollment, Percent White, Percent Black, Percent Hispanic, Percent Asian, Average Score (SAT Math), 'AS (SAT Reading),AS (SAT Writing), Percent Tested.</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000">
              <a:solidFill>
                <a:schemeClr val="dk1"/>
              </a:solidFill>
            </a:endParaRPr>
          </a:p>
          <a:p>
            <a:pPr indent="0" lvl="0" marL="0" rtl="0" algn="l">
              <a:spcBef>
                <a:spcPts val="1200"/>
              </a:spcBef>
              <a:spcAft>
                <a:spcPts val="1200"/>
              </a:spcAft>
              <a:buNone/>
            </a:pPr>
            <a:r>
              <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0" y="0"/>
            <a:ext cx="1492200" cy="5090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it" sz="1060">
                <a:solidFill>
                  <a:schemeClr val="dk1"/>
                </a:solidFill>
                <a:latin typeface="Times New Roman"/>
                <a:ea typeface="Times New Roman"/>
                <a:cs typeface="Times New Roman"/>
                <a:sym typeface="Times New Roman"/>
              </a:rPr>
              <a:t>The columns (categories) are: </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School ID, School Name, </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Borough, Building Code,</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Street Address, City, </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State, Zip Code,</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Latitude, Longitude, </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Phone Number, </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Start Time, End Time, </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Student Enrollment, </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Percent White, P. Black, </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P. Hispanic, P. Asian,</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 Average Score (SAT Math),</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AS (SAT Reading),</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440"/>
              <a:buNone/>
            </a:pPr>
            <a:r>
              <a:rPr lang="it" sz="1060">
                <a:solidFill>
                  <a:schemeClr val="dk1"/>
                </a:solidFill>
                <a:latin typeface="Times New Roman"/>
                <a:ea typeface="Times New Roman"/>
                <a:cs typeface="Times New Roman"/>
                <a:sym typeface="Times New Roman"/>
              </a:rPr>
              <a:t>AS (SAT Writing), </a:t>
            </a:r>
            <a:endParaRPr sz="106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1200"/>
              </a:spcAft>
              <a:buClr>
                <a:schemeClr val="dk1"/>
              </a:buClr>
              <a:buSzPts val="440"/>
              <a:buFont typeface="Arial"/>
              <a:buNone/>
            </a:pPr>
            <a:r>
              <a:rPr lang="it" sz="1060">
                <a:solidFill>
                  <a:schemeClr val="dk1"/>
                </a:solidFill>
                <a:latin typeface="Times New Roman"/>
                <a:ea typeface="Times New Roman"/>
                <a:cs typeface="Times New Roman"/>
                <a:sym typeface="Times New Roman"/>
              </a:rPr>
              <a:t>Percent Tested.</a:t>
            </a:r>
            <a:endParaRPr sz="1060">
              <a:solidFill>
                <a:schemeClr val="dk1"/>
              </a:solidFill>
              <a:latin typeface="Times New Roman"/>
              <a:ea typeface="Times New Roman"/>
              <a:cs typeface="Times New Roman"/>
              <a:sym typeface="Times New Roman"/>
            </a:endParaRPr>
          </a:p>
        </p:txBody>
      </p:sp>
      <p:pic>
        <p:nvPicPr>
          <p:cNvPr id="66" name="Google Shape;66;p15"/>
          <p:cNvPicPr preferRelativeResize="0"/>
          <p:nvPr/>
        </p:nvPicPr>
        <p:blipFill rotWithShape="1">
          <a:blip r:embed="rId3">
            <a:alphaModFix/>
          </a:blip>
          <a:srcRect b="0" l="0" r="1039" t="4113"/>
          <a:stretch/>
        </p:blipFill>
        <p:spPr>
          <a:xfrm>
            <a:off x="1492200" y="0"/>
            <a:ext cx="7577723"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110625" y="125900"/>
            <a:ext cx="8853600" cy="49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solidFill>
                  <a:schemeClr val="dk1"/>
                </a:solidFill>
                <a:latin typeface="Times New Roman"/>
                <a:ea typeface="Times New Roman"/>
                <a:cs typeface="Times New Roman"/>
                <a:sym typeface="Times New Roman"/>
              </a:rPr>
              <a:t>To import the dataset I’ve used our regular </a:t>
            </a:r>
            <a:r>
              <a:rPr lang="it" sz="1600">
                <a:solidFill>
                  <a:schemeClr val="dk1"/>
                </a:solidFill>
                <a:latin typeface="Times New Roman"/>
                <a:ea typeface="Times New Roman"/>
                <a:cs typeface="Times New Roman"/>
                <a:sym typeface="Times New Roman"/>
              </a:rPr>
              <a:t>formula:</a:t>
            </a:r>
            <a:r>
              <a:rPr lang="it"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it" sz="1400">
                <a:solidFill>
                  <a:schemeClr val="dk1"/>
                </a:solidFill>
                <a:latin typeface="Times New Roman"/>
                <a:ea typeface="Times New Roman"/>
                <a:cs typeface="Times New Roman"/>
                <a:sym typeface="Times New Roman"/>
              </a:rPr>
              <a:t>import</a:t>
            </a:r>
            <a:r>
              <a:rPr lang="it" sz="1400">
                <a:solidFill>
                  <a:schemeClr val="dk1"/>
                </a:solidFill>
                <a:latin typeface="Times New Roman"/>
                <a:ea typeface="Times New Roman"/>
                <a:cs typeface="Times New Roman"/>
                <a:sym typeface="Times New Roman"/>
              </a:rPr>
              <a:t> pandas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it" sz="1400">
                <a:solidFill>
                  <a:schemeClr val="dk1"/>
                </a:solidFill>
                <a:latin typeface="Times New Roman"/>
                <a:ea typeface="Times New Roman"/>
                <a:cs typeface="Times New Roman"/>
                <a:sym typeface="Times New Roman"/>
              </a:rPr>
              <a:t>df </a:t>
            </a:r>
            <a:r>
              <a:rPr b="1" lang="it" sz="1400">
                <a:solidFill>
                  <a:schemeClr val="dk1"/>
                </a:solidFill>
                <a:latin typeface="Times New Roman"/>
                <a:ea typeface="Times New Roman"/>
                <a:cs typeface="Times New Roman"/>
                <a:sym typeface="Times New Roman"/>
              </a:rPr>
              <a:t>=</a:t>
            </a:r>
            <a:r>
              <a:rPr lang="it" sz="1400">
                <a:solidFill>
                  <a:schemeClr val="dk1"/>
                </a:solidFill>
                <a:latin typeface="Times New Roman"/>
                <a:ea typeface="Times New Roman"/>
                <a:cs typeface="Times New Roman"/>
                <a:sym typeface="Times New Roman"/>
              </a:rPr>
              <a:t> pandas.read_csv('name_of_data_file.csv')</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it" sz="1400">
                <a:solidFill>
                  <a:schemeClr val="dk1"/>
                </a:solidFill>
                <a:latin typeface="Times New Roman"/>
                <a:ea typeface="Times New Roman"/>
                <a:cs typeface="Times New Roman"/>
                <a:sym typeface="Times New Roman"/>
              </a:rPr>
              <a:t>df</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r">
              <a:spcBef>
                <a:spcPts val="1200"/>
              </a:spcBef>
              <a:spcAft>
                <a:spcPts val="0"/>
              </a:spcAft>
              <a:buNone/>
            </a:pPr>
            <a:r>
              <a:rPr lang="it" sz="1400">
                <a:solidFill>
                  <a:schemeClr val="dk1"/>
                </a:solidFill>
                <a:latin typeface="Times New Roman"/>
                <a:ea typeface="Times New Roman"/>
                <a:cs typeface="Times New Roman"/>
                <a:sym typeface="Times New Roman"/>
              </a:rPr>
              <a:t>Then I made sure I was gonna read all the columns right and have them all imported in my project</a:t>
            </a:r>
            <a:endParaRPr sz="1400">
              <a:solidFill>
                <a:schemeClr val="dk1"/>
              </a:solidFill>
              <a:latin typeface="Times New Roman"/>
              <a:ea typeface="Times New Roman"/>
              <a:cs typeface="Times New Roman"/>
              <a:sym typeface="Times New Roman"/>
            </a:endParaRPr>
          </a:p>
          <a:p>
            <a:pPr indent="0" lvl="0" marL="0" rtl="0" algn="r">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r">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r">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r">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72" name="Google Shape;72;p16"/>
          <p:cNvPicPr preferRelativeResize="0"/>
          <p:nvPr/>
        </p:nvPicPr>
        <p:blipFill>
          <a:blip r:embed="rId3">
            <a:alphaModFix/>
          </a:blip>
          <a:stretch>
            <a:fillRect/>
          </a:stretch>
        </p:blipFill>
        <p:spPr>
          <a:xfrm>
            <a:off x="0" y="2743795"/>
            <a:ext cx="9144001" cy="18388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0"/>
            <a:ext cx="8520600" cy="4635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it">
                <a:solidFill>
                  <a:schemeClr val="dk1"/>
                </a:solidFill>
                <a:latin typeface="Times New Roman"/>
                <a:ea typeface="Times New Roman"/>
                <a:cs typeface="Times New Roman"/>
                <a:sym typeface="Times New Roman"/>
              </a:rPr>
              <a:t>But to get the data I needed only I’ve used this formula</a:t>
            </a:r>
            <a:endParaRPr>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rPr lang="it">
                <a:solidFill>
                  <a:schemeClr val="dk1"/>
                </a:solidFill>
                <a:latin typeface="Times New Roman"/>
                <a:ea typeface="Times New Roman"/>
                <a:cs typeface="Times New Roman"/>
                <a:sym typeface="Times New Roman"/>
              </a:rPr>
              <a:t> to narrow down most of the data that I was not gonna use</a:t>
            </a:r>
            <a:endParaRPr>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spcBef>
                <a:spcPts val="1200"/>
              </a:spcBef>
              <a:spcAft>
                <a:spcPts val="1200"/>
              </a:spcAft>
              <a:buClr>
                <a:schemeClr val="dk1"/>
              </a:buClr>
              <a:buSzPts val="1100"/>
              <a:buFont typeface="Arial"/>
              <a:buNone/>
            </a:pPr>
            <a:r>
              <a:rPr lang="it" sz="1700">
                <a:solidFill>
                  <a:schemeClr val="dk1"/>
                </a:solidFill>
                <a:latin typeface="Times New Roman"/>
                <a:ea typeface="Times New Roman"/>
                <a:cs typeface="Times New Roman"/>
                <a:sym typeface="Times New Roman"/>
              </a:rPr>
              <a:t>doing so I was able to go from the original 435 rows x 22 columns to just 5 rows x 22 colums</a:t>
            </a:r>
            <a:endParaRPr sz="1700">
              <a:solidFill>
                <a:schemeClr val="dk1"/>
              </a:solidFill>
              <a:latin typeface="Times New Roman"/>
              <a:ea typeface="Times New Roman"/>
              <a:cs typeface="Times New Roman"/>
              <a:sym typeface="Times New Roman"/>
            </a:endParaRPr>
          </a:p>
        </p:txBody>
      </p:sp>
      <p:pic>
        <p:nvPicPr>
          <p:cNvPr id="78" name="Google Shape;78;p17"/>
          <p:cNvPicPr preferRelativeResize="0"/>
          <p:nvPr/>
        </p:nvPicPr>
        <p:blipFill>
          <a:blip r:embed="rId3">
            <a:alphaModFix/>
          </a:blip>
          <a:stretch>
            <a:fillRect/>
          </a:stretch>
        </p:blipFill>
        <p:spPr>
          <a:xfrm>
            <a:off x="0" y="1198150"/>
            <a:ext cx="9144001" cy="1837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0" y="72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chemeClr val="dk1"/>
                </a:solidFill>
                <a:latin typeface="Times New Roman"/>
                <a:ea typeface="Times New Roman"/>
                <a:cs typeface="Times New Roman"/>
                <a:sym typeface="Times New Roman"/>
              </a:rPr>
              <a:t>Then I read and selected random rows to use as an example for my bar graph</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it" sz="1600">
                <a:solidFill>
                  <a:schemeClr val="dk1"/>
                </a:solidFill>
                <a:latin typeface="Times New Roman"/>
                <a:ea typeface="Times New Roman"/>
                <a:cs typeface="Times New Roman"/>
                <a:sym typeface="Times New Roman"/>
              </a:rPr>
              <a:t>For then </a:t>
            </a:r>
            <a:r>
              <a:rPr lang="it" sz="1600">
                <a:solidFill>
                  <a:schemeClr val="dk1"/>
                </a:solidFill>
                <a:latin typeface="Times New Roman"/>
                <a:ea typeface="Times New Roman"/>
                <a:cs typeface="Times New Roman"/>
                <a:sym typeface="Times New Roman"/>
              </a:rPr>
              <a:t>have</a:t>
            </a:r>
            <a:r>
              <a:rPr lang="it" sz="1600">
                <a:solidFill>
                  <a:schemeClr val="dk1"/>
                </a:solidFill>
                <a:latin typeface="Times New Roman"/>
                <a:ea typeface="Times New Roman"/>
                <a:cs typeface="Times New Roman"/>
                <a:sym typeface="Times New Roman"/>
              </a:rPr>
              <a:t> something like this:</a:t>
            </a:r>
            <a:endParaRPr sz="1600">
              <a:solidFill>
                <a:schemeClr val="dk1"/>
              </a:solidFill>
              <a:latin typeface="Times New Roman"/>
              <a:ea typeface="Times New Roman"/>
              <a:cs typeface="Times New Roman"/>
              <a:sym typeface="Times New Roman"/>
            </a:endParaRPr>
          </a:p>
          <a:p>
            <a:pPr indent="0" lvl="0" marL="0" rtl="0" algn="r">
              <a:spcBef>
                <a:spcPts val="1200"/>
              </a:spcBef>
              <a:spcAft>
                <a:spcPts val="0"/>
              </a:spcAft>
              <a:buNone/>
            </a:pPr>
            <a:r>
              <a:t/>
            </a:r>
            <a:endParaRPr/>
          </a:p>
          <a:p>
            <a:pPr indent="0" lvl="0" marL="0" rtl="0" algn="r">
              <a:spcBef>
                <a:spcPts val="1200"/>
              </a:spcBef>
              <a:spcAft>
                <a:spcPts val="1200"/>
              </a:spcAft>
              <a:buNone/>
            </a:pPr>
            <a:r>
              <a:t/>
            </a:r>
            <a:endParaRPr/>
          </a:p>
        </p:txBody>
      </p:sp>
      <p:pic>
        <p:nvPicPr>
          <p:cNvPr id="84" name="Google Shape;84;p18"/>
          <p:cNvPicPr preferRelativeResize="0"/>
          <p:nvPr/>
        </p:nvPicPr>
        <p:blipFill rotWithShape="1">
          <a:blip r:embed="rId3">
            <a:alphaModFix/>
          </a:blip>
          <a:srcRect b="0" l="0" r="0" t="43384"/>
          <a:stretch/>
        </p:blipFill>
        <p:spPr>
          <a:xfrm>
            <a:off x="0" y="624425"/>
            <a:ext cx="7686675" cy="905950"/>
          </a:xfrm>
          <a:prstGeom prst="rect">
            <a:avLst/>
          </a:prstGeom>
          <a:noFill/>
          <a:ln>
            <a:noFill/>
          </a:ln>
        </p:spPr>
      </p:pic>
      <p:pic>
        <p:nvPicPr>
          <p:cNvPr id="85" name="Google Shape;85;p18"/>
          <p:cNvPicPr preferRelativeResize="0"/>
          <p:nvPr/>
        </p:nvPicPr>
        <p:blipFill>
          <a:blip r:embed="rId4">
            <a:alphaModFix/>
          </a:blip>
          <a:stretch>
            <a:fillRect/>
          </a:stretch>
        </p:blipFill>
        <p:spPr>
          <a:xfrm>
            <a:off x="3293025" y="1939625"/>
            <a:ext cx="5512325" cy="313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solidFill>
                  <a:schemeClr val="dk1"/>
                </a:solidFill>
                <a:latin typeface="Times New Roman"/>
                <a:ea typeface="Times New Roman"/>
                <a:cs typeface="Times New Roman"/>
                <a:sym typeface="Times New Roman"/>
              </a:rPr>
              <a:t>And at the end to create the graph I read this code</a:t>
            </a:r>
            <a:endParaRPr>
              <a:solidFill>
                <a:schemeClr val="dk1"/>
              </a:solidFill>
              <a:latin typeface="Times New Roman"/>
              <a:ea typeface="Times New Roman"/>
              <a:cs typeface="Times New Roman"/>
              <a:sym typeface="Times New Roman"/>
            </a:endParaRPr>
          </a:p>
        </p:txBody>
      </p:sp>
      <p:pic>
        <p:nvPicPr>
          <p:cNvPr id="91" name="Google Shape;91;p19"/>
          <p:cNvPicPr preferRelativeResize="0"/>
          <p:nvPr/>
        </p:nvPicPr>
        <p:blipFill rotWithShape="1">
          <a:blip r:embed="rId3">
            <a:alphaModFix/>
          </a:blip>
          <a:srcRect b="26129" l="27238" r="37009" t="33579"/>
          <a:stretch/>
        </p:blipFill>
        <p:spPr>
          <a:xfrm>
            <a:off x="-63499" y="559050"/>
            <a:ext cx="9207501" cy="4584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542184" y="0"/>
            <a:ext cx="7742131"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