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6" r:id="rId6"/>
    <p:sldId id="265" r:id="rId7"/>
    <p:sldId id="262" r:id="rId8"/>
    <p:sldId id="264" r:id="rId9"/>
    <p:sldId id="263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4F6E1-CA5F-45A5-BE8E-ADDD5F83A508}" v="13" dt="2025-02-28T19:55:39.663"/>
    <p1510:client id="{F256BAB3-D1A3-7850-4C3A-6729A5FCFB7E}" v="17" dt="2025-02-28T19:36:4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C7BFC9-90C9-493D-8E39-29491E08B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435CA-70B9-42A7-9DD7-894A77E56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DD2749-ED5C-421A-B914-8E9C52DF682C}" type="datetime1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A967C-4F79-4F57-9F23-0B48F9466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853DE-8E49-4424-8F8A-3195E05BB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F8BEA1-04A1-4291-B27C-3B9C2EF4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05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9CCBDF-8623-4261-91A8-8CFCDF2CB0CC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0C2C40-CB1C-4820-9151-EC51EC2E7E0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9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99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0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4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4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A11E6-C951-4152-AAA3-9EAB84242AD2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995EF-6389-48E9-8F74-C40342F4B9C4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773154C-7B28-4F06-9F25-7512C3E1CED9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2A266-D47B-4066-9516-4313CC58DD6B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B40E83-AF2E-4CD5-B994-BDF8EC754024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9E8BE-9716-4868-A9FA-2D382D9B24A2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552EE-0C61-4731-92F3-539CC2314F6D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7D297-BBDB-483D-9DCB-857724B0829D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pPr rt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8DC5E4-5FE8-465E-9D9E-6051DF551E73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ADBF7D4-918D-4E62-9C7A-E7FE5ADBDC4B}" type="datetime1">
              <a:rPr lang="en-GB" noProof="0" smtClean="0"/>
              <a:t>28/02/2025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" y="1713399"/>
            <a:ext cx="6843762" cy="2901632"/>
          </a:xfrm>
        </p:spPr>
        <p:txBody>
          <a:bodyPr rtlCol="0" anchor="b">
            <a:normAutofit/>
          </a:bodyPr>
          <a:lstStyle/>
          <a:p>
            <a:r>
              <a:rPr lang="en-GB" sz="4000" err="1">
                <a:latin typeface="Segoe UI"/>
                <a:cs typeface="Segoe UI"/>
              </a:rPr>
              <a:t>Մանկալա</a:t>
            </a:r>
            <a:r>
              <a:rPr lang="en-GB" sz="4000">
                <a:latin typeface="Segoe UI"/>
                <a:cs typeface="Segoe UI"/>
              </a:rPr>
              <a:t> </a:t>
            </a:r>
            <a:r>
              <a:rPr lang="en-GB" sz="4000" err="1">
                <a:latin typeface="Segoe UI"/>
                <a:cs typeface="Segoe UI"/>
              </a:rPr>
              <a:t>Խաղի</a:t>
            </a:r>
            <a:r>
              <a:rPr lang="en-GB" sz="4000">
                <a:latin typeface="Segoe UI"/>
                <a:cs typeface="Segoe UI"/>
              </a:rPr>
              <a:t> </a:t>
            </a:r>
            <a:r>
              <a:rPr lang="en-GB" sz="4000" err="1">
                <a:latin typeface="Segoe UI"/>
                <a:cs typeface="Segoe UI"/>
              </a:rPr>
              <a:t>Իմպլմենտացիա</a:t>
            </a:r>
            <a:endParaRPr lang="en-GB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6716396" cy="120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err="1">
                <a:solidFill>
                  <a:schemeClr val="accent2"/>
                </a:solidFill>
                <a:cs typeface="Segoe UI"/>
              </a:rPr>
              <a:t>Դասախոսներ</a:t>
            </a:r>
            <a:r>
              <a:rPr lang="en-GB" sz="2000">
                <a:solidFill>
                  <a:schemeClr val="accent2"/>
                </a:solidFill>
                <a:cs typeface="Segoe UI"/>
              </a:rPr>
              <a:t> ՝ </a:t>
            </a:r>
            <a:r>
              <a:rPr lang="en-GB" sz="2000" err="1">
                <a:solidFill>
                  <a:schemeClr val="accent2"/>
                </a:solidFill>
                <a:cs typeface="Segoe UI"/>
              </a:rPr>
              <a:t>Է․Հարությունյան</a:t>
            </a:r>
            <a:r>
              <a:rPr lang="en-GB" sz="2000">
                <a:solidFill>
                  <a:schemeClr val="accent2"/>
                </a:solidFill>
                <a:cs typeface="Segoe UI"/>
              </a:rPr>
              <a:t>, </a:t>
            </a:r>
            <a:r>
              <a:rPr lang="en-GB" sz="2000" err="1">
                <a:solidFill>
                  <a:schemeClr val="accent2"/>
                </a:solidFill>
                <a:cs typeface="Segoe UI"/>
              </a:rPr>
              <a:t>Դ․Գալստյան</a:t>
            </a:r>
            <a:br>
              <a:rPr lang="en-US">
                <a:solidFill>
                  <a:schemeClr val="accent2"/>
                </a:solidFill>
              </a:rPr>
            </a:br>
            <a:r>
              <a:rPr lang="en-GB" sz="2000" err="1">
                <a:solidFill>
                  <a:schemeClr val="accent2"/>
                </a:solidFill>
                <a:cs typeface="Segoe UI"/>
              </a:rPr>
              <a:t>Խումբ</a:t>
            </a:r>
            <a:r>
              <a:rPr lang="en-GB" sz="2000">
                <a:solidFill>
                  <a:schemeClr val="accent2"/>
                </a:solidFill>
                <a:cs typeface="Segoe UI"/>
              </a:rPr>
              <a:t> ՝ 119-Ս</a:t>
            </a:r>
            <a:br>
              <a:rPr lang="en-GB" sz="2000">
                <a:cs typeface="Segoe UI"/>
              </a:rPr>
            </a:br>
            <a:r>
              <a:rPr lang="en-GB" sz="2000" err="1">
                <a:solidFill>
                  <a:schemeClr val="accent2"/>
                </a:solidFill>
                <a:cs typeface="Segoe UI"/>
              </a:rPr>
              <a:t>Ուսանող</a:t>
            </a:r>
            <a:r>
              <a:rPr lang="en-GB" sz="2000">
                <a:solidFill>
                  <a:schemeClr val="accent2"/>
                </a:solidFill>
                <a:cs typeface="Segoe UI"/>
              </a:rPr>
              <a:t>՝ </a:t>
            </a:r>
            <a:r>
              <a:rPr lang="en-GB" sz="2000" err="1">
                <a:solidFill>
                  <a:schemeClr val="accent2"/>
                </a:solidFill>
                <a:cs typeface="Segoe UI"/>
              </a:rPr>
              <a:t>Աննա</a:t>
            </a:r>
            <a:r>
              <a:rPr lang="en-GB" sz="2000">
                <a:solidFill>
                  <a:schemeClr val="accent2"/>
                </a:solidFill>
                <a:cs typeface="Segoe UI"/>
              </a:rPr>
              <a:t> </a:t>
            </a:r>
            <a:r>
              <a:rPr lang="en-GB" sz="2000" err="1">
                <a:solidFill>
                  <a:schemeClr val="accent2"/>
                </a:solidFill>
                <a:cs typeface="Segoe UI"/>
              </a:rPr>
              <a:t>Մուսայելյան</a:t>
            </a:r>
            <a:endParaRPr lang="en-GB" sz="2000">
              <a:solidFill>
                <a:schemeClr val="accent2"/>
              </a:solidFill>
              <a:cs typeface="Segoe UI"/>
            </a:endParaRP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67995D-0233-F769-9561-AF02A53119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Ուժեղ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կողմեր</a:t>
            </a:r>
            <a:r>
              <a:rPr lang="en-GB">
                <a:ea typeface="+mn-lt"/>
                <a:cs typeface="+mn-lt"/>
              </a:rPr>
              <a:t>:</a:t>
            </a:r>
            <a:endParaRPr lang="en-GB">
              <a:cs typeface="Segoe UI"/>
            </a:endParaRPr>
          </a:p>
          <a:p>
            <a:pPr marL="227965" indent="-227965"/>
            <a:r>
              <a:rPr lang="en-GB">
                <a:ea typeface="+mn-lt"/>
                <a:cs typeface="+mn-lt"/>
              </a:rPr>
              <a:t>Դինամիկ ԱԲ, </a:t>
            </a:r>
            <a:r>
              <a:rPr lang="en-GB" err="1">
                <a:ea typeface="+mn-lt"/>
                <a:cs typeface="+mn-lt"/>
              </a:rPr>
              <a:t>որը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միշտ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ընտրում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օպտիմալ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քայլ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227965" indent="-227965"/>
            <a:r>
              <a:rPr lang="en-GB" err="1">
                <a:ea typeface="+mn-lt"/>
                <a:cs typeface="+mn-lt"/>
              </a:rPr>
              <a:t>Տարբեր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պահվածքների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կառավարում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մարդ</a:t>
            </a:r>
            <a:r>
              <a:rPr lang="en-GB">
                <a:ea typeface="+mn-lt"/>
                <a:cs typeface="+mn-lt"/>
              </a:rPr>
              <a:t> և ԱԲ)։</a:t>
            </a:r>
            <a:endParaRPr lang="en-GB"/>
          </a:p>
          <a:p>
            <a:pPr marL="227965" indent="-227965"/>
            <a:r>
              <a:rPr lang="en-GB" err="1">
                <a:ea typeface="+mn-lt"/>
                <a:cs typeface="+mn-lt"/>
              </a:rPr>
              <a:t>Կառուցվածքային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մոտեցում</a:t>
            </a:r>
            <a:r>
              <a:rPr lang="en-GB">
                <a:ea typeface="+mn-lt"/>
                <a:cs typeface="+mn-lt"/>
              </a:rPr>
              <a:t>՝ State և Strategy </a:t>
            </a:r>
            <a:r>
              <a:rPr lang="en-GB" err="1">
                <a:ea typeface="+mn-lt"/>
                <a:cs typeface="+mn-lt"/>
              </a:rPr>
              <a:t>դիզայնի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ձևանմուշներով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Թույլ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կողմեր</a:t>
            </a:r>
            <a:r>
              <a:rPr lang="en-GB">
                <a:ea typeface="+mn-lt"/>
                <a:cs typeface="+mn-lt"/>
              </a:rPr>
              <a:t>: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  </a:t>
            </a:r>
            <a:r>
              <a:rPr lang="en-GB" err="1">
                <a:ea typeface="+mn-lt"/>
                <a:cs typeface="+mn-lt"/>
              </a:rPr>
              <a:t>Միայն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մեկ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մարդու</a:t>
            </a:r>
            <a:r>
              <a:rPr lang="en-GB">
                <a:ea typeface="+mn-lt"/>
                <a:cs typeface="+mn-lt"/>
              </a:rPr>
              <a:t> և </a:t>
            </a:r>
            <a:r>
              <a:rPr lang="en-GB" err="1">
                <a:ea typeface="+mn-lt"/>
                <a:cs typeface="+mn-lt"/>
              </a:rPr>
              <a:t>մեկ</a:t>
            </a:r>
            <a:r>
              <a:rPr lang="en-GB">
                <a:ea typeface="+mn-lt"/>
                <a:cs typeface="+mn-lt"/>
              </a:rPr>
              <a:t> ԱԲ </a:t>
            </a:r>
            <a:r>
              <a:rPr lang="en-GB" err="1">
                <a:ea typeface="+mn-lt"/>
                <a:cs typeface="+mn-lt"/>
              </a:rPr>
              <a:t>խաղացող</a:t>
            </a:r>
            <a:r>
              <a:rPr lang="en-GB">
                <a:ea typeface="+mn-lt"/>
                <a:cs typeface="+mn-lt"/>
              </a:rPr>
              <a:t>։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         </a:t>
            </a:r>
            <a:r>
              <a:rPr lang="en-GB" err="1">
                <a:ea typeface="+mn-lt"/>
                <a:cs typeface="+mn-lt"/>
              </a:rPr>
              <a:t>Օնլայն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բազմախաղացուն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չի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աջակցում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0" indent="0">
              <a:buNone/>
            </a:pPr>
            <a:endParaRPr lang="en-GB">
              <a:cs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1D80C-7895-C0F3-DA82-7ACA3905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>
                <a:ea typeface="+mj-lt"/>
                <a:cs typeface="+mj-lt"/>
              </a:rPr>
              <a:t>Ինչով</a:t>
            </a:r>
            <a:r>
              <a:rPr lang="en-GB">
                <a:ea typeface="+mj-lt"/>
                <a:cs typeface="+mj-lt"/>
              </a:rPr>
              <a:t> է </a:t>
            </a:r>
            <a:r>
              <a:rPr lang="en-GB" err="1">
                <a:ea typeface="+mj-lt"/>
                <a:cs typeface="+mj-lt"/>
              </a:rPr>
              <a:t>առանձնանում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Մանկալայի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այս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տարբերակը</a:t>
            </a:r>
            <a:endParaRPr lang="en-US" err="1">
              <a:ea typeface="+mj-lt"/>
              <a:cs typeface="+mj-lt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CD6089E-99B2-8449-41F7-DF5C125F4E88}"/>
              </a:ext>
            </a:extLst>
          </p:cNvPr>
          <p:cNvSpPr txBox="1">
            <a:spLocks/>
          </p:cNvSpPr>
          <p:nvPr/>
        </p:nvSpPr>
        <p:spPr>
          <a:xfrm>
            <a:off x="5885543" y="1567543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Ապագա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Նորամուծություններ</a:t>
            </a:r>
            <a:endParaRPr lang="en-GB" b="1" err="1">
              <a:cs typeface="Segoe UI"/>
            </a:endParaRP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ԱԲ-ի </a:t>
            </a:r>
            <a:r>
              <a:rPr lang="en-GB" b="1" err="1">
                <a:ea typeface="+mn-lt"/>
                <a:cs typeface="+mn-lt"/>
              </a:rPr>
              <a:t>մակարդակներ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227965" indent="-227965"/>
            <a:r>
              <a:rPr lang="en-GB" err="1">
                <a:ea typeface="+mn-lt"/>
                <a:cs typeface="+mn-lt"/>
              </a:rPr>
              <a:t>Հեշտ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Միջին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Բարդ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Բազմախաղացող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ռեժիմ</a:t>
            </a:r>
            <a:r>
              <a:rPr lang="en-GB">
                <a:ea typeface="+mn-lt"/>
                <a:cs typeface="+mn-lt"/>
              </a:rPr>
              <a:t>:</a:t>
            </a:r>
            <a:endParaRPr lang="en-GB">
              <a:cs typeface="Segoe UI"/>
            </a:endParaRPr>
          </a:p>
          <a:p>
            <a:pPr marL="227965" indent="-227965"/>
            <a:r>
              <a:rPr lang="en-GB" err="1">
                <a:ea typeface="+mn-lt"/>
                <a:cs typeface="+mn-lt"/>
              </a:rPr>
              <a:t>Երկու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մարդու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աջակցություն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կամ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օնլայն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մրցակցություն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Վիզուալ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բարելավումներ</a:t>
            </a:r>
            <a:r>
              <a:rPr lang="en-GB">
                <a:ea typeface="+mn-lt"/>
                <a:cs typeface="+mn-lt"/>
              </a:rPr>
              <a:t>:</a:t>
            </a:r>
            <a:endParaRPr lang="en-GB">
              <a:cs typeface="Segoe UI"/>
            </a:endParaRPr>
          </a:p>
          <a:p>
            <a:pPr marL="227965" indent="-227965"/>
            <a:r>
              <a:rPr lang="en-GB" err="1">
                <a:ea typeface="+mn-lt"/>
                <a:cs typeface="+mn-lt"/>
              </a:rPr>
              <a:t>Ավելի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գունավոր</a:t>
            </a:r>
            <a:r>
              <a:rPr lang="en-GB">
                <a:ea typeface="+mn-lt"/>
                <a:cs typeface="+mn-lt"/>
              </a:rPr>
              <a:t> և </a:t>
            </a:r>
            <a:r>
              <a:rPr lang="en-GB" err="1">
                <a:ea typeface="+mn-lt"/>
                <a:cs typeface="+mn-lt"/>
              </a:rPr>
              <a:t>դինամիկ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ինտերֆեյս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անիմացիաներով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Խաղի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վիճակի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պահպանություն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227965" indent="-227965"/>
            <a:r>
              <a:rPr lang="en-GB" err="1">
                <a:ea typeface="+mn-lt"/>
                <a:cs typeface="+mn-lt"/>
              </a:rPr>
              <a:t>Հնարավորություն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պահպանել</a:t>
            </a:r>
            <a:r>
              <a:rPr lang="en-GB">
                <a:ea typeface="+mn-lt"/>
                <a:cs typeface="+mn-lt"/>
              </a:rPr>
              <a:t> և </a:t>
            </a:r>
            <a:r>
              <a:rPr lang="en-GB" err="1">
                <a:ea typeface="+mn-lt"/>
                <a:cs typeface="+mn-lt"/>
              </a:rPr>
              <a:t>վերականգնել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ընթացիկ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խաղը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227965" indent="-227965">
              <a:buFont typeface="Arial" panose="020B0604020202020204" pitchFamily="34" charset="0"/>
              <a:buChar char="•"/>
            </a:pPr>
            <a:endParaRPr lang="en-GB">
              <a:cs typeface="Segoe U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48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50BAE-72AC-306A-D959-85C98C4A5047}"/>
              </a:ext>
            </a:extLst>
          </p:cNvPr>
          <p:cNvSpPr txBox="1"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err="1">
                <a:ea typeface="+mn-lt"/>
                <a:cs typeface="+mn-lt"/>
              </a:rPr>
              <a:t>Շնորհակալություն</a:t>
            </a:r>
            <a:endParaRPr lang="en-US" err="1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02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/>
          <a:lstStyle/>
          <a:p>
            <a:r>
              <a:rPr lang="en-GB" b="1" err="1">
                <a:latin typeface="Segoe UI Semibold"/>
                <a:cs typeface="Segoe UI Semibold"/>
              </a:rPr>
              <a:t>Հիմանկան</a:t>
            </a:r>
            <a:r>
              <a:rPr lang="en-GB" b="1">
                <a:latin typeface="Segoe UI Semibold"/>
                <a:cs typeface="Segoe UI Semibold"/>
              </a:rPr>
              <a:t> </a:t>
            </a:r>
            <a:r>
              <a:rPr lang="en-GB" b="1" err="1">
                <a:latin typeface="Segoe UI Semibold"/>
                <a:cs typeface="Segoe UI Semibold"/>
              </a:rPr>
              <a:t>Նպատակները</a:t>
            </a:r>
            <a:endParaRPr lang="en-GB" b="1" err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1573528" y="1286491"/>
            <a:ext cx="9599765" cy="7120631"/>
            <a:chOff x="6153366" y="1939633"/>
            <a:chExt cx="6719764" cy="5065108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7557503" y="2835075"/>
              <a:ext cx="2804807" cy="1473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2627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 rtl="0"/>
              <a:endParaRPr lang="en-GB">
                <a:cs typeface="Segoe UI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11674250" y="6742025"/>
              <a:ext cx="1198880" cy="2627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 rtl="0"/>
              <a:endParaRPr lang="en-GB">
                <a:cs typeface="Segoe UI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60BA12-D7C4-DA46-84DD-5ECD1CE38B73}"/>
                </a:ext>
              </a:extLst>
            </p:cNvPr>
            <p:cNvSpPr/>
            <p:nvPr/>
          </p:nvSpPr>
          <p:spPr>
            <a:xfrm>
              <a:off x="9681281" y="4304950"/>
              <a:ext cx="1231870" cy="1271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br>
                <a:rPr lang="en-GB" sz="1400">
                  <a:cs typeface="Segoe UI"/>
                </a:rPr>
              </a:br>
              <a:r>
                <a:rPr lang="en-GB" sz="1400" err="1">
                  <a:cs typeface="Segoe UI"/>
                </a:rPr>
                <a:t>Կարգավորղի</a:t>
              </a:r>
              <a:r>
                <a:rPr lang="en-GB" sz="1400">
                  <a:cs typeface="Segoe UI"/>
                </a:rPr>
                <a:t> </a:t>
              </a:r>
              <a:r>
                <a:rPr lang="en-GB" sz="1400" err="1">
                  <a:cs typeface="Segoe UI"/>
                </a:rPr>
                <a:t>պարամետրեր</a:t>
              </a:r>
              <a:endParaRPr lang="en-GB" sz="1400" err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9E76DC-66CA-6C49-84B5-F69B568F4BD4}"/>
                </a:ext>
              </a:extLst>
            </p:cNvPr>
            <p:cNvSpPr/>
            <p:nvPr/>
          </p:nvSpPr>
          <p:spPr>
            <a:xfrm>
              <a:off x="6191627" y="2123901"/>
              <a:ext cx="1315555" cy="13292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D17ED6-2E33-5E41-85C1-E372037A35B9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en-GB"/>
            </a:p>
          </p:txBody>
        </p: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830292" cy="166299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err="1"/>
                <a:t>Հիմնական</a:t>
              </a:r>
              <a:r>
                <a:rPr lang="en-GB"/>
                <a:t> </a:t>
              </a:r>
              <a:r>
                <a:rPr lang="en-GB" err="1"/>
                <a:t>նպատակները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6153366" y="2572359"/>
              <a:ext cx="1404137" cy="52543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400" err="1"/>
                <a:t>Իրականցնել</a:t>
              </a:r>
              <a:r>
                <a:rPr lang="en-GB" sz="1400"/>
                <a:t> </a:t>
              </a:r>
              <a:r>
                <a:rPr lang="en-GB" sz="1400" err="1"/>
                <a:t>խաղն</a:t>
              </a:r>
              <a:r>
                <a:rPr lang="en-GB" sz="1400"/>
                <a:t> </a:t>
              </a:r>
              <a:r>
                <a:rPr lang="en-GB" sz="1400" err="1"/>
                <a:t>գրաֆիկիան</a:t>
              </a:r>
              <a:r>
                <a:rPr lang="en-GB" sz="1400"/>
                <a:t> </a:t>
              </a:r>
              <a:r>
                <a:rPr lang="en-GB" sz="1400" err="1"/>
                <a:t>ինտեֆեյսով</a:t>
              </a:r>
              <a:endParaRPr lang="en-GB" sz="1400">
                <a:cs typeface="Segoe UI"/>
              </a:endParaRP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3832" y="2785215"/>
              <a:ext cx="453555" cy="5574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858167-3A60-0645-97C4-85AC58C99FDF}"/>
                </a:ext>
              </a:extLst>
            </p:cNvPr>
            <p:cNvSpPr/>
            <p:nvPr/>
          </p:nvSpPr>
          <p:spPr>
            <a:xfrm>
              <a:off x="7113815" y="4225831"/>
              <a:ext cx="1000125" cy="10001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GB" sz="1400" err="1">
                  <a:cs typeface="Segoe UI"/>
                </a:rPr>
                <a:t>Խաղալ</a:t>
              </a:r>
              <a:r>
                <a:rPr lang="en-GB" sz="1400">
                  <a:cs typeface="Segoe UI"/>
                </a:rPr>
                <a:t> </a:t>
              </a:r>
              <a:r>
                <a:rPr lang="en-GB" sz="1400" err="1">
                  <a:cs typeface="Segoe UI"/>
                </a:rPr>
                <a:t>համակարգչի</a:t>
              </a:r>
              <a:r>
                <a:rPr lang="en-GB" sz="1400">
                  <a:cs typeface="Segoe UI"/>
                </a:rPr>
                <a:t> </a:t>
              </a:r>
              <a:r>
                <a:rPr lang="en-GB" sz="1400" err="1">
                  <a:cs typeface="Segoe UI"/>
                </a:rPr>
                <a:t>հետ</a:t>
              </a:r>
              <a:endParaRPr lang="en-GB" sz="1400">
                <a:cs typeface="Segoe UI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80C377-4604-8312-FA73-9135212E10AB}"/>
              </a:ext>
            </a:extLst>
          </p:cNvPr>
          <p:cNvSpPr txBox="1"/>
          <p:nvPr/>
        </p:nvSpPr>
        <p:spPr>
          <a:xfrm>
            <a:off x="7772400" y="2057400"/>
            <a:ext cx="1309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State-driven </a:t>
            </a:r>
            <a:r>
              <a:rPr lang="en-US" err="1"/>
              <a:t>դիզայն</a:t>
            </a:r>
            <a:endParaRPr lang="en-US" err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r>
              <a:rPr lang="en-GB" err="1">
                <a:ea typeface="+mj-lt"/>
                <a:cs typeface="+mj-lt"/>
              </a:rPr>
              <a:t>Օգտագործված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տեխնոլոգիաներ</a:t>
            </a:r>
            <a:endParaRPr lang="en-US" err="1"/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1319411" y="2084359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1246785" y="214611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1330864" y="2587572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1323466" y="2603682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1363763" y="3672096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1297214" y="369603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1401016" y="4289791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TextBox 49" descr="Number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1320042" y="431004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2210068" y="7315326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endParaRPr lang="en-GB" sz="1600">
              <a:solidFill>
                <a:schemeClr val="tx1"/>
              </a:solidFill>
              <a:cs typeface="Segoe UI"/>
            </a:endParaRPr>
          </a:p>
          <a:p>
            <a:pPr marL="0" indent="0" rtl="0">
              <a:spcAft>
                <a:spcPts val="1200"/>
              </a:spcAft>
              <a:buNone/>
            </a:pPr>
            <a:r>
              <a:rPr lang="en-GB" sz="1600">
                <a:solidFill>
                  <a:schemeClr val="tx1"/>
                </a:solidFill>
              </a:rPr>
              <a:t>Right-</a:t>
            </a:r>
            <a:r>
              <a:rPr lang="en-GB" sz="1600" err="1">
                <a:solidFill>
                  <a:schemeClr val="tx1"/>
                </a:solidFill>
              </a:rPr>
              <a:t>clickto</a:t>
            </a:r>
            <a:r>
              <a:rPr lang="en-GB" sz="1600">
                <a:solidFill>
                  <a:schemeClr val="tx1"/>
                </a:solidFill>
              </a:rPr>
              <a:t> change its colour.</a:t>
            </a:r>
            <a:endParaRPr lang="en-GB" sz="1600">
              <a:solidFill>
                <a:schemeClr val="tx1"/>
              </a:solidFill>
              <a:cs typeface="Segoe UI"/>
            </a:endParaRPr>
          </a:p>
          <a:p>
            <a:pPr marL="0" indent="0" rtl="0">
              <a:spcAft>
                <a:spcPts val="1200"/>
              </a:spcAft>
              <a:buNone/>
            </a:pPr>
            <a:r>
              <a:rPr lang="en-GB" sz="1600">
                <a:solidFill>
                  <a:schemeClr val="tx1"/>
                </a:solidFill>
              </a:rPr>
              <a:t>Next, g to </a:t>
            </a:r>
            <a:r>
              <a:rPr lang="en-GB" sz="1600" b="1">
                <a:solidFill>
                  <a:schemeClr val="tx1"/>
                </a:solidFill>
                <a:cs typeface="Segoe UI Semibold"/>
              </a:rPr>
              <a:t>Insert </a:t>
            </a:r>
            <a:r>
              <a:rPr lang="en-GB" sz="1600">
                <a:solidFill>
                  <a:schemeClr val="tx1"/>
                </a:solidFill>
                <a:cs typeface="Segoe UI Semibold"/>
              </a:rPr>
              <a:t>&gt;</a:t>
            </a:r>
            <a:r>
              <a:rPr lang="en-GB" sz="1600" b="1">
                <a:solidFill>
                  <a:schemeClr val="tx1"/>
                </a:solidFill>
                <a:cs typeface="Segoe UI Semibold"/>
              </a:rPr>
              <a:t> Text </a:t>
            </a:r>
            <a:r>
              <a:rPr lang="en-GB" sz="1600">
                <a:solidFill>
                  <a:schemeClr val="tx1"/>
                </a:solidFill>
              </a:rPr>
              <a:t>and type 1 or 2 keywords for each branch.</a:t>
            </a:r>
            <a:endParaRPr lang="en-GB" sz="1600">
              <a:solidFill>
                <a:schemeClr val="tx1"/>
              </a:solidFill>
              <a:cs typeface="Segoe UI"/>
            </a:endParaRPr>
          </a:p>
          <a:p>
            <a:pPr marL="0" indent="0" rtl="0">
              <a:spcAft>
                <a:spcPts val="1200"/>
              </a:spcAft>
              <a:buNone/>
            </a:pPr>
            <a:r>
              <a:rPr lang="en-GB" sz="1600">
                <a:solidFill>
                  <a:schemeClr val="tx1"/>
                </a:solidFill>
              </a:rPr>
              <a:t>Go to </a:t>
            </a:r>
            <a:r>
              <a:rPr lang="en-GB" sz="1600" b="1">
                <a:solidFill>
                  <a:schemeClr val="tx1"/>
                </a:solidFill>
              </a:rPr>
              <a:t>Insert</a:t>
            </a:r>
            <a:r>
              <a:rPr lang="en-GB" sz="1600">
                <a:solidFill>
                  <a:schemeClr val="tx1"/>
                </a:solidFill>
              </a:rPr>
              <a:t> &gt; </a:t>
            </a:r>
            <a:r>
              <a:rPr lang="en-GB" sz="1600" b="1">
                <a:solidFill>
                  <a:schemeClr val="tx1"/>
                </a:solidFill>
              </a:rPr>
              <a:t>Picture</a:t>
            </a:r>
            <a:r>
              <a:rPr lang="en-GB" sz="1600">
                <a:solidFill>
                  <a:schemeClr val="tx1"/>
                </a:solidFill>
              </a:rPr>
              <a:t> to add images and icons to your branch shapes.</a:t>
            </a:r>
            <a:endParaRPr lang="en-GB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3" name="Group 2" descr="circles connected by lines with text boxes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910660" y="1531230"/>
            <a:ext cx="13254175" cy="8390073"/>
            <a:chOff x="692505" y="1528875"/>
            <a:chExt cx="13462612" cy="8357472"/>
          </a:xfrm>
        </p:grpSpPr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1847485" y="1968524"/>
              <a:ext cx="119888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 rtl="0"/>
              <a:r>
                <a:rPr lang="en-GB">
                  <a:cs typeface="Segoe UI"/>
                </a:rPr>
                <a:t>C++</a:t>
              </a:r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859312" y="1528875"/>
              <a:ext cx="24235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 rtl="0"/>
              <a:r>
                <a:rPr lang="en-GB" err="1">
                  <a:cs typeface="Segoe UI"/>
                </a:rPr>
                <a:t>Ծրգագրավորման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1808187" y="2490816"/>
              <a:ext cx="119888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>
                  <a:cs typeface="Segoe UI"/>
                </a:rPr>
                <a:t>QT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692505" y="3176527"/>
              <a:ext cx="247010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>
                  <a:ea typeface="+mn-lt"/>
                  <a:cs typeface="+mn-lt"/>
                </a:rPr>
                <a:t>Design Patterns</a:t>
              </a:r>
              <a:endParaRPr lang="en-US"/>
            </a:p>
          </p:txBody>
        </p:sp>
        <p:sp>
          <p:nvSpPr>
            <p:cNvPr id="42" name="Oval 41" descr="oval shape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12463936" y="8045859"/>
              <a:ext cx="1691181" cy="18404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en-GB" sz="1000"/>
            </a:p>
          </p:txBody>
        </p:sp>
        <p:sp>
          <p:nvSpPr>
            <p:cNvPr id="46" name="Oval 45" descr="oval shape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en-GB" sz="1000"/>
            </a:p>
          </p:txBody>
        </p:sp>
        <p:sp>
          <p:nvSpPr>
            <p:cNvPr id="53" name="Oval 52" descr="oval shape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1179107" y="3676845"/>
              <a:ext cx="3059510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>
                  <a:ea typeface="+mn-lt"/>
                  <a:cs typeface="+mn-lt"/>
                </a:rPr>
                <a:t>State Pattern.</a:t>
              </a:r>
              <a:br>
                <a:rPr lang="en-GB">
                  <a:ea typeface="+mn-lt"/>
                  <a:cs typeface="+mn-lt"/>
                </a:rPr>
              </a:br>
              <a:br>
                <a:rPr lang="en-GB">
                  <a:ea typeface="+mn-lt"/>
                  <a:cs typeface="+mn-lt"/>
                </a:rPr>
              </a:br>
              <a:endParaRPr lang="en-GB">
                <a:ea typeface="+mn-lt"/>
                <a:cs typeface="+mn-lt"/>
              </a:endParaRPr>
            </a:p>
          </p:txBody>
        </p:sp>
        <p:sp>
          <p:nvSpPr>
            <p:cNvPr id="57" name="Oval 56" descr="oval shape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en-GB" sz="10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230754-2A27-EB5E-9A38-D7F64C24DE86}"/>
              </a:ext>
            </a:extLst>
          </p:cNvPr>
          <p:cNvSpPr txBox="1"/>
          <p:nvPr/>
        </p:nvSpPr>
        <p:spPr>
          <a:xfrm>
            <a:off x="2002971" y="43252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Strategy </a:t>
            </a:r>
            <a:r>
              <a:rPr lang="en-GB"/>
              <a:t>Pattern.</a:t>
            </a:r>
            <a:br>
              <a:rPr lang="en-GB"/>
            </a:br>
            <a:endParaRPr lang="en-US">
              <a:cs typeface="Segoe UI"/>
            </a:endParaRPr>
          </a:p>
        </p:txBody>
      </p:sp>
      <p:pic>
        <p:nvPicPr>
          <p:cNvPr id="5" name="Picture 4" descr="A green square with white letters&#10;&#10;Description automatically generated">
            <a:extLst>
              <a:ext uri="{FF2B5EF4-FFF2-40B4-BE49-F238E27FC236}">
                <a16:creationId xmlns:a16="http://schemas.microsoft.com/office/drawing/2014/main" id="{66AB978E-E865-613E-9B3A-6E492FD1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68" y="4083957"/>
            <a:ext cx="1763307" cy="1293586"/>
          </a:xfrm>
          <a:prstGeom prst="rect">
            <a:avLst/>
          </a:prstGeom>
        </p:spPr>
      </p:pic>
      <p:pic>
        <p:nvPicPr>
          <p:cNvPr id="6" name="Picture 5" descr="A blue hexagon with white letters and a c&#10;&#10;Description automatically generated">
            <a:extLst>
              <a:ext uri="{FF2B5EF4-FFF2-40B4-BE49-F238E27FC236}">
                <a16:creationId xmlns:a16="http://schemas.microsoft.com/office/drawing/2014/main" id="{6BB4D5AE-3D3F-54D0-72B2-68DBD83C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08" y="2330222"/>
            <a:ext cx="1081769" cy="10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r>
              <a:rPr lang="en-GB" err="1">
                <a:solidFill>
                  <a:schemeClr val="bg2">
                    <a:lumMod val="50000"/>
                  </a:schemeClr>
                </a:solidFill>
                <a:ea typeface="+mj-lt"/>
                <a:cs typeface="+mj-lt"/>
              </a:rPr>
              <a:t>Համակարգի</a:t>
            </a:r>
            <a:r>
              <a:rPr lang="en-GB">
                <a:solidFill>
                  <a:schemeClr val="bg2">
                    <a:lumMod val="50000"/>
                  </a:schemeClr>
                </a:solidFill>
                <a:ea typeface="+mj-lt"/>
                <a:cs typeface="+mj-lt"/>
              </a:rPr>
              <a:t> ճարտարապետություն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 descr="A diagram of a game&#10;&#10;Description automatically generated">
            <a:extLst>
              <a:ext uri="{FF2B5EF4-FFF2-40B4-BE49-F238E27FC236}">
                <a16:creationId xmlns:a16="http://schemas.microsoft.com/office/drawing/2014/main" id="{E405505C-5D07-5C08-56FA-D1223427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40" y="1133088"/>
            <a:ext cx="96964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r>
              <a:rPr lang="en-GB" b="1" dirty="0"/>
              <a:t> Design Patterns</a:t>
            </a:r>
            <a:endParaRPr lang="en-US" dirty="0">
              <a:cs typeface="Segoe UI Semibold"/>
            </a:endParaRPr>
          </a:p>
          <a:p>
            <a:endParaRPr lang="en-GB" b="1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60FDF-03AC-CC47-9280-32C13CBD6312}"/>
              </a:ext>
            </a:extLst>
          </p:cNvPr>
          <p:cNvSpPr txBox="1"/>
          <p:nvPr/>
        </p:nvSpPr>
        <p:spPr>
          <a:xfrm>
            <a:off x="442783" y="1390135"/>
            <a:ext cx="31303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Segoe UI"/>
              </a:rPr>
              <a:t>State</a:t>
            </a:r>
            <a:br>
              <a:rPr lang="en-GB">
                <a:cs typeface="Segoe UI"/>
              </a:rPr>
            </a:br>
            <a:endParaRPr lang="en-GB"/>
          </a:p>
        </p:txBody>
      </p:sp>
      <p:pic>
        <p:nvPicPr>
          <p:cNvPr id="3" name="Picture 2" descr="A diagram of a state&#10;&#10;Description automatically generated">
            <a:extLst>
              <a:ext uri="{FF2B5EF4-FFF2-40B4-BE49-F238E27FC236}">
                <a16:creationId xmlns:a16="http://schemas.microsoft.com/office/drawing/2014/main" id="{5339D916-97A7-1346-CD96-7952D472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47" y="1817473"/>
            <a:ext cx="6515872" cy="3892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5660B-397A-9FAF-C277-0F21C71175DF}"/>
              </a:ext>
            </a:extLst>
          </p:cNvPr>
          <p:cNvSpPr txBox="1"/>
          <p:nvPr/>
        </p:nvSpPr>
        <p:spPr>
          <a:xfrm>
            <a:off x="543698" y="2304535"/>
            <a:ext cx="576030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400" b="1" err="1">
                <a:cs typeface="Segoe UI"/>
              </a:rPr>
              <a:t>MainMenuState</a:t>
            </a:r>
            <a:r>
              <a:rPr lang="en-US" sz="1400">
                <a:cs typeface="Segoe UI"/>
              </a:rPr>
              <a:t>: </a:t>
            </a:r>
            <a:r>
              <a:rPr lang="en-US" sz="1400" err="1">
                <a:cs typeface="Segoe UI"/>
              </a:rPr>
              <a:t>Կառավարում</a:t>
            </a:r>
            <a:r>
              <a:rPr lang="en-US" sz="1400">
                <a:cs typeface="Segoe UI"/>
              </a:rPr>
              <a:t> է </a:t>
            </a:r>
            <a:r>
              <a:rPr lang="en-US" sz="1400" err="1">
                <a:cs typeface="Segoe UI"/>
              </a:rPr>
              <a:t>գլխավոր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մենյուի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գործողությունները</a:t>
            </a:r>
            <a:r>
              <a:rPr lang="en-US" sz="1400">
                <a:cs typeface="Segoe UI"/>
              </a:rPr>
              <a:t>։</a:t>
            </a:r>
            <a:br>
              <a:rPr lang="en-US" sz="1400">
                <a:cs typeface="Segoe UI"/>
              </a:rPr>
            </a:br>
            <a:endParaRPr lang="en-US" sz="1400">
              <a:cs typeface="Segoe UI"/>
            </a:endParaRPr>
          </a:p>
          <a:p>
            <a:pPr>
              <a:buFont typeface=""/>
              <a:buChar char="•"/>
            </a:pPr>
            <a:r>
              <a:rPr lang="en-US" sz="1400" b="1" err="1">
                <a:cs typeface="Segoe UI"/>
              </a:rPr>
              <a:t>GameplayState</a:t>
            </a:r>
            <a:r>
              <a:rPr lang="en-US" sz="1400">
                <a:cs typeface="Segoe UI"/>
              </a:rPr>
              <a:t>: </a:t>
            </a:r>
            <a:r>
              <a:rPr lang="en-US" sz="1400" err="1">
                <a:cs typeface="Segoe UI"/>
              </a:rPr>
              <a:t>Պատասխանատու</a:t>
            </a:r>
            <a:r>
              <a:rPr lang="en-US" sz="1400">
                <a:cs typeface="Segoe UI"/>
              </a:rPr>
              <a:t> է </a:t>
            </a:r>
            <a:r>
              <a:rPr lang="en-US" sz="1400" err="1">
                <a:cs typeface="Segoe UI"/>
              </a:rPr>
              <a:t>խաղի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հիմնական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գործընթացի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համար</a:t>
            </a:r>
            <a:r>
              <a:rPr lang="en-US" sz="1400">
                <a:cs typeface="Segoe UI"/>
              </a:rPr>
              <a:t>։</a:t>
            </a:r>
            <a:br>
              <a:rPr lang="en-US" sz="1400">
                <a:cs typeface="Segoe UI"/>
              </a:rPr>
            </a:br>
            <a:endParaRPr lang="en-US" sz="1400">
              <a:cs typeface="Segoe UI"/>
            </a:endParaRPr>
          </a:p>
          <a:p>
            <a:pPr>
              <a:buFont typeface=""/>
              <a:buChar char="•"/>
            </a:pPr>
            <a:r>
              <a:rPr lang="en-US" sz="1400" b="1" err="1">
                <a:cs typeface="Segoe UI"/>
              </a:rPr>
              <a:t>PauseState</a:t>
            </a:r>
            <a:r>
              <a:rPr lang="en-US" sz="1400">
                <a:cs typeface="Segoe UI"/>
              </a:rPr>
              <a:t>: </a:t>
            </a:r>
            <a:r>
              <a:rPr lang="en-US" sz="1400" err="1">
                <a:cs typeface="Segoe UI"/>
              </a:rPr>
              <a:t>Կանգնեցնում</a:t>
            </a:r>
            <a:r>
              <a:rPr lang="en-US" sz="1400">
                <a:cs typeface="Segoe UI"/>
              </a:rPr>
              <a:t> է </a:t>
            </a:r>
            <a:r>
              <a:rPr lang="en-US" sz="1400" err="1">
                <a:cs typeface="Segoe UI"/>
              </a:rPr>
              <a:t>խաղը</a:t>
            </a:r>
            <a:r>
              <a:rPr lang="en-US" sz="1400">
                <a:cs typeface="Segoe UI"/>
              </a:rPr>
              <a:t> և </a:t>
            </a:r>
            <a:r>
              <a:rPr lang="en-US" sz="1400" err="1">
                <a:cs typeface="Segoe UI"/>
              </a:rPr>
              <a:t>ցուցադրում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մենյու</a:t>
            </a:r>
            <a:r>
              <a:rPr lang="en-US" sz="1400">
                <a:cs typeface="Segoe UI"/>
              </a:rPr>
              <a:t>։</a:t>
            </a:r>
            <a:br>
              <a:rPr lang="en-US" sz="1400">
                <a:cs typeface="Segoe UI"/>
              </a:rPr>
            </a:br>
            <a:endParaRPr lang="en-US" sz="1400">
              <a:cs typeface="Segoe UI"/>
            </a:endParaRPr>
          </a:p>
          <a:p>
            <a:pPr>
              <a:buFont typeface=""/>
              <a:buChar char="•"/>
            </a:pPr>
            <a:r>
              <a:rPr lang="en-US" sz="1400" b="1" err="1">
                <a:cs typeface="Segoe UI"/>
              </a:rPr>
              <a:t>GameOverState</a:t>
            </a:r>
            <a:r>
              <a:rPr lang="en-US" sz="1400">
                <a:cs typeface="Segoe UI"/>
              </a:rPr>
              <a:t>: </a:t>
            </a:r>
            <a:r>
              <a:rPr lang="en-US" sz="1400" err="1">
                <a:cs typeface="Segoe UI"/>
              </a:rPr>
              <a:t>Ցուցադրում</a:t>
            </a:r>
            <a:r>
              <a:rPr lang="en-US" sz="1400">
                <a:cs typeface="Segoe UI"/>
              </a:rPr>
              <a:t> է </a:t>
            </a:r>
            <a:r>
              <a:rPr lang="en-US" sz="1400" err="1">
                <a:cs typeface="Segoe UI"/>
              </a:rPr>
              <a:t>վերջնական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արդյունքները</a:t>
            </a:r>
            <a:r>
              <a:rPr lang="en-US" sz="1400">
                <a:cs typeface="Segoe UI"/>
              </a:rPr>
              <a:t> և </a:t>
            </a:r>
            <a:r>
              <a:rPr lang="en-US" sz="1400" err="1">
                <a:cs typeface="Segoe UI"/>
              </a:rPr>
              <a:t>խաղի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ավարտի</a:t>
            </a:r>
            <a:r>
              <a:rPr lang="en-US" sz="1400">
                <a:cs typeface="Segoe UI"/>
              </a:rPr>
              <a:t> </a:t>
            </a:r>
            <a:r>
              <a:rPr lang="en-US" sz="1400" err="1">
                <a:cs typeface="Segoe UI"/>
              </a:rPr>
              <a:t>ընտրանքները</a:t>
            </a:r>
            <a:r>
              <a:rPr lang="en-US" sz="1400">
                <a:cs typeface="Segoe UI"/>
              </a:rPr>
              <a:t>։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>
            <a:normAutofit/>
          </a:bodyPr>
          <a:lstStyle/>
          <a:p>
            <a:r>
              <a:rPr lang="en-US" sz="2200">
                <a:solidFill>
                  <a:srgbClr val="000000"/>
                </a:solidFill>
                <a:latin typeface="Segoe UI"/>
                <a:cs typeface="Segoe UI"/>
              </a:rPr>
              <a:t>Strategy Pattern</a:t>
            </a:r>
            <a:endParaRPr lang="en-US" sz="2200">
              <a:cs typeface="Segoe UI Semibold"/>
            </a:endParaRPr>
          </a:p>
        </p:txBody>
      </p:sp>
      <p:pic>
        <p:nvPicPr>
          <p:cNvPr id="3" name="Picture 2" descr="A diagram of a strategy&#10;&#10;Description automatically generated">
            <a:extLst>
              <a:ext uri="{FF2B5EF4-FFF2-40B4-BE49-F238E27FC236}">
                <a16:creationId xmlns:a16="http://schemas.microsoft.com/office/drawing/2014/main" id="{32C4D828-2A66-4904-32A8-F9422921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98" y="1829573"/>
            <a:ext cx="5852210" cy="440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F6D43-B9D3-A48B-868E-61573991E86A}"/>
              </a:ext>
            </a:extLst>
          </p:cNvPr>
          <p:cNvSpPr txBox="1"/>
          <p:nvPr/>
        </p:nvSpPr>
        <p:spPr>
          <a:xfrm>
            <a:off x="440725" y="1346886"/>
            <a:ext cx="5533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Ի՞նչ</a:t>
            </a:r>
            <a:r>
              <a:rPr lang="en-US"/>
              <a:t> է Strategy Pattern-ը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A6D00-F256-CA91-CD38-F0C8AB3AB3C8}"/>
              </a:ext>
            </a:extLst>
          </p:cNvPr>
          <p:cNvSpPr txBox="1"/>
          <p:nvPr/>
        </p:nvSpPr>
        <p:spPr>
          <a:xfrm>
            <a:off x="535459" y="1832918"/>
            <a:ext cx="58632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Strategy Pattern-</a:t>
            </a:r>
            <a:r>
              <a:rPr lang="hy-AM"/>
              <a:t>ը թույլ է տալիս տարբեր </a:t>
            </a:r>
            <a:r>
              <a:rPr lang="hy-AM" err="1"/>
              <a:t>պահվածքները</a:t>
            </a:r>
            <a:r>
              <a:rPr lang="hy-AM"/>
              <a:t> (օրինակ՝ մարդու կամ ԱԲ-ի քայլերը) առանձնացնել առանձին դասերի։</a:t>
            </a:r>
            <a:br>
              <a:rPr lang="hy-AM"/>
            </a:br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1E362-A5C8-3A49-A535-65A3B4658FAC}"/>
              </a:ext>
            </a:extLst>
          </p:cNvPr>
          <p:cNvSpPr txBox="1"/>
          <p:nvPr/>
        </p:nvSpPr>
        <p:spPr>
          <a:xfrm>
            <a:off x="442783" y="2965621"/>
            <a:ext cx="3923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ea typeface="+mn-lt"/>
                <a:cs typeface="+mn-lt"/>
              </a:rPr>
              <a:t>Ինչու</a:t>
            </a:r>
            <a:r>
              <a:rPr lang="en-GB">
                <a:ea typeface="+mn-lt"/>
                <a:cs typeface="+mn-lt"/>
              </a:rPr>
              <a:t>՞ է </a:t>
            </a:r>
            <a:r>
              <a:rPr lang="en-GB" err="1">
                <a:ea typeface="+mn-lt"/>
                <a:cs typeface="+mn-lt"/>
              </a:rPr>
              <a:t>այն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օգտակար</a:t>
            </a:r>
            <a:endParaRPr lang="en-US" err="1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GB">
              <a:cs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24A95-2F18-79D4-16B6-E471FFC2915B}"/>
              </a:ext>
            </a:extLst>
          </p:cNvPr>
          <p:cNvSpPr txBox="1"/>
          <p:nvPr/>
        </p:nvSpPr>
        <p:spPr>
          <a:xfrm>
            <a:off x="761999" y="3501080"/>
            <a:ext cx="458229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err="1">
                <a:ea typeface="+mn-lt"/>
                <a:cs typeface="+mn-lt"/>
              </a:rPr>
              <a:t>Տրամադրում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b="1" err="1">
                <a:ea typeface="+mn-lt"/>
                <a:cs typeface="+mn-lt"/>
              </a:rPr>
              <a:t>ճկունություն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որպեսզի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խաղացողի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պահվածքը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ինչպես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նա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ընտրում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փոս</a:t>
            </a:r>
            <a:r>
              <a:rPr lang="en-GB">
                <a:ea typeface="+mn-lt"/>
                <a:cs typeface="+mn-lt"/>
              </a:rPr>
              <a:t>) </a:t>
            </a:r>
            <a:r>
              <a:rPr lang="en-GB" err="1">
                <a:ea typeface="+mn-lt"/>
                <a:cs typeface="+mn-lt"/>
              </a:rPr>
              <a:t>դինամիկ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կերպով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սահմանվի</a:t>
            </a:r>
            <a:r>
              <a:rPr lang="en-GB">
                <a:ea typeface="+mn-lt"/>
                <a:cs typeface="+mn-lt"/>
              </a:rPr>
              <a:t>։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err="1">
                <a:ea typeface="+mn-lt"/>
                <a:cs typeface="+mn-lt"/>
              </a:rPr>
              <a:t>Ընդլայնելիություն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նոր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պահվածքներ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ավելացնելու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համար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առանց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հիմնական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կոդը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փոխելու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285750" indent="-285750">
              <a:buFont typeface="Arial"/>
              <a:buChar char="•"/>
            </a:pPr>
            <a:r>
              <a:rPr lang="en-GB" b="1" err="1">
                <a:ea typeface="+mn-lt"/>
                <a:cs typeface="+mn-lt"/>
              </a:rPr>
              <a:t>Առանձնացվածություն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խաղի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տրամաբանությունն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անջատված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պահվածքից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algn="l"/>
            <a:endParaRPr lang="en-GB" sz="12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C70FC3-66D5-A151-2F36-B6866B8FD0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46703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Ի՞նչ</a:t>
            </a:r>
            <a:r>
              <a:rPr lang="en-GB" b="1">
                <a:ea typeface="+mn-lt"/>
                <a:cs typeface="+mn-lt"/>
              </a:rPr>
              <a:t> է GUI-ն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Գրաֆիկական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օգտագործողի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ինտերֆեյսը</a:t>
            </a:r>
            <a:r>
              <a:rPr lang="en-GB">
                <a:ea typeface="+mn-lt"/>
                <a:cs typeface="+mn-lt"/>
              </a:rPr>
              <a:t> (Graphical User Interface) </a:t>
            </a:r>
            <a:r>
              <a:rPr lang="en-GB" err="1">
                <a:ea typeface="+mn-lt"/>
                <a:cs typeface="+mn-lt"/>
              </a:rPr>
              <a:t>թույլ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տալիս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խաղացողին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դինամիկ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կերպով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փոխազդել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հետ</a:t>
            </a:r>
            <a:r>
              <a:rPr lang="en-GB">
                <a:ea typeface="+mn-lt"/>
                <a:cs typeface="+mn-lt"/>
              </a:rPr>
              <a:t>։</a:t>
            </a:r>
            <a:br>
              <a:rPr lang="en-GB">
                <a:ea typeface="+mn-lt"/>
                <a:cs typeface="+mn-lt"/>
              </a:rPr>
            </a:br>
            <a:br>
              <a:rPr lang="en-GB">
                <a:ea typeface="+mn-lt"/>
                <a:cs typeface="+mn-lt"/>
              </a:rPr>
            </a:br>
            <a:r>
              <a:rPr lang="en-GB" b="1">
                <a:ea typeface="+mn-lt"/>
                <a:cs typeface="+mn-lt"/>
              </a:rPr>
              <a:t>GUI-ի </a:t>
            </a:r>
            <a:r>
              <a:rPr lang="en-GB" b="1" err="1">
                <a:ea typeface="+mn-lt"/>
                <a:cs typeface="+mn-lt"/>
              </a:rPr>
              <a:t>հիմնական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հնարավորությունները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 </a:t>
            </a:r>
            <a:br>
              <a:rPr lang="en-GB">
                <a:ea typeface="+mn-lt"/>
                <a:cs typeface="+mn-lt"/>
              </a:rPr>
            </a:br>
            <a:r>
              <a:rPr lang="en-GB" b="1">
                <a:ea typeface="+mn-lt"/>
                <a:cs typeface="+mn-lt"/>
              </a:rPr>
              <a:t> </a:t>
            </a:r>
            <a:r>
              <a:rPr lang="en-GB" b="1" err="1">
                <a:ea typeface="+mn-lt"/>
                <a:cs typeface="+mn-lt"/>
              </a:rPr>
              <a:t>Գլխավոր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մենյու</a:t>
            </a:r>
            <a:endParaRPr lang="en-GB" err="1">
              <a:ea typeface="+mn-lt"/>
              <a:cs typeface="+mn-lt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Խաղի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մեկնարկ</a:t>
            </a:r>
            <a:r>
              <a:rPr lang="en-GB">
                <a:ea typeface="+mn-lt"/>
                <a:cs typeface="+mn-lt"/>
              </a:rPr>
              <a:t> (Start Game)</a:t>
            </a:r>
            <a:endParaRPr lang="en-GB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Կարգավորումներ</a:t>
            </a:r>
            <a:r>
              <a:rPr lang="en-GB">
                <a:ea typeface="+mn-lt"/>
                <a:cs typeface="+mn-lt"/>
              </a:rPr>
              <a:t> (Settings)</a:t>
            </a:r>
            <a:endParaRPr lang="en-GB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Դուրս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գալ</a:t>
            </a:r>
            <a:r>
              <a:rPr lang="en-GB">
                <a:ea typeface="+mn-lt"/>
                <a:cs typeface="+mn-lt"/>
              </a:rPr>
              <a:t> (exit)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 </a:t>
            </a:r>
            <a:r>
              <a:rPr lang="en-GB" b="1" err="1">
                <a:ea typeface="+mn-lt"/>
                <a:cs typeface="+mn-lt"/>
              </a:rPr>
              <a:t>Խաղի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գործընթաց</a:t>
            </a:r>
            <a:endParaRPr lang="en-GB" err="1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Տախտակ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փոսերով</a:t>
            </a:r>
            <a:r>
              <a:rPr lang="en-GB">
                <a:ea typeface="+mn-lt"/>
                <a:cs typeface="+mn-lt"/>
              </a:rPr>
              <a:t> և </a:t>
            </a:r>
            <a:r>
              <a:rPr lang="en-GB" err="1">
                <a:ea typeface="+mn-lt"/>
                <a:cs typeface="+mn-lt"/>
              </a:rPr>
              <a:t>պահոցներով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Խաղացողի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հերթը</a:t>
            </a:r>
            <a:r>
              <a:rPr lang="en-GB">
                <a:ea typeface="+mn-lt"/>
                <a:cs typeface="+mn-lt"/>
              </a:rPr>
              <a:t> և </a:t>
            </a:r>
            <a:r>
              <a:rPr lang="en-GB" err="1">
                <a:ea typeface="+mn-lt"/>
                <a:cs typeface="+mn-lt"/>
              </a:rPr>
              <a:t>հաշվարկը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685165" lvl="1" indent="0">
              <a:buNone/>
            </a:pPr>
            <a:r>
              <a:rPr lang="en-GB">
                <a:ea typeface="+mn-lt"/>
                <a:cs typeface="+mn-lt"/>
              </a:rPr>
              <a:t>Դինամիկ </a:t>
            </a:r>
            <a:r>
              <a:rPr lang="en-GB" err="1">
                <a:ea typeface="+mn-lt"/>
                <a:cs typeface="+mn-lt"/>
              </a:rPr>
              <a:t>կերպով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թարմացվող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տախտակի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վիճակ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 </a:t>
            </a:r>
            <a:r>
              <a:rPr lang="en-GB" b="1" err="1">
                <a:ea typeface="+mn-lt"/>
                <a:cs typeface="+mn-lt"/>
              </a:rPr>
              <a:t>Խաղի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ավարտի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էջ</a:t>
            </a:r>
            <a:endParaRPr lang="en-GB" err="1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Վերջնական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հաշիվների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ցուցադրում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Հաղթող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խաղացողի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հայտարարում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685165" lvl="1" indent="0">
              <a:buNone/>
            </a:pPr>
            <a:r>
              <a:rPr lang="en-GB" err="1">
                <a:ea typeface="+mn-lt"/>
                <a:cs typeface="+mn-lt"/>
              </a:rPr>
              <a:t>Վերագործարկում</a:t>
            </a:r>
            <a:r>
              <a:rPr lang="en-GB">
                <a:ea typeface="+mn-lt"/>
                <a:cs typeface="+mn-lt"/>
              </a:rPr>
              <a:t> (Restart) </a:t>
            </a:r>
            <a:r>
              <a:rPr lang="en-GB" err="1">
                <a:ea typeface="+mn-lt"/>
                <a:cs typeface="+mn-lt"/>
              </a:rPr>
              <a:t>կամ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վերադարձ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դեպի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գլխավոր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մենյու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2D7EA-BE66-56CB-0C57-4E10369A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Graphical User Interface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34E03A-8C65-30DD-B7AA-DB35733D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52546" t="-83654" r="452546" b="83076"/>
          <a:stretch/>
        </p:blipFill>
        <p:spPr>
          <a:xfrm>
            <a:off x="5606246" y="1675035"/>
            <a:ext cx="2161065" cy="195197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175828D-879E-BA0D-33F6-7334ED89B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029" y="1282746"/>
            <a:ext cx="2257425" cy="27813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73442AA-C064-3363-ED45-1825E04D8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4977" y="259271"/>
            <a:ext cx="2867025" cy="23907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B4AEC69-033E-2C3F-9833-F20224770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3985" y="-1526634"/>
            <a:ext cx="4667250" cy="2819400"/>
          </a:xfrm>
          <a:prstGeom prst="rect">
            <a:avLst/>
          </a:prstGeom>
        </p:spPr>
      </p:pic>
      <p:pic>
        <p:nvPicPr>
          <p:cNvPr id="10" name="animation">
            <a:hlinkClick r:id="" action="ppaction://media"/>
            <a:extLst>
              <a:ext uri="{FF2B5EF4-FFF2-40B4-BE49-F238E27FC236}">
                <a16:creationId xmlns:a16="http://schemas.microsoft.com/office/drawing/2014/main" id="{25B9E720-DAC3-9BBF-DD93-52534F6B4D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83247" y="1280785"/>
            <a:ext cx="5314494" cy="44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11C054-847A-A722-15B8-F33C162E4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29773"/>
            <a:ext cx="5327904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GB" b="1" err="1">
                <a:ea typeface="+mn-lt"/>
                <a:cs typeface="+mn-lt"/>
              </a:rPr>
              <a:t>Ինչպես</a:t>
            </a:r>
            <a:r>
              <a:rPr lang="en-GB" b="1">
                <a:ea typeface="+mn-lt"/>
                <a:cs typeface="+mn-lt"/>
              </a:rPr>
              <a:t> է </a:t>
            </a:r>
            <a:r>
              <a:rPr lang="en-GB" b="1" err="1">
                <a:ea typeface="+mn-lt"/>
                <a:cs typeface="+mn-lt"/>
              </a:rPr>
              <a:t>աշխատում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խաղը</a:t>
            </a:r>
            <a:endParaRPr lang="en-GB" err="1">
              <a:cs typeface="Segoe UI"/>
            </a:endParaRPr>
          </a:p>
          <a:p>
            <a:pPr marL="227965" indent="-227965"/>
            <a:r>
              <a:rPr lang="en-GB" err="1">
                <a:ea typeface="+mn-lt"/>
                <a:cs typeface="+mn-lt"/>
              </a:rPr>
              <a:t>Յուրաքանչյուր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խաղացող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ունի</a:t>
            </a:r>
            <a:r>
              <a:rPr lang="en-GB">
                <a:ea typeface="+mn-lt"/>
                <a:cs typeface="+mn-lt"/>
              </a:rPr>
              <a:t> 6 </a:t>
            </a:r>
            <a:r>
              <a:rPr lang="en-GB" err="1">
                <a:ea typeface="+mn-lt"/>
                <a:cs typeface="+mn-lt"/>
              </a:rPr>
              <a:t>փոս</a:t>
            </a:r>
            <a:r>
              <a:rPr lang="en-GB">
                <a:ea typeface="+mn-lt"/>
                <a:cs typeface="+mn-lt"/>
              </a:rPr>
              <a:t> և 1 </a:t>
            </a:r>
            <a:r>
              <a:rPr lang="en-GB" err="1">
                <a:ea typeface="+mn-lt"/>
                <a:cs typeface="+mn-lt"/>
              </a:rPr>
              <a:t>պահոց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227965" indent="-227965"/>
            <a:r>
              <a:rPr lang="en-GB" err="1">
                <a:ea typeface="+mn-lt"/>
                <a:cs typeface="+mn-lt"/>
              </a:rPr>
              <a:t>Փոսից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վերցնելով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դրանք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բաժանում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ես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հակառակ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ժամացույցի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ուղղությամբ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227965" indent="-227965"/>
            <a:r>
              <a:rPr lang="en-GB" b="1" err="1">
                <a:ea typeface="+mn-lt"/>
                <a:cs typeface="+mn-lt"/>
              </a:rPr>
              <a:t>Լրացուցիչ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հերթ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երբ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վերջին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հասնում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քո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պահոց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227965" indent="-227965"/>
            <a:r>
              <a:rPr lang="en-GB" b="1" err="1">
                <a:ea typeface="+mn-lt"/>
                <a:cs typeface="+mn-lt"/>
              </a:rPr>
              <a:t>Վերցում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եթե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քո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դատարկ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փոս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ընկնում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վերջին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քարը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դու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վերցնում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ես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հակառակ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փոսի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քարերը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227965" indent="-227965"/>
            <a:r>
              <a:rPr lang="en-GB" err="1">
                <a:ea typeface="+mn-lt"/>
                <a:cs typeface="+mn-lt"/>
              </a:rPr>
              <a:t>Խաղն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ավարտվում</a:t>
            </a:r>
            <a:r>
              <a:rPr lang="en-GB">
                <a:ea typeface="+mn-lt"/>
                <a:cs typeface="+mn-lt"/>
              </a:rPr>
              <a:t> է, </a:t>
            </a:r>
            <a:r>
              <a:rPr lang="en-GB" err="1">
                <a:ea typeface="+mn-lt"/>
                <a:cs typeface="+mn-lt"/>
              </a:rPr>
              <a:t>երբ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մեկ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խաղացողի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բոլոր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փոսերը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դատարկ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են</a:t>
            </a:r>
            <a:r>
              <a:rPr lang="en-GB">
                <a:ea typeface="+mn-lt"/>
                <a:cs typeface="+mn-lt"/>
              </a:rPr>
              <a:t>։</a:t>
            </a:r>
            <a:endParaRPr lang="en-GB"/>
          </a:p>
          <a:p>
            <a:pPr marL="227965" indent="-227965"/>
            <a:endParaRPr lang="en-GB">
              <a:cs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6FB57-CC4F-71FA-6525-38D55CB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+mj-lt"/>
                <a:cs typeface="+mj-lt"/>
              </a:rPr>
              <a:t>Խաղի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տրամաբանություն</a:t>
            </a:r>
            <a:endParaRPr lang="en-US" err="1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AE82564-CF54-D313-C1BD-3E6C35C301D3}"/>
              </a:ext>
            </a:extLst>
          </p:cNvPr>
          <p:cNvSpPr txBox="1">
            <a:spLocks/>
          </p:cNvSpPr>
          <p:nvPr/>
        </p:nvSpPr>
        <p:spPr>
          <a:xfrm>
            <a:off x="6475186" y="1533731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/>
            <a:r>
              <a:rPr lang="en-GB" b="1" err="1">
                <a:ea typeface="+mn-lt"/>
                <a:cs typeface="+mn-lt"/>
              </a:rPr>
              <a:t>Տրամաբանական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Իրականացում</a:t>
            </a:r>
            <a:endParaRPr lang="en-GB" err="1">
              <a:ea typeface="+mn-lt"/>
              <a:cs typeface="+mn-lt"/>
            </a:endParaRPr>
          </a:p>
          <a:p>
            <a:pPr marL="227965" indent="-227965"/>
            <a:r>
              <a:rPr lang="en-GB" b="1" err="1">
                <a:ea typeface="+mn-lt"/>
                <a:cs typeface="+mn-lt"/>
              </a:rPr>
              <a:t>Քարերի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բաշխում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685165" lvl="1" indent="-227965"/>
            <a:r>
              <a:rPr lang="en-GB" err="1">
                <a:latin typeface="Consolas"/>
                <a:ea typeface="+mn-lt"/>
                <a:cs typeface="+mn-lt"/>
              </a:rPr>
              <a:t>makeMove</a:t>
            </a:r>
            <a:r>
              <a:rPr lang="en-GB">
                <a:ea typeface="+mn-lt"/>
                <a:cs typeface="+mn-lt"/>
              </a:rPr>
              <a:t>: </a:t>
            </a:r>
            <a:r>
              <a:rPr lang="en-GB" err="1">
                <a:ea typeface="+mn-lt"/>
                <a:cs typeface="+mn-lt"/>
              </a:rPr>
              <a:t>Իրականացնում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քարերի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շարժումն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կանոնների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կիրառումը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227965" indent="-227965"/>
            <a:r>
              <a:rPr lang="en-GB" b="1" err="1">
                <a:ea typeface="+mn-lt"/>
                <a:cs typeface="+mn-lt"/>
              </a:rPr>
              <a:t>Խաղի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ավարտ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685165" lvl="1" indent="-227965"/>
            <a:r>
              <a:rPr lang="en-GB" err="1">
                <a:latin typeface="Consolas"/>
                <a:ea typeface="+mn-lt"/>
                <a:cs typeface="+mn-lt"/>
              </a:rPr>
              <a:t>isGameOver</a:t>
            </a:r>
            <a:r>
              <a:rPr lang="en-GB">
                <a:ea typeface="+mn-lt"/>
                <a:cs typeface="+mn-lt"/>
              </a:rPr>
              <a:t>: </a:t>
            </a:r>
            <a:r>
              <a:rPr lang="en-GB" err="1">
                <a:ea typeface="+mn-lt"/>
                <a:cs typeface="+mn-lt"/>
              </a:rPr>
              <a:t>Ստուգում</a:t>
            </a:r>
            <a:r>
              <a:rPr lang="en-GB">
                <a:ea typeface="+mn-lt"/>
                <a:cs typeface="+mn-lt"/>
              </a:rPr>
              <a:t> է՝ </a:t>
            </a:r>
            <a:r>
              <a:rPr lang="en-GB" err="1">
                <a:ea typeface="+mn-lt"/>
                <a:cs typeface="+mn-lt"/>
              </a:rPr>
              <a:t>արդյոք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ավարտվել</a:t>
            </a:r>
            <a:r>
              <a:rPr lang="en-GB">
                <a:ea typeface="+mn-lt"/>
                <a:cs typeface="+mn-lt"/>
              </a:rPr>
              <a:t> է։</a:t>
            </a:r>
          </a:p>
          <a:p>
            <a:pPr marL="685165" lvl="1" indent="-227965"/>
            <a:r>
              <a:rPr lang="en-GB" err="1">
                <a:latin typeface="Consolas"/>
                <a:ea typeface="+mn-lt"/>
                <a:cs typeface="+mn-lt"/>
              </a:rPr>
              <a:t>finalizeBoard</a:t>
            </a:r>
            <a:r>
              <a:rPr lang="en-GB">
                <a:ea typeface="+mn-lt"/>
                <a:cs typeface="+mn-lt"/>
              </a:rPr>
              <a:t>: </a:t>
            </a:r>
            <a:r>
              <a:rPr lang="en-GB" err="1">
                <a:ea typeface="+mn-lt"/>
                <a:cs typeface="+mn-lt"/>
              </a:rPr>
              <a:t>Ավարտին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տեղափոխում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մնացած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պահոցներ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227965" indent="-227965"/>
            <a:r>
              <a:rPr lang="en-GB" b="1" err="1">
                <a:ea typeface="+mn-lt"/>
                <a:cs typeface="+mn-lt"/>
              </a:rPr>
              <a:t>Հերթափոխ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685165" lvl="1" indent="-227965"/>
            <a:r>
              <a:rPr lang="en-GB" err="1">
                <a:ea typeface="+mn-lt"/>
                <a:cs typeface="+mn-lt"/>
              </a:rPr>
              <a:t>Եթե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լրացուցիչ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հերթ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չկա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անցում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կատարվում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հաջորդ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խաղացողին</a:t>
            </a:r>
            <a:r>
              <a:rPr lang="en-GB">
                <a:ea typeface="+mn-lt"/>
                <a:cs typeface="+mn-lt"/>
              </a:rPr>
              <a:t>։</a:t>
            </a:r>
          </a:p>
          <a:p>
            <a:pPr marL="227965" indent="-227965"/>
            <a:endParaRPr lang="en-GB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346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12EB9-5C1D-ED68-CEBF-0CE4535AC8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371" y="1232891"/>
            <a:ext cx="7257643" cy="5382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Ինչպե՞ս</a:t>
            </a:r>
            <a:r>
              <a:rPr lang="en-GB">
                <a:ea typeface="+mn-lt"/>
                <a:cs typeface="+mn-lt"/>
              </a:rPr>
              <a:t> է ԱԲ-ն </a:t>
            </a:r>
            <a:r>
              <a:rPr lang="en-GB" err="1">
                <a:ea typeface="+mn-lt"/>
                <a:cs typeface="+mn-lt"/>
              </a:rPr>
              <a:t>աշխատում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խաղում</a:t>
            </a:r>
            <a:br>
              <a:rPr lang="en-GB">
                <a:cs typeface="Segoe UI"/>
              </a:rPr>
            </a:br>
            <a:br>
              <a:rPr lang="en-US"/>
            </a:br>
            <a:r>
              <a:rPr lang="en-GB">
                <a:cs typeface="Segoe UI"/>
              </a:rPr>
              <a:t> </a:t>
            </a:r>
            <a:r>
              <a:rPr lang="en-GB" b="1">
                <a:ea typeface="+mn-lt"/>
                <a:cs typeface="+mn-lt"/>
              </a:rPr>
              <a:t>1. ԱԲ-ի </a:t>
            </a:r>
            <a:r>
              <a:rPr lang="en-GB" b="1" err="1">
                <a:ea typeface="+mn-lt"/>
                <a:cs typeface="+mn-lt"/>
              </a:rPr>
              <a:t>նպատակները</a:t>
            </a:r>
            <a:endParaRPr lang="en-GB" err="1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  </a:t>
            </a:r>
            <a:r>
              <a:rPr lang="en-GB" err="1">
                <a:ea typeface="+mn-lt"/>
                <a:cs typeface="+mn-lt"/>
              </a:rPr>
              <a:t>Հավաքել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հնարավորինս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շատ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իր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պահոցում</a:t>
            </a:r>
            <a:r>
              <a:rPr lang="en-GB">
                <a:ea typeface="+mn-lt"/>
                <a:cs typeface="+mn-lt"/>
              </a:rPr>
              <a:t>։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  </a:t>
            </a:r>
            <a:r>
              <a:rPr lang="en-GB" err="1">
                <a:ea typeface="+mn-lt"/>
                <a:cs typeface="+mn-lt"/>
              </a:rPr>
              <a:t>Վերցնել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հակառակորդի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քարերը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  </a:t>
            </a:r>
            <a:r>
              <a:rPr lang="en-GB" err="1">
                <a:ea typeface="+mn-lt"/>
                <a:cs typeface="+mn-lt"/>
              </a:rPr>
              <a:t>Ստանալ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լրացուցիչ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հերթեր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առավելություն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ստանալու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համար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227965" indent="-227965">
              <a:buNone/>
            </a:pPr>
            <a:r>
              <a:rPr lang="en-GB" b="1">
                <a:ea typeface="+mn-lt"/>
                <a:cs typeface="+mn-lt"/>
              </a:rPr>
              <a:t>2. ԱԲ-ի </a:t>
            </a:r>
            <a:r>
              <a:rPr lang="en-GB" b="1" err="1">
                <a:ea typeface="+mn-lt"/>
                <a:cs typeface="+mn-lt"/>
              </a:rPr>
              <a:t>քայլերի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գործընթացը</a:t>
            </a:r>
            <a:endParaRPr lang="en-GB" err="1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   </a:t>
            </a:r>
            <a:r>
              <a:rPr lang="en-GB" err="1">
                <a:ea typeface="+mn-lt"/>
                <a:cs typeface="+mn-lt"/>
              </a:rPr>
              <a:t>Հաշվում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բոլոր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հնարավոր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քայլերը</a:t>
            </a:r>
            <a:r>
              <a:rPr lang="en-GB">
                <a:ea typeface="+mn-lt"/>
                <a:cs typeface="+mn-lt"/>
              </a:rPr>
              <a:t>: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   </a:t>
            </a:r>
            <a:r>
              <a:rPr lang="en-GB" err="1">
                <a:ea typeface="+mn-lt"/>
                <a:cs typeface="+mn-lt"/>
              </a:rPr>
              <a:t>Գնահատում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յուրաքանչյուր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քայլ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հիմնվելով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հետևյալ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չափորոշիչների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վրա</a:t>
            </a:r>
            <a:r>
              <a:rPr lang="en-GB">
                <a:ea typeface="+mn-lt"/>
                <a:cs typeface="+mn-lt"/>
              </a:rPr>
              <a:t>.</a:t>
            </a:r>
            <a:endParaRPr lang="en-GB">
              <a:cs typeface="Segoe UI"/>
            </a:endParaRPr>
          </a:p>
          <a:p>
            <a:pPr marL="970915" lvl="1" indent="-285750">
              <a:buFont typeface="Arial"/>
              <a:buChar char="•"/>
            </a:pPr>
            <a:r>
              <a:rPr lang="en-GB" err="1">
                <a:ea typeface="+mn-lt"/>
                <a:cs typeface="+mn-lt"/>
              </a:rPr>
              <a:t>Քարերի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քանակը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որը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կավելացվի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պահոցում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970915" lvl="1" indent="-285750">
              <a:buFont typeface="Arial"/>
              <a:buChar char="•"/>
            </a:pPr>
            <a:r>
              <a:rPr lang="en-GB" err="1">
                <a:ea typeface="+mn-lt"/>
                <a:cs typeface="+mn-lt"/>
              </a:rPr>
              <a:t>Հակառակորդի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վերցման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հնարավորությունը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970915" lvl="1" indent="-285750">
              <a:buFont typeface="Arial"/>
              <a:buChar char="•"/>
            </a:pPr>
            <a:r>
              <a:rPr lang="en-GB" err="1">
                <a:ea typeface="+mn-lt"/>
                <a:cs typeface="+mn-lt"/>
              </a:rPr>
              <a:t>Լրացուցիչ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հերթ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ստանալու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հնարավորությունը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 </a:t>
            </a:r>
            <a:r>
              <a:rPr lang="en-GB" err="1">
                <a:ea typeface="+mn-lt"/>
                <a:cs typeface="+mn-lt"/>
              </a:rPr>
              <a:t>Ընտրում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այն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քայլը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որը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ունի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առավելագույն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միավոր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227965" indent="0">
              <a:buNone/>
            </a:pPr>
            <a:r>
              <a:rPr lang="en-GB" b="1">
                <a:ea typeface="+mn-lt"/>
                <a:cs typeface="+mn-lt"/>
              </a:rPr>
              <a:t>3. </a:t>
            </a:r>
            <a:r>
              <a:rPr lang="en-GB" b="1" err="1">
                <a:ea typeface="+mn-lt"/>
                <a:cs typeface="+mn-lt"/>
              </a:rPr>
              <a:t>Միավորների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հաշվար</a:t>
            </a:r>
            <a:br>
              <a:rPr lang="en-GB" b="1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 +10 </a:t>
            </a:r>
            <a:r>
              <a:rPr lang="en-GB" err="1">
                <a:ea typeface="+mn-lt"/>
                <a:cs typeface="+mn-lt"/>
              </a:rPr>
              <a:t>միավոր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յուրաքանչյուր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համար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որը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կավելացվի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պահոցում</a:t>
            </a:r>
            <a:r>
              <a:rPr lang="en-GB">
                <a:ea typeface="+mn-lt"/>
                <a:cs typeface="+mn-lt"/>
              </a:rPr>
              <a:t>։</a:t>
            </a:r>
            <a:endParaRPr lang="en-GB" err="1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    +20 </a:t>
            </a:r>
            <a:r>
              <a:rPr lang="en-GB" err="1">
                <a:ea typeface="+mn-lt"/>
                <a:cs typeface="+mn-lt"/>
              </a:rPr>
              <a:t>միավոր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հակառակորդի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քարերի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վերցման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համար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   +15 </a:t>
            </a:r>
            <a:r>
              <a:rPr lang="en-GB" err="1">
                <a:ea typeface="+mn-lt"/>
                <a:cs typeface="+mn-lt"/>
              </a:rPr>
              <a:t>միավոր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լրացուցիչ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հերթի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համար</a:t>
            </a:r>
            <a:r>
              <a:rPr lang="en-GB">
                <a:ea typeface="+mn-lt"/>
                <a:cs typeface="+mn-lt"/>
              </a:rPr>
              <a:t>։</a:t>
            </a:r>
            <a:endParaRPr lang="en-GB">
              <a:cs typeface="Segoe U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</a:t>
            </a:r>
            <a:r>
              <a:rPr lang="en-GB" err="1">
                <a:ea typeface="+mn-lt"/>
                <a:cs typeface="+mn-lt"/>
              </a:rPr>
              <a:t>Վատ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քայլերի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դեպքում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միավորները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նվազում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են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օրինակ</a:t>
            </a:r>
            <a:r>
              <a:rPr lang="en-GB">
                <a:ea typeface="+mn-lt"/>
                <a:cs typeface="+mn-lt"/>
              </a:rPr>
              <a:t>՝ </a:t>
            </a:r>
            <a:r>
              <a:rPr lang="en-GB" err="1">
                <a:ea typeface="+mn-lt"/>
                <a:cs typeface="+mn-lt"/>
              </a:rPr>
              <a:t>եթե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քայլը</a:t>
            </a:r>
            <a:r>
              <a:rPr lang="en-GB">
                <a:ea typeface="+mn-lt"/>
                <a:cs typeface="+mn-lt"/>
              </a:rPr>
              <a:t>              </a:t>
            </a:r>
            <a:r>
              <a:rPr lang="en-GB" err="1">
                <a:ea typeface="+mn-lt"/>
                <a:cs typeface="+mn-lt"/>
              </a:rPr>
              <a:t>հակառակորդին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առավելություն</a:t>
            </a:r>
            <a:r>
              <a:rPr lang="en-GB">
                <a:ea typeface="+mn-lt"/>
                <a:cs typeface="+mn-lt"/>
              </a:rPr>
              <a:t> է </a:t>
            </a:r>
            <a:r>
              <a:rPr lang="en-GB" err="1">
                <a:ea typeface="+mn-lt"/>
                <a:cs typeface="+mn-lt"/>
              </a:rPr>
              <a:t>տալիս</a:t>
            </a:r>
            <a:r>
              <a:rPr lang="en-GB">
                <a:ea typeface="+mn-lt"/>
                <a:cs typeface="+mn-lt"/>
              </a:rPr>
              <a:t>)</a:t>
            </a:r>
            <a:endParaRPr lang="en-GB">
              <a:cs typeface="Segoe UI"/>
            </a:endParaRPr>
          </a:p>
          <a:p>
            <a:pPr marL="0" indent="0">
              <a:buNone/>
            </a:pPr>
            <a:endParaRPr lang="en-GB">
              <a:cs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6FBB2-CF00-D5B0-A501-0B22612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>
                <a:ea typeface="+mj-lt"/>
                <a:cs typeface="+mj-lt"/>
              </a:rPr>
              <a:t>Արհեստական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Բանականության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Տրամաբանություն</a:t>
            </a:r>
            <a:endParaRPr lang="en-US" err="1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49771295-7A85-C316-4630-77882832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25" y="1310121"/>
            <a:ext cx="4156363" cy="49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9204FA-3D60-46E3-A86C-8531D05CC73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20CE6F-0945-4471-BFFD-1CBA8ED4480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09B0F52-5F62-4EC2-B546-E9BED4FA10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Широкоэкранный</PresentationFormat>
  <Slides>11</Slides>
  <Notes>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Մանկալա Խաղի Իմպլմենտացիա</vt:lpstr>
      <vt:lpstr>Հիմանկան Նպատակները</vt:lpstr>
      <vt:lpstr>Օգտագործված տեխնոլոգիաներ</vt:lpstr>
      <vt:lpstr>Համակարգի ճարտարապետություն</vt:lpstr>
      <vt:lpstr> Design Patterns </vt:lpstr>
      <vt:lpstr>Strategy Pattern</vt:lpstr>
      <vt:lpstr>Graphical User Interface</vt:lpstr>
      <vt:lpstr>Խաղի տրամաբանություն</vt:lpstr>
      <vt:lpstr>Արհեստական Բանականության Տրամաբանություն</vt:lpstr>
      <vt:lpstr>Ինչով է առանձնանում Մանկալայի այս տարբերակը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32</cp:revision>
  <dcterms:created xsi:type="dcterms:W3CDTF">2024-12-26T04:11:15Z</dcterms:created>
  <dcterms:modified xsi:type="dcterms:W3CDTF">2025-02-28T19:55:58Z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