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4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ocuments\&#1047;&#1072;&#1076;&#1072;&#1095;&#1072;!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ocuments\&#1047;&#1072;&#1076;&#1072;&#1095;&#1072;!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ocuments\&#1047;&#1072;&#1076;&#1072;&#1095;&#1072;!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ocuments\&#1047;&#1072;&#1076;&#1072;&#1095;&#1072;!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ocuments\&#1047;&#1072;&#1076;&#1072;&#1095;&#1072;!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i="0" baseline="0">
                <a:effectLst/>
              </a:rPr>
              <a:t>Траектория движения горизонтально брошенного камня</a:t>
            </a:r>
            <a:endParaRPr lang="ru-RU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'Задание 1'!$C$37</c:f>
              <c:strCache>
                <c:ptCount val="1"/>
                <c:pt idx="0">
                  <c:v>y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1'!$B$38:$B$62</c:f>
              <c:numCache>
                <c:formatCode>General</c:formatCode>
                <c:ptCount val="25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4.5</c:v>
                </c:pt>
                <c:pt idx="4">
                  <c:v>6</c:v>
                </c:pt>
                <c:pt idx="5">
                  <c:v>7.5</c:v>
                </c:pt>
                <c:pt idx="6">
                  <c:v>9</c:v>
                </c:pt>
                <c:pt idx="7">
                  <c:v>10.5</c:v>
                </c:pt>
                <c:pt idx="8">
                  <c:v>12</c:v>
                </c:pt>
                <c:pt idx="9">
                  <c:v>13.5</c:v>
                </c:pt>
                <c:pt idx="10">
                  <c:v>15</c:v>
                </c:pt>
                <c:pt idx="11">
                  <c:v>16.5</c:v>
                </c:pt>
                <c:pt idx="12">
                  <c:v>18</c:v>
                </c:pt>
                <c:pt idx="13">
                  <c:v>19.5</c:v>
                </c:pt>
                <c:pt idx="14">
                  <c:v>21</c:v>
                </c:pt>
                <c:pt idx="15">
                  <c:v>22.5</c:v>
                </c:pt>
                <c:pt idx="16">
                  <c:v>24</c:v>
                </c:pt>
                <c:pt idx="17">
                  <c:v>25.5</c:v>
                </c:pt>
                <c:pt idx="18">
                  <c:v>27</c:v>
                </c:pt>
                <c:pt idx="19">
                  <c:v>28.5</c:v>
                </c:pt>
                <c:pt idx="20">
                  <c:v>30</c:v>
                </c:pt>
                <c:pt idx="21">
                  <c:v>31.5</c:v>
                </c:pt>
                <c:pt idx="22">
                  <c:v>33</c:v>
                </c:pt>
                <c:pt idx="23">
                  <c:v>34.5</c:v>
                </c:pt>
              </c:numCache>
            </c:numRef>
          </c:cat>
          <c:val>
            <c:numRef>
              <c:f>'Задание 1'!$C$38:$C$62</c:f>
              <c:numCache>
                <c:formatCode>General</c:formatCode>
                <c:ptCount val="25"/>
                <c:pt idx="0">
                  <c:v>25</c:v>
                </c:pt>
                <c:pt idx="1">
                  <c:v>24.951000000000001</c:v>
                </c:pt>
                <c:pt idx="2">
                  <c:v>24.803999999999998</c:v>
                </c:pt>
                <c:pt idx="3">
                  <c:v>24.559000000000001</c:v>
                </c:pt>
                <c:pt idx="4">
                  <c:v>24.216000000000001</c:v>
                </c:pt>
                <c:pt idx="5">
                  <c:v>23.774999999999999</c:v>
                </c:pt>
                <c:pt idx="6">
                  <c:v>23.236000000000001</c:v>
                </c:pt>
                <c:pt idx="7">
                  <c:v>22.599</c:v>
                </c:pt>
                <c:pt idx="8">
                  <c:v>21.863999999999997</c:v>
                </c:pt>
                <c:pt idx="9">
                  <c:v>21.030999999999999</c:v>
                </c:pt>
                <c:pt idx="10">
                  <c:v>20.100000000000001</c:v>
                </c:pt>
                <c:pt idx="11">
                  <c:v>19.070999999999998</c:v>
                </c:pt>
                <c:pt idx="12">
                  <c:v>17.943999999999999</c:v>
                </c:pt>
                <c:pt idx="13">
                  <c:v>16.719000000000001</c:v>
                </c:pt>
                <c:pt idx="14">
                  <c:v>15.396000000000001</c:v>
                </c:pt>
                <c:pt idx="15">
                  <c:v>13.975</c:v>
                </c:pt>
                <c:pt idx="16">
                  <c:v>12.455999999999996</c:v>
                </c:pt>
                <c:pt idx="17">
                  <c:v>10.839</c:v>
                </c:pt>
                <c:pt idx="18">
                  <c:v>9.123999999999997</c:v>
                </c:pt>
                <c:pt idx="19">
                  <c:v>7.3109999999999999</c:v>
                </c:pt>
                <c:pt idx="20">
                  <c:v>5.3999999999999986</c:v>
                </c:pt>
                <c:pt idx="21">
                  <c:v>3.3909999999999982</c:v>
                </c:pt>
                <c:pt idx="22">
                  <c:v>1.2839999999999954</c:v>
                </c:pt>
                <c:pt idx="23">
                  <c:v>-0.92099999999999937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D1-4ED0-9B34-5EAF09CF8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3656528"/>
        <c:axId val="433657088"/>
      </c:lineChart>
      <c:catAx>
        <c:axId val="4336565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РАССТОЯНИЕ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57088"/>
        <c:crosses val="autoZero"/>
        <c:auto val="1"/>
        <c:lblAlgn val="ctr"/>
        <c:lblOffset val="100"/>
        <c:noMultiLvlLbl val="0"/>
      </c:catAx>
      <c:valAx>
        <c:axId val="4336570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ВЫСОТА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5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дальности полёта тела,</a:t>
            </a:r>
            <a:r>
              <a:rPr lang="ru-RU" baseline="0"/>
              <a:t> брошенного горизонтально от высоты 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25 м</c:v>
          </c:tx>
          <c:spPr>
            <a:ln w="22225" cap="rnd">
              <a:solidFill>
                <a:srgbClr val="FFFF0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2'!$M$4:$M$50</c:f>
              <c:numCache>
                <c:formatCode>General</c:formatCode>
                <c:ptCount val="47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4.5</c:v>
                </c:pt>
                <c:pt idx="4">
                  <c:v>6</c:v>
                </c:pt>
                <c:pt idx="5">
                  <c:v>7.5</c:v>
                </c:pt>
                <c:pt idx="6">
                  <c:v>9</c:v>
                </c:pt>
                <c:pt idx="7">
                  <c:v>10.5</c:v>
                </c:pt>
                <c:pt idx="8">
                  <c:v>12</c:v>
                </c:pt>
                <c:pt idx="9">
                  <c:v>13.5</c:v>
                </c:pt>
                <c:pt idx="10">
                  <c:v>15</c:v>
                </c:pt>
                <c:pt idx="11">
                  <c:v>16.5</c:v>
                </c:pt>
                <c:pt idx="12">
                  <c:v>18</c:v>
                </c:pt>
                <c:pt idx="13">
                  <c:v>19.5</c:v>
                </c:pt>
                <c:pt idx="14">
                  <c:v>21</c:v>
                </c:pt>
                <c:pt idx="15">
                  <c:v>22.5</c:v>
                </c:pt>
                <c:pt idx="16">
                  <c:v>24</c:v>
                </c:pt>
                <c:pt idx="17">
                  <c:v>25.5</c:v>
                </c:pt>
                <c:pt idx="18">
                  <c:v>27</c:v>
                </c:pt>
                <c:pt idx="19">
                  <c:v>28.5</c:v>
                </c:pt>
                <c:pt idx="20">
                  <c:v>30</c:v>
                </c:pt>
                <c:pt idx="21">
                  <c:v>31.5</c:v>
                </c:pt>
                <c:pt idx="22">
                  <c:v>33</c:v>
                </c:pt>
                <c:pt idx="23">
                  <c:v>34.5</c:v>
                </c:pt>
                <c:pt idx="24">
                  <c:v>36</c:v>
                </c:pt>
                <c:pt idx="25">
                  <c:v>37.5</c:v>
                </c:pt>
                <c:pt idx="26">
                  <c:v>39</c:v>
                </c:pt>
                <c:pt idx="27">
                  <c:v>40.5</c:v>
                </c:pt>
                <c:pt idx="28">
                  <c:v>42</c:v>
                </c:pt>
                <c:pt idx="29">
                  <c:v>43.5</c:v>
                </c:pt>
                <c:pt idx="30">
                  <c:v>45</c:v>
                </c:pt>
                <c:pt idx="31">
                  <c:v>46.5</c:v>
                </c:pt>
                <c:pt idx="32">
                  <c:v>48</c:v>
                </c:pt>
                <c:pt idx="33">
                  <c:v>49.5</c:v>
                </c:pt>
                <c:pt idx="34">
                  <c:v>51</c:v>
                </c:pt>
                <c:pt idx="35">
                  <c:v>52.5</c:v>
                </c:pt>
                <c:pt idx="36">
                  <c:v>54</c:v>
                </c:pt>
                <c:pt idx="37">
                  <c:v>55.5</c:v>
                </c:pt>
                <c:pt idx="38">
                  <c:v>57</c:v>
                </c:pt>
                <c:pt idx="39">
                  <c:v>58.5</c:v>
                </c:pt>
                <c:pt idx="40">
                  <c:v>60</c:v>
                </c:pt>
                <c:pt idx="41">
                  <c:v>61.499999999999993</c:v>
                </c:pt>
                <c:pt idx="42">
                  <c:v>63</c:v>
                </c:pt>
                <c:pt idx="43">
                  <c:v>64.5</c:v>
                </c:pt>
                <c:pt idx="44">
                  <c:v>66</c:v>
                </c:pt>
                <c:pt idx="45">
                  <c:v>67.5</c:v>
                </c:pt>
                <c:pt idx="46">
                  <c:v>69</c:v>
                </c:pt>
              </c:numCache>
            </c:numRef>
          </c:cat>
          <c:val>
            <c:numRef>
              <c:f>'Задание 2'!$H$4:$H$50</c:f>
              <c:numCache>
                <c:formatCode>General</c:formatCode>
                <c:ptCount val="47"/>
                <c:pt idx="0">
                  <c:v>25</c:v>
                </c:pt>
                <c:pt idx="1">
                  <c:v>24.951000000000001</c:v>
                </c:pt>
                <c:pt idx="2">
                  <c:v>24.803999999999998</c:v>
                </c:pt>
                <c:pt idx="3">
                  <c:v>24.559000000000001</c:v>
                </c:pt>
                <c:pt idx="4">
                  <c:v>24.216000000000001</c:v>
                </c:pt>
                <c:pt idx="5">
                  <c:v>23.774999999999999</c:v>
                </c:pt>
                <c:pt idx="6">
                  <c:v>23.236000000000001</c:v>
                </c:pt>
                <c:pt idx="7">
                  <c:v>22.599</c:v>
                </c:pt>
                <c:pt idx="8">
                  <c:v>21.863999999999997</c:v>
                </c:pt>
                <c:pt idx="9">
                  <c:v>21.030999999999999</c:v>
                </c:pt>
                <c:pt idx="10">
                  <c:v>20.100000000000001</c:v>
                </c:pt>
                <c:pt idx="11">
                  <c:v>19.070999999999998</c:v>
                </c:pt>
                <c:pt idx="12">
                  <c:v>17.943999999999999</c:v>
                </c:pt>
                <c:pt idx="13">
                  <c:v>16.719000000000001</c:v>
                </c:pt>
                <c:pt idx="14">
                  <c:v>15.396000000000001</c:v>
                </c:pt>
                <c:pt idx="15">
                  <c:v>13.975</c:v>
                </c:pt>
                <c:pt idx="16">
                  <c:v>12.455999999999996</c:v>
                </c:pt>
                <c:pt idx="17">
                  <c:v>10.839</c:v>
                </c:pt>
                <c:pt idx="18">
                  <c:v>9.123999999999997</c:v>
                </c:pt>
                <c:pt idx="19">
                  <c:v>7.3109999999999999</c:v>
                </c:pt>
                <c:pt idx="20">
                  <c:v>5.3999999999999986</c:v>
                </c:pt>
                <c:pt idx="21">
                  <c:v>3.3909999999999982</c:v>
                </c:pt>
                <c:pt idx="22">
                  <c:v>1.2839999999999954</c:v>
                </c:pt>
                <c:pt idx="23">
                  <c:v>-0.92099999999999937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45-4A9D-93CC-AABD5502B62B}"/>
            </c:ext>
          </c:extLst>
        </c:ser>
        <c:ser>
          <c:idx val="4"/>
          <c:order val="1"/>
          <c:tx>
            <c:v>50 м</c:v>
          </c:tx>
          <c:spPr>
            <a:ln w="22225" cap="rnd">
              <a:solidFill>
                <a:srgbClr val="00B0F0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2'!$M$4:$M$50</c:f>
              <c:numCache>
                <c:formatCode>General</c:formatCode>
                <c:ptCount val="47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4.5</c:v>
                </c:pt>
                <c:pt idx="4">
                  <c:v>6</c:v>
                </c:pt>
                <c:pt idx="5">
                  <c:v>7.5</c:v>
                </c:pt>
                <c:pt idx="6">
                  <c:v>9</c:v>
                </c:pt>
                <c:pt idx="7">
                  <c:v>10.5</c:v>
                </c:pt>
                <c:pt idx="8">
                  <c:v>12</c:v>
                </c:pt>
                <c:pt idx="9">
                  <c:v>13.5</c:v>
                </c:pt>
                <c:pt idx="10">
                  <c:v>15</c:v>
                </c:pt>
                <c:pt idx="11">
                  <c:v>16.5</c:v>
                </c:pt>
                <c:pt idx="12">
                  <c:v>18</c:v>
                </c:pt>
                <c:pt idx="13">
                  <c:v>19.5</c:v>
                </c:pt>
                <c:pt idx="14">
                  <c:v>21</c:v>
                </c:pt>
                <c:pt idx="15">
                  <c:v>22.5</c:v>
                </c:pt>
                <c:pt idx="16">
                  <c:v>24</c:v>
                </c:pt>
                <c:pt idx="17">
                  <c:v>25.5</c:v>
                </c:pt>
                <c:pt idx="18">
                  <c:v>27</c:v>
                </c:pt>
                <c:pt idx="19">
                  <c:v>28.5</c:v>
                </c:pt>
                <c:pt idx="20">
                  <c:v>30</c:v>
                </c:pt>
                <c:pt idx="21">
                  <c:v>31.5</c:v>
                </c:pt>
                <c:pt idx="22">
                  <c:v>33</c:v>
                </c:pt>
                <c:pt idx="23">
                  <c:v>34.5</c:v>
                </c:pt>
                <c:pt idx="24">
                  <c:v>36</c:v>
                </c:pt>
                <c:pt idx="25">
                  <c:v>37.5</c:v>
                </c:pt>
                <c:pt idx="26">
                  <c:v>39</c:v>
                </c:pt>
                <c:pt idx="27">
                  <c:v>40.5</c:v>
                </c:pt>
                <c:pt idx="28">
                  <c:v>42</c:v>
                </c:pt>
                <c:pt idx="29">
                  <c:v>43.5</c:v>
                </c:pt>
                <c:pt idx="30">
                  <c:v>45</c:v>
                </c:pt>
                <c:pt idx="31">
                  <c:v>46.5</c:v>
                </c:pt>
                <c:pt idx="32">
                  <c:v>48</c:v>
                </c:pt>
                <c:pt idx="33">
                  <c:v>49.5</c:v>
                </c:pt>
                <c:pt idx="34">
                  <c:v>51</c:v>
                </c:pt>
                <c:pt idx="35">
                  <c:v>52.5</c:v>
                </c:pt>
                <c:pt idx="36">
                  <c:v>54</c:v>
                </c:pt>
                <c:pt idx="37">
                  <c:v>55.5</c:v>
                </c:pt>
                <c:pt idx="38">
                  <c:v>57</c:v>
                </c:pt>
                <c:pt idx="39">
                  <c:v>58.5</c:v>
                </c:pt>
                <c:pt idx="40">
                  <c:v>60</c:v>
                </c:pt>
                <c:pt idx="41">
                  <c:v>61.499999999999993</c:v>
                </c:pt>
                <c:pt idx="42">
                  <c:v>63</c:v>
                </c:pt>
                <c:pt idx="43">
                  <c:v>64.5</c:v>
                </c:pt>
                <c:pt idx="44">
                  <c:v>66</c:v>
                </c:pt>
                <c:pt idx="45">
                  <c:v>67.5</c:v>
                </c:pt>
                <c:pt idx="46">
                  <c:v>69</c:v>
                </c:pt>
              </c:numCache>
            </c:numRef>
          </c:cat>
          <c:val>
            <c:numRef>
              <c:f>'Задание 2'!$K$4:$K$50</c:f>
              <c:numCache>
                <c:formatCode>General</c:formatCode>
                <c:ptCount val="47"/>
                <c:pt idx="0">
                  <c:v>50</c:v>
                </c:pt>
                <c:pt idx="1">
                  <c:v>49.951000000000001</c:v>
                </c:pt>
                <c:pt idx="2">
                  <c:v>49.804000000000002</c:v>
                </c:pt>
                <c:pt idx="3">
                  <c:v>49.558999999999997</c:v>
                </c:pt>
                <c:pt idx="4">
                  <c:v>49.216000000000001</c:v>
                </c:pt>
                <c:pt idx="5">
                  <c:v>48.774999999999999</c:v>
                </c:pt>
                <c:pt idx="6">
                  <c:v>48.235999999999997</c:v>
                </c:pt>
                <c:pt idx="7">
                  <c:v>47.599000000000004</c:v>
                </c:pt>
                <c:pt idx="8">
                  <c:v>46.863999999999997</c:v>
                </c:pt>
                <c:pt idx="9">
                  <c:v>46.030999999999999</c:v>
                </c:pt>
                <c:pt idx="10">
                  <c:v>45.1</c:v>
                </c:pt>
                <c:pt idx="11">
                  <c:v>44.070999999999998</c:v>
                </c:pt>
                <c:pt idx="12">
                  <c:v>42.944000000000003</c:v>
                </c:pt>
                <c:pt idx="13">
                  <c:v>41.719000000000001</c:v>
                </c:pt>
                <c:pt idx="14">
                  <c:v>40.396000000000001</c:v>
                </c:pt>
                <c:pt idx="15">
                  <c:v>38.975000000000001</c:v>
                </c:pt>
                <c:pt idx="16">
                  <c:v>37.455999999999996</c:v>
                </c:pt>
                <c:pt idx="17">
                  <c:v>35.838999999999999</c:v>
                </c:pt>
                <c:pt idx="18">
                  <c:v>34.123999999999995</c:v>
                </c:pt>
                <c:pt idx="19">
                  <c:v>32.311</c:v>
                </c:pt>
                <c:pt idx="20">
                  <c:v>30.4</c:v>
                </c:pt>
                <c:pt idx="21">
                  <c:v>28.390999999999998</c:v>
                </c:pt>
                <c:pt idx="22">
                  <c:v>26.283999999999995</c:v>
                </c:pt>
                <c:pt idx="23">
                  <c:v>24.079000000000001</c:v>
                </c:pt>
                <c:pt idx="24">
                  <c:v>21.776</c:v>
                </c:pt>
                <c:pt idx="25">
                  <c:v>19.374999999999996</c:v>
                </c:pt>
                <c:pt idx="26">
                  <c:v>16.875999999999998</c:v>
                </c:pt>
                <c:pt idx="27">
                  <c:v>14.278999999999996</c:v>
                </c:pt>
                <c:pt idx="28">
                  <c:v>11.584000000000003</c:v>
                </c:pt>
                <c:pt idx="29">
                  <c:v>8.7909999999999968</c:v>
                </c:pt>
                <c:pt idx="30">
                  <c:v>5.8999999999999986</c:v>
                </c:pt>
                <c:pt idx="31">
                  <c:v>2.9109999999999872</c:v>
                </c:pt>
                <c:pt idx="32">
                  <c:v>-0.17600000000001614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45-4A9D-93CC-AABD5502B62B}"/>
            </c:ext>
          </c:extLst>
        </c:ser>
        <c:ser>
          <c:idx val="7"/>
          <c:order val="2"/>
          <c:tx>
            <c:v>100 м</c:v>
          </c:tx>
          <c:spPr>
            <a:ln w="22225" cap="rnd">
              <a:solidFill>
                <a:srgbClr val="00B050"/>
              </a:solidFill>
            </a:ln>
            <a:effectLst>
              <a:glow rad="139700">
                <a:schemeClr val="accent2">
                  <a:lumMod val="6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2'!$M$4:$M$50</c:f>
              <c:numCache>
                <c:formatCode>General</c:formatCode>
                <c:ptCount val="47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4.5</c:v>
                </c:pt>
                <c:pt idx="4">
                  <c:v>6</c:v>
                </c:pt>
                <c:pt idx="5">
                  <c:v>7.5</c:v>
                </c:pt>
                <c:pt idx="6">
                  <c:v>9</c:v>
                </c:pt>
                <c:pt idx="7">
                  <c:v>10.5</c:v>
                </c:pt>
                <c:pt idx="8">
                  <c:v>12</c:v>
                </c:pt>
                <c:pt idx="9">
                  <c:v>13.5</c:v>
                </c:pt>
                <c:pt idx="10">
                  <c:v>15</c:v>
                </c:pt>
                <c:pt idx="11">
                  <c:v>16.5</c:v>
                </c:pt>
                <c:pt idx="12">
                  <c:v>18</c:v>
                </c:pt>
                <c:pt idx="13">
                  <c:v>19.5</c:v>
                </c:pt>
                <c:pt idx="14">
                  <c:v>21</c:v>
                </c:pt>
                <c:pt idx="15">
                  <c:v>22.5</c:v>
                </c:pt>
                <c:pt idx="16">
                  <c:v>24</c:v>
                </c:pt>
                <c:pt idx="17">
                  <c:v>25.5</c:v>
                </c:pt>
                <c:pt idx="18">
                  <c:v>27</c:v>
                </c:pt>
                <c:pt idx="19">
                  <c:v>28.5</c:v>
                </c:pt>
                <c:pt idx="20">
                  <c:v>30</c:v>
                </c:pt>
                <c:pt idx="21">
                  <c:v>31.5</c:v>
                </c:pt>
                <c:pt idx="22">
                  <c:v>33</c:v>
                </c:pt>
                <c:pt idx="23">
                  <c:v>34.5</c:v>
                </c:pt>
                <c:pt idx="24">
                  <c:v>36</c:v>
                </c:pt>
                <c:pt idx="25">
                  <c:v>37.5</c:v>
                </c:pt>
                <c:pt idx="26">
                  <c:v>39</c:v>
                </c:pt>
                <c:pt idx="27">
                  <c:v>40.5</c:v>
                </c:pt>
                <c:pt idx="28">
                  <c:v>42</c:v>
                </c:pt>
                <c:pt idx="29">
                  <c:v>43.5</c:v>
                </c:pt>
                <c:pt idx="30">
                  <c:v>45</c:v>
                </c:pt>
                <c:pt idx="31">
                  <c:v>46.5</c:v>
                </c:pt>
                <c:pt idx="32">
                  <c:v>48</c:v>
                </c:pt>
                <c:pt idx="33">
                  <c:v>49.5</c:v>
                </c:pt>
                <c:pt idx="34">
                  <c:v>51</c:v>
                </c:pt>
                <c:pt idx="35">
                  <c:v>52.5</c:v>
                </c:pt>
                <c:pt idx="36">
                  <c:v>54</c:v>
                </c:pt>
                <c:pt idx="37">
                  <c:v>55.5</c:v>
                </c:pt>
                <c:pt idx="38">
                  <c:v>57</c:v>
                </c:pt>
                <c:pt idx="39">
                  <c:v>58.5</c:v>
                </c:pt>
                <c:pt idx="40">
                  <c:v>60</c:v>
                </c:pt>
                <c:pt idx="41">
                  <c:v>61.499999999999993</c:v>
                </c:pt>
                <c:pt idx="42">
                  <c:v>63</c:v>
                </c:pt>
                <c:pt idx="43">
                  <c:v>64.5</c:v>
                </c:pt>
                <c:pt idx="44">
                  <c:v>66</c:v>
                </c:pt>
                <c:pt idx="45">
                  <c:v>67.5</c:v>
                </c:pt>
                <c:pt idx="46">
                  <c:v>69</c:v>
                </c:pt>
              </c:numCache>
            </c:numRef>
          </c:cat>
          <c:val>
            <c:numRef>
              <c:f>'Задание 2'!$N$4:$N$50</c:f>
              <c:numCache>
                <c:formatCode>General</c:formatCode>
                <c:ptCount val="47"/>
                <c:pt idx="0">
                  <c:v>100</c:v>
                </c:pt>
                <c:pt idx="1">
                  <c:v>99.950999999999993</c:v>
                </c:pt>
                <c:pt idx="2">
                  <c:v>99.804000000000002</c:v>
                </c:pt>
                <c:pt idx="3">
                  <c:v>99.558999999999997</c:v>
                </c:pt>
                <c:pt idx="4">
                  <c:v>99.215999999999994</c:v>
                </c:pt>
                <c:pt idx="5">
                  <c:v>98.775000000000006</c:v>
                </c:pt>
                <c:pt idx="6">
                  <c:v>98.236000000000004</c:v>
                </c:pt>
                <c:pt idx="7">
                  <c:v>97.599000000000004</c:v>
                </c:pt>
                <c:pt idx="8">
                  <c:v>96.864000000000004</c:v>
                </c:pt>
                <c:pt idx="9">
                  <c:v>96.031000000000006</c:v>
                </c:pt>
                <c:pt idx="10">
                  <c:v>95.1</c:v>
                </c:pt>
                <c:pt idx="11">
                  <c:v>94.070999999999998</c:v>
                </c:pt>
                <c:pt idx="12">
                  <c:v>92.944000000000003</c:v>
                </c:pt>
                <c:pt idx="13">
                  <c:v>91.718999999999994</c:v>
                </c:pt>
                <c:pt idx="14">
                  <c:v>90.396000000000001</c:v>
                </c:pt>
                <c:pt idx="15">
                  <c:v>88.974999999999994</c:v>
                </c:pt>
                <c:pt idx="16">
                  <c:v>87.455999999999989</c:v>
                </c:pt>
                <c:pt idx="17">
                  <c:v>85.838999999999999</c:v>
                </c:pt>
                <c:pt idx="18">
                  <c:v>84.123999999999995</c:v>
                </c:pt>
                <c:pt idx="19">
                  <c:v>82.311000000000007</c:v>
                </c:pt>
                <c:pt idx="20">
                  <c:v>80.400000000000006</c:v>
                </c:pt>
                <c:pt idx="21">
                  <c:v>78.390999999999991</c:v>
                </c:pt>
                <c:pt idx="22">
                  <c:v>76.283999999999992</c:v>
                </c:pt>
                <c:pt idx="23">
                  <c:v>74.079000000000008</c:v>
                </c:pt>
                <c:pt idx="24">
                  <c:v>71.775999999999996</c:v>
                </c:pt>
                <c:pt idx="25">
                  <c:v>69.375</c:v>
                </c:pt>
                <c:pt idx="26">
                  <c:v>66.876000000000005</c:v>
                </c:pt>
                <c:pt idx="27">
                  <c:v>64.278999999999996</c:v>
                </c:pt>
                <c:pt idx="28">
                  <c:v>61.584000000000003</c:v>
                </c:pt>
                <c:pt idx="29">
                  <c:v>58.790999999999997</c:v>
                </c:pt>
                <c:pt idx="30">
                  <c:v>55.9</c:v>
                </c:pt>
                <c:pt idx="31">
                  <c:v>52.910999999999987</c:v>
                </c:pt>
                <c:pt idx="32">
                  <c:v>49.823999999999984</c:v>
                </c:pt>
                <c:pt idx="33">
                  <c:v>46.639000000000003</c:v>
                </c:pt>
                <c:pt idx="34">
                  <c:v>43.356000000000002</c:v>
                </c:pt>
                <c:pt idx="35">
                  <c:v>39.974999999999994</c:v>
                </c:pt>
                <c:pt idx="36">
                  <c:v>36.495999999999988</c:v>
                </c:pt>
                <c:pt idx="37">
                  <c:v>32.918999999999983</c:v>
                </c:pt>
                <c:pt idx="38">
                  <c:v>29.244</c:v>
                </c:pt>
                <c:pt idx="39">
                  <c:v>25.471000000000004</c:v>
                </c:pt>
                <c:pt idx="40">
                  <c:v>21.599999999999994</c:v>
                </c:pt>
                <c:pt idx="41">
                  <c:v>17.631</c:v>
                </c:pt>
                <c:pt idx="42">
                  <c:v>13.563999999999993</c:v>
                </c:pt>
                <c:pt idx="43">
                  <c:v>9.3990000000000009</c:v>
                </c:pt>
                <c:pt idx="44">
                  <c:v>5.1359999999999815</c:v>
                </c:pt>
                <c:pt idx="45">
                  <c:v>0.77499999999999147</c:v>
                </c:pt>
                <c:pt idx="46">
                  <c:v>-3.6839999999999975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45-4A9D-93CC-AABD5502B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4040576"/>
        <c:axId val="344041136"/>
      </c:lineChart>
      <c:catAx>
        <c:axId val="3440405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РАССТОЯНИЕ</a:t>
                </a:r>
              </a:p>
            </c:rich>
          </c:tx>
          <c:layout>
            <c:manualLayout>
              <c:xMode val="edge"/>
              <c:yMode val="edge"/>
              <c:x val="0.46188079615048111"/>
              <c:y val="0.88432852143482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041136"/>
        <c:crosses val="autoZero"/>
        <c:auto val="1"/>
        <c:lblAlgn val="ctr"/>
        <c:lblOffset val="100"/>
        <c:noMultiLvlLbl val="0"/>
      </c:catAx>
      <c:valAx>
        <c:axId val="3440411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ВЫСОТА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04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Дальность</a:t>
            </a:r>
            <a:r>
              <a:rPr lang="ru-RU" baseline="0"/>
              <a:t> полёта горизонтально брошенного тела при скорости </a:t>
            </a:r>
            <a:r>
              <a:rPr lang="en-US"/>
              <a:t>15</a:t>
            </a:r>
            <a:r>
              <a:rPr lang="ru-RU"/>
              <a:t> м/с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'Задание 2'!$D$58</c:f>
              <c:strCache>
                <c:ptCount val="1"/>
                <c:pt idx="0">
                  <c:v>15</c:v>
                </c:pt>
              </c:strCache>
            </c:strRef>
          </c:tx>
          <c:spPr>
            <a:ln w="22225" cap="rnd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2'!$G$58:$G$81</c:f>
              <c:numCache>
                <c:formatCode>General</c:formatCode>
                <c:ptCount val="24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4.5</c:v>
                </c:pt>
                <c:pt idx="4">
                  <c:v>6</c:v>
                </c:pt>
                <c:pt idx="5">
                  <c:v>7.5</c:v>
                </c:pt>
                <c:pt idx="6">
                  <c:v>9</c:v>
                </c:pt>
                <c:pt idx="7">
                  <c:v>10.5</c:v>
                </c:pt>
                <c:pt idx="8">
                  <c:v>12</c:v>
                </c:pt>
                <c:pt idx="9">
                  <c:v>13.5</c:v>
                </c:pt>
                <c:pt idx="10">
                  <c:v>15</c:v>
                </c:pt>
                <c:pt idx="11">
                  <c:v>16.5</c:v>
                </c:pt>
                <c:pt idx="12">
                  <c:v>18</c:v>
                </c:pt>
                <c:pt idx="13">
                  <c:v>19.5</c:v>
                </c:pt>
                <c:pt idx="14">
                  <c:v>21</c:v>
                </c:pt>
                <c:pt idx="15">
                  <c:v>22.5</c:v>
                </c:pt>
                <c:pt idx="16">
                  <c:v>24</c:v>
                </c:pt>
                <c:pt idx="17">
                  <c:v>25.5</c:v>
                </c:pt>
                <c:pt idx="18">
                  <c:v>27</c:v>
                </c:pt>
                <c:pt idx="19">
                  <c:v>28.5</c:v>
                </c:pt>
                <c:pt idx="20">
                  <c:v>30</c:v>
                </c:pt>
                <c:pt idx="21">
                  <c:v>31.5</c:v>
                </c:pt>
                <c:pt idx="22">
                  <c:v>33</c:v>
                </c:pt>
                <c:pt idx="23">
                  <c:v>34.5</c:v>
                </c:pt>
              </c:numCache>
            </c:numRef>
          </c:cat>
          <c:val>
            <c:numRef>
              <c:f>'Задание 2'!$H$58:$H$81</c:f>
              <c:numCache>
                <c:formatCode>General</c:formatCode>
                <c:ptCount val="24"/>
                <c:pt idx="0">
                  <c:v>25</c:v>
                </c:pt>
                <c:pt idx="1">
                  <c:v>24.951000000000001</c:v>
                </c:pt>
                <c:pt idx="2">
                  <c:v>24.803999999999998</c:v>
                </c:pt>
                <c:pt idx="3">
                  <c:v>24.559000000000001</c:v>
                </c:pt>
                <c:pt idx="4">
                  <c:v>24.216000000000001</c:v>
                </c:pt>
                <c:pt idx="5">
                  <c:v>23.774999999999999</c:v>
                </c:pt>
                <c:pt idx="6">
                  <c:v>23.236000000000001</c:v>
                </c:pt>
                <c:pt idx="7">
                  <c:v>22.599</c:v>
                </c:pt>
                <c:pt idx="8">
                  <c:v>21.863999999999997</c:v>
                </c:pt>
                <c:pt idx="9">
                  <c:v>21.030999999999999</c:v>
                </c:pt>
                <c:pt idx="10">
                  <c:v>20.100000000000001</c:v>
                </c:pt>
                <c:pt idx="11">
                  <c:v>19.070999999999998</c:v>
                </c:pt>
                <c:pt idx="12">
                  <c:v>17.943999999999999</c:v>
                </c:pt>
                <c:pt idx="13">
                  <c:v>16.719000000000001</c:v>
                </c:pt>
                <c:pt idx="14">
                  <c:v>15.396000000000001</c:v>
                </c:pt>
                <c:pt idx="15">
                  <c:v>13.975</c:v>
                </c:pt>
                <c:pt idx="16">
                  <c:v>12.455999999999996</c:v>
                </c:pt>
                <c:pt idx="17">
                  <c:v>10.839</c:v>
                </c:pt>
                <c:pt idx="18">
                  <c:v>9.123999999999997</c:v>
                </c:pt>
                <c:pt idx="19">
                  <c:v>7.3109999999999999</c:v>
                </c:pt>
                <c:pt idx="20">
                  <c:v>5.3999999999999986</c:v>
                </c:pt>
                <c:pt idx="21">
                  <c:v>3.3909999999999982</c:v>
                </c:pt>
                <c:pt idx="22">
                  <c:v>1.2839999999999954</c:v>
                </c:pt>
                <c:pt idx="23">
                  <c:v>-0.92099999999999937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D6-4995-8067-B236B2BB7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551184"/>
        <c:axId val="342996736"/>
      </c:lineChart>
      <c:catAx>
        <c:axId val="5215511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РАССТОЯНИЕ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2996736"/>
        <c:crosses val="autoZero"/>
        <c:auto val="1"/>
        <c:lblAlgn val="ctr"/>
        <c:lblOffset val="100"/>
        <c:noMultiLvlLbl val="0"/>
      </c:catAx>
      <c:valAx>
        <c:axId val="3429967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ВЫСОТА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155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cap="none" baseline="0">
                <a:solidFill>
                  <a:sysClr val="window" lastClr="FFFFFF">
                    <a:lumMod val="8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400" b="1" i="0" baseline="0">
                <a:effectLst/>
              </a:rPr>
              <a:t>Дальность полёта горизонтально брошенного тела при скорости 30 м/с</a:t>
            </a:r>
            <a:endParaRPr lang="ru-RU" sz="1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cap="none" baseline="0">
              <a:solidFill>
                <a:sysClr val="window" lastClr="FFFFFF">
                  <a:lumMod val="8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'Задание 2'!$D$59</c:f>
              <c:strCache>
                <c:ptCount val="1"/>
                <c:pt idx="0">
                  <c:v>30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2'!$J$58:$J$81</c:f>
              <c:numCache>
                <c:formatCode>General</c:formatCode>
                <c:ptCount val="24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</c:numCache>
            </c:numRef>
          </c:cat>
          <c:val>
            <c:numRef>
              <c:f>'Задание 2'!$K$58:$K$81</c:f>
              <c:numCache>
                <c:formatCode>General</c:formatCode>
                <c:ptCount val="24"/>
                <c:pt idx="0">
                  <c:v>25</c:v>
                </c:pt>
                <c:pt idx="1">
                  <c:v>24.951000000000001</c:v>
                </c:pt>
                <c:pt idx="2">
                  <c:v>24.803999999999998</c:v>
                </c:pt>
                <c:pt idx="3">
                  <c:v>24.559000000000001</c:v>
                </c:pt>
                <c:pt idx="4">
                  <c:v>24.216000000000001</c:v>
                </c:pt>
                <c:pt idx="5">
                  <c:v>23.774999999999999</c:v>
                </c:pt>
                <c:pt idx="6">
                  <c:v>23.236000000000001</c:v>
                </c:pt>
                <c:pt idx="7">
                  <c:v>22.599</c:v>
                </c:pt>
                <c:pt idx="8">
                  <c:v>21.863999999999997</c:v>
                </c:pt>
                <c:pt idx="9">
                  <c:v>21.030999999999999</c:v>
                </c:pt>
                <c:pt idx="10">
                  <c:v>20.100000000000001</c:v>
                </c:pt>
                <c:pt idx="11">
                  <c:v>19.070999999999998</c:v>
                </c:pt>
                <c:pt idx="12">
                  <c:v>17.943999999999999</c:v>
                </c:pt>
                <c:pt idx="13">
                  <c:v>16.719000000000001</c:v>
                </c:pt>
                <c:pt idx="14">
                  <c:v>15.396000000000001</c:v>
                </c:pt>
                <c:pt idx="15">
                  <c:v>13.975</c:v>
                </c:pt>
                <c:pt idx="16">
                  <c:v>12.455999999999996</c:v>
                </c:pt>
                <c:pt idx="17">
                  <c:v>10.839</c:v>
                </c:pt>
                <c:pt idx="18">
                  <c:v>9.123999999999997</c:v>
                </c:pt>
                <c:pt idx="19">
                  <c:v>7.3109999999999999</c:v>
                </c:pt>
                <c:pt idx="20">
                  <c:v>5.3999999999999986</c:v>
                </c:pt>
                <c:pt idx="21">
                  <c:v>3.3909999999999982</c:v>
                </c:pt>
                <c:pt idx="22">
                  <c:v>1.2839999999999954</c:v>
                </c:pt>
                <c:pt idx="23">
                  <c:v>-0.92099999999999937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3-44BA-B2C8-EA7702C01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7243632"/>
        <c:axId val="517241392"/>
      </c:lineChart>
      <c:catAx>
        <c:axId val="5172436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РАССТОЯНИЕ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7241392"/>
        <c:crosses val="autoZero"/>
        <c:auto val="1"/>
        <c:lblAlgn val="ctr"/>
        <c:lblOffset val="100"/>
        <c:noMultiLvlLbl val="0"/>
      </c:catAx>
      <c:valAx>
        <c:axId val="5172413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ВЫСОТА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724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1" i="0" baseline="0">
                <a:effectLst/>
              </a:rPr>
              <a:t>Дальность полёта горизонтально брошенного тела при скорости 50 м/с</a:t>
            </a:r>
            <a:endParaRPr lang="ru-RU" sz="14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'Задание 2'!$D$60</c:f>
              <c:strCache>
                <c:ptCount val="1"/>
                <c:pt idx="0">
                  <c:v>50</c:v>
                </c:pt>
              </c:strCache>
            </c:strRef>
          </c:tx>
          <c:spPr>
            <a:ln w="22225" cap="rnd">
              <a:solidFill>
                <a:schemeClr val="accent2">
                  <a:lumMod val="75000"/>
                </a:schemeClr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2'!$M$58:$M$81</c:f>
              <c:numCache>
                <c:formatCode>General</c:formatCode>
                <c:ptCount val="24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55.000000000000007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110.00000000000001</c:v>
                </c:pt>
                <c:pt idx="23">
                  <c:v>114.99999999999999</c:v>
                </c:pt>
              </c:numCache>
            </c:numRef>
          </c:cat>
          <c:val>
            <c:numRef>
              <c:f>'Задание 2'!$N$58:$N$81</c:f>
              <c:numCache>
                <c:formatCode>General</c:formatCode>
                <c:ptCount val="24"/>
                <c:pt idx="0">
                  <c:v>25</c:v>
                </c:pt>
                <c:pt idx="1">
                  <c:v>24.951000000000001</c:v>
                </c:pt>
                <c:pt idx="2">
                  <c:v>24.803999999999998</c:v>
                </c:pt>
                <c:pt idx="3">
                  <c:v>24.559000000000001</c:v>
                </c:pt>
                <c:pt idx="4">
                  <c:v>24.216000000000001</c:v>
                </c:pt>
                <c:pt idx="5">
                  <c:v>23.774999999999999</c:v>
                </c:pt>
                <c:pt idx="6">
                  <c:v>23.236000000000001</c:v>
                </c:pt>
                <c:pt idx="7">
                  <c:v>22.599</c:v>
                </c:pt>
                <c:pt idx="8">
                  <c:v>21.863999999999997</c:v>
                </c:pt>
                <c:pt idx="9">
                  <c:v>21.030999999999999</c:v>
                </c:pt>
                <c:pt idx="10">
                  <c:v>20.100000000000001</c:v>
                </c:pt>
                <c:pt idx="11">
                  <c:v>19.070999999999998</c:v>
                </c:pt>
                <c:pt idx="12">
                  <c:v>17.943999999999999</c:v>
                </c:pt>
                <c:pt idx="13">
                  <c:v>16.719000000000001</c:v>
                </c:pt>
                <c:pt idx="14">
                  <c:v>15.396000000000001</c:v>
                </c:pt>
                <c:pt idx="15">
                  <c:v>13.975</c:v>
                </c:pt>
                <c:pt idx="16">
                  <c:v>12.455999999999996</c:v>
                </c:pt>
                <c:pt idx="17">
                  <c:v>10.839</c:v>
                </c:pt>
                <c:pt idx="18">
                  <c:v>9.123999999999997</c:v>
                </c:pt>
                <c:pt idx="19">
                  <c:v>7.3109999999999999</c:v>
                </c:pt>
                <c:pt idx="20">
                  <c:v>5.3999999999999986</c:v>
                </c:pt>
                <c:pt idx="21">
                  <c:v>3.3909999999999982</c:v>
                </c:pt>
                <c:pt idx="22">
                  <c:v>1.2839999999999954</c:v>
                </c:pt>
                <c:pt idx="23">
                  <c:v>-0.92099999999999937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4B-4CA0-B1BC-0C40A05D1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548384"/>
        <c:axId val="342999536"/>
      </c:lineChart>
      <c:catAx>
        <c:axId val="5215483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РАССТОЯНИЕ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2999536"/>
        <c:crosses val="autoZero"/>
        <c:auto val="1"/>
        <c:lblAlgn val="ctr"/>
        <c:lblOffset val="100"/>
        <c:noMultiLvlLbl val="0"/>
      </c:catAx>
      <c:valAx>
        <c:axId val="342999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ВЫСОТА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154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0E162-9A78-4170-AF36-78E66D62D646}" type="datetimeFigureOut">
              <a:rPr lang="ru-RU"/>
              <a:t>11.01.2016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3E05B-225C-4016-8B5C-22968556342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E05B-225C-4016-8B5C-22968556342E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E05B-225C-4016-8B5C-22968556342E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9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E05B-225C-4016-8B5C-22968556342E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4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E05B-225C-4016-8B5C-22968556342E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1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8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98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9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0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30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30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6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32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80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1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5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CA54-B1FE-49A2-B408-5B187601769C}" type="datetimeFigureOut">
              <a:rPr lang="ru-RU" smtClean="0"/>
              <a:t>11.01.2016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139297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Georgia" panose="02040502050405020303" pitchFamily="18" charset="0"/>
              </a:rPr>
              <a:t>Российский государственный педагогический университет им. А. И. Герцена</a:t>
            </a:r>
            <a:endParaRPr lang="ru-RU" sz="3600" dirty="0"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18533" y="2718861"/>
            <a:ext cx="12192000" cy="514773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Экзаменационная работа по дисциплине ИТ в физике</a:t>
            </a:r>
          </a:p>
          <a:p>
            <a:r>
              <a:rPr lang="ru-RU" dirty="0" smtClean="0">
                <a:latin typeface="Georgia" panose="02040502050405020303" pitchFamily="18" charset="0"/>
              </a:rPr>
              <a:t> </a:t>
            </a:r>
          </a:p>
          <a:p>
            <a:r>
              <a:rPr lang="ru-RU" dirty="0" smtClean="0">
                <a:latin typeface="Georgia" panose="02040502050405020303" pitchFamily="18" charset="0"/>
              </a:rPr>
              <a:t>Выполнила студентка 1 курса ИВТ</a:t>
            </a:r>
          </a:p>
          <a:p>
            <a:r>
              <a:rPr lang="ru-RU" dirty="0" smtClean="0">
                <a:latin typeface="Georgia" panose="02040502050405020303" pitchFamily="18" charset="0"/>
              </a:rPr>
              <a:t>Волкова Аня</a:t>
            </a:r>
          </a:p>
          <a:p>
            <a:endParaRPr lang="ru-RU" dirty="0" smtClean="0">
              <a:latin typeface="Georgia" panose="02040502050405020303" pitchFamily="18" charset="0"/>
            </a:endParaRPr>
          </a:p>
          <a:p>
            <a:r>
              <a:rPr lang="ru-RU" dirty="0" smtClean="0">
                <a:latin typeface="Georgia" panose="02040502050405020303" pitchFamily="18" charset="0"/>
              </a:rPr>
              <a:t>Преподаватели: Власова Е. З.,</a:t>
            </a:r>
          </a:p>
          <a:p>
            <a:r>
              <a:rPr lang="ru-RU" dirty="0" smtClean="0">
                <a:latin typeface="Georgia" panose="02040502050405020303" pitchFamily="18" charset="0"/>
              </a:rPr>
              <a:t>  Гончарова С. В.</a:t>
            </a:r>
          </a:p>
          <a:p>
            <a:endParaRPr lang="ru-RU" dirty="0" smtClean="0">
              <a:latin typeface="Georgia" panose="02040502050405020303" pitchFamily="18" charset="0"/>
            </a:endParaRPr>
          </a:p>
          <a:p>
            <a:r>
              <a:rPr lang="ru-RU" dirty="0" smtClean="0">
                <a:latin typeface="Georgia" panose="02040502050405020303" pitchFamily="18" charset="0"/>
              </a:rPr>
              <a:t>11.01.2016 г.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://ict.herzen.spb.ru/wp-content/uploads/2013/02/mockup-forstaf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67" y="98689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Georgia" panose="02040502050405020303" pitchFamily="18" charset="0"/>
              </a:rPr>
              <a:t>Вывод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668" y="1888621"/>
            <a:ext cx="10656606" cy="428834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Georgia" panose="02040502050405020303" pitchFamily="18" charset="0"/>
              </a:rPr>
              <a:t>На основании результатов эксперимента можно сделать вывод, что дальность полёта тела брошенного горизонтально, зависит от начальной скорости и высоты. Чем больше начальная скорость и высота, тем дальше летит тело.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Georgia" panose="020405020504050203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3613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Georgia" panose="02040502050405020303" pitchFamily="18" charset="0"/>
              </a:rPr>
              <a:t>Тема экзаменационной работы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9866" y="21109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Изучение движения тела, брошенного горизонтально</a:t>
            </a:r>
            <a:endParaRPr lang="ru-RU" dirty="0"/>
          </a:p>
        </p:txBody>
      </p:sp>
      <p:pic>
        <p:nvPicPr>
          <p:cNvPr id="2050" name="Picture 2" descr="http://fizmat.by/pic/PHYS/page54/im5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77" y="3230876"/>
            <a:ext cx="5396435" cy="237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Georgia" panose="02040502050405020303" pitchFamily="18" charset="0"/>
              </a:rPr>
              <a:t>Цель экзаменационной работы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04" y="1425249"/>
            <a:ext cx="10929359" cy="51977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Georgia" panose="02040502050405020303" pitchFamily="18" charset="0"/>
              </a:rPr>
              <a:t>Найти время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i="1" dirty="0">
                <a:latin typeface="Georgia" panose="02040502050405020303" pitchFamily="18" charset="0"/>
              </a:rPr>
              <a:t>t</a:t>
            </a:r>
            <a:r>
              <a:rPr lang="ru-RU" dirty="0">
                <a:latin typeface="Georgia" panose="02040502050405020303" pitchFamily="18" charset="0"/>
              </a:rPr>
              <a:t>, которое камень был в движении, скорость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i="1" dirty="0">
                <a:latin typeface="Georgia" panose="02040502050405020303" pitchFamily="18" charset="0"/>
              </a:rPr>
              <a:t>V</a:t>
            </a:r>
            <a:r>
              <a:rPr lang="ru-RU" dirty="0">
                <a:latin typeface="Georgia" panose="02040502050405020303" pitchFamily="18" charset="0"/>
              </a:rPr>
              <a:t> падения камня, расстояние </a:t>
            </a:r>
            <a:r>
              <a:rPr lang="en-US" i="1" dirty="0">
                <a:latin typeface="Georgia" panose="02040502050405020303" pitchFamily="18" charset="0"/>
              </a:rPr>
              <a:t>l</a:t>
            </a:r>
            <a:r>
              <a:rPr lang="ru-RU" dirty="0">
                <a:latin typeface="Georgia" panose="02040502050405020303" pitchFamily="18" charset="0"/>
              </a:rPr>
              <a:t> , которое он пролетел, угол </a:t>
            </a:r>
            <a:r>
              <a:rPr lang="el-GR" i="1" dirty="0">
                <a:latin typeface="Georgia" panose="02040502050405020303" pitchFamily="18" charset="0"/>
              </a:rPr>
              <a:t>φ, </a:t>
            </a:r>
            <a:r>
              <a:rPr lang="el-GR" dirty="0">
                <a:latin typeface="Georgia" panose="02040502050405020303" pitchFamily="18" charset="0"/>
              </a:rPr>
              <a:t> который сотавляет траектория камня с горизонтом в точке его падения на землю.</a:t>
            </a:r>
            <a:endParaRPr lang="ru-RU" dirty="0">
              <a:latin typeface="Georgia" panose="02040502050405020303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Georgia" panose="02040502050405020303" pitchFamily="18" charset="0"/>
              </a:rPr>
              <a:t>Построить график траектории движения камня, брошенного горизонтально.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Georgia" panose="02040502050405020303" pitchFamily="18" charset="0"/>
              </a:rPr>
              <a:t>Найти зависимость дальности полёта камня, брошенного горизонтально от высоты и скорости.</a:t>
            </a:r>
          </a:p>
        </p:txBody>
      </p:sp>
    </p:spTree>
    <p:extLst>
      <p:ext uri="{BB962C8B-B14F-4D97-AF65-F5344CB8AC3E}">
        <p14:creationId xmlns:p14="http://schemas.microsoft.com/office/powerpoint/2010/main" val="33513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931" y="-84667"/>
            <a:ext cx="11938001" cy="93133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Georgia" panose="02040502050405020303" pitchFamily="18" charset="0"/>
              </a:rPr>
              <a:t>Постановка задачи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3999" y="931333"/>
            <a:ext cx="11717867" cy="5740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Georgia" panose="02040502050405020303" pitchFamily="18" charset="0"/>
              </a:rPr>
              <a:t>С башни высотой </a:t>
            </a:r>
            <a:r>
              <a:rPr lang="en-US" i="1" dirty="0">
                <a:latin typeface="Georgia" panose="02040502050405020303" pitchFamily="18" charset="0"/>
              </a:rPr>
              <a:t>h</a:t>
            </a:r>
            <a:r>
              <a:rPr lang="ru-RU" dirty="0">
                <a:latin typeface="Georgia" panose="02040502050405020303" pitchFamily="18" charset="0"/>
              </a:rPr>
              <a:t> = 25 м горизонтально брошен камень со скоростью </a:t>
            </a:r>
            <a:r>
              <a:rPr lang="ru-RU" i="1" dirty="0">
                <a:latin typeface="Georgia" panose="02040502050405020303" pitchFamily="18" charset="0"/>
              </a:rPr>
              <a:t>ν</a:t>
            </a:r>
            <a:r>
              <a:rPr lang="en-US" i="1" baseline="-25000" dirty="0">
                <a:latin typeface="Georgia" panose="02040502050405020303" pitchFamily="18" charset="0"/>
              </a:rPr>
              <a:t>x</a:t>
            </a:r>
            <a:r>
              <a:rPr lang="en-US" baseline="-25000" dirty="0">
                <a:latin typeface="Georgia" panose="02040502050405020303" pitchFamily="18" charset="0"/>
              </a:rPr>
              <a:t> </a:t>
            </a:r>
            <a:r>
              <a:rPr lang="ru-RU" dirty="0">
                <a:latin typeface="Georgia" panose="02040502050405020303" pitchFamily="18" charset="0"/>
              </a:rPr>
              <a:t>= 15 м/с. Какое время </a:t>
            </a:r>
            <a:r>
              <a:rPr lang="en-US" i="1" dirty="0">
                <a:latin typeface="Georgia" panose="02040502050405020303" pitchFamily="18" charset="0"/>
              </a:rPr>
              <a:t>t</a:t>
            </a:r>
            <a:r>
              <a:rPr lang="ru-RU" dirty="0">
                <a:latin typeface="Georgia" panose="02040502050405020303" pitchFamily="18" charset="0"/>
              </a:rPr>
              <a:t> камень будет в движении? На каком расстоянии </a:t>
            </a:r>
            <a:r>
              <a:rPr lang="en-US" i="1" dirty="0">
                <a:latin typeface="Georgia" panose="02040502050405020303" pitchFamily="18" charset="0"/>
              </a:rPr>
              <a:t>l</a:t>
            </a:r>
            <a:r>
              <a:rPr lang="ru-RU" dirty="0">
                <a:latin typeface="Georgia" panose="02040502050405020303" pitchFamily="18" charset="0"/>
              </a:rPr>
              <a:t> от основания башни он упадёт на землю? С какой скоростью </a:t>
            </a:r>
            <a:r>
              <a:rPr lang="ru-RU" i="1" dirty="0">
                <a:latin typeface="Georgia" panose="02040502050405020303" pitchFamily="18" charset="0"/>
              </a:rPr>
              <a:t>ν</a:t>
            </a:r>
            <a:r>
              <a:rPr lang="ru-RU" dirty="0">
                <a:latin typeface="Georgia" panose="02040502050405020303" pitchFamily="18" charset="0"/>
              </a:rPr>
              <a:t> он упадёт на землю? Какой угол </a:t>
            </a:r>
            <a:r>
              <a:rPr lang="ru-RU" i="1" dirty="0">
                <a:latin typeface="Georgia" panose="02040502050405020303" pitchFamily="18" charset="0"/>
              </a:rPr>
              <a:t>φ</a:t>
            </a:r>
            <a:r>
              <a:rPr lang="ru-RU" dirty="0">
                <a:latin typeface="Georgia" panose="02040502050405020303" pitchFamily="18" charset="0"/>
              </a:rPr>
              <a:t> составит траектория камня с горизонтом в точке его падения на землю? </a:t>
            </a:r>
            <a:r>
              <a:rPr lang="ru-RU" dirty="0" smtClean="0">
                <a:latin typeface="Georgia" panose="02040502050405020303" pitchFamily="18" charset="0"/>
              </a:rPr>
              <a:t>Построить график </a:t>
            </a:r>
            <a:r>
              <a:rPr lang="ru-RU" dirty="0">
                <a:latin typeface="Georgia" panose="02040502050405020303" pitchFamily="18" charset="0"/>
              </a:rPr>
              <a:t>траектории движения камня. Найти зависимость дальности полёта горизонтально брошенного камня от высоты и </a:t>
            </a:r>
            <a:r>
              <a:rPr lang="ru-RU" dirty="0" smtClean="0">
                <a:latin typeface="Georgia" panose="02040502050405020303" pitchFamily="18" charset="0"/>
              </a:rPr>
              <a:t>скорости. Решить задачу средствами электронных таблиц.</a:t>
            </a:r>
            <a:endParaRPr lang="ru-RU" dirty="0">
              <a:latin typeface="Georgia" panose="02040502050405020303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5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600074"/>
                <a:ext cx="11989750" cy="62579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1) </m:t>
                    </m:r>
                    <m:acc>
                      <m:accPr>
                        <m:chr m:val="⃗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</m:acc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ru-RU" sz="180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ru-RU" sz="1800" dirty="0" smtClean="0"/>
                  <a:t> – скорость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1800" dirty="0" smtClean="0"/>
                  <a:t> – перемещение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ν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180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ru-RU" sz="1800" dirty="0" smtClean="0"/>
                  <a:t> – скорость камня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180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18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ru-RU" sz="1800">
                        <a:latin typeface="Cambria Math" panose="02040503050406030204" pitchFamily="18" charset="0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ru-RU" sz="180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ru-RU" sz="1800" dirty="0" smtClean="0"/>
                  <a:t> – начальная скорость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5)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l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g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 smtClean="0"/>
                  <a:t>– перемещение в горизонтальной плоскости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6)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g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g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1800" dirty="0" smtClean="0"/>
                  <a:t> – перемещение в вертикальной плоскости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 </a:t>
                </a:r>
                <a:r>
                  <a:rPr lang="en-US" sz="1800" dirty="0" smtClean="0"/>
                  <a:t>7)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180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g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1800" dirty="0" smtClean="0"/>
                  <a:t> – высота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8)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g</m:t>
                            </m:r>
                          </m:den>
                        </m:f>
                      </m:e>
                    </m:rad>
                  </m:oMath>
                </a14:m>
                <a:r>
                  <a:rPr lang="ru-RU" sz="1800" dirty="0" smtClean="0"/>
                  <a:t> – время 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9)</m:t>
                    </m:r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l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 smtClean="0"/>
                  <a:t>– расстояние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10)</a:t>
                </a:r>
                <a:r>
                  <a:rPr lang="ru-RU" sz="18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ν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180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180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g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ru-RU" sz="1800" dirty="0" smtClean="0"/>
                  <a:t> – скорость камня</a:t>
                </a:r>
              </a:p>
              <a:p>
                <a:pPr marL="0" indent="0">
                  <a:buNone/>
                </a:pPr>
                <a:r>
                  <a:rPr lang="en-US" sz="1800" baseline="-25000" dirty="0" smtClean="0"/>
                  <a:t>11)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1800" i="1" baseline="-2500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aseline="-25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func>
                    <m:r>
                      <a:rPr lang="ru-RU" sz="1800" i="1" baseline="-250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 baseline="-25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𝜈</m:t>
                        </m:r>
                      </m:den>
                    </m:f>
                    <m:r>
                      <a:rPr lang="ru-RU" sz="1800" i="1" baseline="-250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 baseline="-25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 baseline="-2500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 baseline="-2500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 baseline="-2500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i="1" baseline="-25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ru-RU" sz="1800" dirty="0" smtClean="0"/>
                  <a:t>   </a:t>
                </a:r>
                <a:r>
                  <a:rPr lang="en-US" sz="1800" dirty="0" smtClean="0"/>
                  <a:t> 12)</a:t>
                </a:r>
                <a:r>
                  <a:rPr lang="ru-RU" sz="18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1800" i="1" baseline="-2500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1800" i="1" baseline="-25000">
                        <a:latin typeface="Cambria Math" panose="02040503050406030204" pitchFamily="18" charset="0"/>
                      </a:rPr>
                      <m:t>𝑎𝑟𝑐𝑐𝑜𝑠</m:t>
                    </m:r>
                    <m:r>
                      <a:rPr lang="en-US" sz="1800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ru-RU" sz="1800" dirty="0" smtClean="0"/>
                  <a:t> – нахождение угла</a:t>
                </a:r>
                <a:endParaRPr lang="ru-RU" sz="18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13)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8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14) 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ru-RU" sz="1800" dirty="0" smtClean="0"/>
                  <a:t> – формулы для построения графика траектории движения</a:t>
                </a: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0074"/>
                <a:ext cx="11989750" cy="6257925"/>
              </a:xfrm>
              <a:blipFill rotWithShape="0">
                <a:blip r:embed="rId2"/>
                <a:stretch>
                  <a:fillRect l="-407" t="-8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04333" y="0"/>
            <a:ext cx="10515600" cy="73554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Georgia" panose="02040502050405020303" pitchFamily="18" charset="0"/>
              </a:rPr>
              <a:t>Математическая модель</a:t>
            </a:r>
            <a:endParaRPr lang="ru-RU" sz="4000" dirty="0">
              <a:latin typeface="Georgia" panose="02040502050405020303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81" y="674227"/>
            <a:ext cx="4111489" cy="33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0" y="355601"/>
                <a:ext cx="7755467" cy="4155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ru-RU" sz="2400" dirty="0" smtClean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Вычисления: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2∗25</m:t>
                            </m:r>
                          </m:num>
                          <m:den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9.8</m:t>
                            </m:r>
                          </m:den>
                        </m:f>
                      </m:e>
                    </m:rad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≈2.26 (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=15∗2.26=33.88 (м)</m:t>
                    </m:r>
                  </m:oMath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𝜐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25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(9.8∗2.26)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225+490.53</m:t>
                        </m:r>
                      </m:e>
                    </m:rad>
                  </m:oMath>
                </a14:m>
                <a:r>
                  <a:rPr lang="en-US" sz="2400" i="1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2400" i="1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≈26.74 (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м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с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15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26.74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≈0.56 </m:t>
                    </m:r>
                  </m:oMath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𝑎𝑟𝑐</m:t>
                        </m:r>
                        <m:r>
                          <m:rPr>
                            <m:sty m:val="p"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≈56 (град)</m:t>
                    </m:r>
                  </m:oMath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5601"/>
                <a:ext cx="7755467" cy="4155753"/>
              </a:xfrm>
              <a:prstGeom prst="rect">
                <a:avLst/>
              </a:prstGeom>
              <a:blipFill rotWithShape="0">
                <a:blip r:embed="rId2"/>
                <a:stretch>
                  <a:fillRect l="-1179" t="-587" b="-2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13" y="0"/>
            <a:ext cx="4923693" cy="6858000"/>
          </a:xfrm>
        </p:spPr>
      </p:pic>
    </p:spTree>
    <p:extLst>
      <p:ext uri="{BB962C8B-B14F-4D97-AF65-F5344CB8AC3E}">
        <p14:creationId xmlns:p14="http://schemas.microsoft.com/office/powerpoint/2010/main" val="28112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70636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39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75037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35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301869"/>
              </p:ext>
            </p:extLst>
          </p:nvPr>
        </p:nvGraphicFramePr>
        <p:xfrm>
          <a:off x="0" y="0"/>
          <a:ext cx="5977467" cy="343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376126"/>
              </p:ext>
            </p:extLst>
          </p:nvPr>
        </p:nvGraphicFramePr>
        <p:xfrm>
          <a:off x="5977467" y="0"/>
          <a:ext cx="6214533" cy="343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045321"/>
              </p:ext>
            </p:extLst>
          </p:nvPr>
        </p:nvGraphicFramePr>
        <p:xfrm>
          <a:off x="0" y="3437468"/>
          <a:ext cx="12192000" cy="3420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973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283</Words>
  <Application>Microsoft Office PowerPoint</Application>
  <PresentationFormat>Широкоэкранный</PresentationFormat>
  <Paragraphs>53</Paragraphs>
  <Slides>10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Российский государственный педагогический университет им. А. И. Герцена</vt:lpstr>
      <vt:lpstr>Тема экзаменационной работы</vt:lpstr>
      <vt:lpstr>Цель экзаменационной работы</vt:lpstr>
      <vt:lpstr>Постановка задачи</vt:lpstr>
      <vt:lpstr>Математическая модель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государственный педагогический университет им. А. И. Герцена</dc:title>
  <dc:creator>Anna_Banana</dc:creator>
  <cp:lastModifiedBy>Anna_Banana</cp:lastModifiedBy>
  <cp:revision>31</cp:revision>
  <dcterms:created xsi:type="dcterms:W3CDTF">2016-01-10T13:25:20Z</dcterms:created>
  <dcterms:modified xsi:type="dcterms:W3CDTF">2016-01-11T09:37:25Z</dcterms:modified>
</cp:coreProperties>
</file>