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Nuni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8c668831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8c668831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8c668831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8c668831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8c6688312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8c6688312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8c668831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8c668831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8c66883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8c66883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8c668831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8c668831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8c668831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8c668831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8c668831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8c668831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8c668831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8c668831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8c668831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8c668831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8c668831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8c668831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8c668831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8c668831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sl.ru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benran.ru/%D1%8A" TargetMode="External"/><Relationship Id="rId5" Type="http://schemas.openxmlformats.org/officeDocument/2006/relationships/hyperlink" Target="http://www.spsl.nsc.ru/o-biblioteke/" TargetMode="External"/><Relationship Id="rId4" Type="http://schemas.openxmlformats.org/officeDocument/2006/relationships/hyperlink" Target="http://inion.ru/library/about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pbu.ru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atalogv1.cntb-sa.ru/" TargetMode="External"/><Relationship Id="rId5" Type="http://schemas.openxmlformats.org/officeDocument/2006/relationships/hyperlink" Target="http://www.scsml.rssi.ru/" TargetMode="External"/><Relationship Id="rId4" Type="http://schemas.openxmlformats.org/officeDocument/2006/relationships/hyperlink" Target="http://www.cnshb.r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liart.ru/ru/" TargetMode="External"/><Relationship Id="rId3" Type="http://schemas.openxmlformats.org/officeDocument/2006/relationships/hyperlink" Target="https://www.rsl.ru/" TargetMode="External"/><Relationship Id="rId7" Type="http://schemas.openxmlformats.org/officeDocument/2006/relationships/hyperlink" Target="http://filial.shpl.ru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hpl.ru/" TargetMode="External"/><Relationship Id="rId11" Type="http://schemas.openxmlformats.org/officeDocument/2006/relationships/hyperlink" Target="http://www.rgbs.ru/" TargetMode="External"/><Relationship Id="rId5" Type="http://schemas.openxmlformats.org/officeDocument/2006/relationships/hyperlink" Target="https://libfl.ru/" TargetMode="External"/><Relationship Id="rId10" Type="http://schemas.openxmlformats.org/officeDocument/2006/relationships/hyperlink" Target="https://rgdb.ru/" TargetMode="External"/><Relationship Id="rId4" Type="http://schemas.openxmlformats.org/officeDocument/2006/relationships/hyperlink" Target="http://nlr.ru/" TargetMode="External"/><Relationship Id="rId9" Type="http://schemas.openxmlformats.org/officeDocument/2006/relationships/hyperlink" Target="http://www.rgub.ru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Библиотечная сеть РФ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Волкова Анна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 курс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ИВТ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body" idx="1"/>
          </p:nvPr>
        </p:nvSpPr>
        <p:spPr>
          <a:xfrm>
            <a:off x="839600" y="945450"/>
            <a:ext cx="7485300" cy="34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highlight>
                  <a:srgbClr val="FFFFFF"/>
                </a:highlight>
              </a:rPr>
              <a:t>Ведущая библиотека региона отвечает за развитие в нем биб­лиотечного дела, она выполняет следующие основные функции:</a:t>
            </a:r>
            <a:endParaRPr>
              <a:highlight>
                <a:srgbClr val="FFFFFF"/>
              </a:highlight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ru"/>
              <a:t>сбор;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ru"/>
              <a:t>хранение;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ru"/>
              <a:t>распространение документов, вышедших в регионе, и о регио­не (функция региональной памяти).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F"/>
                </a:highlight>
              </a:rPr>
              <a:t>У библиотек появляется новая функция: формирование в биб­лиотеке каталога информационных ресурсов, имеющего отсыл­ки к источникам.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body" idx="1"/>
          </p:nvPr>
        </p:nvSpPr>
        <p:spPr>
          <a:xfrm>
            <a:off x="846675" y="925350"/>
            <a:ext cx="7478100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F"/>
                </a:highlight>
              </a:rPr>
              <a:t>Среди других библиотечных систем страны необходимо назвать как одну из самых основных сеть библиотек Российской ака­демии наук.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highlight>
                  <a:srgbClr val="FFFFFF"/>
                </a:highlight>
              </a:rPr>
              <a:t>Она включает в себя 375 библиотек.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highlight>
                  <a:srgbClr val="FFFFFF"/>
                </a:highlight>
              </a:rPr>
              <a:t>Из них крупнейшими наряду с </a:t>
            </a:r>
            <a:r>
              <a:rPr lang="ru" u="sng">
                <a:highlight>
                  <a:srgbClr val="FFFFFF"/>
                </a:highlight>
                <a:hlinkClick r:id="rId3"/>
              </a:rPr>
              <a:t>Библиотекой РАН</a:t>
            </a:r>
            <a:r>
              <a:rPr lang="ru">
                <a:highlight>
                  <a:srgbClr val="FFFFFF"/>
                </a:highlight>
              </a:rPr>
              <a:t> (фонд — более 20,5 млн ед. хр.) являются:</a:t>
            </a:r>
            <a:endParaRPr>
              <a:highlight>
                <a:srgbClr val="FFFFFF"/>
              </a:highlight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Библиотека Института научной информации по общественным наукам </a:t>
            </a:r>
            <a:r>
              <a:rPr lang="ru">
                <a:highlight>
                  <a:srgbClr val="FFFFFF"/>
                </a:highlight>
              </a:rPr>
              <a:t>(ИНИОН, фонд — 12 млн ед. хр.);</a:t>
            </a:r>
            <a:endParaRPr>
              <a:highlight>
                <a:srgbClr val="FFFFFF"/>
              </a:highlight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u="sng">
                <a:highlight>
                  <a:srgbClr val="FFFFFF"/>
                </a:highlight>
                <a:hlinkClick r:id="rId5"/>
              </a:rPr>
              <a:t>Государственная публичная научно-техническая библиотека Сибирского отделения Российской академии наук</a:t>
            </a:r>
            <a:r>
              <a:rPr lang="ru">
                <a:highlight>
                  <a:srgbClr val="FFFFFF"/>
                </a:highlight>
              </a:rPr>
              <a:t> (ГПНТБ СО РАН) в Новосибирске (14.5 млн ед. хр.);</a:t>
            </a:r>
            <a:endParaRPr>
              <a:highlight>
                <a:srgbClr val="FFFFFF"/>
              </a:highlight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u="sng">
                <a:highlight>
                  <a:srgbClr val="FFFFFF"/>
                </a:highlight>
                <a:hlinkClick r:id="rId6"/>
              </a:rPr>
              <a:t>Библиотека по естественным наукам</a:t>
            </a:r>
            <a:r>
              <a:rPr lang="ru">
                <a:highlight>
                  <a:srgbClr val="FFFFFF"/>
                </a:highlight>
              </a:rPr>
              <a:t> (БЕНРАН) в Москве (15 млн ед. хр.).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body" idx="1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highlight>
                  <a:srgbClr val="FFFFFF"/>
                </a:highlight>
              </a:rPr>
              <a:t>Особую систему образуют библиотеки высших и средних специа­льных учебных заведений.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highlight>
                  <a:srgbClr val="FFFFFF"/>
                </a:highlight>
              </a:rPr>
              <a:t>В нее входят библиотеки: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>
                <a:highlight>
                  <a:srgbClr val="FFFFFF"/>
                </a:highlight>
              </a:rPr>
              <a:t>университетов;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>
                <a:highlight>
                  <a:srgbClr val="FFFFFF"/>
                </a:highlight>
              </a:rPr>
              <a:t>академий;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>
                <a:highlight>
                  <a:srgbClr val="FFFFFF"/>
                </a:highlight>
              </a:rPr>
              <a:t>институтов;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>
                <a:highlight>
                  <a:srgbClr val="FFFFFF"/>
                </a:highlight>
              </a:rPr>
              <a:t>колледжей.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Библиотеки сферы общего образования</a:t>
            </a:r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3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F"/>
                </a:highlight>
              </a:rPr>
              <a:t>Систему библиотек сферы общего образования возглавляет </a:t>
            </a:r>
            <a:r>
              <a:rPr lang="ru" u="sng">
                <a:highlight>
                  <a:srgbClr val="FFFFFF"/>
                </a:highlight>
                <a:hlinkClick r:id="rId3"/>
              </a:rPr>
              <a:t>Го­сударственная научно-педагогическая библиотека им. К.Д. Ушинского </a:t>
            </a:r>
            <a:r>
              <a:rPr lang="ru">
                <a:highlight>
                  <a:srgbClr val="FFFFFF"/>
                </a:highlight>
              </a:rPr>
              <a:t>(фонд — 1,7 млн ед. хр.)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highlight>
                  <a:srgbClr val="FFFFFF"/>
                </a:highlight>
              </a:rPr>
              <a:t>К крупнейшим отраслевым библиотекам относятся:</a:t>
            </a:r>
            <a:endParaRPr>
              <a:highlight>
                <a:srgbClr val="FFFFFF"/>
              </a:highlight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 u="sng">
                <a:highlight>
                  <a:srgbClr val="FFFFFF"/>
                </a:highlight>
                <a:hlinkClick r:id="rId4"/>
              </a:rPr>
              <a:t>Центральная научная сельскохозяйственная </a:t>
            </a:r>
            <a:r>
              <a:rPr lang="ru">
                <a:highlight>
                  <a:srgbClr val="FFFFFF"/>
                </a:highlight>
              </a:rPr>
              <a:t>(ЦНСХБ РАСН, фонд — более 3 млн ед. хр.);</a:t>
            </a:r>
            <a:endParaRPr>
              <a:highlight>
                <a:srgbClr val="FFFFFF"/>
              </a:highlight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u="sng">
                <a:highlight>
                  <a:srgbClr val="FFFFFF"/>
                </a:highlight>
                <a:hlinkClick r:id="rId5"/>
              </a:rPr>
              <a:t>Государственная центральная научно-медицинская</a:t>
            </a:r>
            <a:r>
              <a:rPr lang="ru">
                <a:highlight>
                  <a:srgbClr val="FFFFFF"/>
                </a:highlight>
              </a:rPr>
              <a:t> (ГЦНМБ, фонд — около 3 млн ед. хр.).</a:t>
            </a:r>
            <a:endParaRPr>
              <a:highlight>
                <a:srgbClr val="FFFFFF"/>
              </a:highlight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>
                <a:highlight>
                  <a:srgbClr val="FFFFFF"/>
                </a:highlight>
              </a:rPr>
              <a:t>Крупные центральные отраслевые библиотеки:</a:t>
            </a:r>
            <a:endParaRPr>
              <a:highlight>
                <a:srgbClr val="FFFFFF"/>
              </a:highlight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>
                <a:highlight>
                  <a:srgbClr val="FFFFFF"/>
                </a:highlight>
              </a:rPr>
              <a:t>Центральная научно-техническая железнодорожного транспор­та (фонд — более 1,5 млн ед. хр.);</a:t>
            </a:r>
            <a:endParaRPr>
              <a:highlight>
                <a:srgbClr val="FFFFFF"/>
              </a:highlight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u="sng">
                <a:highlight>
                  <a:srgbClr val="FFFFFF"/>
                </a:highlight>
                <a:hlinkClick r:id="rId6"/>
              </a:rPr>
              <a:t>Центральная научно-техническая по строительству и архитек­туре</a:t>
            </a:r>
            <a:r>
              <a:rPr lang="ru">
                <a:highlight>
                  <a:srgbClr val="FFFFFF"/>
                </a:highlight>
              </a:rPr>
              <a:t> (фонд — более 1,2 млн ед. хр.).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790225" y="987775"/>
            <a:ext cx="75345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Все библиотеки в Российской Федерации образуют</a:t>
            </a:r>
            <a:r>
              <a:rPr lang="ru" sz="1400" b="1" i="1"/>
              <a:t> библиотеч­ную сеть</a:t>
            </a:r>
            <a:r>
              <a:rPr lang="ru" sz="1400"/>
              <a:t>. Создание библиотечной сети необходимо для: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соблюдения единых стандартов ведения библиотечного дела;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осуществления межбиблиотечной коммуникации;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централизованного пополнения библиотечных фондов (через рассылку обязательных экземпляров вновь вышедших книг);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координации библиотечной деятельности.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7040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По направленности фондов различаются библиотеки</a:t>
            </a:r>
            <a:endParaRPr sz="2600"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790925" y="18354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универсальные (содержат литературу на самые различные темы);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научные (специализируются по определенному направлению);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детские и юношеские (содержат литературу, в основном, для детей и подростков);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специализированные (например, для слепых). 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Иерархия библиотек</a:t>
            </a: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федеральные публичные (самые значимые в России, их всего 9);</a:t>
            </a:r>
            <a:endParaRPr sz="1600"/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центральные субъектов РФ (статус центральной библиотеки при­сваивается ведущей универсальной библиотеке субъекта РФ);</a:t>
            </a:r>
            <a:endParaRPr sz="1600"/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иные.</a:t>
            </a:r>
            <a:endParaRPr sz="1600"/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819150" y="415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Значимые библиотеки РФ</a:t>
            </a:r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366900" y="1152475"/>
            <a:ext cx="8465400" cy="3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 u="sng">
                <a:highlight>
                  <a:srgbClr val="FFFFFF"/>
                </a:highlight>
                <a:hlinkClick r:id="rId3"/>
              </a:rPr>
              <a:t>Российская государственная </a:t>
            </a:r>
            <a:r>
              <a:rPr lang="ru" sz="1400">
                <a:highlight>
                  <a:srgbClr val="FFFFFF"/>
                </a:highlight>
              </a:rPr>
              <a:t> (РГБ, фонд — 47.1 млн ед. хр.);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 u="sng">
                <a:highlight>
                  <a:srgbClr val="FFFFFF"/>
                </a:highlight>
                <a:hlinkClick r:id="rId4"/>
              </a:rPr>
              <a:t>Российская национальная</a:t>
            </a:r>
            <a:r>
              <a:rPr lang="ru" sz="1400">
                <a:highlight>
                  <a:srgbClr val="FFFFFF"/>
                </a:highlight>
              </a:rPr>
              <a:t>  (РНБ, фонд — 37 млн ед. хр.);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 u="sng">
                <a:highlight>
                  <a:srgbClr val="FFFFFF"/>
                </a:highlight>
                <a:hlinkClick r:id="rId5"/>
              </a:rPr>
              <a:t>Всероссийская государственная иностранной литературы им. М.И. Рудомино</a:t>
            </a:r>
            <a:r>
              <a:rPr lang="ru" sz="1400">
                <a:highlight>
                  <a:srgbClr val="FFFFFF"/>
                </a:highlight>
              </a:rPr>
              <a:t>  (ВГБИЛ, фонд — 4,5 млн ед. хр.);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 u="sng">
                <a:highlight>
                  <a:srgbClr val="FFFFFF"/>
                </a:highlight>
                <a:hlinkClick r:id="rId6"/>
              </a:rPr>
              <a:t>Государственная публичная историческая</a:t>
            </a:r>
            <a:r>
              <a:rPr lang="ru" sz="1400">
                <a:highlight>
                  <a:srgbClr val="FFFFFF"/>
                </a:highlight>
              </a:rPr>
              <a:t> (ГПИБ, фонд — 6 млн ед. хр.);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 u="sng">
                <a:highlight>
                  <a:srgbClr val="FFFFFF"/>
                </a:highlight>
                <a:hlinkClick r:id="rId7"/>
              </a:rPr>
              <a:t>Государственная общественно-политическая</a:t>
            </a:r>
            <a:r>
              <a:rPr lang="ru" sz="1400">
                <a:highlight>
                  <a:srgbClr val="FFFFFF"/>
                </a:highlight>
              </a:rPr>
              <a:t> (ГОПБ, фонд — 2,2 млн ед. хр.);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 u="sng">
                <a:highlight>
                  <a:srgbClr val="FFFFFF"/>
                </a:highlight>
                <a:hlinkClick r:id="rId8"/>
              </a:rPr>
              <a:t>Российская государственная по искусству</a:t>
            </a:r>
            <a:r>
              <a:rPr lang="ru" sz="1400">
                <a:highlight>
                  <a:srgbClr val="FFFFFF"/>
                </a:highlight>
              </a:rPr>
              <a:t> (РГБИ, фонд — 2 млн ед. хр.);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 u="sng">
                <a:highlight>
                  <a:srgbClr val="FFFFFF"/>
                </a:highlight>
                <a:hlinkClick r:id="rId9"/>
              </a:rPr>
              <a:t>Государственная российская юношеская</a:t>
            </a:r>
            <a:r>
              <a:rPr lang="ru" sz="1400">
                <a:highlight>
                  <a:srgbClr val="FFFFFF"/>
                </a:highlight>
              </a:rPr>
              <a:t> (ГРЮБ, фонд — 0,9 млн ед. хр.);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 u="sng">
                <a:highlight>
                  <a:srgbClr val="FFFFFF"/>
                </a:highlight>
                <a:hlinkClick r:id="rId10"/>
              </a:rPr>
              <a:t>Государственная российская детская</a:t>
            </a:r>
            <a:r>
              <a:rPr lang="ru" sz="1400">
                <a:highlight>
                  <a:srgbClr val="FFFFFF"/>
                </a:highlight>
              </a:rPr>
              <a:t> (ГРДБ, фонд — 0,5 млн ед. хр.);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 u="sng">
                <a:highlight>
                  <a:srgbClr val="FFFFFF"/>
                </a:highlight>
                <a:hlinkClick r:id="rId11"/>
              </a:rPr>
              <a:t>Российская государственная для слепых</a:t>
            </a:r>
            <a:r>
              <a:rPr lang="ru" sz="1400">
                <a:highlight>
                  <a:srgbClr val="FFFFFF"/>
                </a:highlight>
              </a:rPr>
              <a:t> (РГБС, фонд — 1.3 млн ед. хр.).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819150" y="3446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Крупнейшие библиотеки России</a:t>
            </a:r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382250" y="10960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Российская государственная библиотека (РГБ) в Москве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Российская национальная библиотека (РНБ) в Санкт-Петербурге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3042" y="2266225"/>
            <a:ext cx="3980433" cy="26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700" y="2266225"/>
            <a:ext cx="3964500" cy="26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РГБ и РНБ обеспечивают</a:t>
            </a:r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819150" y="1509900"/>
            <a:ext cx="7505700" cy="29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>
                <a:highlight>
                  <a:srgbClr val="FFFFFF"/>
                </a:highlight>
              </a:rPr>
              <a:t>максимально полный ретроспективный библиографический учет отечественных публикаций за годы, предшествовавшие началу издания текущей национальной библиографии;</a:t>
            </a:r>
            <a:endParaRPr>
              <a:highlight>
                <a:srgbClr val="FFFFFF"/>
              </a:highlight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>
                <a:highlight>
                  <a:srgbClr val="FFFFFF"/>
                </a:highlight>
              </a:rPr>
              <a:t>создание системы национального сводного каталога. РГБ и РНБ выполняют следующие функции:</a:t>
            </a:r>
            <a:endParaRPr>
              <a:highlight>
                <a:srgbClr val="FFFFFF"/>
              </a:highlight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>
                <a:highlight>
                  <a:srgbClr val="FFFFFF"/>
                </a:highlight>
              </a:rPr>
              <a:t>управления реализацией в государственном масштабе основ­ных библиотечных функций путем их централизации и коорди­нации;</a:t>
            </a:r>
            <a:endParaRPr>
              <a:highlight>
                <a:srgbClr val="FFFFFF"/>
              </a:highlight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>
                <a:highlight>
                  <a:srgbClr val="FFFFFF"/>
                </a:highlight>
              </a:rPr>
              <a:t>разработки и внедрения основных методических принципов дея­тельности библиотек страны;</a:t>
            </a:r>
            <a:endParaRPr>
              <a:highlight>
                <a:srgbClr val="FFFFFF"/>
              </a:highlight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>
                <a:highlight>
                  <a:srgbClr val="FFFFFF"/>
                </a:highlight>
              </a:rPr>
              <a:t>разработки научных основ библиотечного дела;</a:t>
            </a:r>
            <a:endParaRPr>
              <a:highlight>
                <a:srgbClr val="FFFFFF"/>
              </a:highlight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>
                <a:highlight>
                  <a:srgbClr val="FFFFFF"/>
                </a:highlight>
              </a:rPr>
              <a:t>международного библиотечного сотрудничества по всемирным программам, осуществляемого путем исполнительного и орга­низационного обеспечения национальной доли участия.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Центральные библиотеки РФ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highlight>
                  <a:srgbClr val="FFFFFF"/>
                </a:highlight>
              </a:rPr>
              <a:t>Особую роль в системе библиотек России играют центральные библиотеки субъектов РФ.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highlight>
                  <a:srgbClr val="FFFFFF"/>
                </a:highlight>
              </a:rPr>
              <a:t>В </a:t>
            </a:r>
            <a:r>
              <a:rPr lang="ru" i="1">
                <a:highlight>
                  <a:srgbClr val="FFFFFF"/>
                </a:highlight>
              </a:rPr>
              <a:t>республиках </a:t>
            </a:r>
            <a:r>
              <a:rPr lang="ru">
                <a:highlight>
                  <a:srgbClr val="FFFFFF"/>
                </a:highlight>
              </a:rPr>
              <a:t>РФ функции центральной библиотеки выполняют:</a:t>
            </a:r>
            <a:endParaRPr>
              <a:highlight>
                <a:srgbClr val="FFFFFF"/>
              </a:highlight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>
                <a:highlight>
                  <a:srgbClr val="FFFFFF"/>
                </a:highlight>
              </a:rPr>
              <a:t>национальная;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>
                <a:highlight>
                  <a:srgbClr val="FFFFFF"/>
                </a:highlight>
              </a:rPr>
              <a:t>республиканская библиотека.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highlight>
                  <a:srgbClr val="FFFFFF"/>
                </a:highlight>
              </a:rPr>
              <a:t>К центральным библиотекам на уровне </a:t>
            </a:r>
            <a:r>
              <a:rPr lang="ru" i="1">
                <a:highlight>
                  <a:srgbClr val="FFFFFF"/>
                </a:highlight>
              </a:rPr>
              <a:t>района </a:t>
            </a:r>
            <a:r>
              <a:rPr lang="ru">
                <a:highlight>
                  <a:srgbClr val="FFFFFF"/>
                </a:highlight>
              </a:rPr>
              <a:t>отнесена цен­тральная районная библиотека, а в </a:t>
            </a:r>
            <a:r>
              <a:rPr lang="ru" i="1">
                <a:highlight>
                  <a:srgbClr val="FFFFFF"/>
                </a:highlight>
              </a:rPr>
              <a:t>городе </a:t>
            </a:r>
            <a:r>
              <a:rPr lang="ru">
                <a:highlight>
                  <a:srgbClr val="FFFFFF"/>
                </a:highlight>
              </a:rPr>
              <a:t>- центральная город­ская библиотека.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818450" y="1086675"/>
            <a:ext cx="7510200" cy="3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highlight>
                  <a:srgbClr val="FFFFFF"/>
                </a:highlight>
              </a:rPr>
              <a:t>Центральная библиотека обязана:</a:t>
            </a:r>
            <a:endParaRPr>
              <a:highlight>
                <a:srgbClr val="FFFFFF"/>
              </a:highlight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ru"/>
              <a:t>формировать, хранить и предоставлять пользователям библио­тек наиболее полное универсальное собрание документов в пределах обслуживаемой территории;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ru"/>
              <a:t>организовывать методическую помощь библиотекам.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highlight>
                  <a:srgbClr val="FFFFFF"/>
                </a:highlight>
              </a:rPr>
              <a:t>Основные функции центральной библиотеки определены ее глав­ными обязанностями по отношению к самому региону:</a:t>
            </a:r>
            <a:endParaRPr>
              <a:highlight>
                <a:srgbClr val="FFFFFF"/>
              </a:highlight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ru"/>
              <a:t>всестороннее и максимально полное раскрытие уникальности данного региона;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ru"/>
              <a:t>его духовного наследия;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ru"/>
              <a:t>научной и культурной деятельности.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</Words>
  <Application>Microsoft Office PowerPoint</Application>
  <PresentationFormat>Экран (16:9)</PresentationFormat>
  <Paragraphs>79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Calibri</vt:lpstr>
      <vt:lpstr>Nunito</vt:lpstr>
      <vt:lpstr>Arial</vt:lpstr>
      <vt:lpstr>Shift</vt:lpstr>
      <vt:lpstr>Библиотечная сеть РФ</vt:lpstr>
      <vt:lpstr>Презентация PowerPoint</vt:lpstr>
      <vt:lpstr>По направленности фондов различаются библиотеки</vt:lpstr>
      <vt:lpstr>Иерархия библиотек</vt:lpstr>
      <vt:lpstr>Значимые библиотеки РФ</vt:lpstr>
      <vt:lpstr>Крупнейшие библиотеки России</vt:lpstr>
      <vt:lpstr>РГБ и РНБ обеспечивают</vt:lpstr>
      <vt:lpstr>Центральные библиотеки РФ</vt:lpstr>
      <vt:lpstr>Презентация PowerPoint</vt:lpstr>
      <vt:lpstr>Презентация PowerPoint</vt:lpstr>
      <vt:lpstr>Презентация PowerPoint</vt:lpstr>
      <vt:lpstr>Презентация PowerPoint</vt:lpstr>
      <vt:lpstr>Библиотеки сферы общего образования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Библиотечная сеть РФ</dc:title>
  <dc:creator>Anna_Banana</dc:creator>
  <cp:lastModifiedBy>Anna_Banana</cp:lastModifiedBy>
  <cp:revision>1</cp:revision>
  <dcterms:modified xsi:type="dcterms:W3CDTF">2019-04-24T13:52:32Z</dcterms:modified>
</cp:coreProperties>
</file>