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483"/>
  </p:normalViewPr>
  <p:slideViewPr>
    <p:cSldViewPr snapToGrid="0">
      <p:cViewPr>
        <p:scale>
          <a:sx n="112" d="100"/>
          <a:sy n="112" d="100"/>
        </p:scale>
        <p:origin x="11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6270E-5110-164C-9B38-BD140B78ED88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195D7-319A-E64A-846D-6E2C3FAA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5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5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AXEL </a:t>
            </a:r>
          </a:p>
          <a:p>
            <a:r>
              <a:rPr lang="en-US" dirty="0"/>
              <a:t>We extracted our data from two different CSV files from </a:t>
            </a:r>
            <a:r>
              <a:rPr lang="en-US" dirty="0" err="1"/>
              <a:t>Kaggle.com</a:t>
            </a:r>
            <a:r>
              <a:rPr lang="en-US" dirty="0"/>
              <a:t>. One was the monthly passengers CSV file. </a:t>
            </a:r>
          </a:p>
          <a:p>
            <a:r>
              <a:rPr lang="en-US" dirty="0"/>
              <a:t>This file had data regarding total passengers traveling during the month associated with a country code. </a:t>
            </a:r>
          </a:p>
          <a:p>
            <a:r>
              <a:rPr lang="en-US" dirty="0"/>
              <a:t>The other CSV file was the global holidays CSV file. This file had the country code, month, and holiday data.</a:t>
            </a:r>
          </a:p>
          <a:p>
            <a:endParaRPr lang="en-US" dirty="0"/>
          </a:p>
          <a:p>
            <a:r>
              <a:rPr lang="en-US" dirty="0"/>
              <a:t>There were a couple of potential data set shortfalls, but the main one was the inconsistent and missing data that we cleaned.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3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OANH</a:t>
            </a:r>
          </a:p>
          <a:p>
            <a:r>
              <a:rPr lang="en-US" dirty="0"/>
              <a:t>We started by extracting the data from the CSV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Then, checked for null and duplicate values and removed 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4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OANH</a:t>
            </a:r>
          </a:p>
          <a:p>
            <a:r>
              <a:rPr lang="en-US" dirty="0"/>
              <a:t>After cleaning the data, we did some exploratory analysis. Looking at the summary statistics and did a quick time series analysis to get more familiar with the data 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</a:t>
            </a:r>
          </a:p>
          <a:p>
            <a:r>
              <a:rPr lang="en-US" dirty="0"/>
              <a:t>After exploratory analysis we cleaned up the tables by updating the column names to better describe the data and updating the date format to stay consistent across </a:t>
            </a:r>
            <a:r>
              <a:rPr lang="en-US" dirty="0" err="1"/>
              <a:t>dataframes</a:t>
            </a:r>
            <a:r>
              <a:rPr lang="en-US" dirty="0"/>
              <a:t>. </a:t>
            </a:r>
          </a:p>
          <a:p>
            <a:r>
              <a:rPr lang="en-US" dirty="0"/>
              <a:t>We also created a new </a:t>
            </a:r>
            <a:r>
              <a:rPr lang="en-US" dirty="0" err="1"/>
              <a:t>dataframe</a:t>
            </a:r>
            <a:r>
              <a:rPr lang="en-US" dirty="0"/>
              <a:t> with the country code and country name. </a:t>
            </a:r>
          </a:p>
          <a:p>
            <a:r>
              <a:rPr lang="en-US" dirty="0"/>
              <a:t>Then, we exported the transformed </a:t>
            </a:r>
            <a:r>
              <a:rPr lang="en-US" dirty="0" err="1"/>
              <a:t>dataframes</a:t>
            </a:r>
            <a:r>
              <a:rPr lang="en-US" dirty="0"/>
              <a:t> to CSV files to use in our  DQL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6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RANIA</a:t>
            </a:r>
          </a:p>
          <a:p>
            <a:r>
              <a:rPr lang="en-US" dirty="0"/>
              <a:t>We created the tables with relationships in a SQL database and the loaded the csv files against those tables for future use!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62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9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merhaddii/global-holidays-and-travel-data?select=global_holidays.c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AE1D-74CB-9527-8EF6-29E338E0A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850392"/>
            <a:ext cx="8676222" cy="212140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5000" dirty="0"/>
              <a:t>global holiday travel</a:t>
            </a:r>
            <a:br>
              <a:rPr lang="en-US" sz="4000" dirty="0"/>
            </a:br>
            <a:r>
              <a:rPr lang="en-US" sz="3000" b="1" i="1" dirty="0"/>
              <a:t>Data </a:t>
            </a:r>
            <a:r>
              <a:rPr lang="en-US" sz="3000" b="1" i="1" dirty="0" err="1"/>
              <a:t>engineerinG</a:t>
            </a:r>
            <a:endParaRPr lang="en-US" sz="30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3BF6D-47C9-E39E-8C95-C49E450F5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3739055"/>
            <a:ext cx="8676222" cy="1905000"/>
          </a:xfrm>
        </p:spPr>
        <p:txBody>
          <a:bodyPr/>
          <a:lstStyle/>
          <a:p>
            <a:r>
              <a:rPr lang="en-US" dirty="0"/>
              <a:t>By: Rania Al-</a:t>
            </a:r>
            <a:r>
              <a:rPr lang="en-US" dirty="0" err="1"/>
              <a:t>Samarai</a:t>
            </a:r>
            <a:r>
              <a:rPr lang="en-US" dirty="0"/>
              <a:t>,</a:t>
            </a:r>
          </a:p>
          <a:p>
            <a:r>
              <a:rPr lang="en-US" dirty="0"/>
              <a:t>Oanh Nguyen,</a:t>
            </a:r>
          </a:p>
          <a:p>
            <a:r>
              <a:rPr lang="en-US" dirty="0"/>
              <a:t>Axel Keller,</a:t>
            </a:r>
          </a:p>
          <a:p>
            <a:r>
              <a:rPr lang="en-US" dirty="0"/>
              <a:t>Anna Whitaker</a:t>
            </a:r>
          </a:p>
        </p:txBody>
      </p:sp>
    </p:spTree>
    <p:extLst>
      <p:ext uri="{BB962C8B-B14F-4D97-AF65-F5344CB8AC3E}">
        <p14:creationId xmlns:p14="http://schemas.microsoft.com/office/powerpoint/2010/main" val="367882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6136-3450-4308-A3C9-E296E2D5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4044"/>
            <a:ext cx="9905998" cy="1271752"/>
          </a:xfrm>
        </p:spPr>
        <p:txBody>
          <a:bodyPr/>
          <a:lstStyle/>
          <a:p>
            <a:pPr algn="ctr"/>
            <a:r>
              <a:rPr lang="en-US" dirty="0"/>
              <a:t>Overview of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7724-A7A7-E88C-9443-2C47A052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214491"/>
            <a:ext cx="11767930" cy="6626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Data sets – </a:t>
            </a:r>
            <a:r>
              <a:rPr lang="en-US" sz="1500" dirty="0">
                <a:hlinkClick r:id="rId3"/>
              </a:rPr>
              <a:t>https://www.kaggle.com/datasets/umerhaddii/global-holidays-and-travel-data?select=global_holidays.csv</a:t>
            </a: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5D9E9-111A-4452-98C2-19323CF74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521995"/>
            <a:ext cx="7772400" cy="1477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7F9F7-4E66-65B7-83BC-B6DA9FDF9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248" y="4475267"/>
            <a:ext cx="5741504" cy="15271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D7F5F5-3ED3-01E2-83C4-B1C0C8DCE4E1}"/>
              </a:ext>
            </a:extLst>
          </p:cNvPr>
          <p:cNvSpPr txBox="1">
            <a:spLocks/>
          </p:cNvSpPr>
          <p:nvPr/>
        </p:nvSpPr>
        <p:spPr>
          <a:xfrm>
            <a:off x="3977309" y="1754934"/>
            <a:ext cx="4237383" cy="95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b="1" dirty="0"/>
              <a:t>Monthly passengers csv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A8A246-69D9-AA8A-EE82-293084F1069B}"/>
              </a:ext>
            </a:extLst>
          </p:cNvPr>
          <p:cNvSpPr txBox="1">
            <a:spLocks/>
          </p:cNvSpPr>
          <p:nvPr/>
        </p:nvSpPr>
        <p:spPr>
          <a:xfrm>
            <a:off x="1678056" y="5747327"/>
            <a:ext cx="8835887" cy="95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/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Potential data set shortfalls = Inconsistent / missing data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9F15D4-7E6B-61A2-4877-2CD86B3D62F6}"/>
              </a:ext>
            </a:extLst>
          </p:cNvPr>
          <p:cNvSpPr txBox="1">
            <a:spLocks/>
          </p:cNvSpPr>
          <p:nvPr/>
        </p:nvSpPr>
        <p:spPr>
          <a:xfrm>
            <a:off x="3977309" y="3947510"/>
            <a:ext cx="4237383" cy="95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b="1" dirty="0"/>
              <a:t>Global Holidays csv</a:t>
            </a:r>
          </a:p>
          <a:p>
            <a:pPr marL="457200" lvl="1" indent="0" algn="ctr">
              <a:buFont typeface="Arial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522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3F3F-0C45-20DA-7272-88B78F68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8140"/>
            <a:ext cx="9905998" cy="1082040"/>
          </a:xfrm>
        </p:spPr>
        <p:txBody>
          <a:bodyPr/>
          <a:lstStyle/>
          <a:p>
            <a:pPr algn="ctr"/>
            <a:r>
              <a:rPr lang="en-US" b="1" dirty="0"/>
              <a:t>Extract</a:t>
            </a:r>
            <a:r>
              <a:rPr lang="en-US" dirty="0"/>
              <a:t>, </a:t>
            </a:r>
            <a:r>
              <a:rPr lang="en-US" b="1" dirty="0"/>
              <a:t>Transform</a:t>
            </a:r>
            <a:r>
              <a:rPr lang="en-US" dirty="0"/>
              <a:t>, Load</a:t>
            </a:r>
          </a:p>
        </p:txBody>
      </p:sp>
      <p:pic>
        <p:nvPicPr>
          <p:cNvPr id="18" name="Content Placeholder 17" descr="A screenshot of a computer&#10;&#10;Description automatically generated">
            <a:extLst>
              <a:ext uri="{FF2B5EF4-FFF2-40B4-BE49-F238E27FC236}">
                <a16:creationId xmlns:a16="http://schemas.microsoft.com/office/drawing/2014/main" id="{D1BF9EC9-4A52-EEA5-41EF-2A41C54CD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0591" y="2967347"/>
            <a:ext cx="3194654" cy="3442090"/>
          </a:xfr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DBE16863-CD1D-B8C5-D82A-619D05165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468" y="1314450"/>
            <a:ext cx="3194654" cy="5094987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C94F3FEB-F117-CBED-4AED-A85D50EE7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345" y="3391917"/>
            <a:ext cx="3743044" cy="3017520"/>
          </a:xfrm>
          <a:prstGeom prst="rect">
            <a:avLst/>
          </a:prstGeom>
        </p:spPr>
      </p:pic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1E54C51A-740A-8FE1-B695-F6D77881C8C3}"/>
              </a:ext>
            </a:extLst>
          </p:cNvPr>
          <p:cNvSpPr txBox="1">
            <a:spLocks/>
          </p:cNvSpPr>
          <p:nvPr/>
        </p:nvSpPr>
        <p:spPr>
          <a:xfrm>
            <a:off x="730590" y="1678936"/>
            <a:ext cx="3194655" cy="1230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Data extraction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80F890AB-EA00-E676-2AEA-88256A313176}"/>
              </a:ext>
            </a:extLst>
          </p:cNvPr>
          <p:cNvSpPr/>
          <p:nvPr/>
        </p:nvSpPr>
        <p:spPr>
          <a:xfrm>
            <a:off x="2207903" y="2377439"/>
            <a:ext cx="180967" cy="474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38" name="Content Placeholder 8">
            <a:extLst>
              <a:ext uri="{FF2B5EF4-FFF2-40B4-BE49-F238E27FC236}">
                <a16:creationId xmlns:a16="http://schemas.microsoft.com/office/drawing/2014/main" id="{9F07D944-270C-D1C2-E77E-62EB4B42CE80}"/>
              </a:ext>
            </a:extLst>
          </p:cNvPr>
          <p:cNvSpPr txBox="1">
            <a:spLocks/>
          </p:cNvSpPr>
          <p:nvPr/>
        </p:nvSpPr>
        <p:spPr>
          <a:xfrm>
            <a:off x="8128537" y="2161287"/>
            <a:ext cx="3194655" cy="1230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Data transformation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8C5B0CAC-2E3A-5870-2EA5-17BE8D90E69D}"/>
              </a:ext>
            </a:extLst>
          </p:cNvPr>
          <p:cNvSpPr/>
          <p:nvPr/>
        </p:nvSpPr>
        <p:spPr>
          <a:xfrm>
            <a:off x="9635382" y="2832096"/>
            <a:ext cx="180967" cy="474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3D7CA5AA-3735-350E-3E4E-F1B1025C84B7}"/>
              </a:ext>
            </a:extLst>
          </p:cNvPr>
          <p:cNvSpPr/>
          <p:nvPr/>
        </p:nvSpPr>
        <p:spPr>
          <a:xfrm rot="5400000">
            <a:off x="8001029" y="2339344"/>
            <a:ext cx="180967" cy="474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0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2090-8FA0-FE15-5613-84190312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7785"/>
            <a:ext cx="9905998" cy="1017270"/>
          </a:xfrm>
        </p:spPr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7E15D6-A815-7073-FAE6-3D6A486DA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291" y="1262235"/>
            <a:ext cx="7531417" cy="6470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Exploratory analysis to familiarize ourselves with the data sets</a:t>
            </a:r>
          </a:p>
        </p:txBody>
      </p:sp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1B8CC5F-1453-E9C7-5975-3D126E558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" y="2154795"/>
            <a:ext cx="5906770" cy="2030957"/>
          </a:xfrm>
          <a:prstGeom prst="rect">
            <a:avLst/>
          </a:prstGeom>
        </p:spPr>
      </p:pic>
      <p:pic>
        <p:nvPicPr>
          <p:cNvPr id="15" name="Picture 14" descr="A screen shot of a graph&#10;&#10;Description automatically generated">
            <a:extLst>
              <a:ext uri="{FF2B5EF4-FFF2-40B4-BE49-F238E27FC236}">
                <a16:creationId xmlns:a16="http://schemas.microsoft.com/office/drawing/2014/main" id="{404FA2EE-6694-F7FE-C643-887978211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199" y="2154795"/>
            <a:ext cx="4620261" cy="434177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C182ACE-4907-9DC2-C2D1-DBD0C4A17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40" y="4386434"/>
            <a:ext cx="5906770" cy="210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1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EA89-E688-7C7C-C03B-8A9D0E9D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62988"/>
            <a:ext cx="9905998" cy="887730"/>
          </a:xfrm>
        </p:spPr>
        <p:txBody>
          <a:bodyPr/>
          <a:lstStyle/>
          <a:p>
            <a:pPr algn="ctr"/>
            <a:r>
              <a:rPr lang="en-US" dirty="0"/>
              <a:t>Extract, </a:t>
            </a:r>
            <a:r>
              <a:rPr lang="en-US" b="1" dirty="0"/>
              <a:t>Transform</a:t>
            </a:r>
            <a:r>
              <a:rPr lang="en-US" dirty="0"/>
              <a:t>, Load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51B5B3-9049-36AE-896E-A5522B89B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085" y="1437470"/>
            <a:ext cx="5677283" cy="2132124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7A730CF-216C-E40F-3EC6-2526ADE42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628" y="1437470"/>
            <a:ext cx="5677287" cy="213212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D8E9207-1096-9EDD-264B-31933F5FC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374" y="3768484"/>
            <a:ext cx="3677994" cy="2764545"/>
          </a:xfrm>
          <a:prstGeom prst="rect">
            <a:avLst/>
          </a:prstGeom>
        </p:spPr>
      </p:pic>
      <p:pic>
        <p:nvPicPr>
          <p:cNvPr id="11" name="Picture 10" descr="A close-up of a code&#10;&#10;Description automatically generated">
            <a:extLst>
              <a:ext uri="{FF2B5EF4-FFF2-40B4-BE49-F238E27FC236}">
                <a16:creationId xmlns:a16="http://schemas.microsoft.com/office/drawing/2014/main" id="{D5019284-BDFA-0C8F-DDF2-F1E70835D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628" y="5843332"/>
            <a:ext cx="4958923" cy="689697"/>
          </a:xfrm>
          <a:prstGeom prst="rect">
            <a:avLst/>
          </a:prstGeom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B6CCB733-49EC-7011-7B45-61DEA1FE8521}"/>
              </a:ext>
            </a:extLst>
          </p:cNvPr>
          <p:cNvSpPr txBox="1">
            <a:spLocks/>
          </p:cNvSpPr>
          <p:nvPr/>
        </p:nvSpPr>
        <p:spPr>
          <a:xfrm>
            <a:off x="5889616" y="4532008"/>
            <a:ext cx="3194655" cy="88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There Transformed </a:t>
            </a:r>
            <a:r>
              <a:rPr lang="en-US" dirty="0" err="1"/>
              <a:t>dataframes</a:t>
            </a:r>
            <a:r>
              <a:rPr lang="en-US" dirty="0"/>
              <a:t> to csv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8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4821-760A-152F-B56D-04005166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83870"/>
            <a:ext cx="9905998" cy="933450"/>
          </a:xfrm>
        </p:spPr>
        <p:txBody>
          <a:bodyPr/>
          <a:lstStyle/>
          <a:p>
            <a:pPr algn="ctr"/>
            <a:r>
              <a:rPr lang="en-US" dirty="0"/>
              <a:t>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EEBD-9954-BC81-1EBD-E4597ED5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" y="1417320"/>
            <a:ext cx="11475720" cy="4876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ERD to visually represent the structure of our database showing the Relationships between tables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DDB8563-865D-5DA3-3DD1-75DF39B6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83" y="2350770"/>
            <a:ext cx="9630435" cy="36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2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2891-CB4B-FB1D-F175-998A783C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1" y="249672"/>
            <a:ext cx="3326129" cy="31793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Extract, transform, </a:t>
            </a:r>
            <a:r>
              <a:rPr lang="en-US" b="1" dirty="0"/>
              <a:t>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3B902-7A0E-9D92-03CC-5D4782504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739" y="0"/>
            <a:ext cx="7305261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9FA058-0070-84BC-140C-6BD61DD2D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90" y="3017520"/>
            <a:ext cx="3417570" cy="24460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database created. Tables created.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CSV files loaded.</a:t>
            </a:r>
          </a:p>
        </p:txBody>
      </p:sp>
    </p:spTree>
    <p:extLst>
      <p:ext uri="{BB962C8B-B14F-4D97-AF65-F5344CB8AC3E}">
        <p14:creationId xmlns:p14="http://schemas.microsoft.com/office/powerpoint/2010/main" val="96783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181D-BD97-8D60-E275-93901708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776" y="1099185"/>
            <a:ext cx="4613909" cy="842010"/>
          </a:xfrm>
        </p:spPr>
        <p:txBody>
          <a:bodyPr/>
          <a:lstStyle/>
          <a:p>
            <a:pPr algn="ctr"/>
            <a:r>
              <a:rPr lang="en-US" dirty="0"/>
              <a:t>visualizations</a:t>
            </a:r>
          </a:p>
        </p:txBody>
      </p:sp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E987D0BD-22FC-8C9B-E2F1-47657274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05680" cy="3429000"/>
          </a:xfrm>
          <a:prstGeom prst="rect">
            <a:avLst/>
          </a:prstGeom>
        </p:spPr>
      </p:pic>
      <p:pic>
        <p:nvPicPr>
          <p:cNvPr id="7" name="Picture 6" descr="A graph with lines and a line in the middle&#10;&#10;Description automatically generated with medium confidence">
            <a:extLst>
              <a:ext uri="{FF2B5EF4-FFF2-40B4-BE49-F238E27FC236}">
                <a16:creationId xmlns:a16="http://schemas.microsoft.com/office/drawing/2014/main" id="{3983B850-F9AE-CBAE-422F-8E6D0E812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644" y="3429000"/>
            <a:ext cx="6841355" cy="3429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5A4C4D-D509-AC15-517A-07157BB9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537" y="3669030"/>
            <a:ext cx="3417570" cy="294894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of domestic and international travelers by holiday.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of Domestic and International Travelers by month.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8FB0B9F-D79B-E56C-A909-68FF2394C9D0}"/>
              </a:ext>
            </a:extLst>
          </p:cNvPr>
          <p:cNvSpPr/>
          <p:nvPr/>
        </p:nvSpPr>
        <p:spPr>
          <a:xfrm rot="16200000">
            <a:off x="4803559" y="5459293"/>
            <a:ext cx="127632" cy="79526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BBAF1B2-7160-2C64-DC29-3F4BC15AF2B0}"/>
              </a:ext>
            </a:extLst>
          </p:cNvPr>
          <p:cNvSpPr/>
          <p:nvPr/>
        </p:nvSpPr>
        <p:spPr>
          <a:xfrm rot="10800000" flipH="1">
            <a:off x="2629953" y="3487578"/>
            <a:ext cx="90739" cy="3629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46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6709-4DD3-B7C7-95F3-0729A5B9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03056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102</TotalTime>
  <Words>389</Words>
  <Application>Microsoft Macintosh PowerPoint</Application>
  <PresentationFormat>Widescreen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Century Gothic</vt:lpstr>
      <vt:lpstr>Mesh</vt:lpstr>
      <vt:lpstr>global holiday travel Data engineerinG</vt:lpstr>
      <vt:lpstr>Overview of Data Sets</vt:lpstr>
      <vt:lpstr>Extract, Transform, Load</vt:lpstr>
      <vt:lpstr>Exploratory analysis</vt:lpstr>
      <vt:lpstr>Extract, Transform, Load</vt:lpstr>
      <vt:lpstr>ERD</vt:lpstr>
      <vt:lpstr>Extract, transform, load</vt:lpstr>
      <vt:lpstr>visualizations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 Whitaker</dc:creator>
  <cp:lastModifiedBy>Anna Whitaker</cp:lastModifiedBy>
  <cp:revision>7</cp:revision>
  <dcterms:created xsi:type="dcterms:W3CDTF">2025-01-16T02:14:53Z</dcterms:created>
  <dcterms:modified xsi:type="dcterms:W3CDTF">2025-01-16T03:57:34Z</dcterms:modified>
</cp:coreProperties>
</file>