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5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E52"/>
    <a:srgbClr val="414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1"/>
    <p:restoredTop sz="94845"/>
  </p:normalViewPr>
  <p:slideViewPr>
    <p:cSldViewPr snapToGrid="0">
      <p:cViewPr varScale="1">
        <p:scale>
          <a:sx n="127" d="100"/>
          <a:sy n="127" d="100"/>
        </p:scale>
        <p:origin x="152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071A8-C61E-724D-ABD6-DF3CE32ABD66}" type="datetimeFigureOut">
              <a:rPr lang="en-US" smtClean="0"/>
              <a:t>3/12/25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60B92-DD6E-624C-A659-F93BC69EC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93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Axel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60B92-DD6E-624C-A659-F93BC69EC5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89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Axel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60B92-DD6E-624C-A659-F93BC69EC5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42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60B92-DD6E-624C-A659-F93BC69EC5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11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60B92-DD6E-624C-A659-F93BC69EC5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29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F83A8-B57B-9676-7037-BD2FD8C7C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C9F23-C14E-3ABE-40B5-2728CF488F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309F69-1C86-44D6-D595-DD74C3080F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Oanh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54E97-7538-D1E5-9412-C85C2A0C66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60B92-DD6E-624C-A659-F93BC69EC5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19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Oanh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60B92-DD6E-624C-A659-F93BC69EC5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23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60B92-DD6E-624C-A659-F93BC69EC5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18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60B92-DD6E-624C-A659-F93BC69EC5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03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19D-6691-A44B-84F7-FE3AB094DC9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B56-4F2C-284D-9EE8-AB9778D5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36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19D-6691-A44B-84F7-FE3AB094DC9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B56-4F2C-284D-9EE8-AB9778D5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2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19D-6691-A44B-84F7-FE3AB094DC9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B56-4F2C-284D-9EE8-AB9778D5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1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19D-6691-A44B-84F7-FE3AB094DC9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B56-4F2C-284D-9EE8-AB9778D5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4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19D-6691-A44B-84F7-FE3AB094DC9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B56-4F2C-284D-9EE8-AB9778D5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58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19D-6691-A44B-84F7-FE3AB094DC9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B56-4F2C-284D-9EE8-AB9778D5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8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19D-6691-A44B-84F7-FE3AB094DC9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B56-4F2C-284D-9EE8-AB9778D5650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20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19D-6691-A44B-84F7-FE3AB094DC9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B56-4F2C-284D-9EE8-AB9778D5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0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19D-6691-A44B-84F7-FE3AB094DC9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B56-4F2C-284D-9EE8-AB9778D5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7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19D-6691-A44B-84F7-FE3AB094DC9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B56-4F2C-284D-9EE8-AB9778D5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5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74AC19D-6691-A44B-84F7-FE3AB094DC9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B56-4F2C-284D-9EE8-AB9778D5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6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74AC19D-6691-A44B-84F7-FE3AB094DC9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A342B56-4F2C-284D-9EE8-AB9778D5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krishnaraj30/finance-loan-approval-prediction-data/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13C5-98B7-5ADB-EBE3-AC1D7E085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8696" y="2005198"/>
            <a:ext cx="9134605" cy="1734319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Project 4</a:t>
            </a:r>
            <a:br>
              <a:rPr lang="en-US" dirty="0"/>
            </a:br>
            <a:r>
              <a:rPr lang="en-US" sz="2500" dirty="0"/>
              <a:t>Loan approval prediction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A5D34-EED8-1C53-5762-B529FD56E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8548" y="3827200"/>
            <a:ext cx="6974900" cy="495027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By: Rania Al-Samaria, Oanh Nguyen, Axel Keller, and Anna Whitaker</a:t>
            </a:r>
          </a:p>
        </p:txBody>
      </p:sp>
    </p:spTree>
    <p:extLst>
      <p:ext uri="{BB962C8B-B14F-4D97-AF65-F5344CB8AC3E}">
        <p14:creationId xmlns:p14="http://schemas.microsoft.com/office/powerpoint/2010/main" val="194058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09E66-08A8-75EC-0B3F-8AA63B39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19485"/>
            <a:ext cx="7729728" cy="1188720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Overview of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C4580-0E97-E4B9-D690-48B8F626E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545" y="1708204"/>
            <a:ext cx="9418069" cy="53968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3"/>
              </a:rPr>
              <a:t>Loan Data Set Link</a:t>
            </a:r>
            <a:r>
              <a:rPr lang="en-US" dirty="0"/>
              <a:t> – from Kaggle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332A50-9540-0DAF-71AF-0210EA7647B8}"/>
              </a:ext>
            </a:extLst>
          </p:cNvPr>
          <p:cNvSpPr txBox="1">
            <a:spLocks/>
          </p:cNvSpPr>
          <p:nvPr/>
        </p:nvSpPr>
        <p:spPr>
          <a:xfrm>
            <a:off x="1437067" y="5149796"/>
            <a:ext cx="9317864" cy="809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Potential data set shortfalls = missing values, imbalanced target variable, and categorical data (need encoding prior to training) 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AFA44F8-6054-9F6B-8C86-D73FF87BC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545" y="2368578"/>
            <a:ext cx="9409229" cy="212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8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3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4AD3C0-0761-AD6A-50A8-114FD34E1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817E1-A988-2A6E-68FB-1D5EE05D7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7" y="485092"/>
            <a:ext cx="7729728" cy="1188720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Data Clean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783F1D-BBA7-BFE4-8F17-72703D7572DA}"/>
              </a:ext>
            </a:extLst>
          </p:cNvPr>
          <p:cNvSpPr txBox="1">
            <a:spLocks/>
          </p:cNvSpPr>
          <p:nvPr/>
        </p:nvSpPr>
        <p:spPr>
          <a:xfrm>
            <a:off x="1695542" y="1456240"/>
            <a:ext cx="3334602" cy="5396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Fill missing values, map categorical variables, update data types, as needed.</a:t>
            </a:r>
          </a:p>
        </p:txBody>
      </p:sp>
      <p:pic>
        <p:nvPicPr>
          <p:cNvPr id="8" name="Picture 7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F17AE29B-D0A9-433B-9EE7-6F14ED34F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687" y="2450292"/>
            <a:ext cx="4524313" cy="3428458"/>
          </a:xfrm>
          <a:prstGeom prst="rect">
            <a:avLst/>
          </a:prstGeom>
        </p:spPr>
      </p:pic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03C496E-53C9-0EC8-64E7-3F817E62C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002" y="2141318"/>
            <a:ext cx="4398788" cy="3737432"/>
          </a:xfrm>
          <a:prstGeom prst="rect">
            <a:avLst/>
          </a:prstGeom>
        </p:spPr>
      </p:pic>
      <p:pic>
        <p:nvPicPr>
          <p:cNvPr id="10" name="Picture 9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08BD241C-873D-3EB6-2D10-7D820A46F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084" y="5983290"/>
            <a:ext cx="5114933" cy="680982"/>
          </a:xfrm>
          <a:prstGeom prst="rect">
            <a:avLst/>
          </a:prstGeom>
        </p:spPr>
      </p:pic>
      <p:sp>
        <p:nvSpPr>
          <p:cNvPr id="11" name="Down Arrow 10">
            <a:extLst>
              <a:ext uri="{FF2B5EF4-FFF2-40B4-BE49-F238E27FC236}">
                <a16:creationId xmlns:a16="http://schemas.microsoft.com/office/drawing/2014/main" id="{9D86707B-EA0C-F541-7234-C1C39875569E}"/>
              </a:ext>
            </a:extLst>
          </p:cNvPr>
          <p:cNvSpPr/>
          <p:nvPr/>
        </p:nvSpPr>
        <p:spPr>
          <a:xfrm>
            <a:off x="3253551" y="2016071"/>
            <a:ext cx="218584" cy="329681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BFDC0A46-F6EB-1E00-D9D5-018DF5BB0E04}"/>
              </a:ext>
            </a:extLst>
          </p:cNvPr>
          <p:cNvSpPr/>
          <p:nvPr/>
        </p:nvSpPr>
        <p:spPr>
          <a:xfrm rot="10800000">
            <a:off x="8657103" y="5966613"/>
            <a:ext cx="218584" cy="329681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0D75A1-DC5F-BEA3-0072-6E4DF6A6E3D0}"/>
              </a:ext>
            </a:extLst>
          </p:cNvPr>
          <p:cNvSpPr txBox="1">
            <a:spLocks/>
          </p:cNvSpPr>
          <p:nvPr/>
        </p:nvSpPr>
        <p:spPr>
          <a:xfrm>
            <a:off x="7099094" y="6324196"/>
            <a:ext cx="3334602" cy="3400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Check data types.</a:t>
            </a:r>
          </a:p>
        </p:txBody>
      </p:sp>
    </p:spTree>
    <p:extLst>
      <p:ext uri="{BB962C8B-B14F-4D97-AF65-F5344CB8AC3E}">
        <p14:creationId xmlns:p14="http://schemas.microsoft.com/office/powerpoint/2010/main" val="17978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99F6F-B810-E5CE-2473-56B56B1C7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29B7-16AE-A526-E9B8-AC6F68FB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19485"/>
            <a:ext cx="7729728" cy="1188720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05A857A-7D81-F95D-208E-C15DE1E4E830}"/>
              </a:ext>
            </a:extLst>
          </p:cNvPr>
          <p:cNvSpPr txBox="1">
            <a:spLocks/>
          </p:cNvSpPr>
          <p:nvPr/>
        </p:nvSpPr>
        <p:spPr>
          <a:xfrm>
            <a:off x="2074233" y="6420793"/>
            <a:ext cx="3492993" cy="404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500" dirty="0"/>
              <a:t>Comparison of Loan Amount per Property Area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500" dirty="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1D6F027F-8B11-6DDC-318B-B0245EE52951}"/>
              </a:ext>
            </a:extLst>
          </p:cNvPr>
          <p:cNvSpPr/>
          <p:nvPr/>
        </p:nvSpPr>
        <p:spPr>
          <a:xfrm rot="10800000">
            <a:off x="3711437" y="5978839"/>
            <a:ext cx="218584" cy="329681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07859A3-8E2D-4E29-F96D-68180DD8272C}"/>
              </a:ext>
            </a:extLst>
          </p:cNvPr>
          <p:cNvSpPr txBox="1">
            <a:spLocks/>
          </p:cNvSpPr>
          <p:nvPr/>
        </p:nvSpPr>
        <p:spPr>
          <a:xfrm>
            <a:off x="7715744" y="6458172"/>
            <a:ext cx="3804786" cy="329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300" dirty="0"/>
              <a:t>Comparison of Loan Amount per Martial Status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C58082A4-98FC-9A3A-F508-67A30AF139C2}"/>
              </a:ext>
            </a:extLst>
          </p:cNvPr>
          <p:cNvSpPr/>
          <p:nvPr/>
        </p:nvSpPr>
        <p:spPr>
          <a:xfrm rot="10800000">
            <a:off x="9508845" y="6057393"/>
            <a:ext cx="218584" cy="329681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4" name="Picture 3" descr="A graph of a graph with red and blue rectangles&#10;&#10;AI-generated content may be incorrect.">
            <a:extLst>
              <a:ext uri="{FF2B5EF4-FFF2-40B4-BE49-F238E27FC236}">
                <a16:creationId xmlns:a16="http://schemas.microsoft.com/office/drawing/2014/main" id="{DED93CDB-7282-5738-24AE-AE9F7BADB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737" y="1299995"/>
            <a:ext cx="3352800" cy="4686300"/>
          </a:xfrm>
          <a:prstGeom prst="rect">
            <a:avLst/>
          </a:prstGeom>
        </p:spPr>
      </p:pic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69BD0B99-3337-A0E3-9D8A-06CC6DC81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69" y="1419724"/>
            <a:ext cx="6448522" cy="444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0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3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DD08E7-37EF-1414-1F5E-81F081D1C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7630-1042-E09D-7F44-B9C446D7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19485"/>
            <a:ext cx="7729728" cy="1188720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9" name="Picture 8" descr="A comparison of a graph&#10;&#10;AI-generated content may be incorrect.">
            <a:extLst>
              <a:ext uri="{FF2B5EF4-FFF2-40B4-BE49-F238E27FC236}">
                <a16:creationId xmlns:a16="http://schemas.microsoft.com/office/drawing/2014/main" id="{97232891-17CF-24E3-DFE8-BEC59A68B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929" y="1432006"/>
            <a:ext cx="6951117" cy="2770892"/>
          </a:xfrm>
          <a:prstGeom prst="rect">
            <a:avLst/>
          </a:prstGeom>
        </p:spPr>
      </p:pic>
      <p:pic>
        <p:nvPicPr>
          <p:cNvPr id="11" name="Picture 10" descr="A graph of a red and blue rectangular object&#10;&#10;AI-generated content may be incorrect.">
            <a:extLst>
              <a:ext uri="{FF2B5EF4-FFF2-40B4-BE49-F238E27FC236}">
                <a16:creationId xmlns:a16="http://schemas.microsoft.com/office/drawing/2014/main" id="{F026DF34-1A40-1BD9-720C-BACA3B897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95" y="1525524"/>
            <a:ext cx="3657041" cy="2810277"/>
          </a:xfrm>
          <a:prstGeom prst="rect">
            <a:avLst/>
          </a:prstGeom>
        </p:spPr>
      </p:pic>
      <p:pic>
        <p:nvPicPr>
          <p:cNvPr id="15" name="Picture 14" descr="A screenshot of a graph&#10;&#10;AI-generated content may be incorrect.">
            <a:extLst>
              <a:ext uri="{FF2B5EF4-FFF2-40B4-BE49-F238E27FC236}">
                <a16:creationId xmlns:a16="http://schemas.microsoft.com/office/drawing/2014/main" id="{C475AB94-0526-0A1B-0D43-B57D5EBC0D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7833" y="4294237"/>
            <a:ext cx="7576213" cy="2512182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EFCE6A4-BD1E-0B47-D00A-FC50F518E3AD}"/>
              </a:ext>
            </a:extLst>
          </p:cNvPr>
          <p:cNvSpPr txBox="1">
            <a:spLocks/>
          </p:cNvSpPr>
          <p:nvPr/>
        </p:nvSpPr>
        <p:spPr>
          <a:xfrm>
            <a:off x="1130526" y="4736230"/>
            <a:ext cx="2435446" cy="40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500" dirty="0"/>
              <a:t>Balance of target variable.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7A99C9E7-7544-3934-DF55-3AC8168A78FE}"/>
              </a:ext>
            </a:extLst>
          </p:cNvPr>
          <p:cNvSpPr/>
          <p:nvPr/>
        </p:nvSpPr>
        <p:spPr>
          <a:xfrm rot="10800000">
            <a:off x="2235423" y="4409911"/>
            <a:ext cx="218584" cy="329681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7DD5221-A250-97E2-83AB-31A92DD4225F}"/>
              </a:ext>
            </a:extLst>
          </p:cNvPr>
          <p:cNvSpPr txBox="1">
            <a:spLocks/>
          </p:cNvSpPr>
          <p:nvPr/>
        </p:nvSpPr>
        <p:spPr>
          <a:xfrm>
            <a:off x="10439975" y="759406"/>
            <a:ext cx="1014958" cy="3296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500" dirty="0"/>
              <a:t>Outlier check.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F3E78EFA-4D7D-FC7A-F2BC-B6672C1CBD89}"/>
              </a:ext>
            </a:extLst>
          </p:cNvPr>
          <p:cNvSpPr/>
          <p:nvPr/>
        </p:nvSpPr>
        <p:spPr>
          <a:xfrm>
            <a:off x="10838162" y="1015586"/>
            <a:ext cx="218584" cy="329681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7C43806-A371-46C1-FAA4-F939C47E69A2}"/>
              </a:ext>
            </a:extLst>
          </p:cNvPr>
          <p:cNvSpPr txBox="1">
            <a:spLocks/>
          </p:cNvSpPr>
          <p:nvPr/>
        </p:nvSpPr>
        <p:spPr>
          <a:xfrm>
            <a:off x="1208836" y="5332476"/>
            <a:ext cx="2271758" cy="635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500" dirty="0"/>
              <a:t>Interaction of features with target variable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18AD1332-3C66-33DE-5018-E44C1D9FA3CD}"/>
              </a:ext>
            </a:extLst>
          </p:cNvPr>
          <p:cNvSpPr/>
          <p:nvPr/>
        </p:nvSpPr>
        <p:spPr>
          <a:xfrm rot="16200000">
            <a:off x="3744649" y="5296801"/>
            <a:ext cx="184292" cy="67288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9088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3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8E00A6-EBFD-078C-BEA0-523405ED1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8D00F-35AE-6C22-A106-7DA3272A9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19485"/>
            <a:ext cx="7729728" cy="1188720"/>
          </a:xfrm>
          <a:noFill/>
          <a:ln>
            <a:noFill/>
          </a:ln>
        </p:spPr>
        <p:txBody>
          <a:bodyPr/>
          <a:lstStyle/>
          <a:p>
            <a:r>
              <a:rPr lang="en-US" dirty="0" err="1"/>
              <a:t>MODEl</a:t>
            </a:r>
            <a:endParaRPr lang="en-US" dirty="0"/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56080B0-292F-AAC4-6CA8-E63EE5FDA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51" y="1518804"/>
            <a:ext cx="5094543" cy="465339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9DD6D9-3065-34EB-C718-146C4DF1D083}"/>
              </a:ext>
            </a:extLst>
          </p:cNvPr>
          <p:cNvSpPr txBox="1">
            <a:spLocks/>
          </p:cNvSpPr>
          <p:nvPr/>
        </p:nvSpPr>
        <p:spPr>
          <a:xfrm>
            <a:off x="6259608" y="1941959"/>
            <a:ext cx="5299704" cy="214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Defined features and target variable.</a:t>
            </a:r>
          </a:p>
          <a:p>
            <a:r>
              <a:rPr lang="en-US" dirty="0"/>
              <a:t>Created train and test variables.</a:t>
            </a:r>
          </a:p>
          <a:p>
            <a:r>
              <a:rPr lang="en-US" dirty="0"/>
              <a:t>Standardized the features.</a:t>
            </a:r>
          </a:p>
          <a:p>
            <a:r>
              <a:rPr lang="en-US" dirty="0"/>
              <a:t>Ran the model.</a:t>
            </a:r>
          </a:p>
          <a:p>
            <a:r>
              <a:rPr lang="en-US" dirty="0"/>
              <a:t>Model Accuracy = .79 </a:t>
            </a: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E0B0D62-4E22-4C31-E858-8510C33A5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608" y="4322618"/>
            <a:ext cx="3553688" cy="157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2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3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CBCD19-863B-9F8B-09E6-A8E85F708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5A6F-C7FE-CD5E-1A45-839F4AE05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19485"/>
            <a:ext cx="7729728" cy="1188720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MODEL ADJUSTMENTS</a:t>
            </a:r>
            <a:br>
              <a:rPr lang="en-US" dirty="0"/>
            </a:br>
            <a:r>
              <a:rPr lang="en-US" sz="1500" dirty="0"/>
              <a:t>Impact on accuracy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319032-6AE8-29CC-7FB8-F5AE3A83DA02}"/>
              </a:ext>
            </a:extLst>
          </p:cNvPr>
          <p:cNvGrpSpPr/>
          <p:nvPr/>
        </p:nvGrpSpPr>
        <p:grpSpPr>
          <a:xfrm>
            <a:off x="394970" y="1650421"/>
            <a:ext cx="11402061" cy="2112881"/>
            <a:chOff x="549063" y="1568844"/>
            <a:chExt cx="11402061" cy="2112881"/>
          </a:xfrm>
        </p:grpSpPr>
        <p:sp>
          <p:nvSpPr>
            <p:cNvPr id="3" name="Content Placeholder 2">
              <a:extLst>
                <a:ext uri="{FF2B5EF4-FFF2-40B4-BE49-F238E27FC236}">
                  <a16:creationId xmlns:a16="http://schemas.microsoft.com/office/drawing/2014/main" id="{B9E63208-B967-E346-87D4-463462369D8B}"/>
                </a:ext>
              </a:extLst>
            </p:cNvPr>
            <p:cNvSpPr txBox="1">
              <a:spLocks/>
            </p:cNvSpPr>
            <p:nvPr/>
          </p:nvSpPr>
          <p:spPr>
            <a:xfrm>
              <a:off x="549063" y="2117935"/>
              <a:ext cx="4319499" cy="156379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31286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8431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5735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82775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Removed a few additional features, including </a:t>
              </a:r>
              <a:r>
                <a:rPr lang="en-US" sz="1600" dirty="0" err="1"/>
                <a:t>Self_Employed</a:t>
              </a:r>
              <a:r>
                <a:rPr lang="en-US" sz="1600" dirty="0"/>
                <a:t> (imbalanced), </a:t>
              </a:r>
              <a:r>
                <a:rPr lang="en-US" sz="1600" dirty="0" err="1"/>
                <a:t>CoapplicantIncome</a:t>
              </a:r>
              <a:r>
                <a:rPr lang="en-US" sz="1600" dirty="0"/>
                <a:t> and </a:t>
              </a:r>
              <a:r>
                <a:rPr lang="en-US" sz="1600" dirty="0" err="1"/>
                <a:t>ApplicantIncome</a:t>
              </a:r>
              <a:r>
                <a:rPr lang="en-US" sz="1600" dirty="0"/>
                <a:t> (total income feature remained). </a:t>
              </a:r>
            </a:p>
            <a:p>
              <a:r>
                <a:rPr lang="en-US" sz="1600" dirty="0"/>
                <a:t>Slightly decreased model accuracy. 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DB4B3A5-9F8B-FE32-A588-20EFAA14D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9460" y="2126445"/>
              <a:ext cx="6661664" cy="61654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0800DB-C4B7-E505-FE3D-3DA9DA172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89460" y="2833075"/>
              <a:ext cx="3414885" cy="467514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6BF8C4A6-6689-79BE-D2FE-402A049D5C69}"/>
                </a:ext>
              </a:extLst>
            </p:cNvPr>
            <p:cNvSpPr txBox="1">
              <a:spLocks/>
            </p:cNvSpPr>
            <p:nvPr/>
          </p:nvSpPr>
          <p:spPr bwMode="black">
            <a:xfrm>
              <a:off x="2231135" y="1568844"/>
              <a:ext cx="7729728" cy="467514"/>
            </a:xfrm>
            <a:prstGeom prst="rect">
              <a:avLst/>
            </a:prstGeom>
            <a:noFill/>
            <a:ln w="31750" cap="sq">
              <a:noFill/>
              <a:miter lim="800000"/>
            </a:ln>
          </p:spPr>
          <p:txBody>
            <a:bodyPr vert="horz" lIns="182880" tIns="182880" rIns="182880" bIns="18288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kern="1200" cap="all" spc="200" baseline="0">
                  <a:solidFill>
                    <a:srgbClr val="26262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500" b="1" dirty="0"/>
                <a:t>ADJUSTMENT ONE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DB9CFC-ACBA-CF6B-8350-1F7E55D75679}"/>
              </a:ext>
            </a:extLst>
          </p:cNvPr>
          <p:cNvGrpSpPr/>
          <p:nvPr/>
        </p:nvGrpSpPr>
        <p:grpSpPr>
          <a:xfrm>
            <a:off x="267889" y="4034138"/>
            <a:ext cx="11656222" cy="2346881"/>
            <a:chOff x="549063" y="3763302"/>
            <a:chExt cx="11656222" cy="2346881"/>
          </a:xfrm>
        </p:grpSpPr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CD08285C-F250-D979-F135-8BA93F98B5B3}"/>
                </a:ext>
              </a:extLst>
            </p:cNvPr>
            <p:cNvSpPr txBox="1">
              <a:spLocks/>
            </p:cNvSpPr>
            <p:nvPr/>
          </p:nvSpPr>
          <p:spPr>
            <a:xfrm>
              <a:off x="549063" y="4174911"/>
              <a:ext cx="4662397" cy="193527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31286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8431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5735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82775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Removed a few additional features, including </a:t>
              </a:r>
              <a:r>
                <a:rPr lang="en-US" sz="1600" dirty="0" err="1"/>
                <a:t>Self_Employed</a:t>
              </a:r>
              <a:r>
                <a:rPr lang="en-US" sz="1600" dirty="0"/>
                <a:t> (imbalanced), </a:t>
              </a:r>
              <a:r>
                <a:rPr lang="en-US" sz="1600" dirty="0" err="1"/>
                <a:t>CoapplicantIncome</a:t>
              </a:r>
              <a:r>
                <a:rPr lang="en-US" sz="1600" dirty="0"/>
                <a:t> and </a:t>
              </a:r>
              <a:r>
                <a:rPr lang="en-US" sz="1600" dirty="0" err="1"/>
                <a:t>ApplicantIncome</a:t>
              </a:r>
              <a:r>
                <a:rPr lang="en-US" sz="1600" dirty="0"/>
                <a:t> (total income feature remained), Education (imbalanced).</a:t>
              </a:r>
            </a:p>
            <a:p>
              <a:r>
                <a:rPr lang="en-US" sz="1600" dirty="0"/>
                <a:t>Model accuracy stayed the same as the original model. 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44EC536-8D26-4A8B-F034-3026B8F7E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89460" y="5142547"/>
              <a:ext cx="4022278" cy="55066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33E8912-56BA-1921-B40A-5808C2B49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89460" y="4415640"/>
              <a:ext cx="6915825" cy="611894"/>
            </a:xfrm>
            <a:prstGeom prst="rect">
              <a:avLst/>
            </a:prstGeom>
          </p:spPr>
        </p:pic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EAB44C07-230F-C4EE-E77C-2E586E599034}"/>
                </a:ext>
              </a:extLst>
            </p:cNvPr>
            <p:cNvSpPr txBox="1">
              <a:spLocks/>
            </p:cNvSpPr>
            <p:nvPr/>
          </p:nvSpPr>
          <p:spPr bwMode="black">
            <a:xfrm>
              <a:off x="2231135" y="3763302"/>
              <a:ext cx="7729728" cy="467514"/>
            </a:xfrm>
            <a:prstGeom prst="rect">
              <a:avLst/>
            </a:prstGeom>
            <a:noFill/>
            <a:ln w="31750" cap="sq">
              <a:noFill/>
              <a:miter lim="800000"/>
            </a:ln>
          </p:spPr>
          <p:txBody>
            <a:bodyPr vert="horz" lIns="182880" tIns="182880" rIns="182880" bIns="18288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kern="1200" cap="all" spc="200" baseline="0">
                  <a:solidFill>
                    <a:srgbClr val="26262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500" b="1" dirty="0"/>
                <a:t>ADJUSTMENT TWO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5D968C-033C-C93C-7E0F-6402DDAC8778}"/>
              </a:ext>
            </a:extLst>
          </p:cNvPr>
          <p:cNvSpPr/>
          <p:nvPr/>
        </p:nvSpPr>
        <p:spPr>
          <a:xfrm>
            <a:off x="166255" y="4034138"/>
            <a:ext cx="11887200" cy="2474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F5839B-EACB-A660-8A30-47FE0E0D0242}"/>
              </a:ext>
            </a:extLst>
          </p:cNvPr>
          <p:cNvSpPr/>
          <p:nvPr/>
        </p:nvSpPr>
        <p:spPr>
          <a:xfrm>
            <a:off x="166255" y="1559630"/>
            <a:ext cx="11887200" cy="2474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2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3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80AB82-B6EF-C73E-7CB7-7DAEAD46C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D2734-FBEE-7DE3-0744-9CAD19F4F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8697" y="2561840"/>
            <a:ext cx="9134605" cy="1734319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22894620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95</TotalTime>
  <Words>225</Words>
  <Application>Microsoft Macintosh PowerPoint</Application>
  <PresentationFormat>Widescreen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Gill Sans MT</vt:lpstr>
      <vt:lpstr>Parcel</vt:lpstr>
      <vt:lpstr>Project 4 Loan approval prediction model</vt:lpstr>
      <vt:lpstr>Overview of data set</vt:lpstr>
      <vt:lpstr>Data Clean</vt:lpstr>
      <vt:lpstr>Exploratory Analysis</vt:lpstr>
      <vt:lpstr>Exploratory Analysis</vt:lpstr>
      <vt:lpstr>MODEl</vt:lpstr>
      <vt:lpstr>MODEL ADJUSTMENTS Impact on accuracy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Anna Whitaker</dc:creator>
  <cp:lastModifiedBy>Anna Whitaker</cp:lastModifiedBy>
  <cp:revision>13</cp:revision>
  <dcterms:created xsi:type="dcterms:W3CDTF">2025-03-11T01:22:39Z</dcterms:created>
  <dcterms:modified xsi:type="dcterms:W3CDTF">2025-03-13T01:36:49Z</dcterms:modified>
</cp:coreProperties>
</file>