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88571"/>
  </p:normalViewPr>
  <p:slideViewPr>
    <p:cSldViewPr snapToGrid="0">
      <p:cViewPr varScale="1">
        <p:scale>
          <a:sx n="113" d="100"/>
          <a:sy n="113" d="100"/>
        </p:scale>
        <p:origin x="1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D504E-B292-774B-9734-EC90DF41D91F}"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1AA31-9FE0-1A44-9B52-8461374194FA}" type="slidenum">
              <a:rPr lang="en-US" smtClean="0"/>
              <a:t>‹#›</a:t>
            </a:fld>
            <a:endParaRPr lang="en-US"/>
          </a:p>
        </p:txBody>
      </p:sp>
    </p:spTree>
    <p:extLst>
      <p:ext uri="{BB962C8B-B14F-4D97-AF65-F5344CB8AC3E}">
        <p14:creationId xmlns:p14="http://schemas.microsoft.com/office/powerpoint/2010/main" val="304958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a:t>
            </a:r>
          </a:p>
        </p:txBody>
      </p:sp>
      <p:sp>
        <p:nvSpPr>
          <p:cNvPr id="4" name="Slide Number Placeholder 3"/>
          <p:cNvSpPr>
            <a:spLocks noGrp="1"/>
          </p:cNvSpPr>
          <p:nvPr>
            <p:ph type="sldNum" sz="quarter" idx="5"/>
          </p:nvPr>
        </p:nvSpPr>
        <p:spPr/>
        <p:txBody>
          <a:bodyPr/>
          <a:lstStyle/>
          <a:p>
            <a:fld id="{69C1AA31-9FE0-1A44-9B52-8461374194FA}" type="slidenum">
              <a:rPr lang="en-US" smtClean="0"/>
              <a:t>1</a:t>
            </a:fld>
            <a:endParaRPr lang="en-US"/>
          </a:p>
        </p:txBody>
      </p:sp>
    </p:spTree>
    <p:extLst>
      <p:ext uri="{BB962C8B-B14F-4D97-AF65-F5344CB8AC3E}">
        <p14:creationId xmlns:p14="http://schemas.microsoft.com/office/powerpoint/2010/main" val="368200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Anna</a:t>
            </a:r>
          </a:p>
        </p:txBody>
      </p:sp>
      <p:sp>
        <p:nvSpPr>
          <p:cNvPr id="4" name="Slide Number Placeholder 3"/>
          <p:cNvSpPr>
            <a:spLocks noGrp="1"/>
          </p:cNvSpPr>
          <p:nvPr>
            <p:ph type="sldNum" sz="quarter" idx="5"/>
          </p:nvPr>
        </p:nvSpPr>
        <p:spPr/>
        <p:txBody>
          <a:bodyPr/>
          <a:lstStyle/>
          <a:p>
            <a:fld id="{69C1AA31-9FE0-1A44-9B52-8461374194FA}" type="slidenum">
              <a:rPr lang="en-US" smtClean="0"/>
              <a:t>2</a:t>
            </a:fld>
            <a:endParaRPr lang="en-US"/>
          </a:p>
        </p:txBody>
      </p:sp>
    </p:spTree>
    <p:extLst>
      <p:ext uri="{BB962C8B-B14F-4D97-AF65-F5344CB8AC3E}">
        <p14:creationId xmlns:p14="http://schemas.microsoft.com/office/powerpoint/2010/main" val="308342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a:t>
            </a:r>
          </a:p>
          <a:p>
            <a:r>
              <a:rPr lang="en-US" dirty="0"/>
              <a:t>Data sample size could cause issues with drawing broad conclusions around uber trip volumes + weather.</a:t>
            </a:r>
          </a:p>
        </p:txBody>
      </p:sp>
      <p:sp>
        <p:nvSpPr>
          <p:cNvPr id="4" name="Slide Number Placeholder 3"/>
          <p:cNvSpPr>
            <a:spLocks noGrp="1"/>
          </p:cNvSpPr>
          <p:nvPr>
            <p:ph type="sldNum" sz="quarter" idx="5"/>
          </p:nvPr>
        </p:nvSpPr>
        <p:spPr/>
        <p:txBody>
          <a:bodyPr/>
          <a:lstStyle/>
          <a:p>
            <a:fld id="{69C1AA31-9FE0-1A44-9B52-8461374194FA}" type="slidenum">
              <a:rPr lang="en-US" smtClean="0"/>
              <a:t>3</a:t>
            </a:fld>
            <a:endParaRPr lang="en-US"/>
          </a:p>
        </p:txBody>
      </p:sp>
    </p:spTree>
    <p:extLst>
      <p:ext uri="{BB962C8B-B14F-4D97-AF65-F5344CB8AC3E}">
        <p14:creationId xmlns:p14="http://schemas.microsoft.com/office/powerpoint/2010/main" val="1247547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a:t>
            </a:r>
          </a:p>
        </p:txBody>
      </p:sp>
      <p:sp>
        <p:nvSpPr>
          <p:cNvPr id="4" name="Slide Number Placeholder 3"/>
          <p:cNvSpPr>
            <a:spLocks noGrp="1"/>
          </p:cNvSpPr>
          <p:nvPr>
            <p:ph type="sldNum" sz="quarter" idx="5"/>
          </p:nvPr>
        </p:nvSpPr>
        <p:spPr/>
        <p:txBody>
          <a:bodyPr/>
          <a:lstStyle/>
          <a:p>
            <a:fld id="{69C1AA31-9FE0-1A44-9B52-8461374194FA}" type="slidenum">
              <a:rPr lang="en-US" smtClean="0"/>
              <a:t>4</a:t>
            </a:fld>
            <a:endParaRPr lang="en-US"/>
          </a:p>
        </p:txBody>
      </p:sp>
    </p:spTree>
    <p:extLst>
      <p:ext uri="{BB962C8B-B14F-4D97-AF65-F5344CB8AC3E}">
        <p14:creationId xmlns:p14="http://schemas.microsoft.com/office/powerpoint/2010/main" val="329424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Axel: </a:t>
            </a:r>
          </a:p>
          <a:p>
            <a:r>
              <a:rPr lang="en-US" dirty="0"/>
              <a:t>Our team assumed that precipitation would have the highest impact on trip volume as no one wants to walk around in the rain. But this isn’t what the data showed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precipitation rose, there was little to no correlation with uber trip volumes. Potentially, the data set didn’t have enough days to accurately represent high precipitation days. </a:t>
            </a:r>
          </a:p>
          <a:p>
            <a:endParaRPr lang="en-US" dirty="0"/>
          </a:p>
          <a:p>
            <a:r>
              <a:rPr lang="en-US" dirty="0"/>
              <a:t>As temperature rose to a comfortable level, uber trip volume decreased. </a:t>
            </a:r>
          </a:p>
          <a:p>
            <a:r>
              <a:rPr lang="en-US" dirty="0"/>
              <a:t>As humidity rose, uber trip volume decreased. </a:t>
            </a:r>
          </a:p>
          <a:p>
            <a:r>
              <a:rPr lang="en-US" dirty="0"/>
              <a:t>As windspeed rose, there was little to no correlation with uber trip volumes. </a:t>
            </a:r>
          </a:p>
        </p:txBody>
      </p:sp>
      <p:sp>
        <p:nvSpPr>
          <p:cNvPr id="4" name="Slide Number Placeholder 3"/>
          <p:cNvSpPr>
            <a:spLocks noGrp="1"/>
          </p:cNvSpPr>
          <p:nvPr>
            <p:ph type="sldNum" sz="quarter" idx="5"/>
          </p:nvPr>
        </p:nvSpPr>
        <p:spPr/>
        <p:txBody>
          <a:bodyPr/>
          <a:lstStyle/>
          <a:p>
            <a:fld id="{69C1AA31-9FE0-1A44-9B52-8461374194FA}" type="slidenum">
              <a:rPr lang="en-US" smtClean="0"/>
              <a:t>5</a:t>
            </a:fld>
            <a:endParaRPr lang="en-US"/>
          </a:p>
        </p:txBody>
      </p:sp>
    </p:spTree>
    <p:extLst>
      <p:ext uri="{BB962C8B-B14F-4D97-AF65-F5344CB8AC3E}">
        <p14:creationId xmlns:p14="http://schemas.microsoft.com/office/powerpoint/2010/main" val="297712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Rania:</a:t>
            </a:r>
          </a:p>
          <a:p>
            <a:r>
              <a:rPr lang="en-US" dirty="0"/>
              <a:t>Our team assumed that weekend trips would be higher than weekends, which the data set supported. </a:t>
            </a:r>
          </a:p>
          <a:p>
            <a:r>
              <a:rPr lang="en-US" dirty="0"/>
              <a:t>Another assumption was that weekday and weekend trips with higher precipitation days would have higher trip volumes than the days with 0 precipitation. </a:t>
            </a:r>
          </a:p>
          <a:p>
            <a:r>
              <a:rPr lang="en-US" dirty="0"/>
              <a:t>You can see that the graph shows the weekend days with precipitation &gt;0 have the highest volume days. But, there isn’t a concise comparison of weekdays with precipitation.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small data set, high precipitation days weren’t accurately represented as Axel showed previously. </a:t>
            </a:r>
          </a:p>
          <a:p>
            <a:endParaRPr lang="en-US" dirty="0"/>
          </a:p>
        </p:txBody>
      </p:sp>
      <p:sp>
        <p:nvSpPr>
          <p:cNvPr id="4" name="Slide Number Placeholder 3"/>
          <p:cNvSpPr>
            <a:spLocks noGrp="1"/>
          </p:cNvSpPr>
          <p:nvPr>
            <p:ph type="sldNum" sz="quarter" idx="5"/>
          </p:nvPr>
        </p:nvSpPr>
        <p:spPr/>
        <p:txBody>
          <a:bodyPr/>
          <a:lstStyle/>
          <a:p>
            <a:fld id="{69C1AA31-9FE0-1A44-9B52-8461374194FA}" type="slidenum">
              <a:rPr lang="en-US" smtClean="0"/>
              <a:t>6</a:t>
            </a:fld>
            <a:endParaRPr lang="en-US"/>
          </a:p>
        </p:txBody>
      </p:sp>
    </p:spTree>
    <p:extLst>
      <p:ext uri="{BB962C8B-B14F-4D97-AF65-F5344CB8AC3E}">
        <p14:creationId xmlns:p14="http://schemas.microsoft.com/office/powerpoint/2010/main" val="249271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Oanh:</a:t>
            </a:r>
          </a:p>
          <a:p>
            <a:r>
              <a:rPr lang="en-US" dirty="0"/>
              <a:t>Our team assumed the Uber trip volumes on the holidays would be higher than non holiday days. </a:t>
            </a:r>
          </a:p>
          <a:p>
            <a:r>
              <a:rPr lang="en-US" dirty="0"/>
              <a:t>You can see that Valentines day followed that assumption, but new years day did not. There are multiple potential reasonings that this could be the case, maybe people in NYC are more likely to go out on Valentine’s Day and New Year’s Eve, rather than New Year’s day. </a:t>
            </a:r>
          </a:p>
          <a:p>
            <a:endParaRPr lang="en-US" dirty="0"/>
          </a:p>
          <a:p>
            <a:r>
              <a:rPr lang="en-US" dirty="0"/>
              <a:t>Due to the small sample size of our data set, we cannot make broad assumptions regarding holiday’s impact on uber trip volumes, but it was interesting to see the impacts for 2015. </a:t>
            </a:r>
          </a:p>
        </p:txBody>
      </p:sp>
      <p:sp>
        <p:nvSpPr>
          <p:cNvPr id="4" name="Slide Number Placeholder 3"/>
          <p:cNvSpPr>
            <a:spLocks noGrp="1"/>
          </p:cNvSpPr>
          <p:nvPr>
            <p:ph type="sldNum" sz="quarter" idx="5"/>
          </p:nvPr>
        </p:nvSpPr>
        <p:spPr/>
        <p:txBody>
          <a:bodyPr/>
          <a:lstStyle/>
          <a:p>
            <a:fld id="{69C1AA31-9FE0-1A44-9B52-8461374194FA}" type="slidenum">
              <a:rPr lang="en-US" smtClean="0"/>
              <a:t>7</a:t>
            </a:fld>
            <a:endParaRPr lang="en-US"/>
          </a:p>
        </p:txBody>
      </p:sp>
    </p:spTree>
    <p:extLst>
      <p:ext uri="{BB962C8B-B14F-4D97-AF65-F5344CB8AC3E}">
        <p14:creationId xmlns:p14="http://schemas.microsoft.com/office/powerpoint/2010/main" val="46123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Oanh</a:t>
            </a:r>
          </a:p>
        </p:txBody>
      </p:sp>
      <p:sp>
        <p:nvSpPr>
          <p:cNvPr id="4" name="Slide Number Placeholder 3"/>
          <p:cNvSpPr>
            <a:spLocks noGrp="1"/>
          </p:cNvSpPr>
          <p:nvPr>
            <p:ph type="sldNum" sz="quarter" idx="5"/>
          </p:nvPr>
        </p:nvSpPr>
        <p:spPr/>
        <p:txBody>
          <a:bodyPr/>
          <a:lstStyle/>
          <a:p>
            <a:fld id="{69C1AA31-9FE0-1A44-9B52-8461374194FA}" type="slidenum">
              <a:rPr lang="en-US" smtClean="0"/>
              <a:t>8</a:t>
            </a:fld>
            <a:endParaRPr lang="en-US"/>
          </a:p>
        </p:txBody>
      </p:sp>
    </p:spTree>
    <p:extLst>
      <p:ext uri="{BB962C8B-B14F-4D97-AF65-F5344CB8AC3E}">
        <p14:creationId xmlns:p14="http://schemas.microsoft.com/office/powerpoint/2010/main" val="372257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AB180-FABF-95BC-F662-8436CE249B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0774-A72C-5780-F8B2-AABAF1923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8EB11-B996-BD1B-2D8A-A65570E16814}"/>
              </a:ext>
            </a:extLst>
          </p:cNvPr>
          <p:cNvSpPr>
            <a:spLocks noGrp="1"/>
          </p:cNvSpPr>
          <p:nvPr>
            <p:ph type="body" idx="1"/>
          </p:nvPr>
        </p:nvSpPr>
        <p:spPr/>
        <p:txBody>
          <a:bodyPr/>
          <a:lstStyle/>
          <a:p>
            <a:r>
              <a:rPr lang="en-US" dirty="0"/>
              <a:t>Oanh</a:t>
            </a:r>
          </a:p>
          <a:p>
            <a:endParaRPr lang="en-US" dirty="0"/>
          </a:p>
        </p:txBody>
      </p:sp>
      <p:sp>
        <p:nvSpPr>
          <p:cNvPr id="4" name="Slide Number Placeholder 3">
            <a:extLst>
              <a:ext uri="{FF2B5EF4-FFF2-40B4-BE49-F238E27FC236}">
                <a16:creationId xmlns:a16="http://schemas.microsoft.com/office/drawing/2014/main" id="{1B9F066F-D5A0-3687-FB95-D7223DCE103E}"/>
              </a:ext>
            </a:extLst>
          </p:cNvPr>
          <p:cNvSpPr>
            <a:spLocks noGrp="1"/>
          </p:cNvSpPr>
          <p:nvPr>
            <p:ph type="sldNum" sz="quarter" idx="5"/>
          </p:nvPr>
        </p:nvSpPr>
        <p:spPr/>
        <p:txBody>
          <a:bodyPr/>
          <a:lstStyle/>
          <a:p>
            <a:fld id="{69C1AA31-9FE0-1A44-9B52-8461374194FA}" type="slidenum">
              <a:rPr lang="en-US" smtClean="0"/>
              <a:t>9</a:t>
            </a:fld>
            <a:endParaRPr lang="en-US"/>
          </a:p>
        </p:txBody>
      </p:sp>
    </p:spTree>
    <p:extLst>
      <p:ext uri="{BB962C8B-B14F-4D97-AF65-F5344CB8AC3E}">
        <p14:creationId xmlns:p14="http://schemas.microsoft.com/office/powerpoint/2010/main" val="261769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11/3/24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5190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11/3/24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918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11/3/24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6741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11/3/24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4157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11/3/24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70908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11/3/24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1837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11/3/24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3409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11/3/24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8135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11/3/24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7404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11/3/24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6676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11/3/24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895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11/3/24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4529452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ivethirtyeight/uber-pickups-in-new-york-c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visualcross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s parked in a line">
            <a:extLst>
              <a:ext uri="{FF2B5EF4-FFF2-40B4-BE49-F238E27FC236}">
                <a16:creationId xmlns:a16="http://schemas.microsoft.com/office/drawing/2014/main" id="{ABF6A849-8300-AB40-D321-AE63DF5A306F}"/>
              </a:ext>
            </a:extLst>
          </p:cNvPr>
          <p:cNvPicPr>
            <a:picLocks noChangeAspect="1"/>
          </p:cNvPicPr>
          <p:nvPr/>
        </p:nvPicPr>
        <p:blipFill>
          <a:blip r:embed="rId3">
            <a:alphaModFix amt="40000"/>
          </a:blip>
          <a:srcRect t="6097" r="-2" b="18719"/>
          <a:stretch/>
        </p:blipFill>
        <p:spPr>
          <a:xfrm>
            <a:off x="0" y="8"/>
            <a:ext cx="12189789" cy="6873457"/>
          </a:xfrm>
          <a:prstGeom prst="rect">
            <a:avLst/>
          </a:prstGeom>
          <a:ln w="12700">
            <a:noFill/>
          </a:ln>
        </p:spPr>
      </p:pic>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9DD8B685-19A4-6D53-634F-FD51A5809475}"/>
              </a:ext>
            </a:extLst>
          </p:cNvPr>
          <p:cNvSpPr>
            <a:spLocks noGrp="1"/>
          </p:cNvSpPr>
          <p:nvPr>
            <p:ph type="ctrTitle"/>
          </p:nvPr>
        </p:nvSpPr>
        <p:spPr>
          <a:xfrm>
            <a:off x="2519215" y="1017247"/>
            <a:ext cx="7151357" cy="2387600"/>
          </a:xfrm>
        </p:spPr>
        <p:txBody>
          <a:bodyPr anchor="t">
            <a:normAutofit fontScale="90000"/>
          </a:bodyPr>
          <a:lstStyle/>
          <a:p>
            <a:pPr algn="ctr"/>
            <a:r>
              <a:rPr lang="en-US" sz="6000" dirty="0">
                <a:solidFill>
                  <a:srgbClr val="FFFFFF"/>
                </a:solidFill>
              </a:rPr>
              <a:t>NYC UBER TRIPS</a:t>
            </a:r>
            <a:br>
              <a:rPr lang="en-US" dirty="0">
                <a:solidFill>
                  <a:srgbClr val="FFFFFF"/>
                </a:solidFill>
              </a:rPr>
            </a:br>
            <a:r>
              <a:rPr lang="en-US" sz="3500" dirty="0">
                <a:solidFill>
                  <a:srgbClr val="FFFFFF"/>
                </a:solidFill>
              </a:rPr>
              <a:t>Overview</a:t>
            </a:r>
            <a:br>
              <a:rPr lang="en-US" sz="3500" dirty="0">
                <a:solidFill>
                  <a:srgbClr val="FFFFFF"/>
                </a:solidFill>
              </a:rPr>
            </a:br>
            <a:r>
              <a:rPr lang="en-US" sz="3500" dirty="0">
                <a:solidFill>
                  <a:srgbClr val="FFFFFF"/>
                </a:solidFill>
              </a:rPr>
              <a:t>Including Weather and Holiday Impacts</a:t>
            </a:r>
          </a:p>
        </p:txBody>
      </p:sp>
      <p:sp>
        <p:nvSpPr>
          <p:cNvPr id="3" name="Subtitle 2">
            <a:extLst>
              <a:ext uri="{FF2B5EF4-FFF2-40B4-BE49-F238E27FC236}">
                <a16:creationId xmlns:a16="http://schemas.microsoft.com/office/drawing/2014/main" id="{1AB882D5-8FDA-6C5D-1130-75DB6D49297C}"/>
              </a:ext>
            </a:extLst>
          </p:cNvPr>
          <p:cNvSpPr>
            <a:spLocks noGrp="1"/>
          </p:cNvSpPr>
          <p:nvPr>
            <p:ph type="subTitle" idx="1"/>
          </p:nvPr>
        </p:nvSpPr>
        <p:spPr>
          <a:xfrm>
            <a:off x="2526260" y="3250971"/>
            <a:ext cx="7151357" cy="2272483"/>
          </a:xfrm>
        </p:spPr>
        <p:txBody>
          <a:bodyPr anchor="b">
            <a:normAutofit/>
          </a:bodyPr>
          <a:lstStyle/>
          <a:p>
            <a:pPr algn="ctr"/>
            <a:r>
              <a:rPr lang="en-US" dirty="0">
                <a:solidFill>
                  <a:srgbClr val="FFFFFF"/>
                </a:solidFill>
              </a:rPr>
              <a:t>By: Rania Al-</a:t>
            </a:r>
            <a:r>
              <a:rPr lang="en-US" dirty="0" err="1">
                <a:solidFill>
                  <a:srgbClr val="FFFFFF"/>
                </a:solidFill>
              </a:rPr>
              <a:t>Samarai</a:t>
            </a:r>
            <a:r>
              <a:rPr lang="en-US" dirty="0">
                <a:solidFill>
                  <a:srgbClr val="FFFFFF"/>
                </a:solidFill>
              </a:rPr>
              <a:t>, </a:t>
            </a:r>
          </a:p>
          <a:p>
            <a:pPr algn="ctr"/>
            <a:r>
              <a:rPr lang="en-US" dirty="0">
                <a:solidFill>
                  <a:srgbClr val="FFFFFF"/>
                </a:solidFill>
              </a:rPr>
              <a:t>Oanh Nguyen, </a:t>
            </a:r>
          </a:p>
          <a:p>
            <a:pPr algn="ctr"/>
            <a:r>
              <a:rPr lang="en-US" dirty="0">
                <a:solidFill>
                  <a:srgbClr val="FFFFFF"/>
                </a:solidFill>
              </a:rPr>
              <a:t>Axel Keller, </a:t>
            </a:r>
          </a:p>
          <a:p>
            <a:pPr algn="ctr"/>
            <a:r>
              <a:rPr lang="en-US" dirty="0">
                <a:solidFill>
                  <a:srgbClr val="FFFFFF"/>
                </a:solidFill>
              </a:rPr>
              <a:t>Anna Whitaker</a:t>
            </a:r>
          </a:p>
        </p:txBody>
      </p:sp>
      <p:sp>
        <p:nvSpPr>
          <p:cNvPr id="5" name="Subtitle 2">
            <a:extLst>
              <a:ext uri="{FF2B5EF4-FFF2-40B4-BE49-F238E27FC236}">
                <a16:creationId xmlns:a16="http://schemas.microsoft.com/office/drawing/2014/main" id="{E0A1DC5E-D7F6-A012-F29A-2EFD7FCF648E}"/>
              </a:ext>
            </a:extLst>
          </p:cNvPr>
          <p:cNvSpPr txBox="1">
            <a:spLocks/>
          </p:cNvSpPr>
          <p:nvPr/>
        </p:nvSpPr>
        <p:spPr>
          <a:xfrm>
            <a:off x="10770967" y="5407822"/>
            <a:ext cx="1077036" cy="231263"/>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00" dirty="0">
                <a:solidFill>
                  <a:srgbClr val="FFFFFF"/>
                </a:solidFill>
              </a:rPr>
              <a:t>C H A T G P T </a:t>
            </a:r>
          </a:p>
        </p:txBody>
      </p:sp>
    </p:spTree>
    <p:extLst>
      <p:ext uri="{BB962C8B-B14F-4D97-AF65-F5344CB8AC3E}">
        <p14:creationId xmlns:p14="http://schemas.microsoft.com/office/powerpoint/2010/main" val="42166405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0F12-5FFF-DE4A-6C18-F6ECA4A4C26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AAAB0F2-EE81-3527-7C7C-C110B64A0786}"/>
              </a:ext>
            </a:extLst>
          </p:cNvPr>
          <p:cNvSpPr>
            <a:spLocks noGrp="1"/>
          </p:cNvSpPr>
          <p:nvPr>
            <p:ph idx="1"/>
          </p:nvPr>
        </p:nvSpPr>
        <p:spPr/>
        <p:txBody>
          <a:bodyPr/>
          <a:lstStyle/>
          <a:p>
            <a:r>
              <a:rPr lang="en-US" dirty="0"/>
              <a:t>Overview of the Data Sets</a:t>
            </a:r>
          </a:p>
          <a:p>
            <a:r>
              <a:rPr lang="en-US" dirty="0"/>
              <a:t>Question 1 </a:t>
            </a:r>
            <a:r>
              <a:rPr lang="en-US" sz="1500" dirty="0"/>
              <a:t>– How did the number of Uber Drivers and associated trips evolve over the course of this data set? </a:t>
            </a:r>
          </a:p>
          <a:p>
            <a:r>
              <a:rPr lang="en-US" dirty="0"/>
              <a:t>Question 2 </a:t>
            </a:r>
            <a:r>
              <a:rPr lang="en-US" sz="1500" dirty="0"/>
              <a:t>– What impact does weather have on Uber trip volumes, if any?</a:t>
            </a:r>
          </a:p>
          <a:p>
            <a:r>
              <a:rPr lang="en-US" dirty="0"/>
              <a:t>Question 3 </a:t>
            </a:r>
            <a:r>
              <a:rPr lang="en-US" sz="1500" dirty="0"/>
              <a:t>– Is there a difference in Uber ride volumes between weekdays vs weekends? Does higher </a:t>
            </a:r>
            <a:r>
              <a:rPr lang="en-US" sz="1500" dirty="0" err="1"/>
              <a:t>precipition</a:t>
            </a:r>
            <a:r>
              <a:rPr lang="en-US" sz="1500" dirty="0"/>
              <a:t> impact that?</a:t>
            </a:r>
          </a:p>
          <a:p>
            <a:r>
              <a:rPr lang="en-US" dirty="0"/>
              <a:t>Question 4 </a:t>
            </a:r>
            <a:r>
              <a:rPr lang="en-US" sz="1500" dirty="0"/>
              <a:t>– Did the holidays in this data set have a positive or negative impact on uber trip volumes compared to non holiday days? </a:t>
            </a:r>
          </a:p>
          <a:p>
            <a:r>
              <a:rPr lang="en-US" dirty="0"/>
              <a:t>Conclusion</a:t>
            </a:r>
          </a:p>
        </p:txBody>
      </p:sp>
    </p:spTree>
    <p:extLst>
      <p:ext uri="{BB962C8B-B14F-4D97-AF65-F5344CB8AC3E}">
        <p14:creationId xmlns:p14="http://schemas.microsoft.com/office/powerpoint/2010/main" val="175200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D6E-7F9B-97C1-16BB-488C4FD3D99E}"/>
              </a:ext>
            </a:extLst>
          </p:cNvPr>
          <p:cNvSpPr>
            <a:spLocks noGrp="1"/>
          </p:cNvSpPr>
          <p:nvPr>
            <p:ph type="title"/>
          </p:nvPr>
        </p:nvSpPr>
        <p:spPr/>
        <p:txBody>
          <a:bodyPr/>
          <a:lstStyle/>
          <a:p>
            <a:r>
              <a:rPr lang="en-US" dirty="0"/>
              <a:t>Overview of Data Sets</a:t>
            </a:r>
          </a:p>
        </p:txBody>
      </p:sp>
      <p:sp>
        <p:nvSpPr>
          <p:cNvPr id="3" name="Content Placeholder 2">
            <a:extLst>
              <a:ext uri="{FF2B5EF4-FFF2-40B4-BE49-F238E27FC236}">
                <a16:creationId xmlns:a16="http://schemas.microsoft.com/office/drawing/2014/main" id="{7577978C-EA38-BAA1-754F-4AF4AA609BBB}"/>
              </a:ext>
            </a:extLst>
          </p:cNvPr>
          <p:cNvSpPr>
            <a:spLocks noGrp="1"/>
          </p:cNvSpPr>
          <p:nvPr>
            <p:ph idx="1"/>
          </p:nvPr>
        </p:nvSpPr>
        <p:spPr/>
        <p:txBody>
          <a:bodyPr/>
          <a:lstStyle/>
          <a:p>
            <a:r>
              <a:rPr lang="en-US" dirty="0"/>
              <a:t>Data sets: </a:t>
            </a:r>
          </a:p>
          <a:p>
            <a:pPr lvl="1"/>
            <a:r>
              <a:rPr lang="en-US" dirty="0"/>
              <a:t>Uber Data – </a:t>
            </a:r>
            <a:r>
              <a:rPr lang="en-US" dirty="0">
                <a:hlinkClick r:id="rId3"/>
              </a:rPr>
              <a:t>https://www.kaggle.com/datasets/fivethirtyeight/uber-pickups-in-new-york-city</a:t>
            </a:r>
            <a:r>
              <a:rPr lang="en-US" dirty="0"/>
              <a:t> </a:t>
            </a:r>
          </a:p>
          <a:p>
            <a:pPr lvl="1"/>
            <a:r>
              <a:rPr lang="en-US" dirty="0"/>
              <a:t>Weather Data - </a:t>
            </a:r>
            <a:r>
              <a:rPr lang="en-US" dirty="0">
                <a:solidFill>
                  <a:srgbClr val="FF0000"/>
                </a:solidFill>
                <a:hlinkClick r:id="rId4"/>
              </a:rPr>
              <a:t>https://www.visualcrossing.com/</a:t>
            </a:r>
            <a:endParaRPr lang="en-US" dirty="0">
              <a:solidFill>
                <a:srgbClr val="FF0000"/>
              </a:solidFill>
            </a:endParaRPr>
          </a:p>
          <a:p>
            <a:r>
              <a:rPr lang="en-US" dirty="0"/>
              <a:t>Data clean: </a:t>
            </a:r>
          </a:p>
          <a:p>
            <a:pPr lvl="1"/>
            <a:r>
              <a:rPr lang="en-US" dirty="0"/>
              <a:t>Merged the two data sets.</a:t>
            </a:r>
          </a:p>
          <a:p>
            <a:pPr lvl="1"/>
            <a:r>
              <a:rPr lang="en-US" dirty="0"/>
              <a:t>Confirmed no missing data in the merged data frame.</a:t>
            </a:r>
          </a:p>
          <a:p>
            <a:r>
              <a:rPr lang="en-US" dirty="0"/>
              <a:t>Potential data set shortfalls </a:t>
            </a:r>
          </a:p>
          <a:p>
            <a:pPr lvl="1"/>
            <a:r>
              <a:rPr lang="en-US" dirty="0"/>
              <a:t>Uber data is a small sample size.</a:t>
            </a:r>
          </a:p>
        </p:txBody>
      </p:sp>
    </p:spTree>
    <p:extLst>
      <p:ext uri="{BB962C8B-B14F-4D97-AF65-F5344CB8AC3E}">
        <p14:creationId xmlns:p14="http://schemas.microsoft.com/office/powerpoint/2010/main" val="237385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0D3A-EE87-C420-5623-B6CE07A9165C}"/>
              </a:ext>
            </a:extLst>
          </p:cNvPr>
          <p:cNvSpPr>
            <a:spLocks noGrp="1"/>
          </p:cNvSpPr>
          <p:nvPr>
            <p:ph type="title"/>
          </p:nvPr>
        </p:nvSpPr>
        <p:spPr>
          <a:xfrm>
            <a:off x="986353" y="636404"/>
            <a:ext cx="2970838" cy="1127493"/>
          </a:xfrm>
        </p:spPr>
        <p:txBody>
          <a:bodyPr>
            <a:normAutofit/>
          </a:bodyPr>
          <a:lstStyle/>
          <a:p>
            <a:r>
              <a:rPr lang="en-US" sz="4000" dirty="0"/>
              <a:t>Question 1:</a:t>
            </a:r>
          </a:p>
        </p:txBody>
      </p:sp>
      <p:pic>
        <p:nvPicPr>
          <p:cNvPr id="4" name="Picture 3">
            <a:extLst>
              <a:ext uri="{FF2B5EF4-FFF2-40B4-BE49-F238E27FC236}">
                <a16:creationId xmlns:a16="http://schemas.microsoft.com/office/drawing/2014/main" id="{A9C82F94-4EA3-C327-C71C-0B1801C82EBB}"/>
              </a:ext>
            </a:extLst>
          </p:cNvPr>
          <p:cNvPicPr>
            <a:picLocks noChangeAspect="1"/>
          </p:cNvPicPr>
          <p:nvPr/>
        </p:nvPicPr>
        <p:blipFill>
          <a:blip r:embed="rId3"/>
          <a:stretch>
            <a:fillRect/>
          </a:stretch>
        </p:blipFill>
        <p:spPr>
          <a:xfrm>
            <a:off x="986353" y="1895541"/>
            <a:ext cx="5068263" cy="2887954"/>
          </a:xfrm>
          <a:prstGeom prst="rect">
            <a:avLst/>
          </a:prstGeom>
        </p:spPr>
      </p:pic>
      <p:pic>
        <p:nvPicPr>
          <p:cNvPr id="6" name="Picture 5">
            <a:extLst>
              <a:ext uri="{FF2B5EF4-FFF2-40B4-BE49-F238E27FC236}">
                <a16:creationId xmlns:a16="http://schemas.microsoft.com/office/drawing/2014/main" id="{D077D78F-62CA-B92F-28E1-E9713235337C}"/>
              </a:ext>
            </a:extLst>
          </p:cNvPr>
          <p:cNvPicPr>
            <a:picLocks noChangeAspect="1"/>
          </p:cNvPicPr>
          <p:nvPr/>
        </p:nvPicPr>
        <p:blipFill>
          <a:blip r:embed="rId4"/>
          <a:stretch>
            <a:fillRect/>
          </a:stretch>
        </p:blipFill>
        <p:spPr>
          <a:xfrm>
            <a:off x="6402384" y="1711471"/>
            <a:ext cx="4685459" cy="4401944"/>
          </a:xfrm>
          <a:prstGeom prst="rect">
            <a:avLst/>
          </a:prstGeom>
        </p:spPr>
      </p:pic>
      <p:sp>
        <p:nvSpPr>
          <p:cNvPr id="5" name="Content Placeholder 2">
            <a:extLst>
              <a:ext uri="{FF2B5EF4-FFF2-40B4-BE49-F238E27FC236}">
                <a16:creationId xmlns:a16="http://schemas.microsoft.com/office/drawing/2014/main" id="{BCC9CE6E-3571-480D-D82E-D7ECF37BDCDE}"/>
              </a:ext>
            </a:extLst>
          </p:cNvPr>
          <p:cNvSpPr>
            <a:spLocks noGrp="1"/>
          </p:cNvSpPr>
          <p:nvPr>
            <p:ph idx="1"/>
          </p:nvPr>
        </p:nvSpPr>
        <p:spPr>
          <a:xfrm>
            <a:off x="986353" y="4924606"/>
            <a:ext cx="5257800" cy="1206071"/>
          </a:xfrm>
        </p:spPr>
        <p:txBody>
          <a:bodyPr>
            <a:normAutofit fontScale="92500"/>
          </a:bodyPr>
          <a:lstStyle/>
          <a:p>
            <a:r>
              <a:rPr lang="en-US" dirty="0"/>
              <a:t>Active vehicles grew significantly between the two months. </a:t>
            </a:r>
          </a:p>
          <a:p>
            <a:r>
              <a:rPr lang="en-US" dirty="0"/>
              <a:t>Trips per day grew quicker than active vehicles.</a:t>
            </a:r>
          </a:p>
        </p:txBody>
      </p:sp>
      <p:sp>
        <p:nvSpPr>
          <p:cNvPr id="7" name="Title 1">
            <a:extLst>
              <a:ext uri="{FF2B5EF4-FFF2-40B4-BE49-F238E27FC236}">
                <a16:creationId xmlns:a16="http://schemas.microsoft.com/office/drawing/2014/main" id="{A24D775B-2F88-9C62-AD56-9410331BD5E2}"/>
              </a:ext>
            </a:extLst>
          </p:cNvPr>
          <p:cNvSpPr txBox="1">
            <a:spLocks/>
          </p:cNvSpPr>
          <p:nvPr/>
        </p:nvSpPr>
        <p:spPr>
          <a:xfrm>
            <a:off x="3676851" y="645869"/>
            <a:ext cx="7796463" cy="1108562"/>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r>
              <a:rPr lang="en-US" sz="2500" dirty="0"/>
              <a:t>How did the number of Uber Drivers and associated trips evolve over the course of this data set? </a:t>
            </a:r>
          </a:p>
        </p:txBody>
      </p:sp>
    </p:spTree>
    <p:extLst>
      <p:ext uri="{BB962C8B-B14F-4D97-AF65-F5344CB8AC3E}">
        <p14:creationId xmlns:p14="http://schemas.microsoft.com/office/powerpoint/2010/main" val="351672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706C-E36C-1698-50B7-1D7A8229A8B9}"/>
              </a:ext>
            </a:extLst>
          </p:cNvPr>
          <p:cNvSpPr>
            <a:spLocks noGrp="1"/>
          </p:cNvSpPr>
          <p:nvPr>
            <p:ph type="title"/>
          </p:nvPr>
        </p:nvSpPr>
        <p:spPr>
          <a:xfrm>
            <a:off x="670020" y="450701"/>
            <a:ext cx="3166484" cy="2166730"/>
          </a:xfrm>
        </p:spPr>
        <p:txBody>
          <a:bodyPr>
            <a:normAutofit/>
          </a:bodyPr>
          <a:lstStyle/>
          <a:p>
            <a:pPr algn="ctr"/>
            <a:r>
              <a:rPr lang="en-US" sz="4000" dirty="0"/>
              <a:t>Question 2: </a:t>
            </a:r>
            <a:r>
              <a:rPr lang="en-US" sz="2500" dirty="0"/>
              <a:t>What impact does weather have on Uber trip volumes, if any?</a:t>
            </a:r>
          </a:p>
        </p:txBody>
      </p:sp>
      <p:sp>
        <p:nvSpPr>
          <p:cNvPr id="3" name="Content Placeholder 2">
            <a:extLst>
              <a:ext uri="{FF2B5EF4-FFF2-40B4-BE49-F238E27FC236}">
                <a16:creationId xmlns:a16="http://schemas.microsoft.com/office/drawing/2014/main" id="{6A18EE2B-17FA-D21D-462F-F3C3B8AD41E3}"/>
              </a:ext>
            </a:extLst>
          </p:cNvPr>
          <p:cNvSpPr>
            <a:spLocks noGrp="1"/>
          </p:cNvSpPr>
          <p:nvPr>
            <p:ph idx="1"/>
          </p:nvPr>
        </p:nvSpPr>
        <p:spPr>
          <a:xfrm>
            <a:off x="670020" y="2714324"/>
            <a:ext cx="3166484" cy="3560732"/>
          </a:xfrm>
        </p:spPr>
        <p:txBody>
          <a:bodyPr>
            <a:normAutofit/>
          </a:bodyPr>
          <a:lstStyle/>
          <a:p>
            <a:r>
              <a:rPr lang="en-US" dirty="0"/>
              <a:t>Assumption: Precipitation vs trip volume would be highest correlation.</a:t>
            </a:r>
          </a:p>
          <a:p>
            <a:r>
              <a:rPr lang="en-US" dirty="0"/>
              <a:t>Highest weather correlation with trip volume was the max temperature, second highest was the humidity, and precipitation and windspeed had insignificant correlation.</a:t>
            </a:r>
          </a:p>
        </p:txBody>
      </p:sp>
      <p:grpSp>
        <p:nvGrpSpPr>
          <p:cNvPr id="8" name="Group 7">
            <a:extLst>
              <a:ext uri="{FF2B5EF4-FFF2-40B4-BE49-F238E27FC236}">
                <a16:creationId xmlns:a16="http://schemas.microsoft.com/office/drawing/2014/main" id="{CC42281D-7062-954A-C332-087BEC0D390C}"/>
              </a:ext>
            </a:extLst>
          </p:cNvPr>
          <p:cNvGrpSpPr/>
          <p:nvPr/>
        </p:nvGrpSpPr>
        <p:grpSpPr>
          <a:xfrm>
            <a:off x="4068001" y="846395"/>
            <a:ext cx="7320058" cy="5165209"/>
            <a:chOff x="3836504" y="663097"/>
            <a:chExt cx="7320058" cy="5165209"/>
          </a:xfrm>
        </p:grpSpPr>
        <p:pic>
          <p:nvPicPr>
            <p:cNvPr id="4" name="Picture 3">
              <a:extLst>
                <a:ext uri="{FF2B5EF4-FFF2-40B4-BE49-F238E27FC236}">
                  <a16:creationId xmlns:a16="http://schemas.microsoft.com/office/drawing/2014/main" id="{B6553FE9-3EA6-FD88-B033-13FCDC7EA662}"/>
                </a:ext>
              </a:extLst>
            </p:cNvPr>
            <p:cNvPicPr>
              <a:picLocks noChangeAspect="1"/>
            </p:cNvPicPr>
            <p:nvPr/>
          </p:nvPicPr>
          <p:blipFill>
            <a:blip r:embed="rId3"/>
            <a:stretch>
              <a:fillRect/>
            </a:stretch>
          </p:blipFill>
          <p:spPr>
            <a:xfrm>
              <a:off x="3836504" y="663097"/>
              <a:ext cx="3493311" cy="2468880"/>
            </a:xfrm>
            <a:prstGeom prst="rect">
              <a:avLst/>
            </a:prstGeom>
          </p:spPr>
        </p:pic>
        <p:pic>
          <p:nvPicPr>
            <p:cNvPr id="5" name="Picture 4">
              <a:extLst>
                <a:ext uri="{FF2B5EF4-FFF2-40B4-BE49-F238E27FC236}">
                  <a16:creationId xmlns:a16="http://schemas.microsoft.com/office/drawing/2014/main" id="{3A7B331A-07C8-521D-1661-C8342F6DEB60}"/>
                </a:ext>
              </a:extLst>
            </p:cNvPr>
            <p:cNvPicPr>
              <a:picLocks noChangeAspect="1"/>
            </p:cNvPicPr>
            <p:nvPr/>
          </p:nvPicPr>
          <p:blipFill>
            <a:blip r:embed="rId4"/>
            <a:stretch>
              <a:fillRect/>
            </a:stretch>
          </p:blipFill>
          <p:spPr>
            <a:xfrm>
              <a:off x="7663251" y="663097"/>
              <a:ext cx="3493311" cy="2468880"/>
            </a:xfrm>
            <a:prstGeom prst="rect">
              <a:avLst/>
            </a:prstGeom>
          </p:spPr>
        </p:pic>
        <p:pic>
          <p:nvPicPr>
            <p:cNvPr id="6" name="Picture 5">
              <a:extLst>
                <a:ext uri="{FF2B5EF4-FFF2-40B4-BE49-F238E27FC236}">
                  <a16:creationId xmlns:a16="http://schemas.microsoft.com/office/drawing/2014/main" id="{B3156F2A-BF3C-E30E-F63A-2990CD901DE0}"/>
                </a:ext>
              </a:extLst>
            </p:cNvPr>
            <p:cNvPicPr>
              <a:picLocks noChangeAspect="1"/>
            </p:cNvPicPr>
            <p:nvPr/>
          </p:nvPicPr>
          <p:blipFill>
            <a:blip r:embed="rId5"/>
            <a:stretch>
              <a:fillRect/>
            </a:stretch>
          </p:blipFill>
          <p:spPr>
            <a:xfrm>
              <a:off x="3836504" y="3359426"/>
              <a:ext cx="3493311" cy="2468880"/>
            </a:xfrm>
            <a:prstGeom prst="rect">
              <a:avLst/>
            </a:prstGeom>
          </p:spPr>
        </p:pic>
        <p:pic>
          <p:nvPicPr>
            <p:cNvPr id="7" name="Picture 6">
              <a:extLst>
                <a:ext uri="{FF2B5EF4-FFF2-40B4-BE49-F238E27FC236}">
                  <a16:creationId xmlns:a16="http://schemas.microsoft.com/office/drawing/2014/main" id="{97FD8A4A-E0F8-DCEA-9C85-6477A282174A}"/>
                </a:ext>
              </a:extLst>
            </p:cNvPr>
            <p:cNvPicPr>
              <a:picLocks noChangeAspect="1"/>
            </p:cNvPicPr>
            <p:nvPr/>
          </p:nvPicPr>
          <p:blipFill>
            <a:blip r:embed="rId6"/>
            <a:stretch>
              <a:fillRect/>
            </a:stretch>
          </p:blipFill>
          <p:spPr>
            <a:xfrm>
              <a:off x="7663250" y="3359426"/>
              <a:ext cx="3493311" cy="2468880"/>
            </a:xfrm>
            <a:prstGeom prst="rect">
              <a:avLst/>
            </a:prstGeom>
          </p:spPr>
        </p:pic>
      </p:grpSp>
    </p:spTree>
    <p:extLst>
      <p:ext uri="{BB962C8B-B14F-4D97-AF65-F5344CB8AC3E}">
        <p14:creationId xmlns:p14="http://schemas.microsoft.com/office/powerpoint/2010/main" val="162600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FC31-CDAF-81B9-F93D-93DA23EF49FE}"/>
              </a:ext>
            </a:extLst>
          </p:cNvPr>
          <p:cNvSpPr>
            <a:spLocks noGrp="1"/>
          </p:cNvSpPr>
          <p:nvPr>
            <p:ph type="title"/>
          </p:nvPr>
        </p:nvSpPr>
        <p:spPr>
          <a:xfrm>
            <a:off x="752465" y="635544"/>
            <a:ext cx="2650603" cy="1325563"/>
          </a:xfrm>
        </p:spPr>
        <p:txBody>
          <a:bodyPr>
            <a:normAutofit/>
          </a:bodyPr>
          <a:lstStyle/>
          <a:p>
            <a:r>
              <a:rPr lang="en-US" sz="4000" dirty="0"/>
              <a:t>Question 3:</a:t>
            </a:r>
            <a:endParaRPr lang="en-US" sz="2500" dirty="0"/>
          </a:p>
        </p:txBody>
      </p:sp>
      <p:sp>
        <p:nvSpPr>
          <p:cNvPr id="3" name="Content Placeholder 2">
            <a:extLst>
              <a:ext uri="{FF2B5EF4-FFF2-40B4-BE49-F238E27FC236}">
                <a16:creationId xmlns:a16="http://schemas.microsoft.com/office/drawing/2014/main" id="{E8BCB1E1-47A1-46F7-0C6D-053F3EE1F3C5}"/>
              </a:ext>
            </a:extLst>
          </p:cNvPr>
          <p:cNvSpPr>
            <a:spLocks noGrp="1"/>
          </p:cNvSpPr>
          <p:nvPr>
            <p:ph idx="1"/>
          </p:nvPr>
        </p:nvSpPr>
        <p:spPr>
          <a:xfrm>
            <a:off x="960923" y="2036594"/>
            <a:ext cx="10270154" cy="1325563"/>
          </a:xfrm>
        </p:spPr>
        <p:txBody>
          <a:bodyPr/>
          <a:lstStyle/>
          <a:p>
            <a:r>
              <a:rPr lang="en-US" dirty="0"/>
              <a:t>Weekend trip volume &gt; Weekday trip volume</a:t>
            </a:r>
          </a:p>
          <a:p>
            <a:r>
              <a:rPr lang="en-US" dirty="0"/>
              <a:t>With the addition of precipitation variable, weekday trip volume is consistent, but weekend trip volume when precipitation is above 0 has the highest volume days. </a:t>
            </a:r>
          </a:p>
        </p:txBody>
      </p:sp>
      <p:pic>
        <p:nvPicPr>
          <p:cNvPr id="4" name="Picture 3">
            <a:extLst>
              <a:ext uri="{FF2B5EF4-FFF2-40B4-BE49-F238E27FC236}">
                <a16:creationId xmlns:a16="http://schemas.microsoft.com/office/drawing/2014/main" id="{0D9BE117-DC7A-0268-7B4D-11AAEAED0E82}"/>
              </a:ext>
            </a:extLst>
          </p:cNvPr>
          <p:cNvPicPr>
            <a:picLocks noChangeAspect="1"/>
          </p:cNvPicPr>
          <p:nvPr/>
        </p:nvPicPr>
        <p:blipFill>
          <a:blip r:embed="rId3"/>
          <a:stretch>
            <a:fillRect/>
          </a:stretch>
        </p:blipFill>
        <p:spPr>
          <a:xfrm>
            <a:off x="705591" y="3530792"/>
            <a:ext cx="4030677" cy="2494690"/>
          </a:xfrm>
          <a:prstGeom prst="rect">
            <a:avLst/>
          </a:prstGeom>
        </p:spPr>
      </p:pic>
      <p:pic>
        <p:nvPicPr>
          <p:cNvPr id="5" name="Picture 4">
            <a:extLst>
              <a:ext uri="{FF2B5EF4-FFF2-40B4-BE49-F238E27FC236}">
                <a16:creationId xmlns:a16="http://schemas.microsoft.com/office/drawing/2014/main" id="{F5E60326-1ADD-FD04-C316-8BF289653A87}"/>
              </a:ext>
            </a:extLst>
          </p:cNvPr>
          <p:cNvPicPr>
            <a:picLocks noChangeAspect="1"/>
          </p:cNvPicPr>
          <p:nvPr/>
        </p:nvPicPr>
        <p:blipFill>
          <a:blip r:embed="rId4"/>
          <a:stretch>
            <a:fillRect/>
          </a:stretch>
        </p:blipFill>
        <p:spPr>
          <a:xfrm>
            <a:off x="4846020" y="3742480"/>
            <a:ext cx="6640389" cy="2071314"/>
          </a:xfrm>
          <a:prstGeom prst="rect">
            <a:avLst/>
          </a:prstGeom>
        </p:spPr>
      </p:pic>
      <p:sp>
        <p:nvSpPr>
          <p:cNvPr id="6" name="Title 1">
            <a:extLst>
              <a:ext uri="{FF2B5EF4-FFF2-40B4-BE49-F238E27FC236}">
                <a16:creationId xmlns:a16="http://schemas.microsoft.com/office/drawing/2014/main" id="{2A8F5C1B-9886-87AD-CE19-804CA86D9721}"/>
              </a:ext>
            </a:extLst>
          </p:cNvPr>
          <p:cNvSpPr txBox="1">
            <a:spLocks/>
          </p:cNvSpPr>
          <p:nvPr/>
        </p:nvSpPr>
        <p:spPr>
          <a:xfrm>
            <a:off x="3383278" y="635544"/>
            <a:ext cx="810313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r>
              <a:rPr lang="en-US" sz="2500" dirty="0"/>
              <a:t>Is there a difference in Uber ride volumes between weekdays vs weekends? Does higher precipitation impact that? </a:t>
            </a:r>
          </a:p>
        </p:txBody>
      </p:sp>
    </p:spTree>
    <p:extLst>
      <p:ext uri="{BB962C8B-B14F-4D97-AF65-F5344CB8AC3E}">
        <p14:creationId xmlns:p14="http://schemas.microsoft.com/office/powerpoint/2010/main" val="345173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C73-1A94-8F23-17F8-8E9AE861E600}"/>
              </a:ext>
            </a:extLst>
          </p:cNvPr>
          <p:cNvSpPr>
            <a:spLocks noGrp="1"/>
          </p:cNvSpPr>
          <p:nvPr>
            <p:ph type="title"/>
          </p:nvPr>
        </p:nvSpPr>
        <p:spPr>
          <a:xfrm>
            <a:off x="726031" y="583686"/>
            <a:ext cx="5713269" cy="2193201"/>
          </a:xfrm>
        </p:spPr>
        <p:txBody>
          <a:bodyPr>
            <a:normAutofit/>
          </a:bodyPr>
          <a:lstStyle/>
          <a:p>
            <a:pPr algn="ctr"/>
            <a:r>
              <a:rPr lang="en-US" sz="4000" dirty="0"/>
              <a:t>Question 4: </a:t>
            </a:r>
            <a:br>
              <a:rPr lang="en-US" sz="4000" dirty="0"/>
            </a:br>
            <a:r>
              <a:rPr lang="en-US" sz="2500" dirty="0"/>
              <a:t>Did the holidays in this data set have a positive or negative impact on uber trip volumes compared to non-holiday days? </a:t>
            </a:r>
          </a:p>
        </p:txBody>
      </p:sp>
      <p:pic>
        <p:nvPicPr>
          <p:cNvPr id="5" name="Content Placeholder 4">
            <a:extLst>
              <a:ext uri="{FF2B5EF4-FFF2-40B4-BE49-F238E27FC236}">
                <a16:creationId xmlns:a16="http://schemas.microsoft.com/office/drawing/2014/main" id="{0699C97F-3C11-8197-2302-4F7F681C9A80}"/>
              </a:ext>
            </a:extLst>
          </p:cNvPr>
          <p:cNvPicPr>
            <a:picLocks noGrp="1" noChangeAspect="1"/>
          </p:cNvPicPr>
          <p:nvPr>
            <p:ph idx="1"/>
          </p:nvPr>
        </p:nvPicPr>
        <p:blipFill>
          <a:blip r:embed="rId3"/>
          <a:stretch>
            <a:fillRect/>
          </a:stretch>
        </p:blipFill>
        <p:spPr>
          <a:xfrm>
            <a:off x="6246795" y="4286388"/>
            <a:ext cx="4041797" cy="1920240"/>
          </a:xfrm>
          <a:prstGeom prst="rect">
            <a:avLst/>
          </a:prstGeom>
        </p:spPr>
      </p:pic>
      <p:pic>
        <p:nvPicPr>
          <p:cNvPr id="4" name="Picture 3">
            <a:extLst>
              <a:ext uri="{FF2B5EF4-FFF2-40B4-BE49-F238E27FC236}">
                <a16:creationId xmlns:a16="http://schemas.microsoft.com/office/drawing/2014/main" id="{7A6A2498-A623-A4FB-0C36-D9AA8BB649D4}"/>
              </a:ext>
            </a:extLst>
          </p:cNvPr>
          <p:cNvPicPr>
            <a:picLocks noChangeAspect="1"/>
          </p:cNvPicPr>
          <p:nvPr/>
        </p:nvPicPr>
        <p:blipFill>
          <a:blip r:embed="rId4"/>
          <a:stretch>
            <a:fillRect/>
          </a:stretch>
        </p:blipFill>
        <p:spPr>
          <a:xfrm>
            <a:off x="1903408" y="4286388"/>
            <a:ext cx="4041797" cy="1920240"/>
          </a:xfrm>
          <a:prstGeom prst="rect">
            <a:avLst/>
          </a:prstGeom>
        </p:spPr>
      </p:pic>
      <p:pic>
        <p:nvPicPr>
          <p:cNvPr id="6" name="Picture 5">
            <a:extLst>
              <a:ext uri="{FF2B5EF4-FFF2-40B4-BE49-F238E27FC236}">
                <a16:creationId xmlns:a16="http://schemas.microsoft.com/office/drawing/2014/main" id="{782A191E-6C56-653F-8ABF-A80605DE8757}"/>
              </a:ext>
            </a:extLst>
          </p:cNvPr>
          <p:cNvPicPr>
            <a:picLocks noChangeAspect="1"/>
          </p:cNvPicPr>
          <p:nvPr/>
        </p:nvPicPr>
        <p:blipFill>
          <a:blip r:embed="rId5"/>
          <a:stretch>
            <a:fillRect/>
          </a:stretch>
        </p:blipFill>
        <p:spPr>
          <a:xfrm>
            <a:off x="6654305" y="627000"/>
            <a:ext cx="4811663" cy="2286000"/>
          </a:xfrm>
          <a:prstGeom prst="rect">
            <a:avLst/>
          </a:prstGeom>
        </p:spPr>
      </p:pic>
      <p:sp>
        <p:nvSpPr>
          <p:cNvPr id="7" name="Content Placeholder 2">
            <a:extLst>
              <a:ext uri="{FF2B5EF4-FFF2-40B4-BE49-F238E27FC236}">
                <a16:creationId xmlns:a16="http://schemas.microsoft.com/office/drawing/2014/main" id="{0E34ADE1-A325-3FB2-F787-41226D5DC788}"/>
              </a:ext>
            </a:extLst>
          </p:cNvPr>
          <p:cNvSpPr txBox="1">
            <a:spLocks/>
          </p:cNvSpPr>
          <p:nvPr/>
        </p:nvSpPr>
        <p:spPr>
          <a:xfrm>
            <a:off x="738808" y="2984881"/>
            <a:ext cx="10727160" cy="12296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Assumption: Uber trip volumes on the holidays would be higher than non holiday days. </a:t>
            </a:r>
          </a:p>
          <a:p>
            <a:r>
              <a:rPr lang="en-US" dirty="0"/>
              <a:t>When comparing to Non-Holiday days, Valentine’s day trips were higher, but New Year’s Day trips were lower. </a:t>
            </a:r>
          </a:p>
        </p:txBody>
      </p:sp>
    </p:spTree>
    <p:extLst>
      <p:ext uri="{BB962C8B-B14F-4D97-AF65-F5344CB8AC3E}">
        <p14:creationId xmlns:p14="http://schemas.microsoft.com/office/powerpoint/2010/main" val="399741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741-1A66-B992-E7AE-CBBD7FA7F4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D67EEE-7546-19F6-4CD2-CD057E1B1B60}"/>
              </a:ext>
            </a:extLst>
          </p:cNvPr>
          <p:cNvSpPr>
            <a:spLocks noGrp="1"/>
          </p:cNvSpPr>
          <p:nvPr>
            <p:ph idx="1"/>
          </p:nvPr>
        </p:nvSpPr>
        <p:spPr/>
        <p:txBody>
          <a:bodyPr/>
          <a:lstStyle/>
          <a:p>
            <a:r>
              <a:rPr lang="en-US" dirty="0"/>
              <a:t>Uber drivers and uber trip volumes increased over the two-month span of this data set. </a:t>
            </a:r>
          </a:p>
          <a:p>
            <a:r>
              <a:rPr lang="en-US" dirty="0"/>
              <a:t>Highest weather correlation with trip volumes was max temperature. </a:t>
            </a:r>
          </a:p>
          <a:p>
            <a:r>
              <a:rPr lang="en-US" dirty="0"/>
              <a:t>Weekend uber trip volumes are higher than weekday uber trip volumes, on average. </a:t>
            </a:r>
          </a:p>
          <a:p>
            <a:r>
              <a:rPr lang="en-US" dirty="0"/>
              <a:t>Valentine’s day trip volumes were significantly higher than the average of non-Holiday trip volumes. </a:t>
            </a:r>
          </a:p>
          <a:p>
            <a:r>
              <a:rPr lang="en-US" dirty="0"/>
              <a:t>Small sample size of data set impact's ability to make broad assumptions. </a:t>
            </a:r>
          </a:p>
          <a:p>
            <a:endParaRPr lang="en-US" dirty="0"/>
          </a:p>
          <a:p>
            <a:endParaRPr lang="en-US" dirty="0"/>
          </a:p>
        </p:txBody>
      </p:sp>
    </p:spTree>
    <p:extLst>
      <p:ext uri="{BB962C8B-B14F-4D97-AF65-F5344CB8AC3E}">
        <p14:creationId xmlns:p14="http://schemas.microsoft.com/office/powerpoint/2010/main" val="160883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2E6C3D-8FA5-34DE-932E-C088B9FA713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CC6647-9233-92A1-73DF-BCA6A8DF2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1BA445-A14D-0BBB-234B-0DC923FFA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s parked in a line">
            <a:extLst>
              <a:ext uri="{FF2B5EF4-FFF2-40B4-BE49-F238E27FC236}">
                <a16:creationId xmlns:a16="http://schemas.microsoft.com/office/drawing/2014/main" id="{3602714F-1FAE-57A6-75FC-074C02D40261}"/>
              </a:ext>
            </a:extLst>
          </p:cNvPr>
          <p:cNvPicPr>
            <a:picLocks noChangeAspect="1"/>
          </p:cNvPicPr>
          <p:nvPr/>
        </p:nvPicPr>
        <p:blipFill>
          <a:blip r:embed="rId3">
            <a:alphaModFix amt="40000"/>
          </a:blip>
          <a:srcRect t="6097" r="-2" b="18719"/>
          <a:stretch/>
        </p:blipFill>
        <p:spPr>
          <a:xfrm>
            <a:off x="0" y="8"/>
            <a:ext cx="12189789" cy="6873457"/>
          </a:xfrm>
          <a:prstGeom prst="rect">
            <a:avLst/>
          </a:prstGeom>
          <a:ln w="12700">
            <a:noFill/>
          </a:ln>
        </p:spPr>
      </p:pic>
      <p:grpSp>
        <p:nvGrpSpPr>
          <p:cNvPr id="13" name="Group 12">
            <a:extLst>
              <a:ext uri="{FF2B5EF4-FFF2-40B4-BE49-F238E27FC236}">
                <a16:creationId xmlns:a16="http://schemas.microsoft.com/office/drawing/2014/main" id="{1F8A4F0A-498B-AD11-DE2A-464BAE3DC0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7C713159-8161-B50B-0600-C00E729AC6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A9BCB-3864-4943-D780-B7B3D44BD5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C6EE16-1F69-4FC7-9878-43A60CFC2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042174-C423-C8FB-1719-608F42B276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FCFE061D-3F9E-96EE-85E4-84738D0A9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BEEB3A7-F7B9-41E4-55D3-7D2E3C05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C680077-B1E4-401A-41E7-5F9020694419}"/>
              </a:ext>
            </a:extLst>
          </p:cNvPr>
          <p:cNvSpPr>
            <a:spLocks noGrp="1"/>
          </p:cNvSpPr>
          <p:nvPr>
            <p:ph type="ctrTitle"/>
          </p:nvPr>
        </p:nvSpPr>
        <p:spPr>
          <a:xfrm>
            <a:off x="978321" y="1953468"/>
            <a:ext cx="10299081" cy="2551101"/>
          </a:xfrm>
        </p:spPr>
        <p:txBody>
          <a:bodyPr anchor="t">
            <a:normAutofit/>
          </a:bodyPr>
          <a:lstStyle/>
          <a:p>
            <a:pPr algn="ctr"/>
            <a:r>
              <a:rPr lang="en-US" sz="7000" dirty="0">
                <a:solidFill>
                  <a:srgbClr val="FFFFFF"/>
                </a:solidFill>
              </a:rPr>
              <a:t>THANK YOU!</a:t>
            </a:r>
          </a:p>
        </p:txBody>
      </p:sp>
      <p:sp>
        <p:nvSpPr>
          <p:cNvPr id="5" name="Subtitle 2">
            <a:extLst>
              <a:ext uri="{FF2B5EF4-FFF2-40B4-BE49-F238E27FC236}">
                <a16:creationId xmlns:a16="http://schemas.microsoft.com/office/drawing/2014/main" id="{0524C8E4-B545-33A4-A24E-985F23173C4D}"/>
              </a:ext>
            </a:extLst>
          </p:cNvPr>
          <p:cNvSpPr txBox="1">
            <a:spLocks/>
          </p:cNvSpPr>
          <p:nvPr/>
        </p:nvSpPr>
        <p:spPr>
          <a:xfrm>
            <a:off x="10770967" y="5407822"/>
            <a:ext cx="1077036" cy="231263"/>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00" dirty="0">
                <a:solidFill>
                  <a:srgbClr val="FFFFFF"/>
                </a:solidFill>
              </a:rPr>
              <a:t>C H A T G P T </a:t>
            </a:r>
          </a:p>
        </p:txBody>
      </p:sp>
    </p:spTree>
    <p:extLst>
      <p:ext uri="{BB962C8B-B14F-4D97-AF65-F5344CB8AC3E}">
        <p14:creationId xmlns:p14="http://schemas.microsoft.com/office/powerpoint/2010/main" val="2797067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rchVTI">
  <a:themeElements>
    <a:clrScheme name="AnalogousFromRegularSeedRightStep">
      <a:dk1>
        <a:srgbClr val="000000"/>
      </a:dk1>
      <a:lt1>
        <a:srgbClr val="FFFFFF"/>
      </a:lt1>
      <a:dk2>
        <a:srgbClr val="1B2430"/>
      </a:dk2>
      <a:lt2>
        <a:srgbClr val="F3F0F1"/>
      </a:lt2>
      <a:accent1>
        <a:srgbClr val="46B290"/>
      </a:accent1>
      <a:accent2>
        <a:srgbClr val="3BA5B1"/>
      </a:accent2>
      <a:accent3>
        <a:srgbClr val="4D86C3"/>
      </a:accent3>
      <a:accent4>
        <a:srgbClr val="3E46B3"/>
      </a:accent4>
      <a:accent5>
        <a:srgbClr val="764DC3"/>
      </a:accent5>
      <a:accent6>
        <a:srgbClr val="963BB1"/>
      </a:accent6>
      <a:hlink>
        <a:srgbClr val="BF3F67"/>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819</Words>
  <Application>Microsoft Macintosh PowerPoint</Application>
  <PresentationFormat>Widescreen</PresentationFormat>
  <Paragraphs>77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Avenir Next LT Pro</vt:lpstr>
      <vt:lpstr>Footlight MT Light</vt:lpstr>
      <vt:lpstr>ArchVTI</vt:lpstr>
      <vt:lpstr>NYC UBER TRIPS Overview Including Weather and Holiday Impacts</vt:lpstr>
      <vt:lpstr>AGENDA</vt:lpstr>
      <vt:lpstr>Overview of Data Sets</vt:lpstr>
      <vt:lpstr>Question 1:</vt:lpstr>
      <vt:lpstr>Question 2: What impact does weather have on Uber trip volumes, if any?</vt:lpstr>
      <vt:lpstr>Question 3:</vt:lpstr>
      <vt:lpstr>Question 4:  Did the holidays in this data set have a positive or negative impact on uber trip volumes compared to non-holiday days?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Whitaker</dc:creator>
  <cp:lastModifiedBy>Anna Whitaker</cp:lastModifiedBy>
  <cp:revision>13</cp:revision>
  <dcterms:created xsi:type="dcterms:W3CDTF">2024-11-01T01:12:36Z</dcterms:created>
  <dcterms:modified xsi:type="dcterms:W3CDTF">2024-11-03T17:35:48Z</dcterms:modified>
</cp:coreProperties>
</file>