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64" r:id="rId4"/>
    <p:sldId id="265" r:id="rId5"/>
    <p:sldId id="258" r:id="rId6"/>
    <p:sldId id="259" r:id="rId7"/>
    <p:sldId id="271" r:id="rId8"/>
    <p:sldId id="262" r:id="rId9"/>
    <p:sldId id="270" r:id="rId10"/>
    <p:sldId id="267" r:id="rId11"/>
    <p:sldId id="256" r:id="rId12"/>
    <p:sldId id="257" r:id="rId13"/>
    <p:sldId id="261" r:id="rId14"/>
    <p:sldId id="263" r:id="rId15"/>
    <p:sldId id="266" r:id="rId16"/>
    <p:sldId id="269" r:id="rId17"/>
    <p:sldId id="268" r:id="rId18"/>
    <p:sldId id="27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55103F1-F5E8-4AFD-BE54-9CEA1B11C0C0}">
          <p14:sldIdLst>
            <p14:sldId id="264"/>
            <p14:sldId id="265"/>
            <p14:sldId id="258"/>
            <p14:sldId id="259"/>
            <p14:sldId id="271"/>
            <p14:sldId id="262"/>
            <p14:sldId id="270"/>
            <p14:sldId id="267"/>
            <p14:sldId id="256"/>
            <p14:sldId id="257"/>
            <p14:sldId id="261"/>
          </p14:sldIdLst>
        </p14:section>
        <p14:section name="Section sans titre" id="{8BC26BFE-486A-47D6-895C-D9D99700A1EA}">
          <p14:sldIdLst>
            <p14:sldId id="263"/>
            <p14:sldId id="266"/>
            <p14:sldId id="269"/>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440"/>
    <a:srgbClr val="785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3E9216-6C5D-4115-B54A-C6FE2C41E1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D70A81D-36B0-4134-AF35-84126FAAE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5558E94-ADB4-4F6B-A169-644E03B1876E}"/>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F7E7F2C-3437-4A94-9657-152F3276980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85D2BC3-CA02-44C8-B31D-2606CA608C37}"/>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62156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2E1443-8728-488F-A1FD-037B05C1B1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38D411-514F-4F07-B037-D76C5C1BC4D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7FBF23B-3D53-471D-859B-A8822730F7C5}"/>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9C963A4-91D1-4F26-AD6A-0731D6C949E2}"/>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E4D4A04-67CC-4061-9F4A-DC10BAB9B377}"/>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85013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B8F4774-75F3-4010-9840-659178F2DB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59B4888-9A36-4AC6-A7FF-4D40CB1EA51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64F3BAA-3C1A-444F-A947-8E5CF28443E4}"/>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892C777-B336-4FFC-ABA9-DA88BFCE9BE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FE02B6F6-A814-4B4E-AE87-0DA19AF97E6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8260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3E9216-6C5D-4115-B54A-C6FE2C41E1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D70A81D-36B0-4134-AF35-84126FAAE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5558E94-ADB4-4F6B-A169-644E03B1876E}"/>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F7E7F2C-3437-4A94-9657-152F3276980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85D2BC3-CA02-44C8-B31D-2606CA608C37}"/>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7341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A49312-0348-424E-BA38-0E5EA30151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324237F-AB97-44BF-907A-C4E5C65F24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7F4EC32-BCD8-4629-A38D-8775FC45FA0F}"/>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D5FBD14-A89E-4806-9401-55DB7B285BF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2E0FA966-DDC0-4B7E-8F8F-7DB25CB1E9B4}"/>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26125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0DE06E-40A6-4714-B9F1-F9E37E35F8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50E3CEA-5A5E-4491-ADB9-46A2463EE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1B4F0C5-11E2-4CE8-B9F0-F39C2AA555FD}"/>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F36C9C9-1418-46B5-942C-EC2F54EBD8B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22C741E-69AA-41D5-83F1-C2FAE090DE2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53720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EBC80B-0521-46F4-8B5E-E3FC5FF72D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1A6DD81-4028-4AE8-B8A1-3C55523D890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B3015503-092D-4DB4-866A-172582CF16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E8551A5C-E7DC-47DA-B806-21B33BC6AEBD}"/>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44075482-5090-4920-8400-8CEA9BD8DE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396EA329-3BAD-48E7-891F-5C59CB537BD6}"/>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44366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E02CB9-4073-4DCE-8824-2FB71D169B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1493DFF-6255-4914-8238-54F55489B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4C722B91-DBF8-483A-A775-16294908E66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3E66432-7651-4F78-8A3A-C31321B57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39F211E-FC3C-4419-8EE4-D3BE637BF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854F5A2-4DA5-4A19-9C50-41D8825A8CA0}"/>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76EA6F79-4FCB-4C7F-A784-13EB424D28FD}"/>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C3D953F6-38B2-4D84-A4FE-57771404BF88}"/>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69919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674BF3-DA60-4788-B50E-785545E349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E620EDE-057E-438B-8A1A-BB6A44BEE592}"/>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1080E075-E9FE-4765-9831-7FB8F580C48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6D034307-FA64-4026-A751-7070438780C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440759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D0C6BE2-DCCE-4892-9D26-052DC4364F4E}"/>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52C9AB61-EB87-4C82-A875-65123914A0A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CD8DD164-1987-40F0-B743-B2F454F4D890}"/>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107623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A80056-85CD-49B1-A2D8-F884172F06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9786AD4-BF8B-4987-B1B8-7A8066D87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E176C70-BE2E-4FB6-955D-CC19B9379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C17D6E6-4555-4BBB-AB77-1F18B0B68059}"/>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2E1484E2-8EC0-4CD2-91FB-B71C24811E0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5EA28438-1DCD-4B33-889D-6BDD53D1B2DF}"/>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3396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A49312-0348-424E-BA38-0E5EA30151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324237F-AB97-44BF-907A-C4E5C65F24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7F4EC32-BCD8-4629-A38D-8775FC45FA0F}"/>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1D5FBD14-A89E-4806-9401-55DB7B285BF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2E0FA966-DDC0-4B7E-8F8F-7DB25CB1E9B4}"/>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60970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F4953B-705A-4F54-AB15-C310C2B9F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D5F05ED-C1F6-4172-B84D-3E8972B29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CD0DD31-F47E-4FF3-807C-C466D80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D3DB315-C682-4020-8035-8D04B3C21CAC}"/>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9B5C8F66-F656-4389-96D1-FD1D275A6E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DAD45C9-BE2C-4975-9D2E-A97524064510}"/>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71286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2E1443-8728-488F-A1FD-037B05C1B1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38D411-514F-4F07-B037-D76C5C1BC4D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7FBF23B-3D53-471D-859B-A8822730F7C5}"/>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9C963A4-91D1-4F26-AD6A-0731D6C949E2}"/>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E4D4A04-67CC-4061-9F4A-DC10BAB9B377}"/>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1482485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B8F4774-75F3-4010-9840-659178F2DB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59B4888-9A36-4AC6-A7FF-4D40CB1EA51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64F3BAA-3C1A-444F-A947-8E5CF28443E4}"/>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892C777-B336-4FFC-ABA9-DA88BFCE9BE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FE02B6F6-A814-4B4E-AE87-0DA19AF97E6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812791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EC52DDB-0A2F-47B5-B73E-C097FE2D0321}" type="datetimeFigureOut">
              <a:rPr lang="fr-FR" smtClean="0"/>
              <a:t>06/03/2020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31855366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C52DDB-0A2F-47B5-B73E-C097FE2D0321}" type="datetimeFigureOut">
              <a:rPr lang="fr-FR" smtClean="0"/>
              <a:t>06/03/2020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1413957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EC52DDB-0A2F-47B5-B73E-C097FE2D0321}" type="datetimeFigureOut">
              <a:rPr lang="fr-FR" smtClean="0"/>
              <a:t>06/03/2020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4072993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EC52DDB-0A2F-47B5-B73E-C097FE2D0321}" type="datetimeFigureOut">
              <a:rPr lang="fr-FR" smtClean="0"/>
              <a:t>06/03/2020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1590820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EC52DDB-0A2F-47B5-B73E-C097FE2D0321}" type="datetimeFigureOut">
              <a:rPr lang="fr-FR" smtClean="0"/>
              <a:t>06/03/2020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21095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EC52DDB-0A2F-47B5-B73E-C097FE2D0321}" type="datetimeFigureOut">
              <a:rPr lang="fr-FR" smtClean="0"/>
              <a:t>06/03/2020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2452763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2DDB-0A2F-47B5-B73E-C097FE2D0321}" type="datetimeFigureOut">
              <a:rPr lang="fr-FR" smtClean="0"/>
              <a:t>06/03/2020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258866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0DE06E-40A6-4714-B9F1-F9E37E35F8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750E3CEA-5A5E-4491-ADB9-46A2463EE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1B4F0C5-11E2-4CE8-B9F0-F39C2AA555FD}"/>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F36C9C9-1418-46B5-942C-EC2F54EBD8B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22C741E-69AA-41D5-83F1-C2FAE090DE2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14546646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EC52DDB-0A2F-47B5-B73E-C097FE2D0321}" type="datetimeFigureOut">
              <a:rPr lang="fr-FR" smtClean="0"/>
              <a:t>06/03/2020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4293501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EC52DDB-0A2F-47B5-B73E-C097FE2D0321}" type="datetimeFigureOut">
              <a:rPr lang="fr-FR" smtClean="0"/>
              <a:t>06/03/2020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58812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C52DDB-0A2F-47B5-B73E-C097FE2D0321}" type="datetimeFigureOut">
              <a:rPr lang="fr-FR" smtClean="0"/>
              <a:t>06/03/2020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1219609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C52DDB-0A2F-47B5-B73E-C097FE2D0321}" type="datetimeFigureOut">
              <a:rPr lang="fr-FR" smtClean="0"/>
              <a:t>06/03/2020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3C262A-3900-46C8-9433-96BC78BAA88D}" type="slidenum">
              <a:rPr lang="fr-FR" smtClean="0"/>
              <a:t>‹N°›</a:t>
            </a:fld>
            <a:endParaRPr lang="fr-FR"/>
          </a:p>
        </p:txBody>
      </p:sp>
    </p:spTree>
    <p:extLst>
      <p:ext uri="{BB962C8B-B14F-4D97-AF65-F5344CB8AC3E}">
        <p14:creationId xmlns:p14="http://schemas.microsoft.com/office/powerpoint/2010/main" val="387598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EBC80B-0521-46F4-8B5E-E3FC5FF72D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1A6DD81-4028-4AE8-B8A1-3C55523D890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B3015503-092D-4DB4-866A-172582CF16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E8551A5C-E7DC-47DA-B806-21B33BC6AEBD}"/>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44075482-5090-4920-8400-8CEA9BD8DE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396EA329-3BAD-48E7-891F-5C59CB537BD6}"/>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78815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E02CB9-4073-4DCE-8824-2FB71D169B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1493DFF-6255-4914-8238-54F55489B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4C722B91-DBF8-483A-A775-16294908E66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3E66432-7651-4F78-8A3A-C31321B57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39F211E-FC3C-4419-8EE4-D3BE637BF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854F5A2-4DA5-4A19-9C50-41D8825A8CA0}"/>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76EA6F79-4FCB-4C7F-A784-13EB424D28FD}"/>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C3D953F6-38B2-4D84-A4FE-57771404BF88}"/>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0080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674BF3-DA60-4788-B50E-785545E349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E620EDE-057E-438B-8A1A-BB6A44BEE592}"/>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1080E075-E9FE-4765-9831-7FB8F580C48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6D034307-FA64-4026-A751-7070438780C3}"/>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18161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D0C6BE2-DCCE-4892-9D26-052DC4364F4E}"/>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52C9AB61-EB87-4C82-A875-65123914A0A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CD8DD164-1987-40F0-B743-B2F454F4D890}"/>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5722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A80056-85CD-49B1-A2D8-F884172F06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9786AD4-BF8B-4987-B1B8-7A8066D87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E176C70-BE2E-4FB6-955D-CC19B9379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C17D6E6-4555-4BBB-AB77-1F18B0B68059}"/>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2E1484E2-8EC0-4CD2-91FB-B71C24811E0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5EA28438-1DCD-4B33-889D-6BDD53D1B2DF}"/>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105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F4953B-705A-4F54-AB15-C310C2B9F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D5F05ED-C1F6-4172-B84D-3E8972B29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CD0DD31-F47E-4FF3-807C-C466D80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D3DB315-C682-4020-8035-8D04B3C21CAC}"/>
              </a:ext>
            </a:extLst>
          </p:cNvPr>
          <p:cNvSpPr>
            <a:spLocks noGrp="1"/>
          </p:cNvSpPr>
          <p:nvPr>
            <p:ph type="dt" sz="half" idx="10"/>
          </p:nvPr>
        </p:nvSpPr>
        <p:spPr/>
        <p:txBody>
          <a:body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9B5C8F66-F656-4389-96D1-FD1D275A6E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DAD45C9-BE2C-4975-9D2E-A97524064510}"/>
              </a:ext>
            </a:extLst>
          </p:cNvPr>
          <p:cNvSpPr>
            <a:spLocks noGrp="1"/>
          </p:cNvSpPr>
          <p:nvPr>
            <p:ph type="sldNum" sz="quarter" idx="12"/>
          </p:nvPr>
        </p:nvSpPr>
        <p:spPr/>
        <p:txBody>
          <a:body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00424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113B027-9565-45B5-9945-9B51E69BC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7AACC52-66D8-4552-A3C5-D1033CB47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D5A7454-2125-486F-8D95-9E11BC3C7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76BFD63-BAEB-47D4-8FB2-A94088BB2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43155FF-FA39-4FCF-B096-CC0E47DF8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427161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113B027-9565-45B5-9945-9B51E69BC6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7AACC52-66D8-4552-A3C5-D1033CB47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D5A7454-2125-486F-8D95-9E11BC3C7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B9ED6-B54F-414D-AB2A-E2AC5EC23659}" type="datetimeFigureOut">
              <a:rPr lang="zh-CN" altLang="en-US" smtClean="0">
                <a:solidFill>
                  <a:prstClr val="black">
                    <a:tint val="75000"/>
                  </a:prstClr>
                </a:solidFill>
              </a:rPr>
              <a:pPr/>
              <a:t>2020/3/6</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76BFD63-BAEB-47D4-8FB2-A94088BB2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43155FF-FA39-4FCF-B096-CC0E47DF8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82399-5BEF-4FC2-8121-EE0452684631}" type="slidenum">
              <a:rPr lang="zh-CN" altLang="en-US" smtClean="0">
                <a:solidFill>
                  <a:prstClr val="black">
                    <a:tint val="75000"/>
                  </a:prstClr>
                </a:solidFill>
              </a:rPr>
              <a:pPr/>
              <a:t>‹N°›</a:t>
            </a:fld>
            <a:endParaRPr lang="zh-CN" altLang="en-US">
              <a:solidFill>
                <a:prstClr val="black">
                  <a:tint val="75000"/>
                </a:prstClr>
              </a:solidFill>
            </a:endParaRPr>
          </a:p>
        </p:txBody>
      </p:sp>
    </p:spTree>
    <p:extLst>
      <p:ext uri="{BB962C8B-B14F-4D97-AF65-F5344CB8AC3E}">
        <p14:creationId xmlns:p14="http://schemas.microsoft.com/office/powerpoint/2010/main" val="292637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52DDB-0A2F-47B5-B73E-C097FE2D0321}" type="datetimeFigureOut">
              <a:rPr lang="fr-FR" smtClean="0"/>
              <a:t>06/03/2020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C262A-3900-46C8-9433-96BC78BAA88D}" type="slidenum">
              <a:rPr lang="fr-FR" smtClean="0"/>
              <a:t>‹N°›</a:t>
            </a:fld>
            <a:endParaRPr lang="fr-FR"/>
          </a:p>
        </p:txBody>
      </p:sp>
    </p:spTree>
    <p:extLst>
      <p:ext uri="{BB962C8B-B14F-4D97-AF65-F5344CB8AC3E}">
        <p14:creationId xmlns:p14="http://schemas.microsoft.com/office/powerpoint/2010/main" val="22894847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3.xml"/><Relationship Id="rId6" Type="http://schemas.microsoft.com/office/2007/relationships/hdphoto" Target="../media/hdphoto4.wdp"/><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jpg"/><Relationship Id="rId9"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3.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jpeg"/><Relationship Id="rId1" Type="http://schemas.openxmlformats.org/officeDocument/2006/relationships/slideLayout" Target="../slideLayouts/slideLayout23.xml"/><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3.xml"/><Relationship Id="rId6" Type="http://schemas.openxmlformats.org/officeDocument/2006/relationships/hyperlink" Target="https://urlz.fr/c08I" TargetMode="External"/><Relationship Id="rId5" Type="http://schemas.openxmlformats.org/officeDocument/2006/relationships/hyperlink" Target="mailto:sy.traore@outlook.com" TargetMode="External"/><Relationship Id="rId4" Type="http://schemas.openxmlformats.org/officeDocument/2006/relationships/hyperlink" Target="mailto:inedit.bf@gmail.com"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3.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3.xml"/><Relationship Id="rId6" Type="http://schemas.microsoft.com/office/2007/relationships/hdphoto" Target="../media/hdphoto4.wdp"/><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jpg"/><Relationship Id="rId9"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3756CD6-DB6C-4EE2-9607-3556F122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76284" cy="988142"/>
          </a:xfrm>
          <a:prstGeom prst="rect">
            <a:avLst/>
          </a:prstGeom>
        </p:spPr>
      </p:pic>
      <p:pic>
        <p:nvPicPr>
          <p:cNvPr id="7" name="图片 6">
            <a:extLst>
              <a:ext uri="{FF2B5EF4-FFF2-40B4-BE49-F238E27FC236}">
                <a16:creationId xmlns:a16="http://schemas.microsoft.com/office/drawing/2014/main" xmlns="" id="{825F4274-13B3-469F-A245-E10F03C15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566218"/>
            <a:ext cx="3280878" cy="4291781"/>
          </a:xfrm>
          <a:prstGeom prst="rect">
            <a:avLst/>
          </a:prstGeom>
        </p:spPr>
      </p:pic>
      <p:pic>
        <p:nvPicPr>
          <p:cNvPr id="9" name="图片 8">
            <a:extLst>
              <a:ext uri="{FF2B5EF4-FFF2-40B4-BE49-F238E27FC236}">
                <a16:creationId xmlns:a16="http://schemas.microsoft.com/office/drawing/2014/main" xmlns="" id="{1C44C67A-F2A4-41CF-B87C-6252F4C338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9458" y="811160"/>
            <a:ext cx="4622542" cy="6046839"/>
          </a:xfrm>
          <a:prstGeom prst="rect">
            <a:avLst/>
          </a:prstGeom>
        </p:spPr>
      </p:pic>
      <p:sp>
        <p:nvSpPr>
          <p:cNvPr id="10" name="文本框 9">
            <a:extLst>
              <a:ext uri="{FF2B5EF4-FFF2-40B4-BE49-F238E27FC236}">
                <a16:creationId xmlns:a16="http://schemas.microsoft.com/office/drawing/2014/main" xmlns="" id="{F2CECC68-F7D6-41B4-989B-4582BF6248C0}"/>
              </a:ext>
            </a:extLst>
          </p:cNvPr>
          <p:cNvSpPr txBox="1"/>
          <p:nvPr/>
        </p:nvSpPr>
        <p:spPr>
          <a:xfrm>
            <a:off x="1709603" y="2594160"/>
            <a:ext cx="5551520" cy="923330"/>
          </a:xfrm>
          <a:prstGeom prst="rect">
            <a:avLst/>
          </a:prstGeom>
          <a:noFill/>
        </p:spPr>
        <p:txBody>
          <a:bodyPr wrap="none" rtlCol="0">
            <a:spAutoFit/>
          </a:bodyPr>
          <a:lstStyle/>
          <a:p>
            <a:r>
              <a:rPr lang="en-US" altLang="zh-CN" sz="5400" dirty="0">
                <a:solidFill>
                  <a:prstClr val="white"/>
                </a:solidFill>
                <a:latin typeface="微软雅黑" panose="020B0503020204020204" pitchFamily="34" charset="-122"/>
                <a:ea typeface="微软雅黑" panose="020B0503020204020204" pitchFamily="34" charset="-122"/>
              </a:rPr>
              <a:t>Hack for Wuhan</a:t>
            </a:r>
            <a:endParaRPr lang="zh-CN" altLang="en-US" sz="5400" dirty="0">
              <a:solidFill>
                <a:prstClr val="white"/>
              </a:solidFill>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xmlns="" id="{123B0D5F-562F-4841-9002-A51DBA3A5960}"/>
              </a:ext>
            </a:extLst>
          </p:cNvPr>
          <p:cNvCxnSpPr/>
          <p:nvPr/>
        </p:nvCxnSpPr>
        <p:spPr>
          <a:xfrm>
            <a:off x="4350774" y="3687096"/>
            <a:ext cx="5368413" cy="0"/>
          </a:xfrm>
          <a:prstGeom prst="line">
            <a:avLst/>
          </a:prstGeom>
          <a:ln w="38100">
            <a:solidFill>
              <a:srgbClr val="FF644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217AACB4-B6E4-458C-9CEA-9BF70B20D274}"/>
              </a:ext>
            </a:extLst>
          </p:cNvPr>
          <p:cNvCxnSpPr/>
          <p:nvPr/>
        </p:nvCxnSpPr>
        <p:spPr>
          <a:xfrm>
            <a:off x="1892710" y="3942735"/>
            <a:ext cx="5368413" cy="0"/>
          </a:xfrm>
          <a:prstGeom prst="line">
            <a:avLst/>
          </a:prstGeom>
          <a:ln w="38100">
            <a:solidFill>
              <a:srgbClr val="FF644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AE83A8B7-3BFD-4F90-94B7-806C15C935C4}"/>
              </a:ext>
            </a:extLst>
          </p:cNvPr>
          <p:cNvSpPr txBox="1"/>
          <p:nvPr/>
        </p:nvSpPr>
        <p:spPr>
          <a:xfrm>
            <a:off x="4955458" y="4026309"/>
            <a:ext cx="5032147" cy="923330"/>
          </a:xfrm>
          <a:prstGeom prst="rect">
            <a:avLst/>
          </a:prstGeom>
          <a:noFill/>
        </p:spPr>
        <p:txBody>
          <a:bodyPr wrap="none" rtlCol="0">
            <a:spAutoFit/>
          </a:bodyPr>
          <a:lstStyle/>
          <a:p>
            <a:r>
              <a:rPr lang="zh-CN" altLang="en-US" sz="5400">
                <a:solidFill>
                  <a:srgbClr val="FF6440"/>
                </a:solidFill>
                <a:latin typeface="微软雅黑" panose="020B0503020204020204" pitchFamily="34" charset="-122"/>
                <a:ea typeface="微软雅黑" panose="020B0503020204020204" pitchFamily="34" charset="-122"/>
              </a:rPr>
              <a:t>黑客松初赛作品</a:t>
            </a:r>
          </a:p>
        </p:txBody>
      </p:sp>
      <p:sp>
        <p:nvSpPr>
          <p:cNvPr id="15" name="文本框 9">
            <a:extLst>
              <a:ext uri="{FF2B5EF4-FFF2-40B4-BE49-F238E27FC236}">
                <a16:creationId xmlns:a16="http://schemas.microsoft.com/office/drawing/2014/main" xmlns="" id="{F2CECC68-F7D6-41B4-989B-4582BF6248C0}"/>
              </a:ext>
            </a:extLst>
          </p:cNvPr>
          <p:cNvSpPr txBox="1"/>
          <p:nvPr/>
        </p:nvSpPr>
        <p:spPr>
          <a:xfrm>
            <a:off x="3184356" y="771833"/>
            <a:ext cx="5014514" cy="923330"/>
          </a:xfrm>
          <a:prstGeom prst="rect">
            <a:avLst/>
          </a:prstGeom>
          <a:noFill/>
        </p:spPr>
        <p:txBody>
          <a:bodyPr wrap="none" rtlCol="0">
            <a:spAutoFit/>
          </a:bodyPr>
          <a:lstStyle/>
          <a:p>
            <a:r>
              <a:rPr lang="en-US" altLang="zh-CN" sz="5400" dirty="0" smtClean="0">
                <a:solidFill>
                  <a:prstClr val="white"/>
                </a:solidFill>
                <a:latin typeface="微软雅黑" panose="020B0503020204020204" pitchFamily="34" charset="-122"/>
                <a:ea typeface="微软雅黑" panose="020B0503020204020204" pitchFamily="34" charset="-122"/>
              </a:rPr>
              <a:t>     </a:t>
            </a:r>
            <a:r>
              <a:rPr lang="en-US" altLang="zh-CN" sz="5400" dirty="0" err="1" smtClean="0">
                <a:solidFill>
                  <a:prstClr val="white"/>
                </a:solidFill>
                <a:latin typeface="微软雅黑" panose="020B0503020204020204" pitchFamily="34" charset="-122"/>
                <a:ea typeface="微软雅黑" panose="020B0503020204020204" pitchFamily="34" charset="-122"/>
              </a:rPr>
              <a:t>DignoseMe</a:t>
            </a:r>
            <a:endParaRPr lang="zh-CN" altLang="en-US" sz="5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801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ensées 85"/>
          <p:cNvSpPr/>
          <p:nvPr/>
        </p:nvSpPr>
        <p:spPr>
          <a:xfrm>
            <a:off x="5534855" y="769437"/>
            <a:ext cx="3842920" cy="2851515"/>
          </a:xfrm>
          <a:prstGeom prst="cloudCallout">
            <a:avLst>
              <a:gd name="adj1" fmla="val -11289"/>
              <a:gd name="adj2" fmla="val 402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à coins arrondis 13"/>
          <p:cNvSpPr/>
          <p:nvPr/>
        </p:nvSpPr>
        <p:spPr>
          <a:xfrm rot="10800000">
            <a:off x="36554" y="582135"/>
            <a:ext cx="4513007" cy="2639814"/>
          </a:xfrm>
          <a:prstGeom prst="wedgeRoundRectCallout">
            <a:avLst>
              <a:gd name="adj1" fmla="val -16258"/>
              <a:gd name="adj2" fmla="val -95600"/>
              <a:gd name="adj3" fmla="val 16667"/>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57958" y="1163115"/>
            <a:ext cx="2827767" cy="1755058"/>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227" y="1128118"/>
            <a:ext cx="4010144" cy="1951127"/>
          </a:xfrm>
          <a:prstGeom prst="rect">
            <a:avLst/>
          </a:prstGeom>
        </p:spPr>
      </p:pic>
      <p:cxnSp>
        <p:nvCxnSpPr>
          <p:cNvPr id="16" name="Connecteur droit avec flèche 15"/>
          <p:cNvCxnSpPr>
            <a:stCxn id="14" idx="1"/>
            <a:endCxn id="86" idx="0"/>
          </p:cNvCxnSpPr>
          <p:nvPr/>
        </p:nvCxnSpPr>
        <p:spPr>
          <a:xfrm>
            <a:off x="4549561" y="1902042"/>
            <a:ext cx="997214" cy="2931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86" idx="2"/>
            <a:endCxn id="6" idx="1"/>
          </p:cNvCxnSpPr>
          <p:nvPr/>
        </p:nvCxnSpPr>
        <p:spPr>
          <a:xfrm flipV="1">
            <a:off x="9374573" y="1609385"/>
            <a:ext cx="563535" cy="5858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296827" y="5344692"/>
            <a:ext cx="1607903" cy="1069986"/>
          </a:xfrm>
          <a:prstGeom prst="rect">
            <a:avLst/>
          </a:prstGeom>
        </p:spPr>
      </p:pic>
      <p:grpSp>
        <p:nvGrpSpPr>
          <p:cNvPr id="33" name="Groupe 32"/>
          <p:cNvGrpSpPr/>
          <p:nvPr/>
        </p:nvGrpSpPr>
        <p:grpSpPr>
          <a:xfrm>
            <a:off x="805151" y="3161231"/>
            <a:ext cx="2730868" cy="2730868"/>
            <a:chOff x="857434" y="116780"/>
            <a:chExt cx="2730868" cy="2730868"/>
          </a:xfrm>
        </p:grpSpPr>
        <p:grpSp>
          <p:nvGrpSpPr>
            <p:cNvPr id="10" name="Groupe 9"/>
            <p:cNvGrpSpPr/>
            <p:nvPr/>
          </p:nvGrpSpPr>
          <p:grpSpPr>
            <a:xfrm>
              <a:off x="857434" y="116780"/>
              <a:ext cx="2730868" cy="2730868"/>
              <a:chOff x="3376239" y="705506"/>
              <a:chExt cx="2730868" cy="2730868"/>
            </a:xfrm>
          </p:grpSpPr>
          <p:pic>
            <p:nvPicPr>
              <p:cNvPr id="9" name="Image 8"/>
              <p:cNvPicPr>
                <a:picLocks noChangeAspect="1"/>
              </p:cNvPicPr>
              <p:nvPr/>
            </p:nvPicPr>
            <p:blipFill>
              <a:blip r:embed="rId5" cstate="print">
                <a:extLst>
                  <a:ext uri="{BEBA8EAE-BF5A-486C-A8C5-ECC9F3942E4B}">
                    <a14:imgProps xmlns:a14="http://schemas.microsoft.com/office/drawing/2010/main">
                      <a14:imgLayer r:embed="rId6">
                        <a14:imgEffect>
                          <a14:backgroundRemoval t="6905" b="91905" l="10000" r="90000"/>
                        </a14:imgEffect>
                      </a14:imgLayer>
                    </a14:imgProps>
                  </a:ext>
                  <a:ext uri="{28A0092B-C50C-407E-A947-70E740481C1C}">
                    <a14:useLocalDpi xmlns:a14="http://schemas.microsoft.com/office/drawing/2010/main"/>
                  </a:ext>
                </a:extLst>
              </a:blip>
              <a:stretch>
                <a:fillRect/>
              </a:stretch>
            </p:blipFill>
            <p:spPr>
              <a:xfrm>
                <a:off x="3376239" y="705506"/>
                <a:ext cx="2730868" cy="2730868"/>
              </a:xfrm>
              <a:prstGeom prst="rect">
                <a:avLst/>
              </a:prstGeom>
            </p:spPr>
          </p:pic>
          <p:pic>
            <p:nvPicPr>
              <p:cNvPr id="5" name="Image 4"/>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rot="1819626">
                <a:off x="5091257" y="1968877"/>
                <a:ext cx="617221" cy="1273377"/>
              </a:xfrm>
              <a:prstGeom prst="rect">
                <a:avLst/>
              </a:prstGeom>
            </p:spPr>
          </p:pic>
        </p:grpSp>
        <p:sp>
          <p:nvSpPr>
            <p:cNvPr id="12" name="Rectangle 11"/>
            <p:cNvSpPr/>
            <p:nvPr/>
          </p:nvSpPr>
          <p:spPr>
            <a:xfrm rot="1877579">
              <a:off x="2615111" y="1537910"/>
              <a:ext cx="538460" cy="961843"/>
            </a:xfrm>
            <a:prstGeom prst="rect">
              <a:avLst/>
            </a:prstGeom>
            <a:solidFill>
              <a:srgbClr val="785B79"/>
            </a:solidFill>
            <a:ln>
              <a:solidFill>
                <a:srgbClr val="785B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rot="18182424">
              <a:off x="2322255" y="1880671"/>
              <a:ext cx="1117614" cy="307777"/>
            </a:xfrm>
            <a:prstGeom prst="rect">
              <a:avLst/>
            </a:prstGeom>
            <a:noFill/>
          </p:spPr>
          <p:txBody>
            <a:bodyPr wrap="none" lIns="91440" tIns="45720" rIns="91440" bIns="45720">
              <a:spAutoFit/>
            </a:bodyPr>
            <a:lstStyle/>
            <a:p>
              <a:pPr algn="ctr"/>
              <a:r>
                <a:rPr lang="fr-FR" sz="1400" b="1" cap="none" spc="0" dirty="0">
                  <a:ln w="10160">
                    <a:noFill/>
                    <a:prstDash val="solid"/>
                  </a:ln>
                  <a:solidFill>
                    <a:schemeClr val="bg1"/>
                  </a:solidFill>
                </a:rPr>
                <a:t>DiagnoseMe</a:t>
              </a:r>
            </a:p>
          </p:txBody>
        </p:sp>
        <p:cxnSp>
          <p:nvCxnSpPr>
            <p:cNvPr id="25" name="Connecteur droit 24"/>
            <p:cNvCxnSpPr>
              <a:stCxn id="23" idx="2"/>
            </p:cNvCxnSpPr>
            <p:nvPr/>
          </p:nvCxnSpPr>
          <p:spPr>
            <a:xfrm flipH="1" flipV="1">
              <a:off x="1592826" y="1099322"/>
              <a:ext cx="235284" cy="4132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23" idx="6"/>
            </p:cNvCxnSpPr>
            <p:nvPr/>
          </p:nvCxnSpPr>
          <p:spPr>
            <a:xfrm flipV="1">
              <a:off x="2387693" y="1099322"/>
              <a:ext cx="202871" cy="4132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1828110" y="1290768"/>
              <a:ext cx="559583" cy="4436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bg1"/>
                  </a:solidFill>
                </a:rPr>
                <a:t>IOT</a:t>
              </a:r>
            </a:p>
          </p:txBody>
        </p:sp>
      </p:grpSp>
      <p:grpSp>
        <p:nvGrpSpPr>
          <p:cNvPr id="43" name="Groupe 42"/>
          <p:cNvGrpSpPr/>
          <p:nvPr/>
        </p:nvGrpSpPr>
        <p:grpSpPr>
          <a:xfrm>
            <a:off x="9938108" y="835699"/>
            <a:ext cx="1915495" cy="1547372"/>
            <a:chOff x="9513937" y="2034559"/>
            <a:chExt cx="1915495" cy="1547372"/>
          </a:xfrm>
        </p:grpSpPr>
        <p:pic>
          <p:nvPicPr>
            <p:cNvPr id="6" name="Imag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13937" y="2034559"/>
              <a:ext cx="1915495" cy="1547372"/>
            </a:xfrm>
            <a:prstGeom prst="rect">
              <a:avLst/>
            </a:prstGeom>
          </p:spPr>
        </p:pic>
        <p:pic>
          <p:nvPicPr>
            <p:cNvPr id="29" name="Image 28"/>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9572929" y="2131880"/>
              <a:ext cx="1800000" cy="969325"/>
            </a:xfrm>
            <a:prstGeom prst="rect">
              <a:avLst/>
            </a:prstGeom>
          </p:spPr>
        </p:pic>
        <p:grpSp>
          <p:nvGrpSpPr>
            <p:cNvPr id="34" name="Groupe 33"/>
            <p:cNvGrpSpPr/>
            <p:nvPr/>
          </p:nvGrpSpPr>
          <p:grpSpPr>
            <a:xfrm>
              <a:off x="10217312" y="2201085"/>
              <a:ext cx="508745" cy="646563"/>
              <a:chOff x="857434" y="116780"/>
              <a:chExt cx="2730868" cy="2730868"/>
            </a:xfrm>
          </p:grpSpPr>
          <p:grpSp>
            <p:nvGrpSpPr>
              <p:cNvPr id="35" name="Groupe 34"/>
              <p:cNvGrpSpPr/>
              <p:nvPr/>
            </p:nvGrpSpPr>
            <p:grpSpPr>
              <a:xfrm>
                <a:off x="857434" y="116780"/>
                <a:ext cx="2730868" cy="2730868"/>
                <a:chOff x="3376239" y="705506"/>
                <a:chExt cx="2730868" cy="2730868"/>
              </a:xfrm>
            </p:grpSpPr>
            <p:pic>
              <p:nvPicPr>
                <p:cNvPr id="41" name="Image 40"/>
                <p:cNvPicPr>
                  <a:picLocks noChangeAspect="1"/>
                </p:cNvPicPr>
                <p:nvPr/>
              </p:nvPicPr>
              <p:blipFill>
                <a:blip r:embed="rId10" cstate="print">
                  <a:extLst>
                    <a:ext uri="{BEBA8EAE-BF5A-486C-A8C5-ECC9F3942E4B}">
                      <a14:imgProps xmlns:a14="http://schemas.microsoft.com/office/drawing/2010/main">
                        <a14:imgLayer r:embed="rId6">
                          <a14:imgEffect>
                            <a14:backgroundRemoval t="6905" b="91905" l="10000" r="90000"/>
                          </a14:imgEffect>
                        </a14:imgLayer>
                      </a14:imgProps>
                    </a:ext>
                    <a:ext uri="{28A0092B-C50C-407E-A947-70E740481C1C}">
                      <a14:useLocalDpi xmlns:a14="http://schemas.microsoft.com/office/drawing/2010/main"/>
                    </a:ext>
                  </a:extLst>
                </a:blip>
                <a:stretch>
                  <a:fillRect/>
                </a:stretch>
              </p:blipFill>
              <p:spPr>
                <a:xfrm>
                  <a:off x="3376239" y="705506"/>
                  <a:ext cx="2730868" cy="2730868"/>
                </a:xfrm>
                <a:prstGeom prst="rect">
                  <a:avLst/>
                </a:prstGeom>
              </p:spPr>
            </p:pic>
            <p:pic>
              <p:nvPicPr>
                <p:cNvPr id="42" name="Image 41"/>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rot="1819626">
                  <a:off x="5091257" y="1968877"/>
                  <a:ext cx="617221" cy="1273377"/>
                </a:xfrm>
                <a:prstGeom prst="rect">
                  <a:avLst/>
                </a:prstGeom>
              </p:spPr>
            </p:pic>
          </p:grpSp>
          <p:sp>
            <p:nvSpPr>
              <p:cNvPr id="36" name="Rectangle 35"/>
              <p:cNvSpPr/>
              <p:nvPr/>
            </p:nvSpPr>
            <p:spPr>
              <a:xfrm rot="1877579">
                <a:off x="2615111" y="1537910"/>
                <a:ext cx="538460" cy="961843"/>
              </a:xfrm>
              <a:prstGeom prst="rect">
                <a:avLst/>
              </a:prstGeom>
              <a:solidFill>
                <a:srgbClr val="785B79"/>
              </a:solidFill>
              <a:ln>
                <a:solidFill>
                  <a:srgbClr val="785B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1828110" y="1290768"/>
                <a:ext cx="559583" cy="4436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 name="Connecteur droit 38"/>
              <p:cNvCxnSpPr>
                <a:stCxn id="38" idx="2"/>
              </p:cNvCxnSpPr>
              <p:nvPr/>
            </p:nvCxnSpPr>
            <p:spPr>
              <a:xfrm flipH="1" flipV="1">
                <a:off x="1592826" y="1099322"/>
                <a:ext cx="235284" cy="4132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a:stCxn id="38" idx="6"/>
              </p:cNvCxnSpPr>
              <p:nvPr/>
            </p:nvCxnSpPr>
            <p:spPr>
              <a:xfrm flipV="1">
                <a:off x="2387693" y="1099322"/>
                <a:ext cx="202871" cy="4132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5" name="Image 44"/>
          <p:cNvPicPr>
            <a:picLocks noChangeAspect="1"/>
          </p:cNvPicPr>
          <p:nvPr/>
        </p:nvPicPr>
        <p:blipFill rotWithShape="1">
          <a:blip r:embed="rId12" cstate="print">
            <a:extLst>
              <a:ext uri="{28A0092B-C50C-407E-A947-70E740481C1C}">
                <a14:useLocalDpi xmlns:a14="http://schemas.microsoft.com/office/drawing/2010/main"/>
              </a:ext>
            </a:extLst>
          </a:blip>
          <a:srcRect/>
          <a:stretch/>
        </p:blipFill>
        <p:spPr>
          <a:xfrm>
            <a:off x="9667365" y="3333754"/>
            <a:ext cx="2492477" cy="1681316"/>
          </a:xfrm>
          <a:prstGeom prst="rect">
            <a:avLst/>
          </a:prstGeom>
        </p:spPr>
      </p:pic>
      <p:cxnSp>
        <p:nvCxnSpPr>
          <p:cNvPr id="47" name="Connecteur droit avec flèche 46"/>
          <p:cNvCxnSpPr>
            <a:stCxn id="6" idx="2"/>
            <a:endCxn id="45" idx="0"/>
          </p:cNvCxnSpPr>
          <p:nvPr/>
        </p:nvCxnSpPr>
        <p:spPr>
          <a:xfrm>
            <a:off x="10895856" y="2383071"/>
            <a:ext cx="17748" cy="9506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5" idx="2"/>
            <a:endCxn id="20" idx="3"/>
          </p:cNvCxnSpPr>
          <p:nvPr/>
        </p:nvCxnSpPr>
        <p:spPr>
          <a:xfrm flipH="1">
            <a:off x="10904730" y="5015070"/>
            <a:ext cx="8874" cy="8646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a:stCxn id="20" idx="2"/>
            <a:endCxn id="9" idx="2"/>
          </p:cNvCxnSpPr>
          <p:nvPr/>
        </p:nvCxnSpPr>
        <p:spPr>
          <a:xfrm rot="5400000" flipH="1">
            <a:off x="5874392" y="2188292"/>
            <a:ext cx="522579" cy="7930194"/>
          </a:xfrm>
          <a:prstGeom prst="bentConnector3">
            <a:avLst>
              <a:gd name="adj1" fmla="val -55034"/>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en angle 73"/>
          <p:cNvCxnSpPr>
            <a:stCxn id="9" idx="3"/>
            <a:endCxn id="45" idx="1"/>
          </p:cNvCxnSpPr>
          <p:nvPr/>
        </p:nvCxnSpPr>
        <p:spPr>
          <a:xfrm flipV="1">
            <a:off x="3536019" y="4174412"/>
            <a:ext cx="6131346" cy="352253"/>
          </a:xfrm>
          <a:prstGeom prst="bentConnector3">
            <a:avLst>
              <a:gd name="adj1" fmla="val 141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Ellipse 75"/>
          <p:cNvSpPr/>
          <p:nvPr/>
        </p:nvSpPr>
        <p:spPr>
          <a:xfrm>
            <a:off x="589935" y="3303936"/>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1</a:t>
            </a:r>
          </a:p>
        </p:txBody>
      </p:sp>
      <p:sp>
        <p:nvSpPr>
          <p:cNvPr id="77" name="Ellipse 76"/>
          <p:cNvSpPr/>
          <p:nvPr/>
        </p:nvSpPr>
        <p:spPr>
          <a:xfrm>
            <a:off x="9324649" y="183628"/>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2</a:t>
            </a:r>
          </a:p>
        </p:txBody>
      </p:sp>
      <p:sp>
        <p:nvSpPr>
          <p:cNvPr id="78" name="Ellipse 77"/>
          <p:cNvSpPr/>
          <p:nvPr/>
        </p:nvSpPr>
        <p:spPr>
          <a:xfrm>
            <a:off x="11071938" y="5344692"/>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3</a:t>
            </a:r>
          </a:p>
        </p:txBody>
      </p:sp>
      <p:sp>
        <p:nvSpPr>
          <p:cNvPr id="79" name="Rectangle à coins arrondis 78"/>
          <p:cNvSpPr/>
          <p:nvPr/>
        </p:nvSpPr>
        <p:spPr>
          <a:xfrm>
            <a:off x="73199" y="582135"/>
            <a:ext cx="4476366" cy="507128"/>
          </a:xfrm>
          <a:prstGeom prst="roundRect">
            <a:avLst>
              <a:gd name="adj" fmla="val 50000"/>
            </a:avLst>
          </a:prstGeom>
          <a:solidFill>
            <a:srgbClr val="FF0000"/>
          </a:solidFill>
          <a:ln>
            <a:solidFill>
              <a:srgbClr val="FF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400" dirty="0">
                <a:solidFill>
                  <a:schemeClr val="tx1"/>
                </a:solidFill>
                <a:latin typeface="Abadi MT Condensed Extra Bold" panose="020B0A06030101010103" pitchFamily="34" charset="0"/>
              </a:rPr>
              <a:t>COVID-19 SYMPTOMS DETECTION</a:t>
            </a:r>
          </a:p>
        </p:txBody>
      </p:sp>
      <p:sp>
        <p:nvSpPr>
          <p:cNvPr id="103" name="Rectangle à coins arrondis 102"/>
          <p:cNvSpPr/>
          <p:nvPr/>
        </p:nvSpPr>
        <p:spPr>
          <a:xfrm>
            <a:off x="4095602" y="4319850"/>
            <a:ext cx="4476366" cy="507128"/>
          </a:xfrm>
          <a:prstGeom prst="roundRect">
            <a:avLst>
              <a:gd name="adj" fmla="val 50000"/>
            </a:avLst>
          </a:prstGeom>
          <a:solidFill>
            <a:srgbClr val="00B0F0"/>
          </a:solidFill>
          <a:ln>
            <a:solidFill>
              <a:srgbClr val="00B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solidFill>
                  <a:schemeClr val="tx1"/>
                </a:solidFill>
                <a:latin typeface="Abadi MT Condensed Extra Bold" panose="020B0A06030101010103" pitchFamily="34" charset="0"/>
              </a:rPr>
              <a:t>DIAGNOSE ME PROJECT</a:t>
            </a:r>
          </a:p>
        </p:txBody>
      </p:sp>
      <p:sp>
        <p:nvSpPr>
          <p:cNvPr id="105" name="Rectangle 104"/>
          <p:cNvSpPr/>
          <p:nvPr/>
        </p:nvSpPr>
        <p:spPr>
          <a:xfrm>
            <a:off x="3466103" y="4830910"/>
            <a:ext cx="5858546" cy="1791116"/>
          </a:xfrm>
          <a:prstGeom prst="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fr-FR" sz="1600" b="1" dirty="0" err="1">
                <a:solidFill>
                  <a:schemeClr val="tx1"/>
                </a:solidFill>
              </a:rPr>
              <a:t>Realtime</a:t>
            </a:r>
            <a:r>
              <a:rPr lang="fr-FR" sz="1600" b="1" dirty="0">
                <a:solidFill>
                  <a:schemeClr val="tx1"/>
                </a:solidFill>
              </a:rPr>
              <a:t> </a:t>
            </a:r>
            <a:r>
              <a:rPr lang="fr-FR" sz="1600" b="1" dirty="0" err="1">
                <a:solidFill>
                  <a:schemeClr val="tx1"/>
                </a:solidFill>
              </a:rPr>
              <a:t>remote</a:t>
            </a:r>
            <a:r>
              <a:rPr lang="fr-FR" sz="1600" b="1" dirty="0">
                <a:solidFill>
                  <a:schemeClr val="tx1"/>
                </a:solidFill>
              </a:rPr>
              <a:t> diagnose system of COVID-19 </a:t>
            </a:r>
            <a:r>
              <a:rPr lang="fr-FR" sz="1600" b="1" dirty="0" err="1">
                <a:solidFill>
                  <a:schemeClr val="tx1"/>
                </a:solidFill>
              </a:rPr>
              <a:t>suspected</a:t>
            </a:r>
            <a:r>
              <a:rPr lang="fr-FR" sz="1600" b="1" dirty="0">
                <a:solidFill>
                  <a:schemeClr val="tx1"/>
                </a:solidFill>
              </a:rPr>
              <a:t> cases </a:t>
            </a:r>
          </a:p>
          <a:p>
            <a:pPr algn="just"/>
            <a:r>
              <a:rPr lang="en-US" sz="1600" dirty="0">
                <a:solidFill>
                  <a:schemeClr val="tx1"/>
                </a:solidFill>
              </a:rPr>
              <a:t>In order to reduce the risk of transmission  on the way to the hospital and promote rapid management, our project will implement a mobile application for remote self-diagnosis of symptoms (thanks to connected objects) and suspected cases mapping so that a specialized ambulance can travel to the scene to remove the suspect patient.</a:t>
            </a:r>
            <a:endParaRPr lang="fr-FR" sz="1600" dirty="0">
              <a:solidFill>
                <a:schemeClr val="tx1"/>
              </a:solidFill>
            </a:endParaRPr>
          </a:p>
        </p:txBody>
      </p:sp>
      <p:sp>
        <p:nvSpPr>
          <p:cNvPr id="48" name="Rectangle à coins arrondis 47"/>
          <p:cNvSpPr/>
          <p:nvPr/>
        </p:nvSpPr>
        <p:spPr>
          <a:xfrm>
            <a:off x="4227371" y="36152"/>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HOW IT WORK ?</a:t>
            </a:r>
            <a:endParaRPr lang="fr-FR" sz="3600" dirty="0">
              <a:solidFill>
                <a:schemeClr val="tx1"/>
              </a:solidFill>
              <a:latin typeface="Abadi MT Condensed Extra Bold" panose="020B0A06030101010103" pitchFamily="34" charset="0"/>
            </a:endParaRPr>
          </a:p>
        </p:txBody>
      </p:sp>
    </p:spTree>
    <p:extLst>
      <p:ext uri="{BB962C8B-B14F-4D97-AF65-F5344CB8AC3E}">
        <p14:creationId xmlns:p14="http://schemas.microsoft.com/office/powerpoint/2010/main" val="4291740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MAIN FUNCTIONALITIES</a:t>
            </a:r>
            <a:endParaRPr lang="fr-FR" sz="3600"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491681" y="2120652"/>
            <a:ext cx="11700319" cy="3709349"/>
          </a:xfrm>
          <a:prstGeom prst="rect">
            <a:avLst/>
          </a:prstGeom>
          <a:noFill/>
        </p:spPr>
        <p:txBody>
          <a:bodyPr wrap="none" rtlCol="0">
            <a:spAutoFit/>
          </a:bodyPr>
          <a:lstStyle/>
          <a:p>
            <a:pPr marL="285750" indent="-285750">
              <a:lnSpc>
                <a:spcPct val="150000"/>
              </a:lnSpc>
              <a:buClr>
                <a:srgbClr val="FF6440"/>
              </a:buClr>
              <a:buFont typeface="Wingdings" pitchFamily="2" charset="2"/>
              <a:buChar char="v"/>
            </a:pPr>
            <a:r>
              <a:rPr lang="en-US" sz="3200" dirty="0" smtClean="0"/>
              <a:t>FAQ on COVID-19 </a:t>
            </a:r>
            <a:r>
              <a:rPr lang="en-US" sz="3200" dirty="0"/>
              <a:t>(HELP</a:t>
            </a:r>
            <a:r>
              <a:rPr lang="en-US" sz="3200" dirty="0" smtClean="0"/>
              <a:t>)</a:t>
            </a:r>
            <a:endParaRPr lang="en-US" sz="3200" dirty="0"/>
          </a:p>
          <a:p>
            <a:pPr marL="285750" indent="-285750">
              <a:lnSpc>
                <a:spcPct val="150000"/>
              </a:lnSpc>
              <a:buClr>
                <a:srgbClr val="FF6440"/>
              </a:buClr>
              <a:buFont typeface="Wingdings" pitchFamily="2" charset="2"/>
              <a:buChar char="v"/>
            </a:pPr>
            <a:r>
              <a:rPr lang="en-US" sz="3200" dirty="0"/>
              <a:t>Prevention (TIPS</a:t>
            </a:r>
            <a:r>
              <a:rPr lang="en-US" sz="3200" dirty="0" smtClean="0"/>
              <a:t>)</a:t>
            </a:r>
            <a:endParaRPr lang="en-US" sz="3200" dirty="0"/>
          </a:p>
          <a:p>
            <a:pPr marL="285750" indent="-285750">
              <a:lnSpc>
                <a:spcPct val="150000"/>
              </a:lnSpc>
              <a:buClr>
                <a:srgbClr val="FF6440"/>
              </a:buClr>
              <a:buFont typeface="Wingdings" pitchFamily="2" charset="2"/>
              <a:buChar char="v"/>
            </a:pPr>
            <a:r>
              <a:rPr lang="en-US" sz="3200" dirty="0"/>
              <a:t>Get the constants of the user using </a:t>
            </a:r>
            <a:r>
              <a:rPr lang="en-US" sz="3200" dirty="0" smtClean="0"/>
              <a:t>captors </a:t>
            </a:r>
            <a:r>
              <a:rPr lang="en-US" sz="3200" dirty="0"/>
              <a:t>and make the </a:t>
            </a:r>
            <a:r>
              <a:rPr lang="en-US" sz="3200" dirty="0" smtClean="0"/>
              <a:t>diagnosis</a:t>
            </a:r>
            <a:endParaRPr lang="en-US" sz="2800" dirty="0"/>
          </a:p>
          <a:p>
            <a:pPr marL="285750" indent="-285750">
              <a:lnSpc>
                <a:spcPct val="150000"/>
              </a:lnSpc>
              <a:buClr>
                <a:srgbClr val="FF6440"/>
              </a:buClr>
              <a:buFont typeface="Wingdings" pitchFamily="2" charset="2"/>
              <a:buChar char="v"/>
            </a:pPr>
            <a:r>
              <a:rPr lang="en-US" sz="3200" dirty="0" smtClean="0"/>
              <a:t> Geolocation and Management </a:t>
            </a:r>
            <a:r>
              <a:rPr lang="en-US" sz="3200" dirty="0"/>
              <a:t>of the suspected </a:t>
            </a:r>
            <a:r>
              <a:rPr lang="en-US" sz="3200" dirty="0" smtClean="0"/>
              <a:t>cases by Hospital</a:t>
            </a:r>
          </a:p>
          <a:p>
            <a:pPr marL="285750" indent="-285750">
              <a:lnSpc>
                <a:spcPct val="150000"/>
              </a:lnSpc>
              <a:buClr>
                <a:srgbClr val="FF6440"/>
              </a:buClr>
              <a:buFont typeface="Wingdings" pitchFamily="2" charset="2"/>
              <a:buChar char="v"/>
            </a:pPr>
            <a:r>
              <a:rPr lang="en-US" sz="3200" dirty="0" smtClean="0"/>
              <a:t>Chat with suspect patien</a:t>
            </a:r>
            <a:r>
              <a:rPr lang="en-US" sz="3200" dirty="0"/>
              <a:t>t</a:t>
            </a:r>
            <a:endParaRPr lang="en-US" sz="3200" dirty="0"/>
          </a:p>
        </p:txBody>
      </p:sp>
    </p:spTree>
    <p:extLst>
      <p:ext uri="{BB962C8B-B14F-4D97-AF65-F5344CB8AC3E}">
        <p14:creationId xmlns:p14="http://schemas.microsoft.com/office/powerpoint/2010/main" val="20668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additive="base">
                                        <p:cTn id="3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 calcmode="lin" valueType="num">
                                      <p:cBhvr additive="base">
                                        <p:cTn id="3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2" end="2"/>
                                            </p:txEl>
                                          </p:spTgt>
                                        </p:tgtEl>
                                        <p:attrNameLst>
                                          <p:attrName>style.visibility</p:attrName>
                                        </p:attrNameLst>
                                      </p:cBhvr>
                                      <p:to>
                                        <p:strVal val="visible"/>
                                      </p:to>
                                    </p:set>
                                    <p:anim calcmode="lin" valueType="num">
                                      <p:cBhvr additive="base">
                                        <p:cTn id="4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
                                            <p:txEl>
                                              <p:pRg st="2" end="2"/>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 calcmode="lin" valueType="num">
                                      <p:cBhvr additive="base">
                                        <p:cTn id="4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2">
                                            <p:txEl>
                                              <p:pRg st="3" end="3"/>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 calcmode="lin" valueType="num">
                                      <p:cBhvr additive="base">
                                        <p:cTn id="4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9" dur="10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4000" dirty="0" smtClean="0">
                <a:solidFill>
                  <a:schemeClr val="tx1"/>
                </a:solidFill>
                <a:latin typeface="Abadi MT Condensed Extra Bold" panose="020B0A06030101010103" pitchFamily="34" charset="0"/>
              </a:rPr>
              <a:t>USERS</a:t>
            </a:r>
            <a:endParaRPr lang="fr-FR" sz="4000"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781665" y="1514985"/>
            <a:ext cx="10719128" cy="3416320"/>
          </a:xfrm>
          <a:prstGeom prst="rect">
            <a:avLst/>
          </a:prstGeom>
          <a:noFill/>
        </p:spPr>
        <p:txBody>
          <a:bodyPr wrap="square" rtlCol="0">
            <a:spAutoFit/>
          </a:bodyPr>
          <a:lstStyle/>
          <a:p>
            <a:pPr algn="just">
              <a:buClr>
                <a:srgbClr val="FF0000"/>
              </a:buClr>
            </a:pPr>
            <a:r>
              <a:rPr lang="en-US" sz="3600" dirty="0" smtClean="0"/>
              <a:t>The </a:t>
            </a:r>
            <a:r>
              <a:rPr lang="en-US" sz="3600" dirty="0"/>
              <a:t>users of the project are mainly for people living in a region affected by COVID-19 and people from areas at risk. Health staff will use the back office to detect suspected cases and decide to remove </a:t>
            </a:r>
            <a:r>
              <a:rPr lang="en-US" sz="3600" dirty="0" smtClean="0"/>
              <a:t>them.  But everybody must use it. They can download free of use if their phone is compatible </a:t>
            </a:r>
            <a:endParaRPr lang="fr-FR" sz="3600" dirty="0"/>
          </a:p>
        </p:txBody>
      </p:sp>
    </p:spTree>
    <p:extLst>
      <p:ext uri="{BB962C8B-B14F-4D97-AF65-F5344CB8AC3E}">
        <p14:creationId xmlns:p14="http://schemas.microsoft.com/office/powerpoint/2010/main" val="2080268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STRONG POINTS</a:t>
            </a:r>
            <a:endParaRPr lang="fr-FR" sz="3600"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644013" y="1531714"/>
            <a:ext cx="11547987" cy="4524315"/>
          </a:xfrm>
          <a:prstGeom prst="rect">
            <a:avLst/>
          </a:prstGeom>
          <a:noFill/>
        </p:spPr>
        <p:txBody>
          <a:bodyPr wrap="square" rtlCol="0">
            <a:spAutoFit/>
          </a:bodyPr>
          <a:lstStyle/>
          <a:p>
            <a:pPr marL="285750" indent="-285750">
              <a:lnSpc>
                <a:spcPct val="150000"/>
              </a:lnSpc>
              <a:buClr>
                <a:srgbClr val="FF6440"/>
              </a:buClr>
              <a:buFont typeface="Wingdings" pitchFamily="2" charset="2"/>
              <a:buChar char="v"/>
            </a:pPr>
            <a:r>
              <a:rPr lang="en-US" sz="2400" dirty="0" smtClean="0"/>
              <a:t> Transmission </a:t>
            </a:r>
            <a:r>
              <a:rPr lang="en-US" sz="2400" dirty="0"/>
              <a:t>of user constants through </a:t>
            </a:r>
            <a:r>
              <a:rPr lang="en-US" sz="2400" dirty="0" smtClean="0"/>
              <a:t>sensors</a:t>
            </a:r>
            <a:endParaRPr lang="en-US" sz="900" dirty="0"/>
          </a:p>
          <a:p>
            <a:pPr marL="285750" indent="-285750">
              <a:lnSpc>
                <a:spcPct val="150000"/>
              </a:lnSpc>
              <a:buClr>
                <a:srgbClr val="FF6440"/>
              </a:buClr>
              <a:buFont typeface="Wingdings" pitchFamily="2" charset="2"/>
              <a:buChar char="v"/>
            </a:pPr>
            <a:r>
              <a:rPr lang="en-US" sz="2400" dirty="0" smtClean="0"/>
              <a:t> Allow </a:t>
            </a:r>
            <a:r>
              <a:rPr lang="en-US" sz="2400" dirty="0"/>
              <a:t>rapid treatment and this will give a better chance </a:t>
            </a:r>
            <a:r>
              <a:rPr lang="en-US" sz="2400" dirty="0" smtClean="0"/>
              <a:t>of </a:t>
            </a:r>
            <a:r>
              <a:rPr lang="en-US" sz="2400" dirty="0"/>
              <a:t>recovery</a:t>
            </a:r>
            <a:r>
              <a:rPr lang="en-US" sz="2400" dirty="0" smtClean="0"/>
              <a:t>.</a:t>
            </a:r>
            <a:endParaRPr lang="en-US" sz="2400" dirty="0"/>
          </a:p>
          <a:p>
            <a:pPr marL="285750" indent="-285750">
              <a:lnSpc>
                <a:spcPct val="150000"/>
              </a:lnSpc>
              <a:buClr>
                <a:srgbClr val="FF6440"/>
              </a:buClr>
              <a:buFont typeface="Wingdings" pitchFamily="2" charset="2"/>
              <a:buChar char="v"/>
            </a:pPr>
            <a:r>
              <a:rPr lang="en-US" sz="2400" dirty="0" smtClean="0"/>
              <a:t>Bring </a:t>
            </a:r>
            <a:r>
              <a:rPr lang="en-US" sz="2400" dirty="0"/>
              <a:t>suspected cases to the health services. This will allow them to </a:t>
            </a:r>
            <a:endParaRPr lang="en-US" sz="2400" dirty="0" smtClean="0"/>
          </a:p>
          <a:p>
            <a:pPr>
              <a:lnSpc>
                <a:spcPct val="150000"/>
              </a:lnSpc>
              <a:buClr>
                <a:srgbClr val="FF6440"/>
              </a:buClr>
            </a:pPr>
            <a:r>
              <a:rPr lang="en-US" sz="2400" dirty="0" smtClean="0"/>
              <a:t>be </a:t>
            </a:r>
            <a:r>
              <a:rPr lang="en-US" sz="2400" dirty="0"/>
              <a:t>more efficient since they will no longer have to worry about </a:t>
            </a:r>
            <a:r>
              <a:rPr lang="en-US" sz="2400" dirty="0" smtClean="0"/>
              <a:t>detecting </a:t>
            </a:r>
            <a:r>
              <a:rPr lang="en-US" sz="2400" dirty="0"/>
              <a:t>suspicious cases</a:t>
            </a:r>
            <a:r>
              <a:rPr lang="en-US" sz="2400" dirty="0" smtClean="0"/>
              <a:t>.</a:t>
            </a:r>
            <a:endParaRPr lang="en-US" sz="2400" dirty="0"/>
          </a:p>
          <a:p>
            <a:pPr marL="285750" indent="-285750">
              <a:lnSpc>
                <a:spcPct val="150000"/>
              </a:lnSpc>
              <a:buClr>
                <a:srgbClr val="FF6440"/>
              </a:buClr>
              <a:buFont typeface="Wingdings" pitchFamily="2" charset="2"/>
              <a:buChar char="v"/>
            </a:pPr>
            <a:r>
              <a:rPr lang="en-US" sz="2400" dirty="0" smtClean="0"/>
              <a:t>Limits </a:t>
            </a:r>
            <a:r>
              <a:rPr lang="en-US" sz="2400" dirty="0"/>
              <a:t>the spread of the virus during trips to </a:t>
            </a:r>
            <a:r>
              <a:rPr lang="en-US" sz="2400" dirty="0" smtClean="0"/>
              <a:t>hospitals </a:t>
            </a:r>
            <a:r>
              <a:rPr lang="en-US" sz="2400" dirty="0"/>
              <a:t>by </a:t>
            </a:r>
            <a:r>
              <a:rPr lang="en-US" sz="2400" dirty="0" smtClean="0"/>
              <a:t>restricting </a:t>
            </a:r>
            <a:r>
              <a:rPr lang="en-US" sz="2400" dirty="0"/>
              <a:t>trips to only those in real need</a:t>
            </a:r>
            <a:r>
              <a:rPr lang="en-US" sz="2400" dirty="0" smtClean="0"/>
              <a:t>.</a:t>
            </a:r>
            <a:endParaRPr lang="en-US" sz="2400" dirty="0"/>
          </a:p>
          <a:p>
            <a:pPr marL="285750" indent="-285750">
              <a:lnSpc>
                <a:spcPct val="150000"/>
              </a:lnSpc>
              <a:buClr>
                <a:srgbClr val="FF6440"/>
              </a:buClr>
              <a:buFont typeface="Wingdings" pitchFamily="2" charset="2"/>
              <a:buChar char="v"/>
            </a:pPr>
            <a:r>
              <a:rPr lang="en-US" sz="2400" dirty="0"/>
              <a:t>Limits the spread of the virus in the hospital in the waiting  </a:t>
            </a:r>
            <a:r>
              <a:rPr lang="en-US" sz="2400" dirty="0" smtClean="0"/>
              <a:t>room by patient sorting</a:t>
            </a:r>
          </a:p>
          <a:p>
            <a:pPr marL="285750" indent="-285750">
              <a:lnSpc>
                <a:spcPct val="150000"/>
              </a:lnSpc>
              <a:buClr>
                <a:srgbClr val="FF6440"/>
              </a:buClr>
              <a:buFont typeface="Wingdings" pitchFamily="2" charset="2"/>
              <a:buChar char="v"/>
            </a:pPr>
            <a:r>
              <a:rPr lang="en-US" sz="2400" dirty="0" smtClean="0"/>
              <a:t>Limits </a:t>
            </a:r>
            <a:r>
              <a:rPr lang="en-US" sz="2400" dirty="0"/>
              <a:t>the risk of infection of health personnel thanks </a:t>
            </a:r>
            <a:r>
              <a:rPr lang="en-US" sz="2400" dirty="0" smtClean="0"/>
              <a:t>to </a:t>
            </a:r>
            <a:r>
              <a:rPr lang="en-US" sz="2400" dirty="0"/>
              <a:t>sorting</a:t>
            </a:r>
            <a:endParaRPr lang="en-US" sz="2400" dirty="0"/>
          </a:p>
        </p:txBody>
      </p:sp>
    </p:spTree>
    <p:extLst>
      <p:ext uri="{BB962C8B-B14F-4D97-AF65-F5344CB8AC3E}">
        <p14:creationId xmlns:p14="http://schemas.microsoft.com/office/powerpoint/2010/main" val="3039309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000"/>
                                        <p:tgtEl>
                                          <p:spTgt spid="2">
                                            <p:txEl>
                                              <p:pRg st="1" end="1"/>
                                            </p:txEl>
                                          </p:spTgt>
                                        </p:tgtEl>
                                      </p:cBhvr>
                                    </p:animEffect>
                                    <p:anim calcmode="lin" valueType="num">
                                      <p:cBhvr>
                                        <p:cTn id="14"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anim calcmode="lin" valueType="num">
                                      <p:cBhvr>
                                        <p:cTn id="20"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6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2000"/>
                                        <p:tgtEl>
                                          <p:spTgt spid="2">
                                            <p:txEl>
                                              <p:pRg st="3" end="3"/>
                                            </p:txEl>
                                          </p:spTgt>
                                        </p:tgtEl>
                                      </p:cBhvr>
                                    </p:animEffect>
                                    <p:anim calcmode="lin" valueType="num">
                                      <p:cBhvr>
                                        <p:cTn id="26" dur="2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2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2000"/>
                                        <p:tgtEl>
                                          <p:spTgt spid="2">
                                            <p:txEl>
                                              <p:pRg st="4" end="4"/>
                                            </p:txEl>
                                          </p:spTgt>
                                        </p:tgtEl>
                                      </p:cBhvr>
                                    </p:animEffect>
                                    <p:anim calcmode="lin" valueType="num">
                                      <p:cBhvr>
                                        <p:cTn id="32" dur="2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0"/>
                            </p:stCondLst>
                            <p:childTnLst>
                              <p:par>
                                <p:cTn id="35" presetID="42"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2000"/>
                                        <p:tgtEl>
                                          <p:spTgt spid="2">
                                            <p:txEl>
                                              <p:pRg st="5" end="5"/>
                                            </p:txEl>
                                          </p:spTgt>
                                        </p:tgtEl>
                                      </p:cBhvr>
                                    </p:animEffect>
                                    <p:anim calcmode="lin" valueType="num">
                                      <p:cBhvr>
                                        <p:cTn id="38" dur="2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2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12000"/>
                            </p:stCondLst>
                            <p:childTnLst>
                              <p:par>
                                <p:cTn id="41" presetID="42" presetClass="entr" presetSubtype="0" fill="hold" grpId="0"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2000"/>
                                        <p:tgtEl>
                                          <p:spTgt spid="2">
                                            <p:txEl>
                                              <p:pRg st="6" end="6"/>
                                            </p:txEl>
                                          </p:spTgt>
                                        </p:tgtEl>
                                      </p:cBhvr>
                                    </p:animEffect>
                                    <p:anim calcmode="lin" valueType="num">
                                      <p:cBhvr>
                                        <p:cTn id="44" dur="2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2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BUSINESS MODELE</a:t>
            </a:r>
            <a:endParaRPr lang="fr-FR" sz="3600" dirty="0">
              <a:solidFill>
                <a:schemeClr val="tx1"/>
              </a:solidFill>
              <a:latin typeface="Abadi MT Condensed Extra Bold" panose="020B0A06030101010103" pitchFamily="34" charset="0"/>
            </a:endParaRPr>
          </a:p>
        </p:txBody>
      </p:sp>
      <p:sp>
        <p:nvSpPr>
          <p:cNvPr id="2" name="Rectangle 1"/>
          <p:cNvSpPr/>
          <p:nvPr/>
        </p:nvSpPr>
        <p:spPr>
          <a:xfrm>
            <a:off x="180241" y="1198206"/>
            <a:ext cx="11824946" cy="4524315"/>
          </a:xfrm>
          <a:prstGeom prst="rect">
            <a:avLst/>
          </a:prstGeom>
        </p:spPr>
        <p:txBody>
          <a:bodyPr wrap="square">
            <a:spAutoFit/>
          </a:bodyPr>
          <a:lstStyle/>
          <a:p>
            <a:pPr algn="just"/>
            <a:r>
              <a:rPr lang="en-US" sz="3600" dirty="0"/>
              <a:t>The </a:t>
            </a:r>
            <a:r>
              <a:rPr lang="en-US" sz="3600" dirty="0" err="1"/>
              <a:t>DiagnoseMe</a:t>
            </a:r>
            <a:r>
              <a:rPr lang="en-US" sz="3600" dirty="0"/>
              <a:t> solution in its final version will be an All in One product which in a personal and general public version. It may be made available to users free of charge in stores in iOS and Android versions, which will be made aware by social marketing. Social networks; the media will promote it.</a:t>
            </a:r>
          </a:p>
          <a:p>
            <a:pPr algn="just"/>
            <a:r>
              <a:rPr lang="en-US" sz="3600" dirty="0"/>
              <a:t>The main users will be individuals, health centers; the Ministry of Health.</a:t>
            </a:r>
          </a:p>
          <a:p>
            <a:pPr algn="just"/>
            <a:r>
              <a:rPr lang="en-US" sz="3600" dirty="0"/>
              <a:t>It can be adapted to other epidemics</a:t>
            </a:r>
            <a:endParaRPr lang="fr-FR" sz="3600" dirty="0"/>
          </a:p>
        </p:txBody>
      </p:sp>
    </p:spTree>
    <p:extLst>
      <p:ext uri="{BB962C8B-B14F-4D97-AF65-F5344CB8AC3E}">
        <p14:creationId xmlns:p14="http://schemas.microsoft.com/office/powerpoint/2010/main" val="1346020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SCREENSHOTS</a:t>
            </a:r>
            <a:endParaRPr lang="fr-FR" sz="3600" dirty="0">
              <a:solidFill>
                <a:schemeClr val="tx1"/>
              </a:solidFill>
              <a:latin typeface="Abadi MT Condensed Extra Bold" panose="020B0A06030101010103" pitchFamily="34" charset="0"/>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31" y="1577585"/>
            <a:ext cx="2050436" cy="4218039"/>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669" y="1577585"/>
            <a:ext cx="2060165" cy="4238054"/>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719" y="1577585"/>
            <a:ext cx="2058961" cy="4235577"/>
          </a:xfrm>
          <a:prstGeom prst="rect">
            <a:avLst/>
          </a:prstGeom>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40645" y="1577585"/>
            <a:ext cx="2058961" cy="4235577"/>
          </a:xfrm>
          <a:prstGeom prst="rect">
            <a:avLst/>
          </a:prstGeom>
        </p:spPr>
      </p:pic>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9682" y="1577585"/>
            <a:ext cx="2058961" cy="4235577"/>
          </a:xfrm>
          <a:prstGeom prst="rect">
            <a:avLst/>
          </a:prstGeom>
        </p:spPr>
      </p:pic>
      <p:pic>
        <p:nvPicPr>
          <p:cNvPr id="15" name="Imag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58961" y="3552063"/>
            <a:ext cx="2058961" cy="4235577"/>
          </a:xfrm>
          <a:prstGeom prst="rect">
            <a:avLst/>
          </a:prstGeom>
        </p:spPr>
      </p:pic>
      <p:pic>
        <p:nvPicPr>
          <p:cNvPr id="18" name="Imag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33037" y="3419321"/>
            <a:ext cx="2058961" cy="4235577"/>
          </a:xfrm>
          <a:prstGeom prst="rect">
            <a:avLst/>
          </a:prstGeom>
        </p:spPr>
      </p:pic>
      <p:pic>
        <p:nvPicPr>
          <p:cNvPr id="19" name="Imag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03557" y="3036665"/>
            <a:ext cx="2058961" cy="4235577"/>
          </a:xfrm>
          <a:prstGeom prst="rect">
            <a:avLst/>
          </a:prstGeom>
        </p:spPr>
      </p:pic>
      <p:pic>
        <p:nvPicPr>
          <p:cNvPr id="20" name="Imag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83038" y="2464745"/>
            <a:ext cx="2058961" cy="4235577"/>
          </a:xfrm>
          <a:prstGeom prst="rect">
            <a:avLst/>
          </a:prstGeom>
        </p:spPr>
      </p:pic>
      <p:pic>
        <p:nvPicPr>
          <p:cNvPr id="21" name="Imag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91998" y="1755665"/>
            <a:ext cx="2058961" cy="4235577"/>
          </a:xfrm>
          <a:prstGeom prst="rect">
            <a:avLst/>
          </a:prstGeom>
        </p:spPr>
      </p:pic>
    </p:spTree>
    <p:extLst>
      <p:ext uri="{BB962C8B-B14F-4D97-AF65-F5344CB8AC3E}">
        <p14:creationId xmlns:p14="http://schemas.microsoft.com/office/powerpoint/2010/main" val="1698034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SCREENSHOTS</a:t>
            </a:r>
            <a:endParaRPr lang="fr-FR" sz="3600" dirty="0">
              <a:solidFill>
                <a:schemeClr val="tx1"/>
              </a:solidFill>
              <a:latin typeface="Abadi MT Condensed Extra Bold" panose="020B0A06030101010103" pitchFamily="34" charset="0"/>
            </a:endParaRPr>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4005" y="1588863"/>
            <a:ext cx="2058961" cy="4235577"/>
          </a:xfrm>
          <a:prstGeom prst="rect">
            <a:avLst/>
          </a:prstGeom>
        </p:spPr>
      </p:pic>
      <p:pic>
        <p:nvPicPr>
          <p:cNvPr id="19" name="Imag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377" y="1588862"/>
            <a:ext cx="2058961" cy="4235577"/>
          </a:xfrm>
          <a:prstGeom prst="rect">
            <a:avLst/>
          </a:prstGeom>
        </p:spPr>
      </p:pic>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0633" y="1588862"/>
            <a:ext cx="2058961" cy="4235577"/>
          </a:xfrm>
          <a:prstGeom prst="rect">
            <a:avLst/>
          </a:prstGeom>
        </p:spPr>
      </p:pic>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7261" y="1588862"/>
            <a:ext cx="2058961" cy="4235577"/>
          </a:xfrm>
          <a:prstGeom prst="rect">
            <a:avLst/>
          </a:prstGeom>
        </p:spPr>
      </p:pic>
    </p:spTree>
    <p:extLst>
      <p:ext uri="{BB962C8B-B14F-4D97-AF65-F5344CB8AC3E}">
        <p14:creationId xmlns:p14="http://schemas.microsoft.com/office/powerpoint/2010/main" val="87779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5B28142-4392-45A1-9A7C-2C7CCB98B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76284" cy="988142"/>
          </a:xfrm>
          <a:prstGeom prst="rect">
            <a:avLst/>
          </a:prstGeom>
        </p:spPr>
      </p:pic>
      <p:sp>
        <p:nvSpPr>
          <p:cNvPr id="4" name="椭圆 3">
            <a:extLst>
              <a:ext uri="{FF2B5EF4-FFF2-40B4-BE49-F238E27FC236}">
                <a16:creationId xmlns:a16="http://schemas.microsoft.com/office/drawing/2014/main" xmlns="" id="{D67F2889-8912-4287-B1EA-D12F717332DD}"/>
              </a:ext>
            </a:extLst>
          </p:cNvPr>
          <p:cNvSpPr/>
          <p:nvPr/>
        </p:nvSpPr>
        <p:spPr>
          <a:xfrm>
            <a:off x="1711569" y="1441939"/>
            <a:ext cx="1817077" cy="1817077"/>
          </a:xfrm>
          <a:prstGeom prst="ellipse">
            <a:avLst/>
          </a:prstGeom>
          <a:solidFill>
            <a:schemeClr val="bg1"/>
          </a:solidFill>
          <a:ln w="127000">
            <a:solidFill>
              <a:srgbClr val="FF6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4">
            <a:extLst>
              <a:ext uri="{FF2B5EF4-FFF2-40B4-BE49-F238E27FC236}">
                <a16:creationId xmlns:a16="http://schemas.microsoft.com/office/drawing/2014/main" xmlns="" id="{63FE824A-CD83-4F5A-8EA4-B70EB28F0601}"/>
              </a:ext>
            </a:extLst>
          </p:cNvPr>
          <p:cNvSpPr txBox="1"/>
          <p:nvPr/>
        </p:nvSpPr>
        <p:spPr>
          <a:xfrm>
            <a:off x="4115971" y="1441939"/>
            <a:ext cx="4362092" cy="523220"/>
          </a:xfrm>
          <a:prstGeom prst="rect">
            <a:avLst/>
          </a:prstGeom>
          <a:noFill/>
        </p:spPr>
        <p:txBody>
          <a:bodyPr wrap="none" rtlCol="0">
            <a:spAutoFit/>
          </a:bodyPr>
          <a:lstStyle/>
          <a:p>
            <a:r>
              <a:rPr lang="en-US" altLang="zh-CN" sz="2800">
                <a:solidFill>
                  <a:prstClr val="white"/>
                </a:solidFill>
                <a:latin typeface="微软雅黑" panose="020B0503020204020204" pitchFamily="34" charset="-122"/>
                <a:ea typeface="微软雅黑" panose="020B0503020204020204" pitchFamily="34" charset="-122"/>
              </a:rPr>
              <a:t>6</a:t>
            </a:r>
            <a:r>
              <a:rPr lang="zh-CN" altLang="en-US" sz="2800">
                <a:solidFill>
                  <a:prstClr val="white"/>
                </a:solidFill>
                <a:latin typeface="微软雅黑" panose="020B0503020204020204" pitchFamily="34" charset="-122"/>
                <a:ea typeface="微软雅黑" panose="020B0503020204020204" pitchFamily="34" charset="-122"/>
              </a:rPr>
              <a:t>项目名称：</a:t>
            </a:r>
            <a:r>
              <a:rPr lang="en-US" altLang="zh-CN" sz="2800">
                <a:solidFill>
                  <a:prstClr val="white"/>
                </a:solidFill>
                <a:latin typeface="微软雅黑" panose="020B0503020204020204" pitchFamily="34" charset="-122"/>
                <a:ea typeface="微软雅黑" panose="020B0503020204020204" pitchFamily="34" charset="-122"/>
              </a:rPr>
              <a:t>DiagnoseMe</a:t>
            </a:r>
          </a:p>
        </p:txBody>
      </p:sp>
      <p:cxnSp>
        <p:nvCxnSpPr>
          <p:cNvPr id="7" name="直接连接符 6">
            <a:extLst>
              <a:ext uri="{FF2B5EF4-FFF2-40B4-BE49-F238E27FC236}">
                <a16:creationId xmlns:a16="http://schemas.microsoft.com/office/drawing/2014/main" xmlns="" id="{175083B1-6707-458D-9241-8F1B54C99161}"/>
              </a:ext>
            </a:extLst>
          </p:cNvPr>
          <p:cNvCxnSpPr>
            <a:cxnSpLocks/>
          </p:cNvCxnSpPr>
          <p:nvPr/>
        </p:nvCxnSpPr>
        <p:spPr>
          <a:xfrm>
            <a:off x="4220308" y="2063262"/>
            <a:ext cx="5744307" cy="0"/>
          </a:xfrm>
          <a:prstGeom prst="line">
            <a:avLst/>
          </a:prstGeom>
          <a:ln w="63500">
            <a:solidFill>
              <a:srgbClr val="FF644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6D641A41-E4DB-4C51-B58F-7DADCE8A8B36}"/>
              </a:ext>
            </a:extLst>
          </p:cNvPr>
          <p:cNvSpPr txBox="1"/>
          <p:nvPr/>
        </p:nvSpPr>
        <p:spPr>
          <a:xfrm>
            <a:off x="4115971" y="2317905"/>
            <a:ext cx="7555786" cy="923330"/>
          </a:xfrm>
          <a:prstGeom prst="rect">
            <a:avLst/>
          </a:prstGeom>
          <a:noFill/>
        </p:spPr>
        <p:txBody>
          <a:bodyPr wrap="none" rtlCol="0">
            <a:spAutoFit/>
          </a:bodyPr>
          <a:lstStyle/>
          <a:p>
            <a:r>
              <a:rPr lang="zh-CN" altLang="en-US" dirty="0">
                <a:solidFill>
                  <a:prstClr val="white"/>
                </a:solidFill>
                <a:latin typeface="微软雅黑" panose="020B0503020204020204" pitchFamily="34" charset="-122"/>
                <a:ea typeface="微软雅黑" panose="020B0503020204020204" pitchFamily="34" charset="-122"/>
              </a:rPr>
              <a:t>队长：</a:t>
            </a:r>
            <a:r>
              <a:rPr lang="en-US" altLang="zh-CN" dirty="0">
                <a:solidFill>
                  <a:prstClr val="white"/>
                </a:solidFill>
                <a:latin typeface="微软雅黑" panose="020B0503020204020204" pitchFamily="34" charset="-122"/>
                <a:ea typeface="微软雅黑" panose="020B0503020204020204" pitchFamily="34" charset="-122"/>
              </a:rPr>
              <a:t>Email/Slack ID: inedit.bf@gmail.com</a:t>
            </a:r>
          </a:p>
          <a:p>
            <a:r>
              <a:rPr lang="zh-CN" altLang="en-US" dirty="0">
                <a:solidFill>
                  <a:prstClr val="white"/>
                </a:solidFill>
                <a:latin typeface="微软雅黑" panose="020B0503020204020204" pitchFamily="34" charset="-122"/>
                <a:ea typeface="微软雅黑" panose="020B0503020204020204" pitchFamily="34" charset="-122"/>
              </a:rPr>
              <a:t>组员</a:t>
            </a:r>
            <a:r>
              <a:rPr lang="zh-CN" altLang="en-US" dirty="0" smtClean="0">
                <a:solidFill>
                  <a:prstClr val="white"/>
                </a:solidFill>
                <a:latin typeface="微软雅黑" panose="020B0503020204020204" pitchFamily="34" charset="-122"/>
                <a:ea typeface="微软雅黑" panose="020B0503020204020204" pitchFamily="34" charset="-122"/>
              </a:rPr>
              <a:t>：</a:t>
            </a:r>
            <a:r>
              <a:rPr lang="fr-FR" altLang="zh-CN" b="1" dirty="0" err="1" smtClean="0">
                <a:solidFill>
                  <a:prstClr val="white"/>
                </a:solidFill>
                <a:latin typeface="微软雅黑" panose="020B0503020204020204" pitchFamily="34" charset="-122"/>
                <a:ea typeface="微软雅黑" panose="020B0503020204020204" pitchFamily="34" charset="-122"/>
              </a:rPr>
              <a:t>WeChat</a:t>
            </a:r>
            <a:r>
              <a:rPr lang="fr-FR" altLang="zh-CN" b="1" dirty="0" smtClean="0">
                <a:solidFill>
                  <a:prstClr val="white"/>
                </a:solidFill>
                <a:latin typeface="微软雅黑" panose="020B0503020204020204" pitchFamily="34" charset="-122"/>
                <a:ea typeface="微软雅黑" panose="020B0503020204020204" pitchFamily="34" charset="-122"/>
              </a:rPr>
              <a:t>: </a:t>
            </a:r>
            <a:r>
              <a:rPr lang="en-US" altLang="zh-CN" dirty="0" smtClean="0">
                <a:solidFill>
                  <a:prstClr val="white"/>
                </a:solidFill>
                <a:latin typeface="微软雅黑" panose="020B0503020204020204" pitchFamily="34" charset="-122"/>
                <a:ea typeface="微软雅黑" panose="020B0503020204020204" pitchFamily="34" charset="-122"/>
              </a:rPr>
              <a:t>Boris BAGBILA, </a:t>
            </a:r>
            <a:r>
              <a:rPr lang="en-US" altLang="zh-CN" dirty="0" err="1" smtClean="0">
                <a:solidFill>
                  <a:prstClr val="white"/>
                </a:solidFill>
                <a:latin typeface="微软雅黑" panose="020B0503020204020204" pitchFamily="34" charset="-122"/>
                <a:ea typeface="微软雅黑" panose="020B0503020204020204" pitchFamily="34" charset="-122"/>
              </a:rPr>
              <a:t>maxoOthentic</a:t>
            </a:r>
            <a:r>
              <a:rPr lang="en-US" altLang="zh-CN" dirty="0" smtClean="0">
                <a:solidFill>
                  <a:prstClr val="white"/>
                </a:solidFill>
                <a:latin typeface="微软雅黑" panose="020B0503020204020204" pitchFamily="34" charset="-122"/>
                <a:ea typeface="微软雅黑" panose="020B0503020204020204" pitchFamily="34" charset="-122"/>
              </a:rPr>
              <a:t>, wxid_s4zhj3ziuivp22</a:t>
            </a:r>
          </a:p>
          <a:p>
            <a:r>
              <a:rPr lang="zh-CN" altLang="en-US" dirty="0" smtClean="0">
                <a:solidFill>
                  <a:prstClr val="white"/>
                </a:solidFill>
                <a:latin typeface="微软雅黑" panose="020B0503020204020204" pitchFamily="34" charset="-122"/>
                <a:ea typeface="微软雅黑" panose="020B0503020204020204" pitchFamily="34" charset="-122"/>
              </a:rPr>
              <a:t>导</a:t>
            </a:r>
            <a:r>
              <a:rPr lang="zh-CN" altLang="en-US" dirty="0">
                <a:solidFill>
                  <a:prstClr val="white"/>
                </a:solidFill>
                <a:latin typeface="微软雅黑" panose="020B0503020204020204" pitchFamily="34" charset="-122"/>
                <a:ea typeface="微软雅黑" panose="020B0503020204020204" pitchFamily="34" charset="-122"/>
              </a:rPr>
              <a:t>师</a:t>
            </a:r>
            <a:r>
              <a:rPr lang="zh-CN" altLang="en-US" dirty="0" smtClean="0">
                <a:solidFill>
                  <a:prstClr val="white"/>
                </a:solidFill>
                <a:latin typeface="微软雅黑" panose="020B0503020204020204" pitchFamily="34" charset="-122"/>
                <a:ea typeface="微软雅黑" panose="020B0503020204020204" pitchFamily="34" charset="-122"/>
              </a:rPr>
              <a:t>：</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EB5C2D59-EBB7-4B32-8F25-580A000C346D}"/>
              </a:ext>
            </a:extLst>
          </p:cNvPr>
          <p:cNvSpPr txBox="1"/>
          <p:nvPr/>
        </p:nvSpPr>
        <p:spPr>
          <a:xfrm>
            <a:off x="4115971" y="3566160"/>
            <a:ext cx="7009229" cy="2308324"/>
          </a:xfrm>
          <a:prstGeom prst="rect">
            <a:avLst/>
          </a:prstGeom>
          <a:noFill/>
        </p:spPr>
        <p:txBody>
          <a:bodyPr wrap="square" rtlCol="0">
            <a:spAutoFit/>
          </a:bodyPr>
          <a:lstStyle/>
          <a:p>
            <a:endParaRPr lang="en-US" altLang="zh-CN">
              <a:solidFill>
                <a:prstClr val="white"/>
              </a:solidFill>
              <a:latin typeface="微软雅黑" panose="020B0503020204020204" pitchFamily="34" charset="-122"/>
              <a:ea typeface="微软雅黑" panose="020B0503020204020204" pitchFamily="34" charset="-122"/>
            </a:endParaRPr>
          </a:p>
          <a:p>
            <a:r>
              <a:rPr lang="zh-CN" altLang="en-US">
                <a:solidFill>
                  <a:prstClr val="white"/>
                </a:solidFill>
                <a:latin typeface="微软雅黑" panose="020B0503020204020204" pitchFamily="34" charset="-122"/>
                <a:ea typeface="微软雅黑" panose="020B0503020204020204" pitchFamily="34" charset="-122"/>
              </a:rPr>
              <a:t>项目简介：</a:t>
            </a:r>
          </a:p>
          <a:p>
            <a:r>
              <a:rPr lang="en-US" altLang="zh-CN">
                <a:solidFill>
                  <a:prstClr val="white"/>
                </a:solidFill>
                <a:latin typeface="微软雅黑" panose="020B0503020204020204" pitchFamily="34" charset="-122"/>
                <a:ea typeface="微软雅黑" panose="020B0503020204020204" pitchFamily="34" charset="-122"/>
              </a:rPr>
              <a:t>In order to reduce the risk of transmission on the way to the hospital and promote rapid management, our idea is about to implement a mobile application for remote self-diagnosis of symptoms (helped by connected objects, watchs masks, etc...) and suspects case mapping so that a specialized ambulance can travel to remove suspect patient</a:t>
            </a:r>
          </a:p>
        </p:txBody>
      </p:sp>
      <p:sp>
        <p:nvSpPr>
          <p:cNvPr id="11" name="文本框 10">
            <a:extLst>
              <a:ext uri="{FF2B5EF4-FFF2-40B4-BE49-F238E27FC236}">
                <a16:creationId xmlns:a16="http://schemas.microsoft.com/office/drawing/2014/main" xmlns="" id="{27AB7F9A-30C3-4DAF-912A-F119F8BCEFAE}"/>
              </a:ext>
            </a:extLst>
          </p:cNvPr>
          <p:cNvSpPr txBox="1"/>
          <p:nvPr/>
        </p:nvSpPr>
        <p:spPr>
          <a:xfrm>
            <a:off x="1981200" y="3916680"/>
            <a:ext cx="1021433" cy="400110"/>
          </a:xfrm>
          <a:prstGeom prst="rect">
            <a:avLst/>
          </a:prstGeom>
          <a:noFill/>
        </p:spPr>
        <p:txBody>
          <a:bodyPr wrap="none" rtlCol="0">
            <a:spAutoFit/>
          </a:bodyPr>
          <a:lstStyle/>
          <a:p>
            <a:r>
              <a:rPr lang="en-US" altLang="zh-CN" sz="2000">
                <a:solidFill>
                  <a:prstClr val="white"/>
                </a:solidFill>
                <a:latin typeface="微软雅黑" panose="020B0503020204020204" pitchFamily="34" charset="-122"/>
                <a:ea typeface="微软雅黑" panose="020B0503020204020204" pitchFamily="34" charset="-122"/>
              </a:rPr>
              <a:t>Github</a:t>
            </a: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xmlns="" id="{AEA22658-C383-49EB-92E3-4C09C17AD202}"/>
              </a:ext>
            </a:extLst>
          </p:cNvPr>
          <p:cNvSpPr/>
          <p:nvPr/>
        </p:nvSpPr>
        <p:spPr>
          <a:xfrm>
            <a:off x="3068728" y="3938111"/>
            <a:ext cx="329089" cy="329089"/>
          </a:xfrm>
          <a:custGeom>
            <a:avLst/>
            <a:gdLst>
              <a:gd name="connsiteX0" fmla="*/ 380275 w 390525"/>
              <a:gd name="connsiteY0" fmla="*/ 174784 h 390525"/>
              <a:gd name="connsiteX1" fmla="*/ 387895 w 390525"/>
              <a:gd name="connsiteY1" fmla="*/ 145256 h 390525"/>
              <a:gd name="connsiteX2" fmla="*/ 363130 w 390525"/>
              <a:gd name="connsiteY2" fmla="*/ 128111 h 390525"/>
              <a:gd name="connsiteX3" fmla="*/ 275500 w 390525"/>
              <a:gd name="connsiteY3" fmla="*/ 128111 h 390525"/>
              <a:gd name="connsiteX4" fmla="*/ 250735 w 390525"/>
              <a:gd name="connsiteY4" fmla="*/ 110014 h 390525"/>
              <a:gd name="connsiteX5" fmla="*/ 223112 w 390525"/>
              <a:gd name="connsiteY5" fmla="*/ 25241 h 390525"/>
              <a:gd name="connsiteX6" fmla="*/ 198347 w 390525"/>
              <a:gd name="connsiteY6" fmla="*/ 7144 h 390525"/>
              <a:gd name="connsiteX7" fmla="*/ 173582 w 390525"/>
              <a:gd name="connsiteY7" fmla="*/ 25241 h 390525"/>
              <a:gd name="connsiteX8" fmla="*/ 145960 w 390525"/>
              <a:gd name="connsiteY8" fmla="*/ 110014 h 390525"/>
              <a:gd name="connsiteX9" fmla="*/ 121195 w 390525"/>
              <a:gd name="connsiteY9" fmla="*/ 128111 h 390525"/>
              <a:gd name="connsiteX10" fmla="*/ 33565 w 390525"/>
              <a:gd name="connsiteY10" fmla="*/ 128111 h 390525"/>
              <a:gd name="connsiteX11" fmla="*/ 8800 w 390525"/>
              <a:gd name="connsiteY11" fmla="*/ 145256 h 390525"/>
              <a:gd name="connsiteX12" fmla="*/ 16420 w 390525"/>
              <a:gd name="connsiteY12" fmla="*/ 174784 h 390525"/>
              <a:gd name="connsiteX13" fmla="*/ 46900 w 390525"/>
              <a:gd name="connsiteY13" fmla="*/ 202406 h 390525"/>
              <a:gd name="connsiteX14" fmla="*/ 85952 w 390525"/>
              <a:gd name="connsiteY14" fmla="*/ 236696 h 390525"/>
              <a:gd name="connsiteX15" fmla="*/ 93572 w 390525"/>
              <a:gd name="connsiteY15" fmla="*/ 249079 h 390525"/>
              <a:gd name="connsiteX16" fmla="*/ 93572 w 390525"/>
              <a:gd name="connsiteY16" fmla="*/ 264319 h 390525"/>
              <a:gd name="connsiteX17" fmla="*/ 66902 w 390525"/>
              <a:gd name="connsiteY17" fmla="*/ 353854 h 390525"/>
              <a:gd name="connsiteX18" fmla="*/ 76427 w 390525"/>
              <a:gd name="connsiteY18" fmla="*/ 382429 h 390525"/>
              <a:gd name="connsiteX19" fmla="*/ 106907 w 390525"/>
              <a:gd name="connsiteY19" fmla="*/ 383381 h 390525"/>
              <a:gd name="connsiteX20" fmla="*/ 183107 w 390525"/>
              <a:gd name="connsiteY20" fmla="*/ 330041 h 390525"/>
              <a:gd name="connsiteX21" fmla="*/ 212635 w 390525"/>
              <a:gd name="connsiteY21" fmla="*/ 330041 h 390525"/>
              <a:gd name="connsiteX22" fmla="*/ 288835 w 390525"/>
              <a:gd name="connsiteY22" fmla="*/ 383381 h 390525"/>
              <a:gd name="connsiteX23" fmla="*/ 319315 w 390525"/>
              <a:gd name="connsiteY23" fmla="*/ 382429 h 390525"/>
              <a:gd name="connsiteX24" fmla="*/ 328840 w 390525"/>
              <a:gd name="connsiteY24" fmla="*/ 353854 h 390525"/>
              <a:gd name="connsiteX25" fmla="*/ 303122 w 390525"/>
              <a:gd name="connsiteY25" fmla="*/ 264319 h 390525"/>
              <a:gd name="connsiteX26" fmla="*/ 310742 w 390525"/>
              <a:gd name="connsiteY26" fmla="*/ 236696 h 390525"/>
              <a:gd name="connsiteX27" fmla="*/ 380275 w 390525"/>
              <a:gd name="connsiteY27" fmla="*/ 17478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90525" h="390525">
                <a:moveTo>
                  <a:pt x="380275" y="174784"/>
                </a:moveTo>
                <a:cubicBezTo>
                  <a:pt x="388847" y="167164"/>
                  <a:pt x="391705" y="155734"/>
                  <a:pt x="387895" y="145256"/>
                </a:cubicBezTo>
                <a:cubicBezTo>
                  <a:pt x="384085" y="134779"/>
                  <a:pt x="374560" y="128111"/>
                  <a:pt x="363130" y="128111"/>
                </a:cubicBezTo>
                <a:lnTo>
                  <a:pt x="275500" y="128111"/>
                </a:lnTo>
                <a:cubicBezTo>
                  <a:pt x="264070" y="128111"/>
                  <a:pt x="254545" y="120491"/>
                  <a:pt x="250735" y="110014"/>
                </a:cubicBezTo>
                <a:lnTo>
                  <a:pt x="223112" y="25241"/>
                </a:lnTo>
                <a:cubicBezTo>
                  <a:pt x="219302" y="14764"/>
                  <a:pt x="209777" y="7144"/>
                  <a:pt x="198347" y="7144"/>
                </a:cubicBezTo>
                <a:cubicBezTo>
                  <a:pt x="186917" y="7144"/>
                  <a:pt x="177392" y="14764"/>
                  <a:pt x="173582" y="25241"/>
                </a:cubicBezTo>
                <a:lnTo>
                  <a:pt x="145960" y="110014"/>
                </a:lnTo>
                <a:cubicBezTo>
                  <a:pt x="142150" y="120491"/>
                  <a:pt x="132625" y="128111"/>
                  <a:pt x="121195" y="128111"/>
                </a:cubicBezTo>
                <a:lnTo>
                  <a:pt x="33565" y="128111"/>
                </a:lnTo>
                <a:cubicBezTo>
                  <a:pt x="23087" y="128111"/>
                  <a:pt x="12610" y="134779"/>
                  <a:pt x="8800" y="145256"/>
                </a:cubicBezTo>
                <a:cubicBezTo>
                  <a:pt x="4990" y="155734"/>
                  <a:pt x="7847" y="167164"/>
                  <a:pt x="16420" y="174784"/>
                </a:cubicBezTo>
                <a:lnTo>
                  <a:pt x="46900" y="202406"/>
                </a:lnTo>
                <a:lnTo>
                  <a:pt x="85952" y="236696"/>
                </a:lnTo>
                <a:cubicBezTo>
                  <a:pt x="89762" y="240506"/>
                  <a:pt x="92620" y="244316"/>
                  <a:pt x="93572" y="249079"/>
                </a:cubicBezTo>
                <a:cubicBezTo>
                  <a:pt x="94525" y="253841"/>
                  <a:pt x="94525" y="259556"/>
                  <a:pt x="93572" y="264319"/>
                </a:cubicBezTo>
                <a:lnTo>
                  <a:pt x="66902" y="353854"/>
                </a:lnTo>
                <a:cubicBezTo>
                  <a:pt x="63092" y="364331"/>
                  <a:pt x="66902" y="375761"/>
                  <a:pt x="76427" y="382429"/>
                </a:cubicBezTo>
                <a:cubicBezTo>
                  <a:pt x="85000" y="389096"/>
                  <a:pt x="97382" y="389096"/>
                  <a:pt x="106907" y="383381"/>
                </a:cubicBezTo>
                <a:lnTo>
                  <a:pt x="183107" y="330041"/>
                </a:lnTo>
                <a:cubicBezTo>
                  <a:pt x="191680" y="323374"/>
                  <a:pt x="204062" y="323374"/>
                  <a:pt x="212635" y="330041"/>
                </a:cubicBezTo>
                <a:lnTo>
                  <a:pt x="288835" y="383381"/>
                </a:lnTo>
                <a:cubicBezTo>
                  <a:pt x="298360" y="390049"/>
                  <a:pt x="309790" y="389096"/>
                  <a:pt x="319315" y="382429"/>
                </a:cubicBezTo>
                <a:cubicBezTo>
                  <a:pt x="327887" y="375761"/>
                  <a:pt x="331697" y="364331"/>
                  <a:pt x="328840" y="353854"/>
                </a:cubicBezTo>
                <a:lnTo>
                  <a:pt x="303122" y="264319"/>
                </a:lnTo>
                <a:cubicBezTo>
                  <a:pt x="300265" y="254794"/>
                  <a:pt x="303122" y="243364"/>
                  <a:pt x="310742" y="236696"/>
                </a:cubicBezTo>
                <a:lnTo>
                  <a:pt x="380275" y="174784"/>
                </a:lnTo>
                <a:close/>
              </a:path>
            </a:pathLst>
          </a:custGeom>
          <a:solidFill>
            <a:srgbClr val="FF6440"/>
          </a:solidFill>
          <a:ln w="9525" cap="flat">
            <a:noFill/>
            <a:prstDash val="solid"/>
            <a:miter/>
          </a:ln>
        </p:spPr>
        <p:txBody>
          <a:bodyPr rtlCol="0" anchor="ctr"/>
          <a:lstStyle/>
          <a:p>
            <a:endParaRPr lang="zh-CN" altLang="en-US">
              <a:solidFill>
                <a:prstClr val="black"/>
              </a:solidFill>
            </a:endParaRPr>
          </a:p>
        </p:txBody>
      </p:sp>
    </p:spTree>
    <p:extLst>
      <p:ext uri="{BB962C8B-B14F-4D97-AF65-F5344CB8AC3E}">
        <p14:creationId xmlns:p14="http://schemas.microsoft.com/office/powerpoint/2010/main" val="693931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084" y="190349"/>
            <a:ext cx="5544625" cy="2346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3" name="Rectangle à coins arrondis 102"/>
          <p:cNvSpPr/>
          <p:nvPr/>
        </p:nvSpPr>
        <p:spPr>
          <a:xfrm>
            <a:off x="3540001" y="2536770"/>
            <a:ext cx="5391659" cy="679746"/>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600" dirty="0" smtClean="0">
                <a:solidFill>
                  <a:schemeClr val="tx1"/>
                </a:solidFill>
                <a:latin typeface="Abadi MT Condensed Extra Bold" panose="020B0A06030101010103" pitchFamily="34" charset="0"/>
              </a:rPr>
              <a:t>PROJECT NAME</a:t>
            </a:r>
            <a:endParaRPr lang="fr-FR" sz="3600" dirty="0">
              <a:solidFill>
                <a:schemeClr val="tx1"/>
              </a:solidFill>
              <a:latin typeface="Abadi MT Condensed Extra Bold" panose="020B0A06030101010103" pitchFamily="34" charset="0"/>
            </a:endParaRPr>
          </a:p>
        </p:txBody>
      </p:sp>
      <p:sp>
        <p:nvSpPr>
          <p:cNvPr id="105" name="Rectangle 104"/>
          <p:cNvSpPr/>
          <p:nvPr/>
        </p:nvSpPr>
        <p:spPr>
          <a:xfrm>
            <a:off x="2707601" y="3047830"/>
            <a:ext cx="7056457" cy="2164250"/>
          </a:xfrm>
          <a:prstGeom prst="rect">
            <a:avLst/>
          </a:prstGeom>
          <a:solidFill>
            <a:schemeClr val="bg1"/>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fr-FR" sz="4800" b="1" dirty="0" err="1">
                <a:solidFill>
                  <a:srgbClr val="FF6440"/>
                </a:solidFill>
              </a:rPr>
              <a:t>DiagnoseMe</a:t>
            </a:r>
            <a:endParaRPr lang="fr-FR" sz="4800" b="1" dirty="0">
              <a:solidFill>
                <a:srgbClr val="FF6440"/>
              </a:solidFill>
            </a:endParaRPr>
          </a:p>
          <a:p>
            <a:pPr algn="ctr"/>
            <a:r>
              <a:rPr lang="fr-FR" sz="2800" dirty="0" err="1">
                <a:solidFill>
                  <a:schemeClr val="tx1"/>
                </a:solidFill>
              </a:rPr>
              <a:t>Realtime</a:t>
            </a:r>
            <a:r>
              <a:rPr lang="fr-FR" sz="2800" dirty="0">
                <a:solidFill>
                  <a:schemeClr val="tx1"/>
                </a:solidFill>
              </a:rPr>
              <a:t> </a:t>
            </a:r>
            <a:r>
              <a:rPr lang="fr-FR" sz="2800" dirty="0" err="1">
                <a:solidFill>
                  <a:schemeClr val="tx1"/>
                </a:solidFill>
              </a:rPr>
              <a:t>remote</a:t>
            </a:r>
            <a:r>
              <a:rPr lang="fr-FR" sz="2800" dirty="0">
                <a:solidFill>
                  <a:schemeClr val="tx1"/>
                </a:solidFill>
              </a:rPr>
              <a:t> diagnose system of COVID-19 </a:t>
            </a:r>
            <a:r>
              <a:rPr lang="fr-FR" sz="2800" dirty="0" err="1">
                <a:solidFill>
                  <a:schemeClr val="tx1"/>
                </a:solidFill>
              </a:rPr>
              <a:t>suspected</a:t>
            </a:r>
            <a:r>
              <a:rPr lang="fr-FR" sz="2800" dirty="0">
                <a:solidFill>
                  <a:schemeClr val="tx1"/>
                </a:solidFill>
              </a:rPr>
              <a:t> cases and </a:t>
            </a:r>
            <a:r>
              <a:rPr lang="fr-FR" sz="2800" dirty="0" err="1">
                <a:solidFill>
                  <a:schemeClr val="tx1"/>
                </a:solidFill>
              </a:rPr>
              <a:t>prevention</a:t>
            </a:r>
            <a:r>
              <a:rPr lang="fr-FR" sz="2800" dirty="0">
                <a:solidFill>
                  <a:schemeClr val="tx1"/>
                </a:solidFill>
              </a:rPr>
              <a:t> </a:t>
            </a:r>
            <a:r>
              <a:rPr lang="fr-FR" sz="2800" dirty="0" err="1">
                <a:solidFill>
                  <a:schemeClr val="tx1"/>
                </a:solidFill>
              </a:rPr>
              <a:t>tips</a:t>
            </a:r>
            <a:endParaRPr lang="fr-FR" sz="2800" dirty="0">
              <a:solidFill>
                <a:schemeClr val="tx1"/>
              </a:solidFill>
            </a:endParaRPr>
          </a:p>
          <a:p>
            <a:pPr algn="ctr"/>
            <a:r>
              <a:rPr lang="fr-FR" sz="2000" b="1" dirty="0">
                <a:solidFill>
                  <a:schemeClr val="tx1"/>
                </a:solidFill>
              </a:rPr>
              <a:t> </a:t>
            </a:r>
          </a:p>
          <a:p>
            <a:pPr algn="just"/>
            <a:endParaRPr lang="en-US" dirty="0">
              <a:solidFill>
                <a:schemeClr val="tx1"/>
              </a:solidFill>
              <a:latin typeface="+mj-lt"/>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062927" y="5385382"/>
            <a:ext cx="675515" cy="675515"/>
          </a:xfrm>
          <a:prstGeom prst="rect">
            <a:avLst/>
          </a:prstGeom>
        </p:spPr>
      </p:pic>
      <p:sp>
        <p:nvSpPr>
          <p:cNvPr id="7" name="Rectangle 6"/>
          <p:cNvSpPr/>
          <p:nvPr/>
        </p:nvSpPr>
        <p:spPr>
          <a:xfrm>
            <a:off x="4738442" y="5436015"/>
            <a:ext cx="4573560" cy="830997"/>
          </a:xfrm>
          <a:prstGeom prst="rect">
            <a:avLst/>
          </a:prstGeom>
          <a:noFill/>
        </p:spPr>
        <p:txBody>
          <a:bodyPr wrap="none" lIns="91440" tIns="45720" rIns="91440" bIns="45720">
            <a:spAutoFit/>
          </a:bodyPr>
          <a:lstStyle/>
          <a:p>
            <a:r>
              <a:rPr lang="fr-FR" sz="1600" b="0" cap="none" spc="0" dirty="0">
                <a:ln w="0"/>
                <a:solidFill>
                  <a:schemeClr val="tx1"/>
                </a:solidFill>
                <a:effectLst>
                  <a:outerShdw blurRad="38100" dist="19050" dir="2700000" algn="tl" rotWithShape="0">
                    <a:schemeClr val="dk1">
                      <a:alpha val="40000"/>
                    </a:schemeClr>
                  </a:outerShdw>
                </a:effectLst>
              </a:rPr>
              <a:t>Email: </a:t>
            </a:r>
            <a:r>
              <a:rPr lang="fr-FR" sz="1600" b="0" cap="none" spc="0" dirty="0">
                <a:ln w="0"/>
                <a:solidFill>
                  <a:schemeClr val="tx1"/>
                </a:solidFill>
                <a:effectLst>
                  <a:outerShdw blurRad="38100" dist="19050" dir="2700000" algn="tl" rotWithShape="0">
                    <a:schemeClr val="dk1">
                      <a:alpha val="40000"/>
                    </a:schemeClr>
                  </a:outerShdw>
                </a:effectLst>
                <a:hlinkClick r:id="rId4"/>
              </a:rPr>
              <a:t>inedit.bf@gmail</a:t>
            </a:r>
            <a:r>
              <a:rPr lang="fr-FR" sz="1600" dirty="0">
                <a:ln w="0"/>
                <a:effectLst>
                  <a:outerShdw blurRad="38100" dist="19050" dir="2700000" algn="tl" rotWithShape="0">
                    <a:schemeClr val="dk1">
                      <a:alpha val="40000"/>
                    </a:schemeClr>
                  </a:outerShdw>
                </a:effectLst>
                <a:hlinkClick r:id="rId4"/>
              </a:rPr>
              <a:t>.com</a:t>
            </a:r>
            <a:r>
              <a:rPr lang="fr-FR" sz="1600" dirty="0">
                <a:ln w="0"/>
                <a:effectLst>
                  <a:outerShdw blurRad="38100" dist="19050" dir="2700000" algn="tl" rotWithShape="0">
                    <a:schemeClr val="dk1">
                      <a:alpha val="40000"/>
                    </a:schemeClr>
                  </a:outerShdw>
                </a:effectLst>
              </a:rPr>
              <a:t>  </a:t>
            </a:r>
            <a:r>
              <a:rPr lang="fr-FR" sz="1600" dirty="0">
                <a:ln w="0"/>
                <a:effectLst>
                  <a:outerShdw blurRad="38100" dist="19050" dir="2700000" algn="tl" rotWithShape="0">
                    <a:schemeClr val="dk1">
                      <a:alpha val="40000"/>
                    </a:schemeClr>
                  </a:outerShdw>
                </a:effectLst>
                <a:hlinkClick r:id="rId5"/>
              </a:rPr>
              <a:t>sy.traore@outlook.com</a:t>
            </a:r>
            <a:r>
              <a:rPr lang="fr-FR" sz="1600" dirty="0">
                <a:ln w="0"/>
                <a:effectLst>
                  <a:outerShdw blurRad="38100" dist="19050" dir="2700000" algn="tl" rotWithShape="0">
                    <a:schemeClr val="dk1">
                      <a:alpha val="40000"/>
                    </a:schemeClr>
                  </a:outerShdw>
                </a:effectLst>
              </a:rPr>
              <a:t> </a:t>
            </a:r>
          </a:p>
          <a:p>
            <a:r>
              <a:rPr lang="fr-FR" sz="1600" b="0" cap="none" spc="0" dirty="0" err="1">
                <a:ln w="0"/>
                <a:solidFill>
                  <a:schemeClr val="tx1"/>
                </a:solidFill>
                <a:effectLst>
                  <a:outerShdw blurRad="38100" dist="19050" dir="2700000" algn="tl" rotWithShape="0">
                    <a:schemeClr val="dk1">
                      <a:alpha val="40000"/>
                    </a:schemeClr>
                  </a:outerShdw>
                </a:effectLst>
              </a:rPr>
              <a:t>WeChat</a:t>
            </a:r>
            <a:r>
              <a:rPr lang="fr-FR" sz="1600" b="0" cap="none" spc="0" dirty="0">
                <a:ln w="0"/>
                <a:solidFill>
                  <a:schemeClr val="tx1"/>
                </a:solidFill>
                <a:effectLst>
                  <a:outerShdw blurRad="38100" dist="19050" dir="2700000" algn="tl" rotWithShape="0">
                    <a:schemeClr val="dk1">
                      <a:alpha val="40000"/>
                    </a:schemeClr>
                  </a:outerShdw>
                </a:effectLst>
              </a:rPr>
              <a:t> ID: </a:t>
            </a:r>
            <a:r>
              <a:rPr lang="fr-FR" sz="1600" b="0" cap="none" spc="0" dirty="0" err="1">
                <a:ln w="0"/>
                <a:solidFill>
                  <a:srgbClr val="FF0000"/>
                </a:solidFill>
                <a:effectLst>
                  <a:outerShdw blurRad="38100" dist="19050" dir="2700000" algn="tl" rotWithShape="0">
                    <a:schemeClr val="dk1">
                      <a:alpha val="40000"/>
                    </a:schemeClr>
                  </a:outerShdw>
                </a:effectLst>
              </a:rPr>
              <a:t>ineditbf</a:t>
            </a:r>
            <a:endParaRPr lang="fr-FR" sz="1600" b="0" cap="none" spc="0" dirty="0">
              <a:ln w="0"/>
              <a:solidFill>
                <a:srgbClr val="FF0000"/>
              </a:solidFill>
              <a:effectLst>
                <a:outerShdw blurRad="38100" dist="19050" dir="2700000" algn="tl" rotWithShape="0">
                  <a:schemeClr val="dk1">
                    <a:alpha val="40000"/>
                  </a:schemeClr>
                </a:outerShdw>
              </a:effectLst>
            </a:endParaRPr>
          </a:p>
          <a:p>
            <a:r>
              <a:rPr lang="fr-FR" sz="1600" dirty="0">
                <a:ln w="0"/>
                <a:effectLst>
                  <a:outerShdw blurRad="38100" dist="19050" dir="2700000" algn="tl" rotWithShape="0">
                    <a:schemeClr val="dk1">
                      <a:alpha val="40000"/>
                    </a:schemeClr>
                  </a:outerShdw>
                </a:effectLst>
              </a:rPr>
              <a:t>Project Link:  </a:t>
            </a:r>
            <a:r>
              <a:rPr lang="fr-FR" sz="1600" dirty="0">
                <a:ln w="0"/>
                <a:solidFill>
                  <a:srgbClr val="FF0000"/>
                </a:solidFill>
                <a:effectLst>
                  <a:outerShdw blurRad="38100" dist="19050" dir="2700000" algn="tl" rotWithShape="0">
                    <a:schemeClr val="dk1">
                      <a:alpha val="40000"/>
                    </a:schemeClr>
                  </a:outerShdw>
                </a:effectLst>
                <a:hlinkClick r:id="rId6"/>
              </a:rPr>
              <a:t>https://urlz.fr/c08I</a:t>
            </a:r>
            <a:r>
              <a:rPr lang="fr-FR" sz="1600" dirty="0">
                <a:ln w="0"/>
                <a:solidFill>
                  <a:srgbClr val="FF0000"/>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2858755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600" dirty="0">
                <a:solidFill>
                  <a:schemeClr val="tx1"/>
                </a:solidFill>
                <a:latin typeface="Abadi MT Condensed Extra Bold" panose="020B0A06030101010103" pitchFamily="34" charset="0"/>
              </a:rPr>
              <a:t>TEAM MEMBERS</a:t>
            </a:r>
            <a:endParaRPr lang="fr-FR" sz="4400" dirty="0">
              <a:solidFill>
                <a:schemeClr val="tx1"/>
              </a:solidFill>
              <a:latin typeface="Abadi MT Condensed Extra Bold" panose="020B0A06030101010103" pitchFamily="34" charset="0"/>
            </a:endParaRPr>
          </a:p>
        </p:txBody>
      </p:sp>
      <p:grpSp>
        <p:nvGrpSpPr>
          <p:cNvPr id="6" name="Groupe 5"/>
          <p:cNvGrpSpPr/>
          <p:nvPr/>
        </p:nvGrpSpPr>
        <p:grpSpPr>
          <a:xfrm>
            <a:off x="3457673" y="2598699"/>
            <a:ext cx="2193338" cy="3638886"/>
            <a:chOff x="4355691" y="1714779"/>
            <a:chExt cx="2193338" cy="3638886"/>
          </a:xfrm>
        </p:grpSpPr>
        <p:pic>
          <p:nvPicPr>
            <p:cNvPr id="4" name="Image 3"/>
            <p:cNvPicPr>
              <a:picLocks noChangeAspect="1"/>
            </p:cNvPicPr>
            <p:nvPr/>
          </p:nvPicPr>
          <p:blipFill rotWithShape="1">
            <a:blip r:embed="rId2" cstate="print">
              <a:extLst>
                <a:ext uri="{28A0092B-C50C-407E-A947-70E740481C1C}">
                  <a14:useLocalDpi xmlns:a14="http://schemas.microsoft.com/office/drawing/2010/main" val="0"/>
                </a:ext>
              </a:extLst>
            </a:blip>
            <a:srcRect t="23011" r="19377" b="30753"/>
            <a:stretch/>
          </p:blipFill>
          <p:spPr>
            <a:xfrm>
              <a:off x="4462939" y="1714779"/>
              <a:ext cx="1978639" cy="1706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 name="Rectangle 51"/>
            <p:cNvSpPr/>
            <p:nvPr/>
          </p:nvSpPr>
          <p:spPr>
            <a:xfrm>
              <a:off x="4355691" y="3790335"/>
              <a:ext cx="2193137" cy="1563330"/>
            </a:xfrm>
            <a:prstGeom prst="rect">
              <a:avLst/>
            </a:prstGeom>
            <a:solidFill>
              <a:srgbClr val="FF0000"/>
            </a:solidFill>
            <a:ln>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latin typeface="Abadi MT Condensed Light" panose="020B0306030101010103" pitchFamily="34" charset="0"/>
                </a:rPr>
                <a:t>25 years</a:t>
              </a:r>
            </a:p>
            <a:p>
              <a:pPr algn="ctr"/>
              <a:r>
                <a:rPr lang="en-US" b="1" dirty="0">
                  <a:solidFill>
                    <a:schemeClr val="tx1"/>
                  </a:solidFill>
                  <a:latin typeface="Abadi MT Condensed Light" panose="020B0306030101010103" pitchFamily="34" charset="0"/>
                </a:rPr>
                <a:t>Civil engineer </a:t>
              </a:r>
              <a:r>
                <a:rPr lang="en-US" dirty="0">
                  <a:solidFill>
                    <a:schemeClr val="tx1"/>
                  </a:solidFill>
                  <a:latin typeface="Abadi MT Condensed Light" panose="020B0306030101010103" pitchFamily="34" charset="0"/>
                </a:rPr>
                <a:t>from</a:t>
              </a:r>
            </a:p>
            <a:p>
              <a:pPr algn="ctr"/>
              <a:r>
                <a:rPr lang="en-US" dirty="0">
                  <a:solidFill>
                    <a:schemeClr val="tx1"/>
                  </a:solidFill>
                  <a:latin typeface="Abadi MT Condensed Light" panose="020B0306030101010103" pitchFamily="34" charset="0"/>
                </a:rPr>
                <a:t>Hubei University of Technology</a:t>
              </a:r>
              <a:endParaRPr lang="fr-FR" dirty="0">
                <a:solidFill>
                  <a:schemeClr val="tx1"/>
                </a:solidFill>
                <a:latin typeface="Abadi MT Condensed Light" panose="020B0306030101010103" pitchFamily="34" charset="0"/>
              </a:endParaRPr>
            </a:p>
          </p:txBody>
        </p:sp>
        <p:sp>
          <p:nvSpPr>
            <p:cNvPr id="48" name="Rectangle à coins arrondis 47"/>
            <p:cNvSpPr/>
            <p:nvPr/>
          </p:nvSpPr>
          <p:spPr>
            <a:xfrm>
              <a:off x="4356492" y="3421625"/>
              <a:ext cx="2192537" cy="485074"/>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solidFill>
                    <a:schemeClr val="tx1"/>
                  </a:solidFill>
                  <a:latin typeface="Abadi MT Condensed Extra Bold" panose="020B0A06030101010103" pitchFamily="34" charset="0"/>
                </a:rPr>
                <a:t>Boris </a:t>
              </a:r>
              <a:r>
                <a:rPr lang="fr-FR" dirty="0" err="1">
                  <a:solidFill>
                    <a:schemeClr val="tx1"/>
                  </a:solidFill>
                  <a:latin typeface="Abadi MT Condensed Extra Bold" panose="020B0A06030101010103" pitchFamily="34" charset="0"/>
                </a:rPr>
                <a:t>Flavy</a:t>
              </a:r>
              <a:endParaRPr lang="fr-FR" dirty="0">
                <a:solidFill>
                  <a:schemeClr val="tx1"/>
                </a:solidFill>
                <a:latin typeface="Abadi MT Condensed Extra Bold" panose="020B0A06030101010103" pitchFamily="34" charset="0"/>
              </a:endParaRPr>
            </a:p>
            <a:p>
              <a:pPr algn="ctr"/>
              <a:r>
                <a:rPr lang="fr-FR" dirty="0">
                  <a:solidFill>
                    <a:schemeClr val="tx1"/>
                  </a:solidFill>
                  <a:latin typeface="Abadi MT Condensed Extra Bold" panose="020B0A06030101010103" pitchFamily="34" charset="0"/>
                </a:rPr>
                <a:t> BAGBILA</a:t>
              </a:r>
            </a:p>
          </p:txBody>
        </p:sp>
      </p:grpSp>
      <p:grpSp>
        <p:nvGrpSpPr>
          <p:cNvPr id="7" name="Groupe 6"/>
          <p:cNvGrpSpPr/>
          <p:nvPr/>
        </p:nvGrpSpPr>
        <p:grpSpPr>
          <a:xfrm>
            <a:off x="8980018" y="2598699"/>
            <a:ext cx="2199897" cy="3638886"/>
            <a:chOff x="8653189" y="1714779"/>
            <a:chExt cx="2199897" cy="3638886"/>
          </a:xfrm>
        </p:grpSpPr>
        <p:pic>
          <p:nvPicPr>
            <p:cNvPr id="5" name="Image 4"/>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753476" y="1714779"/>
              <a:ext cx="1936740" cy="1673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3" name="Rectangle 52"/>
            <p:cNvSpPr/>
            <p:nvPr/>
          </p:nvSpPr>
          <p:spPr>
            <a:xfrm>
              <a:off x="8653189" y="3790335"/>
              <a:ext cx="2193137" cy="1563330"/>
            </a:xfrm>
            <a:prstGeom prst="rect">
              <a:avLst/>
            </a:prstGeom>
            <a:solidFill>
              <a:srgbClr val="FF0000"/>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latin typeface="Abadi MT Condensed Light" panose="020B0306030101010103" pitchFamily="34" charset="0"/>
                </a:rPr>
                <a:t>31 years</a:t>
              </a:r>
              <a:endParaRPr lang="en-US" b="1" dirty="0">
                <a:solidFill>
                  <a:schemeClr val="tx1"/>
                </a:solidFill>
                <a:latin typeface="Abadi MT Condensed Light" panose="020B0306030101010103" pitchFamily="34" charset="0"/>
              </a:endParaRPr>
            </a:p>
            <a:p>
              <a:pPr algn="ctr"/>
              <a:r>
                <a:rPr lang="en-US" b="1" dirty="0" smtClean="0">
                  <a:solidFill>
                    <a:schemeClr val="tx1"/>
                  </a:solidFill>
                  <a:latin typeface="Abadi MT Condensed Light" panose="020B0306030101010103" pitchFamily="34" charset="0"/>
                </a:rPr>
                <a:t>General doctor</a:t>
              </a:r>
              <a:endParaRPr lang="en-US" dirty="0">
                <a:solidFill>
                  <a:schemeClr val="tx1"/>
                </a:solidFill>
                <a:latin typeface="Abadi MT Condensed Light" panose="020B0306030101010103" pitchFamily="34" charset="0"/>
              </a:endParaRPr>
            </a:p>
            <a:p>
              <a:pPr algn="ctr"/>
              <a:r>
                <a:rPr lang="en-US" dirty="0">
                  <a:solidFill>
                    <a:schemeClr val="tx1"/>
                  </a:solidFill>
                  <a:latin typeface="Abadi MT Condensed Light" panose="020B0306030101010103" pitchFamily="34" charset="0"/>
                </a:rPr>
                <a:t>Medical </a:t>
              </a:r>
              <a:r>
                <a:rPr lang="en-US" dirty="0" smtClean="0">
                  <a:solidFill>
                    <a:schemeClr val="tx1"/>
                  </a:solidFill>
                  <a:latin typeface="Abadi MT Condensed Light" panose="020B0306030101010103" pitchFamily="34" charset="0"/>
                </a:rPr>
                <a:t>center in BURKINA FASO</a:t>
              </a:r>
              <a:endParaRPr lang="fr-FR" dirty="0">
                <a:solidFill>
                  <a:schemeClr val="tx1"/>
                </a:solidFill>
                <a:latin typeface="Abadi MT Condensed Light" panose="020B0306030101010103" pitchFamily="34" charset="0"/>
              </a:endParaRPr>
            </a:p>
          </p:txBody>
        </p:sp>
        <p:sp>
          <p:nvSpPr>
            <p:cNvPr id="49" name="Rectangle à coins arrondis 48"/>
            <p:cNvSpPr/>
            <p:nvPr/>
          </p:nvSpPr>
          <p:spPr>
            <a:xfrm>
              <a:off x="8653189" y="3421625"/>
              <a:ext cx="2199897" cy="485074"/>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err="1" smtClean="0">
                  <a:solidFill>
                    <a:schemeClr val="tx1"/>
                  </a:solidFill>
                  <a:latin typeface="Abadi MT Condensed Extra Bold" panose="020B0A06030101010103" pitchFamily="34" charset="0"/>
                </a:rPr>
                <a:t>Faissal</a:t>
              </a:r>
              <a:endParaRPr lang="fr-FR" dirty="0">
                <a:solidFill>
                  <a:schemeClr val="tx1"/>
                </a:solidFill>
                <a:latin typeface="Abadi MT Condensed Extra Bold" panose="020B0A06030101010103" pitchFamily="34" charset="0"/>
              </a:endParaRPr>
            </a:p>
            <a:p>
              <a:pPr algn="ctr"/>
              <a:r>
                <a:rPr lang="fr-FR" dirty="0" smtClean="0">
                  <a:solidFill>
                    <a:schemeClr val="tx1"/>
                  </a:solidFill>
                  <a:latin typeface="Abadi MT Condensed Extra Bold" panose="020B0A06030101010103" pitchFamily="34" charset="0"/>
                </a:rPr>
                <a:t>NIKIEMA</a:t>
              </a:r>
              <a:endParaRPr lang="fr-FR" dirty="0">
                <a:solidFill>
                  <a:schemeClr val="tx1"/>
                </a:solidFill>
                <a:latin typeface="Abadi MT Condensed Extra Bold" panose="020B0A06030101010103" pitchFamily="34" charset="0"/>
              </a:endParaRPr>
            </a:p>
          </p:txBody>
        </p:sp>
      </p:grpSp>
      <p:grpSp>
        <p:nvGrpSpPr>
          <p:cNvPr id="3" name="Groupe 2"/>
          <p:cNvGrpSpPr/>
          <p:nvPr/>
        </p:nvGrpSpPr>
        <p:grpSpPr>
          <a:xfrm>
            <a:off x="693018" y="2598699"/>
            <a:ext cx="2193139" cy="3572562"/>
            <a:chOff x="653302" y="1781103"/>
            <a:chExt cx="2193139" cy="3572562"/>
          </a:xfrm>
        </p:grpSpPr>
        <p:pic>
          <p:nvPicPr>
            <p:cNvPr id="2" name="Image 1"/>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707623" y="1781103"/>
              <a:ext cx="2084494" cy="16405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Rectangle 45"/>
            <p:cNvSpPr/>
            <p:nvPr/>
          </p:nvSpPr>
          <p:spPr>
            <a:xfrm>
              <a:off x="653302" y="3790335"/>
              <a:ext cx="2193137" cy="1563330"/>
            </a:xfrm>
            <a:prstGeom prst="rect">
              <a:avLst/>
            </a:prstGeom>
            <a:solidFill>
              <a:srgbClr val="FF0000"/>
            </a:solidFill>
            <a:ln>
              <a:solidFill>
                <a:srgbClr val="00B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chemeClr val="tx1"/>
                  </a:solidFill>
                  <a:latin typeface="Abadi MT Condensed Light" panose="020B0306030101010103" pitchFamily="34" charset="0"/>
                </a:rPr>
                <a:t>24 </a:t>
              </a:r>
              <a:r>
                <a:rPr lang="en-US" dirty="0">
                  <a:solidFill>
                    <a:schemeClr val="tx1"/>
                  </a:solidFill>
                  <a:latin typeface="Abadi MT Condensed Light" panose="020B0306030101010103" pitchFamily="34" charset="0"/>
                </a:rPr>
                <a:t>years</a:t>
              </a:r>
            </a:p>
            <a:p>
              <a:pPr algn="ctr"/>
              <a:r>
                <a:rPr lang="en-US" b="1" dirty="0">
                  <a:solidFill>
                    <a:schemeClr val="tx1"/>
                  </a:solidFill>
                  <a:latin typeface="Abadi MT Condensed Light" panose="020B0306030101010103" pitchFamily="34" charset="0"/>
                </a:rPr>
                <a:t>Student </a:t>
              </a:r>
            </a:p>
            <a:p>
              <a:pPr algn="ctr"/>
              <a:r>
                <a:rPr lang="en-US" dirty="0">
                  <a:solidFill>
                    <a:schemeClr val="tx1"/>
                  </a:solidFill>
                  <a:latin typeface="Abadi MT Condensed Light" panose="020B0306030101010103" pitchFamily="34" charset="0"/>
                </a:rPr>
                <a:t>Wuhan University of Technology</a:t>
              </a:r>
              <a:endParaRPr lang="fr-FR" dirty="0">
                <a:solidFill>
                  <a:schemeClr val="tx1"/>
                </a:solidFill>
                <a:latin typeface="Abadi MT Condensed Light" panose="020B0306030101010103" pitchFamily="34" charset="0"/>
              </a:endParaRPr>
            </a:p>
          </p:txBody>
        </p:sp>
        <p:sp>
          <p:nvSpPr>
            <p:cNvPr id="50" name="Rectangle à coins arrondis 49"/>
            <p:cNvSpPr/>
            <p:nvPr/>
          </p:nvSpPr>
          <p:spPr>
            <a:xfrm>
              <a:off x="653303" y="3421625"/>
              <a:ext cx="2193138" cy="485074"/>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err="1">
                  <a:solidFill>
                    <a:schemeClr val="tx1"/>
                  </a:solidFill>
                  <a:latin typeface="Abadi MT Condensed Extra Bold" panose="020B0A06030101010103" pitchFamily="34" charset="0"/>
                </a:rPr>
                <a:t>Pakindessama</a:t>
              </a:r>
              <a:r>
                <a:rPr lang="fr-FR" dirty="0">
                  <a:solidFill>
                    <a:schemeClr val="tx1"/>
                  </a:solidFill>
                  <a:latin typeface="Abadi MT Condensed Extra Bold" panose="020B0A06030101010103" pitchFamily="34" charset="0"/>
                </a:rPr>
                <a:t> Maxime KONKOBO</a:t>
              </a:r>
            </a:p>
          </p:txBody>
        </p:sp>
      </p:grpSp>
      <p:grpSp>
        <p:nvGrpSpPr>
          <p:cNvPr id="15" name="Groupe 14"/>
          <p:cNvGrpSpPr/>
          <p:nvPr/>
        </p:nvGrpSpPr>
        <p:grpSpPr>
          <a:xfrm>
            <a:off x="6215365" y="2598699"/>
            <a:ext cx="2199897" cy="3638886"/>
            <a:chOff x="8653189" y="1714779"/>
            <a:chExt cx="2199897" cy="3638886"/>
          </a:xfrm>
        </p:grpSpPr>
        <p:pic>
          <p:nvPicPr>
            <p:cNvPr id="16" name="Image 15"/>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8616" t="10109" r="15113" b="38278"/>
            <a:stretch/>
          </p:blipFill>
          <p:spPr>
            <a:xfrm>
              <a:off x="8760437" y="1714779"/>
              <a:ext cx="1978639" cy="1673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p:nvPr/>
          </p:nvSpPr>
          <p:spPr>
            <a:xfrm>
              <a:off x="8653189" y="3790335"/>
              <a:ext cx="2193137" cy="1563330"/>
            </a:xfrm>
            <a:prstGeom prst="rect">
              <a:avLst/>
            </a:prstGeom>
            <a:solidFill>
              <a:srgbClr val="FF0000"/>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latin typeface="Abadi MT Condensed Light" panose="020B0306030101010103" pitchFamily="34" charset="0"/>
                </a:rPr>
                <a:t>30 </a:t>
              </a:r>
              <a:r>
                <a:rPr lang="en-US" dirty="0">
                  <a:solidFill>
                    <a:schemeClr val="tx1"/>
                  </a:solidFill>
                  <a:latin typeface="Abadi MT Condensed Light" panose="020B0306030101010103" pitchFamily="34" charset="0"/>
                </a:rPr>
                <a:t>years</a:t>
              </a:r>
            </a:p>
            <a:p>
              <a:pPr algn="ctr"/>
              <a:r>
                <a:rPr lang="en-US" b="1" dirty="0">
                  <a:solidFill>
                    <a:schemeClr val="tx1"/>
                  </a:solidFill>
                  <a:latin typeface="Abadi MT Condensed Light" panose="020B0306030101010103" pitchFamily="34" charset="0"/>
                </a:rPr>
                <a:t>Consultant/ Trainer</a:t>
              </a:r>
            </a:p>
            <a:p>
              <a:pPr algn="ctr"/>
              <a:r>
                <a:rPr lang="en-US" dirty="0">
                  <a:solidFill>
                    <a:schemeClr val="tx1"/>
                  </a:solidFill>
                  <a:latin typeface="Abadi MT Condensed Light" panose="020B0306030101010103" pitchFamily="34" charset="0"/>
                </a:rPr>
                <a:t>Electronics and automation </a:t>
              </a:r>
              <a:r>
                <a:rPr lang="en-US" dirty="0" err="1">
                  <a:solidFill>
                    <a:schemeClr val="tx1"/>
                  </a:solidFill>
                  <a:latin typeface="Abadi MT Condensed Light" panose="020B0306030101010103" pitchFamily="34" charset="0"/>
                </a:rPr>
                <a:t>ingineer</a:t>
              </a:r>
              <a:endParaRPr lang="fr-FR" dirty="0">
                <a:solidFill>
                  <a:schemeClr val="tx1"/>
                </a:solidFill>
                <a:latin typeface="Abadi MT Condensed Light" panose="020B0306030101010103" pitchFamily="34" charset="0"/>
              </a:endParaRPr>
            </a:p>
          </p:txBody>
        </p:sp>
        <p:sp>
          <p:nvSpPr>
            <p:cNvPr id="18" name="Rectangle à coins arrondis 17"/>
            <p:cNvSpPr/>
            <p:nvPr/>
          </p:nvSpPr>
          <p:spPr>
            <a:xfrm>
              <a:off x="8653189" y="3421625"/>
              <a:ext cx="2199897" cy="485074"/>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solidFill>
                    <a:schemeClr val="tx1"/>
                  </a:solidFill>
                  <a:latin typeface="Abadi MT Condensed Extra Bold" panose="020B0A06030101010103" pitchFamily="34" charset="0"/>
                </a:rPr>
                <a:t>Sy Adama </a:t>
              </a:r>
            </a:p>
            <a:p>
              <a:pPr algn="ctr"/>
              <a:r>
                <a:rPr lang="fr-FR" dirty="0">
                  <a:solidFill>
                    <a:schemeClr val="tx1"/>
                  </a:solidFill>
                  <a:latin typeface="Abadi MT Condensed Extra Bold" panose="020B0A06030101010103" pitchFamily="34" charset="0"/>
                </a:rPr>
                <a:t>TRAORE</a:t>
              </a:r>
            </a:p>
          </p:txBody>
        </p:sp>
      </p:grpSp>
      <p:sp>
        <p:nvSpPr>
          <p:cNvPr id="19" name="TextBox 1">
            <a:extLst>
              <a:ext uri="{FF2B5EF4-FFF2-40B4-BE49-F238E27FC236}">
                <a16:creationId xmlns:a16="http://schemas.microsoft.com/office/drawing/2014/main" xmlns="" id="{F8EA1440-C76C-7F4C-9DF9-1F836C368AAA}"/>
              </a:ext>
            </a:extLst>
          </p:cNvPr>
          <p:cNvSpPr txBox="1"/>
          <p:nvPr/>
        </p:nvSpPr>
        <p:spPr>
          <a:xfrm>
            <a:off x="297917" y="518566"/>
            <a:ext cx="10719128" cy="1877437"/>
          </a:xfrm>
          <a:prstGeom prst="rect">
            <a:avLst/>
          </a:prstGeom>
          <a:noFill/>
        </p:spPr>
        <p:txBody>
          <a:bodyPr wrap="square" rtlCol="0">
            <a:spAutoFit/>
          </a:bodyPr>
          <a:lstStyle/>
          <a:p>
            <a:pPr>
              <a:buClr>
                <a:srgbClr val="FF0000"/>
              </a:buClr>
            </a:pPr>
            <a:endParaRPr lang="en-US" sz="2800" dirty="0"/>
          </a:p>
          <a:p>
            <a:pPr algn="ctr">
              <a:buClr>
                <a:srgbClr val="FF0000"/>
              </a:buClr>
            </a:pPr>
            <a:r>
              <a:rPr lang="en-US" sz="3200" dirty="0" smtClean="0"/>
              <a:t>“</a:t>
            </a:r>
            <a:r>
              <a:rPr lang="en-US" sz="2800" dirty="0" smtClean="0"/>
              <a:t>We are not professional developer by we think our </a:t>
            </a:r>
            <a:r>
              <a:rPr lang="en-US" sz="2800" dirty="0" smtClean="0">
                <a:solidFill>
                  <a:srgbClr val="FF6440"/>
                </a:solidFill>
              </a:rPr>
              <a:t>idea can be       perform </a:t>
            </a:r>
            <a:r>
              <a:rPr lang="en-US" sz="2800" dirty="0" smtClean="0"/>
              <a:t>by software and hardware </a:t>
            </a:r>
            <a:r>
              <a:rPr lang="fr-FR" sz="2800" dirty="0" err="1"/>
              <a:t>Industrial</a:t>
            </a:r>
            <a:r>
              <a:rPr lang="en-US" sz="2800" dirty="0" smtClean="0"/>
              <a:t> designers</a:t>
            </a:r>
          </a:p>
          <a:p>
            <a:pPr algn="ctr">
              <a:buClr>
                <a:srgbClr val="FF0000"/>
              </a:buClr>
            </a:pPr>
            <a:r>
              <a:rPr lang="en-US" sz="2800" dirty="0" smtClean="0"/>
              <a:t>So only simulation is available”</a:t>
            </a:r>
          </a:p>
        </p:txBody>
      </p:sp>
    </p:spTree>
    <p:extLst>
      <p:ext uri="{BB962C8B-B14F-4D97-AF65-F5344CB8AC3E}">
        <p14:creationId xmlns:p14="http://schemas.microsoft.com/office/powerpoint/2010/main" val="320366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1+#ppt_w/2"/>
                                          </p:val>
                                        </p:tav>
                                        <p:tav tm="100000">
                                          <p:val>
                                            <p:strVal val="#ppt_x"/>
                                          </p:val>
                                        </p:tav>
                                      </p:tavLst>
                                    </p:anim>
                                    <p:anim calcmode="lin" valueType="num">
                                      <p:cBhvr additive="base">
                                        <p:cTn id="13" dur="7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750" fill="hold"/>
                                        <p:tgtEl>
                                          <p:spTgt spid="15"/>
                                        </p:tgtEl>
                                        <p:attrNameLst>
                                          <p:attrName>ppt_x</p:attrName>
                                        </p:attrNameLst>
                                      </p:cBhvr>
                                      <p:tavLst>
                                        <p:tav tm="0">
                                          <p:val>
                                            <p:strVal val="1+#ppt_w/2"/>
                                          </p:val>
                                        </p:tav>
                                        <p:tav tm="100000">
                                          <p:val>
                                            <p:strVal val="#ppt_x"/>
                                          </p:val>
                                        </p:tav>
                                      </p:tavLst>
                                    </p:anim>
                                    <p:anim calcmode="lin" valueType="num">
                                      <p:cBhvr additive="base">
                                        <p:cTn id="18" dur="75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750" fill="hold"/>
                                        <p:tgtEl>
                                          <p:spTgt spid="7"/>
                                        </p:tgtEl>
                                        <p:attrNameLst>
                                          <p:attrName>ppt_x</p:attrName>
                                        </p:attrNameLst>
                                      </p:cBhvr>
                                      <p:tavLst>
                                        <p:tav tm="0">
                                          <p:val>
                                            <p:strVal val="1+#ppt_w/2"/>
                                          </p:val>
                                        </p:tav>
                                        <p:tav tm="100000">
                                          <p:val>
                                            <p:strVal val="#ppt_x"/>
                                          </p:val>
                                        </p:tav>
                                      </p:tavLst>
                                    </p:anim>
                                    <p:anim calcmode="lin" valueType="num">
                                      <p:cBhvr additive="base">
                                        <p:cTn id="23"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
                                            <p:txEl>
                                              <p:pRg st="1" end="1"/>
                                            </p:txEl>
                                          </p:spTgt>
                                        </p:tgtEl>
                                        <p:attrNameLst>
                                          <p:attrName>style.visibility</p:attrName>
                                        </p:attrNameLst>
                                      </p:cBhvr>
                                      <p:to>
                                        <p:strVal val="visible"/>
                                      </p:to>
                                    </p:set>
                                    <p:anim calcmode="lin" valueType="num">
                                      <p:cBhvr additive="base">
                                        <p:cTn id="2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xEl>
                                              <p:pRg st="2" end="2"/>
                                            </p:txEl>
                                          </p:spTgt>
                                        </p:tgtEl>
                                        <p:attrNameLst>
                                          <p:attrName>style.visibility</p:attrName>
                                        </p:attrNameLst>
                                      </p:cBhvr>
                                      <p:to>
                                        <p:strVal val="visible"/>
                                      </p:to>
                                    </p:set>
                                    <p:anim calcmode="lin" valueType="num">
                                      <p:cBhvr additive="base">
                                        <p:cTn id="34"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600" b="1" dirty="0" smtClean="0">
                <a:solidFill>
                  <a:schemeClr val="tx1"/>
                </a:solidFill>
                <a:latin typeface="Abadi MT Condensed Extra Bold" panose="020B0A06030101010103" pitchFamily="34" charset="0"/>
              </a:rPr>
              <a:t>REASON FOR PROJECT</a:t>
            </a:r>
            <a:endParaRPr lang="fr-FR" sz="3600" b="1"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840660" y="1251496"/>
            <a:ext cx="10719128" cy="4462760"/>
          </a:xfrm>
          <a:prstGeom prst="rect">
            <a:avLst/>
          </a:prstGeom>
          <a:noFill/>
        </p:spPr>
        <p:txBody>
          <a:bodyPr wrap="square" rtlCol="0">
            <a:spAutoFit/>
          </a:bodyPr>
          <a:lstStyle/>
          <a:p>
            <a:pPr algn="just">
              <a:buClr>
                <a:srgbClr val="FF0000"/>
              </a:buClr>
            </a:pPr>
            <a:endParaRPr lang="en-US" sz="2800" dirty="0" smtClean="0"/>
          </a:p>
          <a:p>
            <a:pPr algn="just">
              <a:buClr>
                <a:srgbClr val="FF0000"/>
              </a:buClr>
            </a:pPr>
            <a:r>
              <a:rPr lang="en-US" sz="3200" dirty="0"/>
              <a:t>To fight an epidemic, limit the spread. This requires isolation of suspected cases and rapid management. </a:t>
            </a:r>
            <a:endParaRPr lang="en-US" sz="3200" dirty="0" smtClean="0"/>
          </a:p>
          <a:p>
            <a:pPr algn="just">
              <a:buClr>
                <a:srgbClr val="FF0000"/>
              </a:buClr>
            </a:pPr>
            <a:r>
              <a:rPr lang="en-US" sz="3200" dirty="0" smtClean="0"/>
              <a:t>However </a:t>
            </a:r>
            <a:r>
              <a:rPr lang="en-US" sz="3200" dirty="0"/>
              <a:t>for COVID-19, in the absence of isolation measure, each sick person can affect two.</a:t>
            </a:r>
          </a:p>
          <a:p>
            <a:pPr algn="just">
              <a:buClr>
                <a:srgbClr val="FF0000"/>
              </a:buClr>
            </a:pPr>
            <a:r>
              <a:rPr lang="en-US" sz="3200" dirty="0"/>
              <a:t>And people can be contagious very early on when symptoms start, or even before they </a:t>
            </a:r>
            <a:r>
              <a:rPr lang="en-US" sz="3200" dirty="0" smtClean="0"/>
              <a:t>appear. </a:t>
            </a:r>
            <a:r>
              <a:rPr lang="en-US" sz="3200" dirty="0"/>
              <a:t>Our Project responds to this </a:t>
            </a:r>
            <a:r>
              <a:rPr lang="en-US" sz="3200" dirty="0" smtClean="0"/>
              <a:t>problem</a:t>
            </a:r>
            <a:r>
              <a:rPr lang="fr-FR" sz="3200" dirty="0" smtClean="0"/>
              <a:t>.</a:t>
            </a:r>
            <a:r>
              <a:rPr lang="en-US" sz="3200" dirty="0"/>
              <a:t> </a:t>
            </a:r>
            <a:r>
              <a:rPr lang="en-US" sz="3200" dirty="0" smtClean="0"/>
              <a:t>The </a:t>
            </a:r>
            <a:r>
              <a:rPr lang="en-US" sz="3200" dirty="0"/>
              <a:t>objective is to bring this figure below one, in order to stem proliferation</a:t>
            </a:r>
            <a:r>
              <a:rPr lang="en-US" sz="3200" dirty="0" smtClean="0"/>
              <a:t>.</a:t>
            </a:r>
            <a:endParaRPr lang="en-US" sz="3200" dirty="0"/>
          </a:p>
        </p:txBody>
      </p:sp>
    </p:spTree>
    <p:extLst>
      <p:ext uri="{BB962C8B-B14F-4D97-AF65-F5344CB8AC3E}">
        <p14:creationId xmlns:p14="http://schemas.microsoft.com/office/powerpoint/2010/main" val="363489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600" b="1" dirty="0" smtClean="0">
                <a:solidFill>
                  <a:schemeClr val="tx1"/>
                </a:solidFill>
                <a:latin typeface="Abadi MT Condensed Extra Bold" panose="020B0A06030101010103" pitchFamily="34" charset="0"/>
              </a:rPr>
              <a:t>PROJECT ROLE</a:t>
            </a:r>
            <a:endParaRPr lang="fr-FR" sz="3600" b="1"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707924" y="525983"/>
            <a:ext cx="10719128" cy="5693866"/>
          </a:xfrm>
          <a:prstGeom prst="rect">
            <a:avLst/>
          </a:prstGeom>
          <a:noFill/>
        </p:spPr>
        <p:txBody>
          <a:bodyPr wrap="square" rtlCol="0">
            <a:spAutoFit/>
          </a:bodyPr>
          <a:lstStyle/>
          <a:p>
            <a:pPr>
              <a:buClr>
                <a:srgbClr val="FF0000"/>
              </a:buClr>
            </a:pPr>
            <a:endParaRPr lang="en-US" sz="2800" dirty="0" smtClean="0"/>
          </a:p>
          <a:p>
            <a:pPr marL="457200" indent="-457200">
              <a:lnSpc>
                <a:spcPct val="150000"/>
              </a:lnSpc>
              <a:buClr>
                <a:srgbClr val="FF0000"/>
              </a:buClr>
              <a:buFont typeface="Arial" panose="020B0604020202020204" pitchFamily="34" charset="0"/>
              <a:buChar char="•"/>
            </a:pPr>
            <a:r>
              <a:rPr lang="en-US" sz="3200" dirty="0" smtClean="0"/>
              <a:t>Permit </a:t>
            </a:r>
            <a:r>
              <a:rPr lang="en-US" sz="3200" dirty="0"/>
              <a:t>remote </a:t>
            </a:r>
            <a:r>
              <a:rPr lang="en-US" sz="3200" dirty="0" err="1"/>
              <a:t>Symptomes</a:t>
            </a:r>
            <a:r>
              <a:rPr lang="en-US" sz="3200" dirty="0"/>
              <a:t> detection of Virus</a:t>
            </a:r>
          </a:p>
          <a:p>
            <a:pPr marL="457200" indent="-457200">
              <a:lnSpc>
                <a:spcPct val="150000"/>
              </a:lnSpc>
              <a:buClr>
                <a:srgbClr val="FF0000"/>
              </a:buClr>
              <a:buFont typeface="Arial" panose="020B0604020202020204" pitchFamily="34" charset="0"/>
              <a:buChar char="•"/>
            </a:pPr>
            <a:r>
              <a:rPr lang="en-US" sz="3200" dirty="0" smtClean="0"/>
              <a:t>Facilitate </a:t>
            </a:r>
            <a:r>
              <a:rPr lang="en-US" sz="3200" dirty="0"/>
              <a:t>the detection of suspect cases and their rapid </a:t>
            </a:r>
            <a:r>
              <a:rPr lang="en-US" sz="3200" dirty="0" smtClean="0"/>
              <a:t>management</a:t>
            </a:r>
          </a:p>
          <a:p>
            <a:pPr marL="457200" indent="-457200" algn="just">
              <a:lnSpc>
                <a:spcPct val="150000"/>
              </a:lnSpc>
              <a:buClr>
                <a:srgbClr val="FF0000"/>
              </a:buClr>
              <a:buFont typeface="Arial" panose="020B0604020202020204" pitchFamily="34" charset="0"/>
              <a:buChar char="•"/>
            </a:pPr>
            <a:r>
              <a:rPr lang="en-US" sz="3200" dirty="0" smtClean="0"/>
              <a:t>Quickly </a:t>
            </a:r>
            <a:r>
              <a:rPr lang="en-US" sz="3200" dirty="0"/>
              <a:t>and securely sort people based on their risk of </a:t>
            </a:r>
            <a:r>
              <a:rPr lang="en-US" sz="3200" dirty="0" smtClean="0"/>
              <a:t>COVID-19 </a:t>
            </a:r>
            <a:r>
              <a:rPr lang="en-US" sz="3200" dirty="0"/>
              <a:t>infection and provide adequate care (those who must be confined to the home, referred to a care facility or isolated in an emergency)</a:t>
            </a:r>
            <a:endParaRPr lang="fr-FR" sz="3200" dirty="0"/>
          </a:p>
        </p:txBody>
      </p:sp>
    </p:spTree>
    <p:extLst>
      <p:ext uri="{BB962C8B-B14F-4D97-AF65-F5344CB8AC3E}">
        <p14:creationId xmlns:p14="http://schemas.microsoft.com/office/powerpoint/2010/main" val="27384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TECHONOLOGY TO USE</a:t>
            </a:r>
            <a:endParaRPr lang="fr-FR" sz="3600" dirty="0">
              <a:solidFill>
                <a:schemeClr val="tx1"/>
              </a:solidFill>
              <a:latin typeface="Abadi MT Condensed Extra Bold" panose="020B0A06030101010103"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550" y="1332610"/>
            <a:ext cx="2782621" cy="1957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à coins arrondis 6"/>
          <p:cNvSpPr/>
          <p:nvPr/>
        </p:nvSpPr>
        <p:spPr>
          <a:xfrm>
            <a:off x="694974" y="3290383"/>
            <a:ext cx="3417772" cy="507128"/>
          </a:xfrm>
          <a:prstGeom prst="roundRect">
            <a:avLst>
              <a:gd name="adj" fmla="val 50000"/>
            </a:avLst>
          </a:prstGeom>
          <a:solidFill>
            <a:srgbClr val="0070C0"/>
          </a:solidFill>
          <a:ln>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MOBILE APP</a:t>
            </a:r>
            <a:endParaRPr lang="fr-FR" sz="3600" dirty="0">
              <a:solidFill>
                <a:schemeClr val="tx1"/>
              </a:solidFill>
              <a:latin typeface="Abadi MT Condensed Extra Bold" panose="020B0A06030101010103" pitchFamily="34" charset="0"/>
            </a:endParaRPr>
          </a:p>
        </p:txBody>
      </p:sp>
      <p:sp>
        <p:nvSpPr>
          <p:cNvPr id="5" name="Plus 4"/>
          <p:cNvSpPr/>
          <p:nvPr/>
        </p:nvSpPr>
        <p:spPr>
          <a:xfrm>
            <a:off x="4414704" y="1382736"/>
            <a:ext cx="1947370" cy="1907647"/>
          </a:xfrm>
          <a:prstGeom prst="mathPlus">
            <a:avLst>
              <a:gd name="adj1" fmla="val 15789"/>
            </a:avLst>
          </a:prstGeom>
          <a:ln>
            <a:solidFill>
              <a:srgbClr val="FF644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302" y="1150146"/>
            <a:ext cx="4450932" cy="2140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à coins arrondis 9"/>
          <p:cNvSpPr/>
          <p:nvPr/>
        </p:nvSpPr>
        <p:spPr>
          <a:xfrm>
            <a:off x="7322572" y="3290383"/>
            <a:ext cx="3792391" cy="507128"/>
          </a:xfrm>
          <a:prstGeom prst="roundRect">
            <a:avLst>
              <a:gd name="adj" fmla="val 50000"/>
            </a:avLst>
          </a:prstGeom>
          <a:solidFill>
            <a:srgbClr val="0070C0"/>
          </a:solidFill>
          <a:ln>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NATIVE SENSORS</a:t>
            </a:r>
            <a:endParaRPr lang="fr-FR" sz="3600" dirty="0">
              <a:solidFill>
                <a:schemeClr val="tx1"/>
              </a:solidFill>
              <a:latin typeface="Abadi MT Condensed Extra Bold" panose="020B0A06030101010103" pitchFamily="34" charset="0"/>
            </a:endParaRPr>
          </a:p>
        </p:txBody>
      </p:sp>
      <p:sp>
        <p:nvSpPr>
          <p:cNvPr id="11" name="Rectangle à coins arrondis 10"/>
          <p:cNvSpPr/>
          <p:nvPr/>
        </p:nvSpPr>
        <p:spPr>
          <a:xfrm>
            <a:off x="2403860" y="4168109"/>
            <a:ext cx="6548826" cy="846343"/>
          </a:xfrm>
          <a:prstGeom prst="roundRect">
            <a:avLst>
              <a:gd name="adj" fmla="val 50000"/>
            </a:avLst>
          </a:prstGeom>
          <a:no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OR</a:t>
            </a:r>
          </a:p>
          <a:p>
            <a:pPr algn="ctr"/>
            <a:endParaRPr lang="en-US" sz="3600" dirty="0">
              <a:solidFill>
                <a:schemeClr val="tx1"/>
              </a:solidFill>
              <a:latin typeface="Abadi MT Condensed Extra Bold" panose="020B0A06030101010103" pitchFamily="34" charset="0"/>
            </a:endParaRPr>
          </a:p>
        </p:txBody>
      </p:sp>
      <p:sp>
        <p:nvSpPr>
          <p:cNvPr id="12" name="Rectangle à coins arrondis 11"/>
          <p:cNvSpPr/>
          <p:nvPr/>
        </p:nvSpPr>
        <p:spPr>
          <a:xfrm>
            <a:off x="2605309" y="5177056"/>
            <a:ext cx="6145927" cy="507128"/>
          </a:xfrm>
          <a:prstGeom prst="roundRect">
            <a:avLst>
              <a:gd name="adj" fmla="val 50000"/>
            </a:avLst>
          </a:prstGeom>
          <a:solidFill>
            <a:srgbClr val="0070C0"/>
          </a:solidFill>
          <a:ln>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a:solidFill>
                  <a:schemeClr val="tx1"/>
                </a:solidFill>
                <a:latin typeface="Abadi MT Condensed Extra Bold" panose="020B0A06030101010103" pitchFamily="34" charset="0"/>
              </a:rPr>
              <a:t>ALL IN ONE INDUSTRIAL DESIGN</a:t>
            </a:r>
            <a:endParaRPr lang="fr-FR" sz="3600" dirty="0">
              <a:solidFill>
                <a:schemeClr val="tx1"/>
              </a:solidFill>
              <a:latin typeface="Abadi MT Condensed Extra Bold" panose="020B0A06030101010103" pitchFamily="34" charset="0"/>
            </a:endParaRPr>
          </a:p>
        </p:txBody>
      </p:sp>
    </p:spTree>
    <p:extLst>
      <p:ext uri="{BB962C8B-B14F-4D97-AF65-F5344CB8AC3E}">
        <p14:creationId xmlns:p14="http://schemas.microsoft.com/office/powerpoint/2010/main" val="4088307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à coins arrondis 43"/>
          <p:cNvSpPr/>
          <p:nvPr/>
        </p:nvSpPr>
        <p:spPr>
          <a:xfrm>
            <a:off x="3583316" y="272419"/>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TECHONOLOGY TO USE</a:t>
            </a:r>
            <a:endParaRPr lang="fr-FR" sz="3600" dirty="0">
              <a:solidFill>
                <a:schemeClr val="tx1"/>
              </a:solidFill>
              <a:latin typeface="Abadi MT Condensed Extra Bold" panose="020B0A06030101010103" pitchFamily="34" charset="0"/>
            </a:endParaRPr>
          </a:p>
        </p:txBody>
      </p:sp>
      <p:sp>
        <p:nvSpPr>
          <p:cNvPr id="2" name="TextBox 1">
            <a:extLst>
              <a:ext uri="{FF2B5EF4-FFF2-40B4-BE49-F238E27FC236}">
                <a16:creationId xmlns:a16="http://schemas.microsoft.com/office/drawing/2014/main" xmlns="" id="{F8EA1440-C76C-7F4C-9DF9-1F836C368AAA}"/>
              </a:ext>
            </a:extLst>
          </p:cNvPr>
          <p:cNvSpPr txBox="1"/>
          <p:nvPr/>
        </p:nvSpPr>
        <p:spPr>
          <a:xfrm>
            <a:off x="639357" y="1164907"/>
            <a:ext cx="5540217" cy="6186309"/>
          </a:xfrm>
          <a:prstGeom prst="rect">
            <a:avLst/>
          </a:prstGeom>
          <a:noFill/>
        </p:spPr>
        <p:txBody>
          <a:bodyPr wrap="square" rtlCol="0">
            <a:spAutoFit/>
          </a:bodyPr>
          <a:lstStyle/>
          <a:p>
            <a:pPr algn="just">
              <a:lnSpc>
                <a:spcPct val="150000"/>
              </a:lnSpc>
              <a:buClr>
                <a:srgbClr val="FF6440"/>
              </a:buClr>
            </a:pPr>
            <a:r>
              <a:rPr lang="en-US" sz="2400" dirty="0"/>
              <a:t>The project can </a:t>
            </a:r>
            <a:r>
              <a:rPr lang="en-US" sz="2400" dirty="0" smtClean="0"/>
              <a:t>be 02 Types: </a:t>
            </a:r>
          </a:p>
          <a:p>
            <a:pPr marL="342900" indent="-342900" algn="just">
              <a:lnSpc>
                <a:spcPct val="150000"/>
              </a:lnSpc>
              <a:buClr>
                <a:srgbClr val="FF6440"/>
              </a:buClr>
              <a:buFont typeface="Wingdings" panose="05000000000000000000" pitchFamily="2" charset="2"/>
              <a:buChar char="q"/>
            </a:pPr>
            <a:r>
              <a:rPr lang="en-US" sz="2400" dirty="0" smtClean="0"/>
              <a:t>A connected </a:t>
            </a:r>
            <a:r>
              <a:rPr lang="en-US" sz="2400" dirty="0"/>
              <a:t>object (watch, smart mask) for personal use with the </a:t>
            </a:r>
            <a:r>
              <a:rPr lang="en-US" sz="2400" dirty="0" smtClean="0"/>
              <a:t>phone</a:t>
            </a:r>
          </a:p>
          <a:p>
            <a:pPr marL="342900" indent="-342900" algn="just">
              <a:lnSpc>
                <a:spcPct val="150000"/>
              </a:lnSpc>
              <a:buClr>
                <a:srgbClr val="FF6440"/>
              </a:buClr>
              <a:buFont typeface="Wingdings" panose="05000000000000000000" pitchFamily="2" charset="2"/>
              <a:buChar char="q"/>
            </a:pPr>
            <a:r>
              <a:rPr lang="en-US" sz="2400" dirty="0" smtClean="0"/>
              <a:t>A Industrial design (set </a:t>
            </a:r>
            <a:r>
              <a:rPr lang="en-US" sz="2400" dirty="0"/>
              <a:t>of Hardware and Software as a </a:t>
            </a:r>
            <a:r>
              <a:rPr lang="en-US" sz="2400" dirty="0" smtClean="0"/>
              <a:t>Tablet) </a:t>
            </a:r>
            <a:r>
              <a:rPr lang="en-US" sz="2400" dirty="0"/>
              <a:t>which will be at the entry points of the countries (airports, train station, border ...) at the entrance to gathering places (schools, places of worship, public transport </a:t>
            </a:r>
            <a:r>
              <a:rPr lang="en-US" sz="2400" dirty="0" smtClean="0"/>
              <a:t>...) and </a:t>
            </a:r>
            <a:r>
              <a:rPr lang="fr-FR" sz="2400" dirty="0"/>
              <a:t/>
            </a:r>
            <a:br>
              <a:rPr lang="fr-FR" sz="2400" dirty="0"/>
            </a:br>
            <a:r>
              <a:rPr lang="fr-FR" sz="2400" dirty="0" err="1"/>
              <a:t>hospital</a:t>
            </a:r>
            <a:r>
              <a:rPr lang="fr-FR" sz="2400" dirty="0"/>
              <a:t> entrances</a:t>
            </a:r>
            <a:endParaRPr lang="en-US" sz="2400" dirty="0"/>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9369" y="1356636"/>
            <a:ext cx="5457942" cy="50742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33777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ensées 85"/>
          <p:cNvSpPr/>
          <p:nvPr/>
        </p:nvSpPr>
        <p:spPr>
          <a:xfrm>
            <a:off x="5534855" y="769437"/>
            <a:ext cx="3842920" cy="2851515"/>
          </a:xfrm>
          <a:prstGeom prst="cloudCallout">
            <a:avLst>
              <a:gd name="adj1" fmla="val -11289"/>
              <a:gd name="adj2" fmla="val 4028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à coins arrondis 13"/>
          <p:cNvSpPr/>
          <p:nvPr/>
        </p:nvSpPr>
        <p:spPr>
          <a:xfrm rot="10800000">
            <a:off x="36554" y="582135"/>
            <a:ext cx="4513007" cy="2639814"/>
          </a:xfrm>
          <a:prstGeom prst="wedgeRoundRectCallout">
            <a:avLst>
              <a:gd name="adj1" fmla="val -16258"/>
              <a:gd name="adj2" fmla="val -95600"/>
              <a:gd name="adj3" fmla="val 16667"/>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57958" y="1163115"/>
            <a:ext cx="2827767" cy="1755058"/>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227" y="1128118"/>
            <a:ext cx="4010144" cy="1940362"/>
          </a:xfrm>
          <a:prstGeom prst="rect">
            <a:avLst/>
          </a:prstGeom>
        </p:spPr>
      </p:pic>
      <p:cxnSp>
        <p:nvCxnSpPr>
          <p:cNvPr id="16" name="Connecteur droit avec flèche 15"/>
          <p:cNvCxnSpPr>
            <a:stCxn id="14" idx="1"/>
            <a:endCxn id="86" idx="0"/>
          </p:cNvCxnSpPr>
          <p:nvPr/>
        </p:nvCxnSpPr>
        <p:spPr>
          <a:xfrm>
            <a:off x="4549561" y="1902042"/>
            <a:ext cx="997214" cy="2931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86" idx="2"/>
            <a:endCxn id="6" idx="1"/>
          </p:cNvCxnSpPr>
          <p:nvPr/>
        </p:nvCxnSpPr>
        <p:spPr>
          <a:xfrm flipV="1">
            <a:off x="9374573" y="1609385"/>
            <a:ext cx="563535" cy="5858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296827" y="5344692"/>
            <a:ext cx="1607903" cy="1069986"/>
          </a:xfrm>
          <a:prstGeom prst="rect">
            <a:avLst/>
          </a:prstGeom>
        </p:spPr>
      </p:pic>
      <p:grpSp>
        <p:nvGrpSpPr>
          <p:cNvPr id="33" name="Groupe 32"/>
          <p:cNvGrpSpPr/>
          <p:nvPr/>
        </p:nvGrpSpPr>
        <p:grpSpPr>
          <a:xfrm>
            <a:off x="805151" y="3161231"/>
            <a:ext cx="2730868" cy="2730868"/>
            <a:chOff x="857434" y="116780"/>
            <a:chExt cx="2730868" cy="2730868"/>
          </a:xfrm>
        </p:grpSpPr>
        <p:grpSp>
          <p:nvGrpSpPr>
            <p:cNvPr id="10" name="Groupe 9"/>
            <p:cNvGrpSpPr/>
            <p:nvPr/>
          </p:nvGrpSpPr>
          <p:grpSpPr>
            <a:xfrm>
              <a:off x="857434" y="116780"/>
              <a:ext cx="2730868" cy="2730868"/>
              <a:chOff x="3376239" y="705506"/>
              <a:chExt cx="2730868" cy="2730868"/>
            </a:xfrm>
          </p:grpSpPr>
          <p:pic>
            <p:nvPicPr>
              <p:cNvPr id="9" name="Image 8"/>
              <p:cNvPicPr>
                <a:picLocks noChangeAspect="1"/>
              </p:cNvPicPr>
              <p:nvPr/>
            </p:nvPicPr>
            <p:blipFill>
              <a:blip r:embed="rId5" cstate="print">
                <a:extLst>
                  <a:ext uri="{BEBA8EAE-BF5A-486C-A8C5-ECC9F3942E4B}">
                    <a14:imgProps xmlns:a14="http://schemas.microsoft.com/office/drawing/2010/main">
                      <a14:imgLayer r:embed="rId6">
                        <a14:imgEffect>
                          <a14:backgroundRemoval t="6905" b="91905" l="10000" r="90000"/>
                        </a14:imgEffect>
                      </a14:imgLayer>
                    </a14:imgProps>
                  </a:ext>
                  <a:ext uri="{28A0092B-C50C-407E-A947-70E740481C1C}">
                    <a14:useLocalDpi xmlns:a14="http://schemas.microsoft.com/office/drawing/2010/main"/>
                  </a:ext>
                </a:extLst>
              </a:blip>
              <a:stretch>
                <a:fillRect/>
              </a:stretch>
            </p:blipFill>
            <p:spPr>
              <a:xfrm>
                <a:off x="3376239" y="705506"/>
                <a:ext cx="2730868" cy="2730868"/>
              </a:xfrm>
              <a:prstGeom prst="rect">
                <a:avLst/>
              </a:prstGeom>
            </p:spPr>
          </p:pic>
          <p:pic>
            <p:nvPicPr>
              <p:cNvPr id="5" name="Image 4"/>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rot="1819626">
                <a:off x="5091257" y="1968877"/>
                <a:ext cx="617221" cy="1273377"/>
              </a:xfrm>
              <a:prstGeom prst="rect">
                <a:avLst/>
              </a:prstGeom>
            </p:spPr>
          </p:pic>
        </p:grpSp>
        <p:sp>
          <p:nvSpPr>
            <p:cNvPr id="12" name="Rectangle 11"/>
            <p:cNvSpPr/>
            <p:nvPr/>
          </p:nvSpPr>
          <p:spPr>
            <a:xfrm rot="1877579">
              <a:off x="2615111" y="1537910"/>
              <a:ext cx="538460" cy="961843"/>
            </a:xfrm>
            <a:prstGeom prst="rect">
              <a:avLst/>
            </a:prstGeom>
            <a:solidFill>
              <a:srgbClr val="785B79"/>
            </a:solidFill>
            <a:ln>
              <a:solidFill>
                <a:srgbClr val="785B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rot="18182424">
              <a:off x="2322255" y="1880671"/>
              <a:ext cx="1117614" cy="307777"/>
            </a:xfrm>
            <a:prstGeom prst="rect">
              <a:avLst/>
            </a:prstGeom>
            <a:noFill/>
          </p:spPr>
          <p:txBody>
            <a:bodyPr wrap="none" lIns="91440" tIns="45720" rIns="91440" bIns="45720">
              <a:spAutoFit/>
            </a:bodyPr>
            <a:lstStyle/>
            <a:p>
              <a:pPr algn="ctr"/>
              <a:r>
                <a:rPr lang="fr-FR" sz="1400" b="1" cap="none" spc="0" dirty="0">
                  <a:ln w="10160">
                    <a:noFill/>
                    <a:prstDash val="solid"/>
                  </a:ln>
                  <a:solidFill>
                    <a:schemeClr val="bg1"/>
                  </a:solidFill>
                </a:rPr>
                <a:t>DiagnoseMe</a:t>
              </a:r>
            </a:p>
          </p:txBody>
        </p:sp>
        <p:sp>
          <p:nvSpPr>
            <p:cNvPr id="23" name="Ellipse 22"/>
            <p:cNvSpPr/>
            <p:nvPr/>
          </p:nvSpPr>
          <p:spPr>
            <a:xfrm>
              <a:off x="1828110" y="1290768"/>
              <a:ext cx="559583" cy="4436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chemeClr val="bg1"/>
                  </a:solidFill>
                </a:rPr>
                <a:t>IOT</a:t>
              </a:r>
            </a:p>
          </p:txBody>
        </p:sp>
        <p:cxnSp>
          <p:nvCxnSpPr>
            <p:cNvPr id="25" name="Connecteur droit 24"/>
            <p:cNvCxnSpPr>
              <a:stCxn id="23" idx="2"/>
            </p:cNvCxnSpPr>
            <p:nvPr/>
          </p:nvCxnSpPr>
          <p:spPr>
            <a:xfrm flipH="1" flipV="1">
              <a:off x="1592826" y="1099322"/>
              <a:ext cx="235284" cy="4132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23" idx="6"/>
            </p:cNvCxnSpPr>
            <p:nvPr/>
          </p:nvCxnSpPr>
          <p:spPr>
            <a:xfrm flipV="1">
              <a:off x="2387693" y="1099322"/>
              <a:ext cx="202871" cy="4132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e 42"/>
          <p:cNvGrpSpPr/>
          <p:nvPr/>
        </p:nvGrpSpPr>
        <p:grpSpPr>
          <a:xfrm>
            <a:off x="9938108" y="835699"/>
            <a:ext cx="1915495" cy="1547372"/>
            <a:chOff x="9513937" y="2034559"/>
            <a:chExt cx="1915495" cy="1547372"/>
          </a:xfrm>
        </p:grpSpPr>
        <p:pic>
          <p:nvPicPr>
            <p:cNvPr id="6" name="Imag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13937" y="2034559"/>
              <a:ext cx="1915495" cy="1547372"/>
            </a:xfrm>
            <a:prstGeom prst="rect">
              <a:avLst/>
            </a:prstGeom>
          </p:spPr>
        </p:pic>
        <p:pic>
          <p:nvPicPr>
            <p:cNvPr id="29" name="Image 28"/>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9572929" y="2131880"/>
              <a:ext cx="1800000" cy="969325"/>
            </a:xfrm>
            <a:prstGeom prst="rect">
              <a:avLst/>
            </a:prstGeom>
          </p:spPr>
        </p:pic>
        <p:grpSp>
          <p:nvGrpSpPr>
            <p:cNvPr id="34" name="Groupe 33"/>
            <p:cNvGrpSpPr/>
            <p:nvPr/>
          </p:nvGrpSpPr>
          <p:grpSpPr>
            <a:xfrm>
              <a:off x="10217312" y="2201085"/>
              <a:ext cx="508745" cy="646563"/>
              <a:chOff x="857434" y="116780"/>
              <a:chExt cx="2730868" cy="2730868"/>
            </a:xfrm>
          </p:grpSpPr>
          <p:grpSp>
            <p:nvGrpSpPr>
              <p:cNvPr id="35" name="Groupe 34"/>
              <p:cNvGrpSpPr/>
              <p:nvPr/>
            </p:nvGrpSpPr>
            <p:grpSpPr>
              <a:xfrm>
                <a:off x="857434" y="116780"/>
                <a:ext cx="2730868" cy="2730868"/>
                <a:chOff x="3376239" y="705506"/>
                <a:chExt cx="2730868" cy="2730868"/>
              </a:xfrm>
            </p:grpSpPr>
            <p:pic>
              <p:nvPicPr>
                <p:cNvPr id="41" name="Image 40"/>
                <p:cNvPicPr>
                  <a:picLocks noChangeAspect="1"/>
                </p:cNvPicPr>
                <p:nvPr/>
              </p:nvPicPr>
              <p:blipFill>
                <a:blip r:embed="rId10" cstate="print">
                  <a:extLst>
                    <a:ext uri="{BEBA8EAE-BF5A-486C-A8C5-ECC9F3942E4B}">
                      <a14:imgProps xmlns:a14="http://schemas.microsoft.com/office/drawing/2010/main">
                        <a14:imgLayer r:embed="rId6">
                          <a14:imgEffect>
                            <a14:backgroundRemoval t="6905" b="91905" l="10000" r="90000"/>
                          </a14:imgEffect>
                        </a14:imgLayer>
                      </a14:imgProps>
                    </a:ext>
                    <a:ext uri="{28A0092B-C50C-407E-A947-70E740481C1C}">
                      <a14:useLocalDpi xmlns:a14="http://schemas.microsoft.com/office/drawing/2010/main"/>
                    </a:ext>
                  </a:extLst>
                </a:blip>
                <a:stretch>
                  <a:fillRect/>
                </a:stretch>
              </p:blipFill>
              <p:spPr>
                <a:xfrm>
                  <a:off x="3376239" y="705506"/>
                  <a:ext cx="2730868" cy="2730868"/>
                </a:xfrm>
                <a:prstGeom prst="rect">
                  <a:avLst/>
                </a:prstGeom>
              </p:spPr>
            </p:pic>
            <p:pic>
              <p:nvPicPr>
                <p:cNvPr id="42" name="Image 41"/>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rot="1819626">
                  <a:off x="5091257" y="1968877"/>
                  <a:ext cx="617221" cy="1273377"/>
                </a:xfrm>
                <a:prstGeom prst="rect">
                  <a:avLst/>
                </a:prstGeom>
              </p:spPr>
            </p:pic>
          </p:grpSp>
          <p:sp>
            <p:nvSpPr>
              <p:cNvPr id="36" name="Rectangle 35"/>
              <p:cNvSpPr/>
              <p:nvPr/>
            </p:nvSpPr>
            <p:spPr>
              <a:xfrm rot="1877579">
                <a:off x="2615111" y="1537910"/>
                <a:ext cx="538460" cy="961843"/>
              </a:xfrm>
              <a:prstGeom prst="rect">
                <a:avLst/>
              </a:prstGeom>
              <a:solidFill>
                <a:srgbClr val="785B79"/>
              </a:solidFill>
              <a:ln>
                <a:solidFill>
                  <a:srgbClr val="785B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1828110" y="1290768"/>
                <a:ext cx="559583" cy="4436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 name="Connecteur droit 38"/>
              <p:cNvCxnSpPr>
                <a:stCxn id="38" idx="2"/>
              </p:cNvCxnSpPr>
              <p:nvPr/>
            </p:nvCxnSpPr>
            <p:spPr>
              <a:xfrm flipH="1" flipV="1">
                <a:off x="1592826" y="1099322"/>
                <a:ext cx="235284" cy="4132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a:stCxn id="38" idx="6"/>
              </p:cNvCxnSpPr>
              <p:nvPr/>
            </p:nvCxnSpPr>
            <p:spPr>
              <a:xfrm flipV="1">
                <a:off x="2387693" y="1099322"/>
                <a:ext cx="202871" cy="4132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5" name="Image 44"/>
          <p:cNvPicPr>
            <a:picLocks noChangeAspect="1"/>
          </p:cNvPicPr>
          <p:nvPr/>
        </p:nvPicPr>
        <p:blipFill rotWithShape="1">
          <a:blip r:embed="rId12" cstate="print">
            <a:extLst>
              <a:ext uri="{28A0092B-C50C-407E-A947-70E740481C1C}">
                <a14:useLocalDpi xmlns:a14="http://schemas.microsoft.com/office/drawing/2010/main"/>
              </a:ext>
            </a:extLst>
          </a:blip>
          <a:srcRect/>
          <a:stretch/>
        </p:blipFill>
        <p:spPr>
          <a:xfrm>
            <a:off x="9667365" y="3333754"/>
            <a:ext cx="2492477" cy="1681316"/>
          </a:xfrm>
          <a:prstGeom prst="rect">
            <a:avLst/>
          </a:prstGeom>
        </p:spPr>
      </p:pic>
      <p:cxnSp>
        <p:nvCxnSpPr>
          <p:cNvPr id="47" name="Connecteur droit avec flèche 46"/>
          <p:cNvCxnSpPr>
            <a:stCxn id="6" idx="2"/>
            <a:endCxn id="45" idx="0"/>
          </p:cNvCxnSpPr>
          <p:nvPr/>
        </p:nvCxnSpPr>
        <p:spPr>
          <a:xfrm>
            <a:off x="10895856" y="2383071"/>
            <a:ext cx="17748" cy="9506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5" idx="2"/>
            <a:endCxn id="20" idx="3"/>
          </p:cNvCxnSpPr>
          <p:nvPr/>
        </p:nvCxnSpPr>
        <p:spPr>
          <a:xfrm flipH="1">
            <a:off x="10904730" y="5015070"/>
            <a:ext cx="8874" cy="8646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a:stCxn id="20" idx="2"/>
            <a:endCxn id="9" idx="2"/>
          </p:cNvCxnSpPr>
          <p:nvPr/>
        </p:nvCxnSpPr>
        <p:spPr>
          <a:xfrm rot="5400000" flipH="1">
            <a:off x="5874392" y="2188292"/>
            <a:ext cx="522579" cy="7930194"/>
          </a:xfrm>
          <a:prstGeom prst="bentConnector3">
            <a:avLst>
              <a:gd name="adj1" fmla="val -57856"/>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en angle 73"/>
          <p:cNvCxnSpPr>
            <a:stCxn id="9" idx="3"/>
            <a:endCxn id="45" idx="1"/>
          </p:cNvCxnSpPr>
          <p:nvPr/>
        </p:nvCxnSpPr>
        <p:spPr>
          <a:xfrm flipV="1">
            <a:off x="3536019" y="4174412"/>
            <a:ext cx="6131346" cy="352253"/>
          </a:xfrm>
          <a:prstGeom prst="bentConnector3">
            <a:avLst>
              <a:gd name="adj1" fmla="val 141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Ellipse 75"/>
          <p:cNvSpPr/>
          <p:nvPr/>
        </p:nvSpPr>
        <p:spPr>
          <a:xfrm>
            <a:off x="589935" y="3303936"/>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1</a:t>
            </a:r>
          </a:p>
        </p:txBody>
      </p:sp>
      <p:sp>
        <p:nvSpPr>
          <p:cNvPr id="77" name="Ellipse 76"/>
          <p:cNvSpPr/>
          <p:nvPr/>
        </p:nvSpPr>
        <p:spPr>
          <a:xfrm>
            <a:off x="9324649" y="183628"/>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2</a:t>
            </a:r>
          </a:p>
        </p:txBody>
      </p:sp>
      <p:sp>
        <p:nvSpPr>
          <p:cNvPr id="78" name="Ellipse 77"/>
          <p:cNvSpPr/>
          <p:nvPr/>
        </p:nvSpPr>
        <p:spPr>
          <a:xfrm>
            <a:off x="11071938" y="5344692"/>
            <a:ext cx="781665" cy="634033"/>
          </a:xfrm>
          <a:prstGeom prst="ellipse">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latin typeface="Abadi MT Condensed Extra Bold" panose="020B0A06030101010103" pitchFamily="34" charset="0"/>
              </a:rPr>
              <a:t>3</a:t>
            </a:r>
          </a:p>
        </p:txBody>
      </p:sp>
      <p:sp>
        <p:nvSpPr>
          <p:cNvPr id="79" name="Rectangle à coins arrondis 78"/>
          <p:cNvSpPr/>
          <p:nvPr/>
        </p:nvSpPr>
        <p:spPr>
          <a:xfrm>
            <a:off x="73199" y="582135"/>
            <a:ext cx="4476366" cy="507128"/>
          </a:xfrm>
          <a:prstGeom prst="roundRect">
            <a:avLst>
              <a:gd name="adj" fmla="val 50000"/>
            </a:avLst>
          </a:prstGeom>
          <a:solidFill>
            <a:srgbClr val="FF0000"/>
          </a:solidFill>
          <a:ln>
            <a:solidFill>
              <a:srgbClr val="FF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400" dirty="0">
                <a:solidFill>
                  <a:schemeClr val="tx1"/>
                </a:solidFill>
                <a:latin typeface="Abadi MT Condensed Extra Bold" panose="020B0A06030101010103" pitchFamily="34" charset="0"/>
              </a:rPr>
              <a:t>COVID-19 SYMPTOMS DETECTION</a:t>
            </a:r>
          </a:p>
        </p:txBody>
      </p:sp>
      <p:sp>
        <p:nvSpPr>
          <p:cNvPr id="103" name="Rectangle à coins arrondis 102"/>
          <p:cNvSpPr/>
          <p:nvPr/>
        </p:nvSpPr>
        <p:spPr>
          <a:xfrm>
            <a:off x="4095602" y="4319850"/>
            <a:ext cx="4476366" cy="507128"/>
          </a:xfrm>
          <a:prstGeom prst="roundRect">
            <a:avLst>
              <a:gd name="adj" fmla="val 50000"/>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3200" dirty="0">
                <a:solidFill>
                  <a:schemeClr val="tx1"/>
                </a:solidFill>
                <a:latin typeface="Abadi MT Condensed Extra Bold" panose="020B0A06030101010103" pitchFamily="34" charset="0"/>
              </a:rPr>
              <a:t>DIAGNOSE ME PROJECT</a:t>
            </a:r>
          </a:p>
        </p:txBody>
      </p:sp>
      <p:sp>
        <p:nvSpPr>
          <p:cNvPr id="105" name="Rectangle 104"/>
          <p:cNvSpPr/>
          <p:nvPr/>
        </p:nvSpPr>
        <p:spPr>
          <a:xfrm>
            <a:off x="3466103" y="4830910"/>
            <a:ext cx="5858546" cy="1791116"/>
          </a:xfrm>
          <a:prstGeom prst="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nchorCtr="0"/>
          <a:lstStyle/>
          <a:p>
            <a:pPr algn="ctr"/>
            <a:r>
              <a:rPr lang="fr-FR" sz="1600" b="1" dirty="0" err="1">
                <a:solidFill>
                  <a:schemeClr val="tx1"/>
                </a:solidFill>
              </a:rPr>
              <a:t>Realtime</a:t>
            </a:r>
            <a:r>
              <a:rPr lang="fr-FR" sz="1600" b="1" dirty="0">
                <a:solidFill>
                  <a:schemeClr val="tx1"/>
                </a:solidFill>
              </a:rPr>
              <a:t> </a:t>
            </a:r>
            <a:r>
              <a:rPr lang="fr-FR" sz="1600" b="1" dirty="0" err="1">
                <a:solidFill>
                  <a:schemeClr val="tx1"/>
                </a:solidFill>
              </a:rPr>
              <a:t>remote</a:t>
            </a:r>
            <a:r>
              <a:rPr lang="fr-FR" sz="1600" b="1" dirty="0">
                <a:solidFill>
                  <a:schemeClr val="tx1"/>
                </a:solidFill>
              </a:rPr>
              <a:t> diagnose system of COVID-19 </a:t>
            </a:r>
            <a:r>
              <a:rPr lang="fr-FR" sz="1600" b="1" dirty="0" err="1">
                <a:solidFill>
                  <a:schemeClr val="tx1"/>
                </a:solidFill>
              </a:rPr>
              <a:t>suspected</a:t>
            </a:r>
            <a:r>
              <a:rPr lang="fr-FR" sz="1600" b="1" dirty="0">
                <a:solidFill>
                  <a:schemeClr val="tx1"/>
                </a:solidFill>
              </a:rPr>
              <a:t> cases </a:t>
            </a:r>
          </a:p>
          <a:p>
            <a:pPr algn="just"/>
            <a:r>
              <a:rPr lang="en-US" sz="1600" dirty="0">
                <a:solidFill>
                  <a:schemeClr val="tx1"/>
                </a:solidFill>
                <a:latin typeface="+mj-lt"/>
              </a:rPr>
              <a:t>In order to reduce the risk of transmission  on the way to the hospital and promote rapid management, our project will implement a mobile application for remote self-diagnosis of symptoms (thanks to connected objects) and </a:t>
            </a:r>
            <a:r>
              <a:rPr lang="en-US" sz="1600" dirty="0">
                <a:solidFill>
                  <a:schemeClr val="tx1"/>
                </a:solidFill>
              </a:rPr>
              <a:t>suspected </a:t>
            </a:r>
            <a:r>
              <a:rPr lang="en-US" sz="1600" dirty="0">
                <a:solidFill>
                  <a:schemeClr val="tx1"/>
                </a:solidFill>
                <a:latin typeface="+mj-lt"/>
              </a:rPr>
              <a:t>cases mapping so that a specialized ambulance can travel to the scene to remove the suspect patient.</a:t>
            </a:r>
            <a:endParaRPr lang="fr-FR" sz="1600" dirty="0">
              <a:solidFill>
                <a:schemeClr val="tx1"/>
              </a:solidFill>
              <a:latin typeface="+mj-lt"/>
            </a:endParaRPr>
          </a:p>
        </p:txBody>
      </p:sp>
      <p:sp>
        <p:nvSpPr>
          <p:cNvPr id="44" name="Rectangle à coins arrondis 43"/>
          <p:cNvSpPr/>
          <p:nvPr/>
        </p:nvSpPr>
        <p:spPr>
          <a:xfrm>
            <a:off x="4227371" y="36152"/>
            <a:ext cx="4476366" cy="507128"/>
          </a:xfrm>
          <a:prstGeom prst="roundRect">
            <a:avLst>
              <a:gd name="adj" fmla="val 50000"/>
            </a:avLst>
          </a:prstGeom>
          <a:solidFill>
            <a:srgbClr val="FF6440"/>
          </a:solidFill>
          <a:ln>
            <a:solidFill>
              <a:srgbClr val="FF644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solidFill>
                  <a:schemeClr val="tx1"/>
                </a:solidFill>
                <a:latin typeface="Abadi MT Condensed Extra Bold" panose="020B0A06030101010103" pitchFamily="34" charset="0"/>
              </a:rPr>
              <a:t>HOW IT WORK ?</a:t>
            </a:r>
            <a:endParaRPr lang="fr-FR" sz="3600" dirty="0">
              <a:solidFill>
                <a:schemeClr val="tx1"/>
              </a:solidFill>
              <a:latin typeface="Abadi MT Condensed Extra Bold" panose="020B0A06030101010103" pitchFamily="34" charset="0"/>
            </a:endParaRPr>
          </a:p>
        </p:txBody>
      </p:sp>
    </p:spTree>
    <p:extLst>
      <p:ext uri="{BB962C8B-B14F-4D97-AF65-F5344CB8AC3E}">
        <p14:creationId xmlns:p14="http://schemas.microsoft.com/office/powerpoint/2010/main" val="18594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arn(inVertical)">
                                      <p:cBhvr>
                                        <p:cTn id="27" dur="500"/>
                                        <p:tgtEl>
                                          <p:spTgt spid="79"/>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000"/>
                            </p:stCondLst>
                            <p:childTnLst>
                              <p:par>
                                <p:cTn id="33" presetID="21" presetClass="entr" presetSubtype="1"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heel(1)">
                                      <p:cBhvr>
                                        <p:cTn id="35" dur="2000"/>
                                        <p:tgtEl>
                                          <p:spTgt spid="86"/>
                                        </p:tgtEl>
                                      </p:cBhvr>
                                    </p:animEffect>
                                  </p:childTnLst>
                                </p:cTn>
                              </p:par>
                            </p:childTnLst>
                          </p:cTn>
                        </p:par>
                        <p:par>
                          <p:cTn id="36" fill="hold">
                            <p:stCondLst>
                              <p:cond delay="5000"/>
                            </p:stCondLst>
                            <p:childTnLst>
                              <p:par>
                                <p:cTn id="37" presetID="53" presetClass="entr" presetSubtype="16"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par>
                          <p:cTn id="46" fill="hold">
                            <p:stCondLst>
                              <p:cond delay="6000"/>
                            </p:stCondLst>
                            <p:childTnLst>
                              <p:par>
                                <p:cTn id="47" presetID="2" presetClass="entr" presetSubtype="1"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0-#ppt_h/2"/>
                                          </p:val>
                                        </p:tav>
                                        <p:tav tm="100000">
                                          <p:val>
                                            <p:strVal val="#ppt_y"/>
                                          </p:val>
                                        </p:tav>
                                      </p:tavLst>
                                    </p:anim>
                                  </p:childTnLst>
                                </p:cTn>
                              </p:par>
                            </p:childTnLst>
                          </p:cTn>
                        </p:par>
                        <p:par>
                          <p:cTn id="51" fill="hold">
                            <p:stCondLst>
                              <p:cond delay="6500"/>
                            </p:stCondLst>
                            <p:childTnLst>
                              <p:par>
                                <p:cTn id="52" presetID="6" presetClass="entr" presetSubtype="16"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circle(in)">
                                      <p:cBhvr>
                                        <p:cTn id="54" dur="2000"/>
                                        <p:tgtEl>
                                          <p:spTgt spid="43"/>
                                        </p:tgtEl>
                                      </p:cBhvr>
                                    </p:animEffect>
                                  </p:childTnLst>
                                </p:cTn>
                              </p:par>
                            </p:childTnLst>
                          </p:cTn>
                        </p:par>
                        <p:par>
                          <p:cTn id="55" fill="hold">
                            <p:stCondLst>
                              <p:cond delay="8500"/>
                            </p:stCondLst>
                            <p:childTnLst>
                              <p:par>
                                <p:cTn id="56" presetID="2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childTnLst>
                          </p:cTn>
                        </p:par>
                        <p:par>
                          <p:cTn id="59" fill="hold">
                            <p:stCondLst>
                              <p:cond delay="9000"/>
                            </p:stCondLst>
                            <p:childTnLst>
                              <p:par>
                                <p:cTn id="60" presetID="13" presetClass="entr" presetSubtype="16"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plus(in)">
                                      <p:cBhvr>
                                        <p:cTn id="62" dur="2000"/>
                                        <p:tgtEl>
                                          <p:spTgt spid="45"/>
                                        </p:tgtEl>
                                      </p:cBhvr>
                                    </p:animEffect>
                                  </p:childTnLst>
                                </p:cTn>
                              </p:par>
                            </p:childTnLst>
                          </p:cTn>
                        </p:par>
                        <p:par>
                          <p:cTn id="63" fill="hold">
                            <p:stCondLst>
                              <p:cond delay="11000"/>
                            </p:stCondLst>
                            <p:childTnLst>
                              <p:par>
                                <p:cTn id="64" presetID="2" presetClass="entr" presetSubtype="6" fill="hold" grpId="0" nodeType="after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1+#ppt_h/2"/>
                                          </p:val>
                                        </p:tav>
                                        <p:tav tm="100000">
                                          <p:val>
                                            <p:strVal val="#ppt_y"/>
                                          </p:val>
                                        </p:tav>
                                      </p:tavLst>
                                    </p:anim>
                                  </p:childTnLst>
                                </p:cTn>
                              </p:par>
                            </p:childTnLst>
                          </p:cTn>
                        </p:par>
                        <p:par>
                          <p:cTn id="68" fill="hold">
                            <p:stCondLst>
                              <p:cond delay="11500"/>
                            </p:stCondLst>
                            <p:childTnLst>
                              <p:par>
                                <p:cTn id="69" presetID="1"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par>
                          <p:cTn id="71" fill="hold">
                            <p:stCondLst>
                              <p:cond delay="11500"/>
                            </p:stCondLst>
                            <p:childTnLst>
                              <p:par>
                                <p:cTn id="72" presetID="22" presetClass="entr" presetSubtype="1" fill="hold"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up)">
                                      <p:cBhvr>
                                        <p:cTn id="74" dur="500"/>
                                        <p:tgtEl>
                                          <p:spTgt spid="51"/>
                                        </p:tgtEl>
                                      </p:cBhvr>
                                    </p:animEffect>
                                  </p:childTnLst>
                                </p:cTn>
                              </p:par>
                            </p:childTnLst>
                          </p:cTn>
                        </p:par>
                        <p:par>
                          <p:cTn id="75" fill="hold">
                            <p:stCondLst>
                              <p:cond delay="12000"/>
                            </p:stCondLst>
                            <p:childTnLst>
                              <p:par>
                                <p:cTn id="76" presetID="50" presetClass="path" presetSubtype="0" accel="50000" decel="50000" fill="hold" nodeType="afterEffect">
                                  <p:stCondLst>
                                    <p:cond delay="0"/>
                                  </p:stCondLst>
                                  <p:childTnLst>
                                    <p:animMotion origin="layout" path="M -0.00053 -0.0007 C 0.04114 -0.0007 0.03997 0.08773 0.03828 0.11041 C 0.03658 0.1331 0.00937 0.13194 -0.01107 0.13565 C -0.03138 0.13935 0.0138 0.14953 -0.08412 0.13333 C -0.07657 0.13773 -0.57123 0.06296 -0.61758 2.59259E-6 C -0.67409 -0.03912 -0.63803 -0.21505 -0.53972 -0.25741 C -0.44141 -0.3 -0.09375 -0.2294 -0.02787 -0.25463 " pathEditMode="relative" rAng="0" ptsTypes="AAAAAAA">
                                      <p:cBhvr>
                                        <p:cTn id="77" dur="2000" fill="hold"/>
                                        <p:tgtEl>
                                          <p:spTgt spid="20"/>
                                        </p:tgtEl>
                                        <p:attrNameLst>
                                          <p:attrName>ppt_x</p:attrName>
                                          <p:attrName>ppt_y</p:attrName>
                                        </p:attrNameLst>
                                      </p:cBhvr>
                                      <p:rCtr x="-30221" y="-6389"/>
                                    </p:animMotion>
                                  </p:childTnLst>
                                </p:cTn>
                              </p:par>
                              <p:par>
                                <p:cTn id="78" presetID="22" presetClass="entr" presetSubtype="2" fill="hold"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wipe(right)">
                                      <p:cBhvr>
                                        <p:cTn id="80" dur="500"/>
                                        <p:tgtEl>
                                          <p:spTgt spid="72"/>
                                        </p:tgtEl>
                                      </p:cBhvr>
                                    </p:animEffect>
                                  </p:childTnLst>
                                </p:cTn>
                              </p:par>
                            </p:childTnLst>
                          </p:cTn>
                        </p:par>
                        <p:par>
                          <p:cTn id="81" fill="hold">
                            <p:stCondLst>
                              <p:cond delay="14000"/>
                            </p:stCondLst>
                            <p:childTnLst>
                              <p:par>
                                <p:cTn id="82" presetID="22" presetClass="entr" presetSubtype="8" fill="hold" nodeType="after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par>
                          <p:cTn id="85" fill="hold">
                            <p:stCondLst>
                              <p:cond delay="14500"/>
                            </p:stCondLst>
                            <p:childTnLst>
                              <p:par>
                                <p:cTn id="86" presetID="2" presetClass="entr" presetSubtype="4" fill="hold" grpId="0" nodeType="afterEffect">
                                  <p:stCondLst>
                                    <p:cond delay="0"/>
                                  </p:stCondLst>
                                  <p:childTnLst>
                                    <p:set>
                                      <p:cBhvr>
                                        <p:cTn id="87" dur="1" fill="hold">
                                          <p:stCondLst>
                                            <p:cond delay="0"/>
                                          </p:stCondLst>
                                        </p:cTn>
                                        <p:tgtEl>
                                          <p:spTgt spid="103"/>
                                        </p:tgtEl>
                                        <p:attrNameLst>
                                          <p:attrName>style.visibility</p:attrName>
                                        </p:attrNameLst>
                                      </p:cBhvr>
                                      <p:to>
                                        <p:strVal val="visible"/>
                                      </p:to>
                                    </p:set>
                                    <p:anim calcmode="lin" valueType="num">
                                      <p:cBhvr additive="base">
                                        <p:cTn id="88" dur="2000" fill="hold"/>
                                        <p:tgtEl>
                                          <p:spTgt spid="103"/>
                                        </p:tgtEl>
                                        <p:attrNameLst>
                                          <p:attrName>ppt_x</p:attrName>
                                        </p:attrNameLst>
                                      </p:cBhvr>
                                      <p:tavLst>
                                        <p:tav tm="0">
                                          <p:val>
                                            <p:strVal val="#ppt_x"/>
                                          </p:val>
                                        </p:tav>
                                        <p:tav tm="100000">
                                          <p:val>
                                            <p:strVal val="#ppt_x"/>
                                          </p:val>
                                        </p:tav>
                                      </p:tavLst>
                                    </p:anim>
                                    <p:anim calcmode="lin" valueType="num">
                                      <p:cBhvr additive="base">
                                        <p:cTn id="89" dur="2000" fill="hold"/>
                                        <p:tgtEl>
                                          <p:spTgt spid="10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05"/>
                                        </p:tgtEl>
                                        <p:attrNameLst>
                                          <p:attrName>style.visibility</p:attrName>
                                        </p:attrNameLst>
                                      </p:cBhvr>
                                      <p:to>
                                        <p:strVal val="visible"/>
                                      </p:to>
                                    </p:set>
                                    <p:anim calcmode="lin" valueType="num">
                                      <p:cBhvr additive="base">
                                        <p:cTn id="92" dur="5000" fill="hold"/>
                                        <p:tgtEl>
                                          <p:spTgt spid="105"/>
                                        </p:tgtEl>
                                        <p:attrNameLst>
                                          <p:attrName>ppt_x</p:attrName>
                                        </p:attrNameLst>
                                      </p:cBhvr>
                                      <p:tavLst>
                                        <p:tav tm="0">
                                          <p:val>
                                            <p:strVal val="#ppt_x"/>
                                          </p:val>
                                        </p:tav>
                                        <p:tav tm="100000">
                                          <p:val>
                                            <p:strVal val="#ppt_x"/>
                                          </p:val>
                                        </p:tav>
                                      </p:tavLst>
                                    </p:anim>
                                    <p:anim calcmode="lin" valueType="num">
                                      <p:cBhvr additive="base">
                                        <p:cTn id="93" dur="50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4" grpId="0" animBg="1"/>
      <p:bldP spid="76" grpId="0" animBg="1"/>
      <p:bldP spid="77" grpId="0" animBg="1"/>
      <p:bldP spid="78" grpId="0" animBg="1"/>
      <p:bldP spid="79" grpId="0" animBg="1"/>
      <p:bldP spid="103" grpId="0" animBg="1"/>
      <p:bldP spid="10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1354</TotalTime>
  <Words>870</Words>
  <Application>Microsoft Office PowerPoint</Application>
  <PresentationFormat>Grand écran</PresentationFormat>
  <Paragraphs>102</Paragraphs>
  <Slides>16</Slides>
  <Notes>0</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16</vt:i4>
      </vt:variant>
    </vt:vector>
  </HeadingPairs>
  <TitlesOfParts>
    <vt:vector size="28" baseType="lpstr">
      <vt:lpstr>Microsoft YaHei</vt:lpstr>
      <vt:lpstr>Abadi MT Condensed Extra Bold</vt:lpstr>
      <vt:lpstr>Abadi MT Condensed Light</vt:lpstr>
      <vt:lpstr>Arial</vt:lpstr>
      <vt:lpstr>Calibri</vt:lpstr>
      <vt:lpstr>Calibri Light</vt:lpstr>
      <vt:lpstr>Wingdings</vt:lpstr>
      <vt:lpstr>等线</vt:lpstr>
      <vt:lpstr>等线 Light</vt:lpstr>
      <vt:lpstr>Office 主题​​</vt:lpstr>
      <vt:lpstr>1_Office 主题​​</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133</cp:revision>
  <dcterms:created xsi:type="dcterms:W3CDTF">2020-03-04T13:49:21Z</dcterms:created>
  <dcterms:modified xsi:type="dcterms:W3CDTF">2020-03-07T08:37:10Z</dcterms:modified>
</cp:coreProperties>
</file>